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7" r:id="rId15"/>
    <p:sldId id="283" r:id="rId16"/>
    <p:sldId id="284" r:id="rId17"/>
    <p:sldId id="285" r:id="rId18"/>
    <p:sldId id="286" r:id="rId19"/>
    <p:sldId id="288" r:id="rId20"/>
    <p:sldId id="289" r:id="rId21"/>
    <p:sldId id="290" r:id="rId22"/>
    <p:sldId id="291"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1"/>
    <p:restoredTop sz="94681"/>
  </p:normalViewPr>
  <p:slideViewPr>
    <p:cSldViewPr snapToGrid="0" snapToObjects="1">
      <p:cViewPr varScale="1">
        <p:scale>
          <a:sx n="142" d="100"/>
          <a:sy n="142"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36CDC-C2A7-FF8B-0FCC-AEEFECAA1328}"/>
              </a:ext>
            </a:extLst>
          </p:cNvPr>
          <p:cNvSpPr>
            <a:spLocks noGrp="1"/>
          </p:cNvSpPr>
          <p:nvPr>
            <p:ph idx="1"/>
          </p:nvPr>
        </p:nvSpPr>
        <p:spPr>
          <a:xfrm>
            <a:off x="838200" y="655983"/>
            <a:ext cx="10515600" cy="5520980"/>
          </a:xfrm>
        </p:spPr>
        <p:txBody>
          <a:bodyPr/>
          <a:lstStyle/>
          <a:p>
            <a:endParaRPr lang="en-US" dirty="0"/>
          </a:p>
          <a:p>
            <a:pPr lvl="1"/>
            <a:r>
              <a:rPr lang="en-US" dirty="0"/>
              <a:t>A number of researchers have tried to investigate this issue by looking at the way individuals resolve </a:t>
            </a:r>
            <a:r>
              <a:rPr lang="en-US" i="1" dirty="0"/>
              <a:t>lexical ambiguity, </a:t>
            </a:r>
            <a:r>
              <a:rPr lang="en-US" dirty="0"/>
              <a:t>i.e., understanding words that may have more than one meaning within a given language, for instance the word “bank” or the word “bug”.</a:t>
            </a:r>
          </a:p>
          <a:p>
            <a:pPr lvl="2"/>
            <a:endParaRPr lang="en-US" dirty="0"/>
          </a:p>
          <a:p>
            <a:pPr lvl="2"/>
            <a:r>
              <a:rPr lang="en-US" dirty="0"/>
              <a:t>Lexically ambiguous words are also referred to as intra-lexical homographs.</a:t>
            </a:r>
          </a:p>
          <a:p>
            <a:pPr lvl="2"/>
            <a:endParaRPr lang="en-US" dirty="0"/>
          </a:p>
          <a:p>
            <a:pPr lvl="2"/>
            <a:r>
              <a:rPr lang="en-US" dirty="0"/>
              <a:t>Researchers have been interested in investigating whether a single or all meanings of a given word get  activated when individuals encounter the ambiguous.</a:t>
            </a:r>
          </a:p>
          <a:p>
            <a:pPr lvl="3"/>
            <a:r>
              <a:rPr lang="en-US" dirty="0"/>
              <a:t>viz. the exclusive access vs. the exhaustive access hypothesis.</a:t>
            </a:r>
          </a:p>
          <a:p>
            <a:pPr lvl="3"/>
            <a:r>
              <a:rPr lang="en-US" dirty="0"/>
              <a:t>Case in point Swinney (1979)’s experiment. </a:t>
            </a:r>
          </a:p>
        </p:txBody>
      </p:sp>
    </p:spTree>
    <p:extLst>
      <p:ext uri="{BB962C8B-B14F-4D97-AF65-F5344CB8AC3E}">
        <p14:creationId xmlns:p14="http://schemas.microsoft.com/office/powerpoint/2010/main" val="239645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B399F-4189-6176-5D4C-59D8CEAB7E70}"/>
              </a:ext>
            </a:extLst>
          </p:cNvPr>
          <p:cNvSpPr>
            <a:spLocks noGrp="1"/>
          </p:cNvSpPr>
          <p:nvPr>
            <p:ph idx="1"/>
          </p:nvPr>
        </p:nvSpPr>
        <p:spPr>
          <a:xfrm>
            <a:off x="838200" y="546652"/>
            <a:ext cx="10515600" cy="5953539"/>
          </a:xfrm>
        </p:spPr>
        <p:txBody>
          <a:bodyPr>
            <a:normAutofit lnSpcReduction="10000"/>
          </a:bodyPr>
          <a:lstStyle/>
          <a:p>
            <a:pPr marL="0" indent="0">
              <a:buNone/>
            </a:pPr>
            <a:r>
              <a:rPr lang="en-US" b="1" dirty="0"/>
              <a:t>Bilinguals Studies of Lexical Ambiguity</a:t>
            </a:r>
          </a:p>
          <a:p>
            <a:pPr lvl="1"/>
            <a:endParaRPr lang="en-US" dirty="0"/>
          </a:p>
          <a:p>
            <a:pPr lvl="1"/>
            <a:r>
              <a:rPr lang="en-US" dirty="0"/>
              <a:t>While lexically ambiguous words are certainly an interesting problem to solve in a monolingual context, in the context of bilinguals the problem is somewhat different, i.e., whether lexical activation for words is encapsulated within a language context or is in fact language nonselective.</a:t>
            </a:r>
          </a:p>
          <a:p>
            <a:pPr lvl="2"/>
            <a:endParaRPr lang="en-US" dirty="0"/>
          </a:p>
          <a:p>
            <a:pPr lvl="2"/>
            <a:r>
              <a:rPr lang="en-US" dirty="0"/>
              <a:t>For instance, if a given word means two different things in a bilinguals two languages for e.g., the German word “gift” or the French word “corner”, whether both meanings of these words are activated, or just one of them. ~ these words are referred to as </a:t>
            </a:r>
            <a:r>
              <a:rPr lang="en-US" b="1" i="1" dirty="0"/>
              <a:t>interlexical homographs</a:t>
            </a:r>
            <a:r>
              <a:rPr lang="en-US" dirty="0"/>
              <a:t>.</a:t>
            </a:r>
          </a:p>
          <a:p>
            <a:pPr lvl="2"/>
            <a:endParaRPr lang="en-US" dirty="0"/>
          </a:p>
          <a:p>
            <a:pPr lvl="2"/>
            <a:r>
              <a:rPr lang="en-US" dirty="0"/>
              <a:t>Another class of words that have been interesting to look at in the context of bilingualism are the </a:t>
            </a:r>
            <a:r>
              <a:rPr lang="en-US" b="1" i="1" dirty="0"/>
              <a:t>interlexical homophones</a:t>
            </a:r>
            <a:r>
              <a:rPr lang="en-US" dirty="0"/>
              <a:t>, which are words which have identical phonological form but different meanings in two languages.</a:t>
            </a:r>
          </a:p>
        </p:txBody>
      </p:sp>
    </p:spTree>
    <p:extLst>
      <p:ext uri="{BB962C8B-B14F-4D97-AF65-F5344CB8AC3E}">
        <p14:creationId xmlns:p14="http://schemas.microsoft.com/office/powerpoint/2010/main" val="92057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02274-07FD-5CD6-72B1-1F1151F95F56}"/>
              </a:ext>
            </a:extLst>
          </p:cNvPr>
          <p:cNvSpPr>
            <a:spLocks noGrp="1"/>
          </p:cNvSpPr>
          <p:nvPr>
            <p:ph idx="1"/>
          </p:nvPr>
        </p:nvSpPr>
        <p:spPr>
          <a:xfrm>
            <a:off x="838200" y="466164"/>
            <a:ext cx="10515600" cy="5979459"/>
          </a:xfrm>
        </p:spPr>
        <p:txBody>
          <a:bodyPr>
            <a:normAutofit lnSpcReduction="10000"/>
          </a:bodyPr>
          <a:lstStyle/>
          <a:p>
            <a:endParaRPr lang="en-US" dirty="0"/>
          </a:p>
          <a:p>
            <a:r>
              <a:rPr lang="en-US" dirty="0"/>
              <a:t>Before we move on to discussing specific studies in the bilingual domain, we would like to point two major differences in the monolingual vs. bilingual research studies on lexical ambiguity:</a:t>
            </a:r>
          </a:p>
          <a:p>
            <a:pPr lvl="1"/>
            <a:endParaRPr lang="en-US" dirty="0"/>
          </a:p>
          <a:p>
            <a:pPr lvl="1"/>
            <a:r>
              <a:rPr lang="en-US" dirty="0"/>
              <a:t>Majority of monolingual studies have focused on presenting the critical (ambiguous) word in a sentence context, motivated by the idea of whether lexical access of these words is affected by a linguistic context or not. On the other hand, the critical question in bilingual studies has been that whether lexical access in one language encapsulated in a </a:t>
            </a:r>
            <a:r>
              <a:rPr lang="en-US" dirty="0" err="1"/>
              <a:t>sence</a:t>
            </a:r>
            <a:r>
              <a:rPr lang="en-US" dirty="0"/>
              <a:t> that it is immune from the other language or not?</a:t>
            </a:r>
          </a:p>
          <a:p>
            <a:pPr lvl="1"/>
            <a:endParaRPr lang="en-US" dirty="0"/>
          </a:p>
          <a:p>
            <a:pPr lvl="1"/>
            <a:r>
              <a:rPr lang="en-US" dirty="0"/>
              <a:t>Another point of difference has been that monolingual studies have explicitly focused on the processing of an ambiguous word’s meaning whereas bilingual studies have mainly limited themselves to the point of lexical access.</a:t>
            </a:r>
          </a:p>
        </p:txBody>
      </p:sp>
    </p:spTree>
    <p:extLst>
      <p:ext uri="{BB962C8B-B14F-4D97-AF65-F5344CB8AC3E}">
        <p14:creationId xmlns:p14="http://schemas.microsoft.com/office/powerpoint/2010/main" val="49208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A46D4-4A59-A537-7B3C-705B642E5656}"/>
              </a:ext>
            </a:extLst>
          </p:cNvPr>
          <p:cNvSpPr>
            <a:spLocks noGrp="1"/>
          </p:cNvSpPr>
          <p:nvPr>
            <p:ph idx="1"/>
          </p:nvPr>
        </p:nvSpPr>
        <p:spPr>
          <a:xfrm>
            <a:off x="838200" y="555812"/>
            <a:ext cx="10515600" cy="5621151"/>
          </a:xfrm>
        </p:spPr>
        <p:txBody>
          <a:bodyPr>
            <a:normAutofit fontScale="92500" lnSpcReduction="10000"/>
          </a:bodyPr>
          <a:lstStyle/>
          <a:p>
            <a:pPr marL="0" indent="0">
              <a:buNone/>
            </a:pPr>
            <a:r>
              <a:rPr lang="en-US" b="1" i="1" dirty="0"/>
              <a:t>Processing Ambiguity Out of Context</a:t>
            </a:r>
          </a:p>
          <a:p>
            <a:pPr lvl="1"/>
            <a:endParaRPr lang="en-US" dirty="0"/>
          </a:p>
          <a:p>
            <a:pPr lvl="1"/>
            <a:r>
              <a:rPr lang="en-US" dirty="0" err="1"/>
              <a:t>Beauvillain</a:t>
            </a:r>
            <a:r>
              <a:rPr lang="en-US" dirty="0"/>
              <a:t> &amp; Grainger (1987) were amongst the first to use the cross-language primed lexical decision task with English-French bilinguals to study the lexical access of interlexical homographs.</a:t>
            </a:r>
          </a:p>
          <a:p>
            <a:pPr lvl="1"/>
            <a:endParaRPr lang="en-US" dirty="0"/>
          </a:p>
          <a:p>
            <a:pPr lvl="1"/>
            <a:r>
              <a:rPr lang="en-US" dirty="0"/>
              <a:t>The participants were presented with a set of stimulus pairs each consisting of a French prime word and an English target word (or nonword), wherein the prime and target were presented sequentially. Participants were instructed to reach each prime and then perform a lexical decision on the target that followed.</a:t>
            </a:r>
          </a:p>
          <a:p>
            <a:pPr lvl="2"/>
            <a:r>
              <a:rPr lang="en-US" dirty="0"/>
              <a:t>Most primes were French words, however, some of them were French-English interlexical homographs, such as </a:t>
            </a:r>
            <a:r>
              <a:rPr lang="en-US" i="1" dirty="0"/>
              <a:t>coin</a:t>
            </a:r>
            <a:r>
              <a:rPr lang="en-US" dirty="0"/>
              <a:t>.</a:t>
            </a:r>
          </a:p>
          <a:p>
            <a:pPr lvl="1"/>
            <a:endParaRPr lang="en-US" dirty="0"/>
          </a:p>
          <a:p>
            <a:pPr lvl="1"/>
            <a:r>
              <a:rPr lang="en-US" dirty="0"/>
              <a:t>The question in consideration was whether such interlexical homographs would facilitate the processing of subsequent English targets such as </a:t>
            </a:r>
            <a:r>
              <a:rPr lang="en-US" i="1" dirty="0"/>
              <a:t>money</a:t>
            </a:r>
            <a:r>
              <a:rPr lang="en-US" dirty="0"/>
              <a:t>.</a:t>
            </a:r>
          </a:p>
          <a:p>
            <a:pPr lvl="1"/>
            <a:endParaRPr lang="en-US" dirty="0"/>
          </a:p>
        </p:txBody>
      </p:sp>
    </p:spTree>
    <p:extLst>
      <p:ext uri="{BB962C8B-B14F-4D97-AF65-F5344CB8AC3E}">
        <p14:creationId xmlns:p14="http://schemas.microsoft.com/office/powerpoint/2010/main" val="157719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69117-CDFA-AAB1-57E9-52EDC95287F0}"/>
              </a:ext>
            </a:extLst>
          </p:cNvPr>
          <p:cNvSpPr>
            <a:spLocks noGrp="1"/>
          </p:cNvSpPr>
          <p:nvPr>
            <p:ph idx="1"/>
          </p:nvPr>
        </p:nvSpPr>
        <p:spPr>
          <a:xfrm>
            <a:off x="838200" y="582706"/>
            <a:ext cx="10515600" cy="5594257"/>
          </a:xfrm>
        </p:spPr>
        <p:txBody>
          <a:bodyPr/>
          <a:lstStyle/>
          <a:p>
            <a:endParaRPr lang="en-US" dirty="0"/>
          </a:p>
          <a:p>
            <a:pPr lvl="1"/>
            <a:r>
              <a:rPr lang="en-US" dirty="0"/>
              <a:t>Indeed, this was the case when the interval between the prime and target was relatively short (i.e., 150 ms), although the same did not </a:t>
            </a:r>
            <a:r>
              <a:rPr lang="en-US" dirty="0" err="1"/>
              <a:t>occue</a:t>
            </a:r>
            <a:r>
              <a:rPr lang="en-US" dirty="0"/>
              <a:t> on long prime-target intervals (~750 ms).</a:t>
            </a:r>
          </a:p>
          <a:p>
            <a:pPr lvl="1"/>
            <a:endParaRPr lang="en-US" dirty="0"/>
          </a:p>
          <a:p>
            <a:pPr lvl="1"/>
            <a:r>
              <a:rPr lang="en-US" dirty="0"/>
              <a:t>These findings were taken to suggest that, both meanings of the interlexical homographs were initially activated and only at a later moment the contextually inappropriate meaning (</a:t>
            </a:r>
            <a:r>
              <a:rPr lang="en-US" i="1" dirty="0" err="1"/>
              <a:t>coin</a:t>
            </a:r>
            <a:r>
              <a:rPr lang="en-US" i="1" dirty="0" err="1">
                <a:sym typeface="Wingdings" pitchFamily="2" charset="2"/>
              </a:rPr>
              <a:t>money</a:t>
            </a:r>
            <a:r>
              <a:rPr lang="en-US" dirty="0">
                <a:sym typeface="Wingdings" pitchFamily="2" charset="2"/>
              </a:rPr>
              <a:t>) was deactivated.</a:t>
            </a:r>
          </a:p>
          <a:p>
            <a:pPr lvl="1"/>
            <a:endParaRPr lang="en-US" dirty="0">
              <a:sym typeface="Wingdings" pitchFamily="2" charset="2"/>
            </a:endParaRPr>
          </a:p>
          <a:p>
            <a:pPr lvl="1"/>
            <a:r>
              <a:rPr lang="en-US" dirty="0">
                <a:sym typeface="Wingdings" pitchFamily="2" charset="2"/>
              </a:rPr>
              <a:t>However, the findings of the current study could be called into question because the authors presented both English &amp; French words and hence both lexicons were automatically activated, and hence could explain the findings.</a:t>
            </a:r>
            <a:endParaRPr lang="en-US" dirty="0"/>
          </a:p>
        </p:txBody>
      </p:sp>
    </p:spTree>
    <p:extLst>
      <p:ext uri="{BB962C8B-B14F-4D97-AF65-F5344CB8AC3E}">
        <p14:creationId xmlns:p14="http://schemas.microsoft.com/office/powerpoint/2010/main" val="159091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1FEDD-6C42-64AC-3643-5F84B9856CFB}"/>
              </a:ext>
            </a:extLst>
          </p:cNvPr>
          <p:cNvSpPr>
            <a:spLocks noGrp="1"/>
          </p:cNvSpPr>
          <p:nvPr>
            <p:ph idx="1"/>
          </p:nvPr>
        </p:nvSpPr>
        <p:spPr>
          <a:xfrm>
            <a:off x="838200" y="582706"/>
            <a:ext cx="10515600" cy="5594257"/>
          </a:xfrm>
        </p:spPr>
        <p:txBody>
          <a:bodyPr>
            <a:normAutofit lnSpcReduction="10000"/>
          </a:bodyPr>
          <a:lstStyle/>
          <a:p>
            <a:endParaRPr lang="en-US" dirty="0"/>
          </a:p>
          <a:p>
            <a:pPr lvl="1"/>
            <a:r>
              <a:rPr lang="en-US" dirty="0"/>
              <a:t>For a stronger test of language-nonselective word recognition, it would probably be best if words from one language are exclusively presented, and it was checked whether also under these circumstances the non-target language lexical candidates are activated.</a:t>
            </a:r>
          </a:p>
          <a:p>
            <a:pPr lvl="1"/>
            <a:endParaRPr lang="en-US" dirty="0"/>
          </a:p>
          <a:p>
            <a:pPr lvl="1"/>
            <a:r>
              <a:rPr lang="en-US" dirty="0"/>
              <a:t>Further, given the fact that the most salient characteristic of an interlexical homograph is that it has different meanings in the bilingual’s two languages, although an interesting aspect of some of the future studies is that they did not explicitly look for evidence that both of the homograph’s meaning representations are temporarily activated upon its presentation.</a:t>
            </a:r>
          </a:p>
          <a:p>
            <a:pPr lvl="1"/>
            <a:endParaRPr lang="en-US" dirty="0"/>
          </a:p>
          <a:p>
            <a:pPr lvl="1"/>
            <a:r>
              <a:rPr lang="en-US" dirty="0"/>
              <a:t>However, the researchers looked for evidence of co-activation in the non-target lexicon without making the a priori assumption that dual meaning activation would underlie such evidence.</a:t>
            </a:r>
          </a:p>
        </p:txBody>
      </p:sp>
    </p:spTree>
    <p:extLst>
      <p:ext uri="{BB962C8B-B14F-4D97-AF65-F5344CB8AC3E}">
        <p14:creationId xmlns:p14="http://schemas.microsoft.com/office/powerpoint/2010/main" val="152358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6AD76-962C-353F-0A97-47D1C793DDB5}"/>
              </a:ext>
            </a:extLst>
          </p:cNvPr>
          <p:cNvSpPr>
            <a:spLocks noGrp="1"/>
          </p:cNvSpPr>
          <p:nvPr>
            <p:ph idx="1"/>
          </p:nvPr>
        </p:nvSpPr>
        <p:spPr>
          <a:xfrm>
            <a:off x="838200" y="448234"/>
            <a:ext cx="10515600" cy="5925671"/>
          </a:xfrm>
        </p:spPr>
        <p:txBody>
          <a:bodyPr/>
          <a:lstStyle/>
          <a:p>
            <a:endParaRPr lang="en-US" dirty="0"/>
          </a:p>
          <a:p>
            <a:pPr lvl="1"/>
            <a:r>
              <a:rPr lang="en-US" dirty="0"/>
              <a:t>A study that investigated the same was </a:t>
            </a:r>
            <a:r>
              <a:rPr lang="en-US" dirty="0" err="1"/>
              <a:t>Kerkhofs</a:t>
            </a:r>
            <a:r>
              <a:rPr lang="en-US" dirty="0"/>
              <a:t>  et al., (2006), which employed the semantic priming methodology, with primes and targets in the same language and measuring both behavioral and ERP responses to critical stimuli.</a:t>
            </a:r>
          </a:p>
          <a:p>
            <a:pPr lvl="1"/>
            <a:r>
              <a:rPr lang="en-US" dirty="0"/>
              <a:t>In this study, responses to (unprimed) interlexical homographs were compared with responses to (unprimed) unilingual control words. The homographs and control words were matched on a number of variables such as word frequency, which are known to affect word processing times. Importantly, the only difference between the two types of words was that only the interlexical homographs occurred in the participants’ both languages.</a:t>
            </a:r>
          </a:p>
          <a:p>
            <a:pPr lvl="1"/>
            <a:r>
              <a:rPr lang="en-US" dirty="0"/>
              <a:t>Given this set up, any difference in responses to homographs and controls would results from the fact that one of the word categories was that of interlexical homographs.</a:t>
            </a:r>
          </a:p>
          <a:p>
            <a:pPr lvl="1"/>
            <a:endParaRPr lang="en-US" dirty="0"/>
          </a:p>
        </p:txBody>
      </p:sp>
    </p:spTree>
    <p:extLst>
      <p:ext uri="{BB962C8B-B14F-4D97-AF65-F5344CB8AC3E}">
        <p14:creationId xmlns:p14="http://schemas.microsoft.com/office/powerpoint/2010/main" val="374719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A85E8-88E5-A5B9-41A1-B192B58394AA}"/>
              </a:ext>
            </a:extLst>
          </p:cNvPr>
          <p:cNvSpPr>
            <a:spLocks noGrp="1"/>
          </p:cNvSpPr>
          <p:nvPr>
            <p:ph idx="1"/>
          </p:nvPr>
        </p:nvSpPr>
        <p:spPr>
          <a:xfrm>
            <a:off x="838200" y="457200"/>
            <a:ext cx="10515600" cy="5719763"/>
          </a:xfrm>
        </p:spPr>
        <p:txBody>
          <a:bodyPr>
            <a:normAutofit fontScale="92500" lnSpcReduction="10000"/>
          </a:bodyPr>
          <a:lstStyle/>
          <a:p>
            <a:endParaRPr lang="en-US" dirty="0"/>
          </a:p>
          <a:p>
            <a:pPr lvl="1"/>
            <a:r>
              <a:rPr lang="en-US" dirty="0"/>
              <a:t>Across this and other studies, it was found that depending upon the exact demands of the specific task (language neutral or language specific) and the composition of the stimulus set, the responses to interlexical homographs were either longer or shorter than the control words – an effect referred to as the </a:t>
            </a:r>
            <a:r>
              <a:rPr lang="en-US" b="1" i="1" dirty="0"/>
              <a:t>homograph effect </a:t>
            </a:r>
            <a:r>
              <a:rPr lang="en-US" dirty="0"/>
              <a:t>in the literature.</a:t>
            </a:r>
          </a:p>
          <a:p>
            <a:pPr lvl="1"/>
            <a:endParaRPr lang="en-US" dirty="0"/>
          </a:p>
          <a:p>
            <a:pPr lvl="1"/>
            <a:r>
              <a:rPr lang="en-US" dirty="0"/>
              <a:t>The magnitude of the homograph effect depended upon a range of variables, for instance it was large when the homograph was more frequent in the non-target language than in the target language, and when the participants were performing the language specific version of the task.</a:t>
            </a:r>
          </a:p>
          <a:p>
            <a:pPr lvl="1"/>
            <a:endParaRPr lang="en-US" dirty="0"/>
          </a:p>
          <a:p>
            <a:pPr lvl="1"/>
            <a:r>
              <a:rPr lang="en-US" dirty="0"/>
              <a:t>If language non-selectivity were to be observed under any circumstances, these frequency effects are on the expected lines: as a highly activated (~high frequency) node in the lexicon of the non-target language will interfere more with responding than a less activated (~low frequency) node in the non-target language.</a:t>
            </a:r>
          </a:p>
        </p:txBody>
      </p:sp>
    </p:spTree>
    <p:extLst>
      <p:ext uri="{BB962C8B-B14F-4D97-AF65-F5344CB8AC3E}">
        <p14:creationId xmlns:p14="http://schemas.microsoft.com/office/powerpoint/2010/main" val="9364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65933-A5A8-B03C-0DD2-B30A1B3C7737}"/>
              </a:ext>
            </a:extLst>
          </p:cNvPr>
          <p:cNvSpPr>
            <a:spLocks noGrp="1"/>
          </p:cNvSpPr>
          <p:nvPr>
            <p:ph idx="1"/>
          </p:nvPr>
        </p:nvSpPr>
        <p:spPr>
          <a:xfrm>
            <a:off x="838200" y="573741"/>
            <a:ext cx="10515600" cy="5692588"/>
          </a:xfrm>
        </p:spPr>
        <p:txBody>
          <a:bodyPr>
            <a:normAutofit lnSpcReduction="10000"/>
          </a:bodyPr>
          <a:lstStyle/>
          <a:p>
            <a:endParaRPr lang="en-US" dirty="0"/>
          </a:p>
          <a:p>
            <a:pPr lvl="1"/>
            <a:r>
              <a:rPr lang="en-US" dirty="0"/>
              <a:t> On similar lines, some bilingual studies investigated the </a:t>
            </a:r>
            <a:r>
              <a:rPr lang="en-US" b="1" i="1" dirty="0"/>
              <a:t>inter-lexical homophone effects</a:t>
            </a:r>
            <a:r>
              <a:rPr lang="en-US" dirty="0"/>
              <a:t>.</a:t>
            </a:r>
          </a:p>
          <a:p>
            <a:pPr lvl="2"/>
            <a:endParaRPr lang="en-US" dirty="0"/>
          </a:p>
          <a:p>
            <a:pPr lvl="2"/>
            <a:r>
              <a:rPr lang="en-US" dirty="0"/>
              <a:t>For instance, Dijkstra et al., (1999) sought to separate the contributions of cross-language orthographic and phonological overlap. The participants were Dutch-English bilinguals who were visually presented with letter strings.</a:t>
            </a:r>
          </a:p>
          <a:p>
            <a:pPr lvl="2"/>
            <a:endParaRPr lang="en-US" dirty="0"/>
          </a:p>
          <a:p>
            <a:pPr lvl="2"/>
            <a:r>
              <a:rPr lang="en-US" dirty="0"/>
              <a:t>Interestingly, in the study orthographic overlap produced a facilitating effect (as compared to English control words) whereas phonological overlap produced an inhibitory effect.</a:t>
            </a:r>
          </a:p>
          <a:p>
            <a:pPr lvl="2"/>
            <a:endParaRPr lang="en-US" dirty="0"/>
          </a:p>
          <a:p>
            <a:pPr lvl="2"/>
            <a:r>
              <a:rPr lang="en-US" dirty="0"/>
              <a:t>Similar results were obtained by Doctor &amp; Klein (1992) in an English – Afrikaans study, although in a different study (</a:t>
            </a:r>
            <a:r>
              <a:rPr lang="en-US" dirty="0" err="1"/>
              <a:t>haigh</a:t>
            </a:r>
            <a:r>
              <a:rPr lang="en-US" dirty="0"/>
              <a:t> &amp; Jared, 2007), French-English bilinguals responded faster to interlexical homophones than to control stimuli in an English lexical decision task.</a:t>
            </a:r>
          </a:p>
        </p:txBody>
      </p:sp>
    </p:spTree>
    <p:extLst>
      <p:ext uri="{BB962C8B-B14F-4D97-AF65-F5344CB8AC3E}">
        <p14:creationId xmlns:p14="http://schemas.microsoft.com/office/powerpoint/2010/main" val="213747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8CC3E-6E7B-35FC-FAE3-BE7A9390CA65}"/>
              </a:ext>
            </a:extLst>
          </p:cNvPr>
          <p:cNvSpPr>
            <a:spLocks noGrp="1"/>
          </p:cNvSpPr>
          <p:nvPr>
            <p:ph idx="1"/>
          </p:nvPr>
        </p:nvSpPr>
        <p:spPr>
          <a:xfrm>
            <a:off x="838200" y="493059"/>
            <a:ext cx="10515600" cy="5889812"/>
          </a:xfrm>
        </p:spPr>
        <p:txBody>
          <a:bodyPr>
            <a:normAutofit lnSpcReduction="10000"/>
          </a:bodyPr>
          <a:lstStyle/>
          <a:p>
            <a:endParaRPr lang="en-US" dirty="0"/>
          </a:p>
          <a:p>
            <a:pPr lvl="1"/>
            <a:r>
              <a:rPr lang="en-US" dirty="0"/>
              <a:t>Although the effects of orthographic and phonological overlap produce opposite effects occasionally, both effects provide evidence of language-nonselective processing.</a:t>
            </a:r>
          </a:p>
          <a:p>
            <a:pPr lvl="1"/>
            <a:endParaRPr lang="en-US" dirty="0"/>
          </a:p>
          <a:p>
            <a:pPr lvl="1"/>
            <a:r>
              <a:rPr lang="en-US" dirty="0"/>
              <a:t>However, the conflicting findings across a range of studies have led the researchers to assume that at least under some circumstances, bilingual word recognition is indeed, language selective.</a:t>
            </a:r>
          </a:p>
          <a:p>
            <a:pPr lvl="2"/>
            <a:endParaRPr lang="en-US" dirty="0"/>
          </a:p>
          <a:p>
            <a:pPr lvl="2"/>
            <a:r>
              <a:rPr lang="en-US" dirty="0"/>
              <a:t>A study by Jared &amp; </a:t>
            </a:r>
            <a:r>
              <a:rPr lang="en-US" dirty="0" err="1"/>
              <a:t>Szucs</a:t>
            </a:r>
            <a:r>
              <a:rPr lang="en-US" dirty="0"/>
              <a:t> (2002) provides support to this hypothesis. The authors of this study tested French-English &amp; English-French bilinguals in a word naming task in which visually presented English words were to be read aloud.</a:t>
            </a:r>
          </a:p>
          <a:p>
            <a:pPr lvl="2"/>
            <a:endParaRPr lang="en-US" dirty="0"/>
          </a:p>
          <a:p>
            <a:pPr lvl="2"/>
            <a:r>
              <a:rPr lang="en-US" dirty="0"/>
              <a:t>In one condition, English target words were preceded by a block of French words, to be read aloud in French; and in another condition they were not.</a:t>
            </a:r>
          </a:p>
        </p:txBody>
      </p:sp>
    </p:spTree>
    <p:extLst>
      <p:ext uri="{BB962C8B-B14F-4D97-AF65-F5344CB8AC3E}">
        <p14:creationId xmlns:p14="http://schemas.microsoft.com/office/powerpoint/2010/main" val="397950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BA2FE-4B36-56E7-3427-73330F756E0E}"/>
              </a:ext>
            </a:extLst>
          </p:cNvPr>
          <p:cNvSpPr>
            <a:spLocks noGrp="1"/>
          </p:cNvSpPr>
          <p:nvPr>
            <p:ph idx="1"/>
          </p:nvPr>
        </p:nvSpPr>
        <p:spPr>
          <a:xfrm>
            <a:off x="838200" y="448235"/>
            <a:ext cx="10515600" cy="5728728"/>
          </a:xfrm>
        </p:spPr>
        <p:txBody>
          <a:bodyPr>
            <a:normAutofit lnSpcReduction="10000"/>
          </a:bodyPr>
          <a:lstStyle/>
          <a:p>
            <a:endParaRPr lang="en-US" dirty="0"/>
          </a:p>
          <a:p>
            <a:pPr lvl="1"/>
            <a:r>
              <a:rPr lang="en-US" dirty="0"/>
              <a:t> The French-English bilinguals (with the target language English as their weaker L2) named the English homograph targets more slowly than non homographic control words in both conditions, providing support for the language non-selective processing in both conditions.</a:t>
            </a:r>
          </a:p>
          <a:p>
            <a:pPr lvl="1"/>
            <a:endParaRPr lang="en-US" dirty="0"/>
          </a:p>
          <a:p>
            <a:pPr lvl="1"/>
            <a:r>
              <a:rPr lang="en-US" dirty="0"/>
              <a:t>On the contrary, the English-French bilinguals (for whom the target language English was the dominant language), named the English homographs more slowly than the control words when they were preceded by a French naming block but not when they were not preceded by a block of French trials.</a:t>
            </a:r>
          </a:p>
          <a:p>
            <a:pPr lvl="1"/>
            <a:endParaRPr lang="en-US" dirty="0"/>
          </a:p>
          <a:p>
            <a:pPr lvl="1"/>
            <a:r>
              <a:rPr lang="en-US" dirty="0"/>
              <a:t>These results were taken to imply that under certain conditions, languages-selective processing may indeed occur. More specifically, these results suggest that while the stronger language can be immune to an influence from a weaker L2, although not the other way round.</a:t>
            </a:r>
          </a:p>
        </p:txBody>
      </p:sp>
    </p:spTree>
    <p:extLst>
      <p:ext uri="{BB962C8B-B14F-4D97-AF65-F5344CB8AC3E}">
        <p14:creationId xmlns:p14="http://schemas.microsoft.com/office/powerpoint/2010/main" val="989347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49AD4-A2FE-AB3B-1A2E-894BC1FBD64F}"/>
              </a:ext>
            </a:extLst>
          </p:cNvPr>
          <p:cNvSpPr>
            <a:spLocks noGrp="1"/>
          </p:cNvSpPr>
          <p:nvPr>
            <p:ph idx="1"/>
          </p:nvPr>
        </p:nvSpPr>
        <p:spPr>
          <a:xfrm>
            <a:off x="838200" y="430306"/>
            <a:ext cx="10515600" cy="5746657"/>
          </a:xfrm>
        </p:spPr>
        <p:txBody>
          <a:bodyPr/>
          <a:lstStyle/>
          <a:p>
            <a:endParaRPr lang="en-US" dirty="0"/>
          </a:p>
          <a:p>
            <a:pPr lvl="1"/>
            <a:r>
              <a:rPr lang="en-US" dirty="0"/>
              <a:t>Moreover, the pattern of results for the English-French participants demonstrates that when the activation of the non-target language is boosted somehow (through naming in French), the dominant language may also get influenced by activation in the non-target language.</a:t>
            </a:r>
          </a:p>
          <a:p>
            <a:pPr lvl="1"/>
            <a:endParaRPr lang="en-US" dirty="0"/>
          </a:p>
          <a:p>
            <a:pPr lvl="1"/>
            <a:r>
              <a:rPr lang="en-US" dirty="0"/>
              <a:t>Converging evidence that language-selective processing may occur under some circumstances was obtained in another study, Haigh &amp; Jared (2007), who demonstrated language-nonselective processing when French-English bilinguals processed interlexical homophones in an English lexical decision task, but not when English-French bilinguals served as participants.</a:t>
            </a:r>
          </a:p>
        </p:txBody>
      </p:sp>
    </p:spTree>
    <p:extLst>
      <p:ext uri="{BB962C8B-B14F-4D97-AF65-F5344CB8AC3E}">
        <p14:creationId xmlns:p14="http://schemas.microsoft.com/office/powerpoint/2010/main" val="968148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45E29-7129-BCB7-F693-D07D23A03F4F}"/>
              </a:ext>
            </a:extLst>
          </p:cNvPr>
          <p:cNvSpPr>
            <a:spLocks noGrp="1"/>
          </p:cNvSpPr>
          <p:nvPr>
            <p:ph idx="1"/>
          </p:nvPr>
        </p:nvSpPr>
        <p:spPr>
          <a:xfrm>
            <a:off x="838200" y="618565"/>
            <a:ext cx="10515600" cy="5558398"/>
          </a:xfrm>
        </p:spPr>
        <p:txBody>
          <a:bodyPr/>
          <a:lstStyle/>
          <a:p>
            <a:endParaRPr lang="en-US" dirty="0"/>
          </a:p>
          <a:p>
            <a:pPr lvl="1"/>
            <a:r>
              <a:rPr lang="en-US" dirty="0"/>
              <a:t>Another interesting caveat of the Jared &amp; </a:t>
            </a:r>
            <a:r>
              <a:rPr lang="en-US" dirty="0" err="1"/>
              <a:t>Szucs</a:t>
            </a:r>
            <a:r>
              <a:rPr lang="en-US" dirty="0"/>
              <a:t> (2002) study was that these authors obtained an inhibitory effect of the interlexical homographs, in contrast to the facilitatory effects obtained by Dijkstra et al., (1999).</a:t>
            </a:r>
          </a:p>
          <a:p>
            <a:pPr lvl="1"/>
            <a:endParaRPr lang="en-US" dirty="0"/>
          </a:p>
          <a:p>
            <a:pPr lvl="1"/>
            <a:r>
              <a:rPr lang="en-US" dirty="0"/>
              <a:t>It would seem that task specific factors such as task demands have a say in determining the direction of the homograph effect.</a:t>
            </a:r>
          </a:p>
          <a:p>
            <a:pPr lvl="2"/>
            <a:endParaRPr lang="en-US" dirty="0"/>
          </a:p>
          <a:p>
            <a:pPr lvl="2"/>
            <a:r>
              <a:rPr lang="en-US" dirty="0"/>
              <a:t>For instance, inhibition is mainly observed in the naming task due to its specific task demands whereas facilitation is observed in the lexical decision task.</a:t>
            </a:r>
          </a:p>
        </p:txBody>
      </p:sp>
    </p:spTree>
    <p:extLst>
      <p:ext uri="{BB962C8B-B14F-4D97-AF65-F5344CB8AC3E}">
        <p14:creationId xmlns:p14="http://schemas.microsoft.com/office/powerpoint/2010/main" val="331321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Comprehension Processes in Bi/Multilinguals - 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D3FE-1C3B-D378-EE51-44DD98360BE5}"/>
              </a:ext>
            </a:extLst>
          </p:cNvPr>
          <p:cNvSpPr>
            <a:spLocks noGrp="1"/>
          </p:cNvSpPr>
          <p:nvPr>
            <p:ph type="title"/>
          </p:nvPr>
        </p:nvSpPr>
        <p:spPr/>
        <p:txBody>
          <a:bodyPr/>
          <a:lstStyle/>
          <a:p>
            <a:r>
              <a:rPr lang="en-US" dirty="0"/>
              <a:t>Comprehending Words from Two Languages: Interlexical Homographs &amp; Homophones</a:t>
            </a:r>
          </a:p>
        </p:txBody>
      </p:sp>
      <p:sp>
        <p:nvSpPr>
          <p:cNvPr id="3" name="Content Placeholder 2">
            <a:extLst>
              <a:ext uri="{FF2B5EF4-FFF2-40B4-BE49-F238E27FC236}">
                <a16:creationId xmlns:a16="http://schemas.microsoft.com/office/drawing/2014/main" id="{63A66C67-0C2E-C9F4-9715-5D7B1A91744E}"/>
              </a:ext>
            </a:extLst>
          </p:cNvPr>
          <p:cNvSpPr>
            <a:spLocks noGrp="1"/>
          </p:cNvSpPr>
          <p:nvPr>
            <p:ph idx="1"/>
          </p:nvPr>
        </p:nvSpPr>
        <p:spPr/>
        <p:txBody>
          <a:bodyPr>
            <a:normAutofit lnSpcReduction="10000"/>
          </a:bodyPr>
          <a:lstStyle/>
          <a:p>
            <a:endParaRPr lang="en-US" dirty="0"/>
          </a:p>
          <a:p>
            <a:r>
              <a:rPr lang="en-US" dirty="0"/>
              <a:t>An interesting question in terms of comprehension is whether we understand words in isolation or process their meaning in context.</a:t>
            </a:r>
          </a:p>
          <a:p>
            <a:endParaRPr lang="en-US" dirty="0"/>
          </a:p>
          <a:p>
            <a:r>
              <a:rPr lang="en-US" dirty="0"/>
              <a:t>Initial research on the topic was led by Jerry Fodor (1983) and his influential </a:t>
            </a:r>
            <a:r>
              <a:rPr lang="en-US" b="1" i="1" dirty="0"/>
              <a:t>modularity of mind</a:t>
            </a:r>
            <a:r>
              <a:rPr lang="en-US" dirty="0"/>
              <a:t> theory.</a:t>
            </a:r>
          </a:p>
          <a:p>
            <a:pPr lvl="1"/>
            <a:r>
              <a:rPr lang="en-US" dirty="0"/>
              <a:t>wherein the central idea is that the mind is composed of mental modules, i.e., information processing devices that perform basic cognitive functions on incoming information. Notably, the modules are “domain-specific”, “informationally-encapsulated”, ”operate fast and mandatorily” etc.</a:t>
            </a:r>
          </a:p>
        </p:txBody>
      </p:sp>
    </p:spTree>
    <p:extLst>
      <p:ext uri="{BB962C8B-B14F-4D97-AF65-F5344CB8AC3E}">
        <p14:creationId xmlns:p14="http://schemas.microsoft.com/office/powerpoint/2010/main" val="203575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74AA1-4794-B868-D7D7-DAD92DEE7955}"/>
              </a:ext>
            </a:extLst>
          </p:cNvPr>
          <p:cNvSpPr>
            <a:spLocks noGrp="1"/>
          </p:cNvSpPr>
          <p:nvPr>
            <p:ph idx="1"/>
          </p:nvPr>
        </p:nvSpPr>
        <p:spPr>
          <a:xfrm>
            <a:off x="838200" y="536713"/>
            <a:ext cx="10515600" cy="5640250"/>
          </a:xfrm>
        </p:spPr>
        <p:txBody>
          <a:bodyPr/>
          <a:lstStyle/>
          <a:p>
            <a:endParaRPr lang="en-US" dirty="0"/>
          </a:p>
          <a:p>
            <a:r>
              <a:rPr lang="en-US" dirty="0"/>
              <a:t>If the mind were indeed composed of such modules as described by Fodor (1983), researchers have wondered that the system of word recognition may be considered a module as well.</a:t>
            </a:r>
          </a:p>
          <a:p>
            <a:pPr lvl="1"/>
            <a:r>
              <a:rPr lang="en-US" dirty="0"/>
              <a:t>Possibly because, visual word recognition in fluent readers and listeners is fast, mandatory and is dedicated to processing a specific type of input.</a:t>
            </a:r>
          </a:p>
          <a:p>
            <a:pPr lvl="1"/>
            <a:endParaRPr lang="en-US" dirty="0"/>
          </a:p>
          <a:p>
            <a:r>
              <a:rPr lang="en-US" dirty="0"/>
              <a:t>However, if the word recognition system is modular, then neither the linguistic context of a word nor extra-linguistic contextual information would affect the way it is recognized.</a:t>
            </a:r>
          </a:p>
        </p:txBody>
      </p:sp>
    </p:spTree>
    <p:extLst>
      <p:ext uri="{BB962C8B-B14F-4D97-AF65-F5344CB8AC3E}">
        <p14:creationId xmlns:p14="http://schemas.microsoft.com/office/powerpoint/2010/main" val="1777792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1913</Words>
  <Application>Microsoft Macintosh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Comprehension Processes in Bi/Multilinguals - I</vt:lpstr>
      <vt:lpstr>Comprehending Words from Two Languages: Interlexical Homographs &amp; Homophones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79</cp:revision>
  <dcterms:created xsi:type="dcterms:W3CDTF">2019-01-13T17:34:45Z</dcterms:created>
  <dcterms:modified xsi:type="dcterms:W3CDTF">2024-03-08T04:35:50Z</dcterms:modified>
</cp:coreProperties>
</file>