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83" r:id="rId11"/>
    <p:sldId id="279" r:id="rId12"/>
    <p:sldId id="280" r:id="rId13"/>
    <p:sldId id="281" r:id="rId14"/>
    <p:sldId id="282" r:id="rId15"/>
    <p:sldId id="284" r:id="rId16"/>
    <p:sldId id="285" r:id="rId17"/>
    <p:sldId id="286" r:id="rId18"/>
    <p:sldId id="293" r:id="rId19"/>
    <p:sldId id="287" r:id="rId20"/>
    <p:sldId id="288" r:id="rId21"/>
    <p:sldId id="289" r:id="rId22"/>
    <p:sldId id="290" r:id="rId23"/>
    <p:sldId id="291" r:id="rId24"/>
    <p:sldId id="294" r:id="rId25"/>
    <p:sldId id="295"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3/7/24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3/7/24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7A275-8599-9399-18E3-F8EBF9894945}"/>
              </a:ext>
            </a:extLst>
          </p:cNvPr>
          <p:cNvPicPr>
            <a:picLocks noChangeAspect="1"/>
          </p:cNvPicPr>
          <p:nvPr/>
        </p:nvPicPr>
        <p:blipFill>
          <a:blip r:embed="rId2"/>
          <a:stretch>
            <a:fillRect/>
          </a:stretch>
        </p:blipFill>
        <p:spPr>
          <a:xfrm>
            <a:off x="2209800" y="421188"/>
            <a:ext cx="7301948" cy="5651507"/>
          </a:xfrm>
          <a:prstGeom prst="rect">
            <a:avLst/>
          </a:prstGeom>
        </p:spPr>
      </p:pic>
      <p:sp>
        <p:nvSpPr>
          <p:cNvPr id="3" name="TextBox 2">
            <a:extLst>
              <a:ext uri="{FF2B5EF4-FFF2-40B4-BE49-F238E27FC236}">
                <a16:creationId xmlns:a16="http://schemas.microsoft.com/office/drawing/2014/main" id="{92F8F007-27DD-D6A1-8014-1951DCF8695A}"/>
              </a:ext>
            </a:extLst>
          </p:cNvPr>
          <p:cNvSpPr txBox="1"/>
          <p:nvPr/>
        </p:nvSpPr>
        <p:spPr>
          <a:xfrm>
            <a:off x="1431235" y="6175202"/>
            <a:ext cx="8637104"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 Groot (2012). Language and Cognition in Bilinguals and Multilinguals: An Introduction. </a:t>
            </a:r>
            <a:r>
              <a:rPr lang="en-US" sz="1400" i="1" dirty="0">
                <a:latin typeface="Times New Roman" panose="02020603050405020304" pitchFamily="18" charset="0"/>
                <a:cs typeface="Times New Roman" panose="02020603050405020304" pitchFamily="18" charset="0"/>
              </a:rPr>
              <a:t>Psychology Press</a:t>
            </a:r>
            <a:r>
              <a:rPr lang="en-US" sz="1400" dirty="0">
                <a:latin typeface="Times New Roman" panose="02020603050405020304" pitchFamily="18" charset="0"/>
                <a:cs typeface="Times New Roman" panose="02020603050405020304" pitchFamily="18" charset="0"/>
              </a:rPr>
              <a:t>. Page 178.</a:t>
            </a:r>
          </a:p>
        </p:txBody>
      </p:sp>
    </p:spTree>
    <p:extLst>
      <p:ext uri="{BB962C8B-B14F-4D97-AF65-F5344CB8AC3E}">
        <p14:creationId xmlns:p14="http://schemas.microsoft.com/office/powerpoint/2010/main" val="1217273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376B9-1485-7964-19FC-867506404E19}"/>
              </a:ext>
            </a:extLst>
          </p:cNvPr>
          <p:cNvSpPr>
            <a:spLocks noGrp="1"/>
          </p:cNvSpPr>
          <p:nvPr>
            <p:ph idx="1"/>
          </p:nvPr>
        </p:nvSpPr>
        <p:spPr>
          <a:xfrm>
            <a:off x="838200" y="646043"/>
            <a:ext cx="10515600" cy="5530920"/>
          </a:xfrm>
        </p:spPr>
        <p:txBody>
          <a:bodyPr>
            <a:normAutofit fontScale="92500" lnSpcReduction="20000"/>
          </a:bodyPr>
          <a:lstStyle/>
          <a:p>
            <a:endParaRPr lang="en-US" dirty="0"/>
          </a:p>
          <a:p>
            <a:pPr lvl="1"/>
            <a:r>
              <a:rPr lang="en-US" dirty="0"/>
              <a:t>More specifically,  the bilingual’s two languages share the feature and letter nodes, whereas the word nodes are organized in language subsets, which are fully connected between the languages.</a:t>
            </a:r>
          </a:p>
          <a:p>
            <a:pPr lvl="1"/>
            <a:endParaRPr lang="en-US" dirty="0"/>
          </a:p>
          <a:p>
            <a:pPr lvl="1"/>
            <a:r>
              <a:rPr lang="en-US" dirty="0"/>
              <a:t>Also, the layer of language nodes contains just two nodes, one for each language.</a:t>
            </a:r>
          </a:p>
          <a:p>
            <a:pPr lvl="1"/>
            <a:endParaRPr lang="en-US" dirty="0"/>
          </a:p>
          <a:p>
            <a:pPr lvl="1"/>
            <a:r>
              <a:rPr lang="en-US" dirty="0"/>
              <a:t>The processing in this model is assumed to be interactive, in that representations at one particular level can influence (activate/inhibit) representations at an adjacent higher or lower level.</a:t>
            </a:r>
          </a:p>
          <a:p>
            <a:pPr lvl="1"/>
            <a:endParaRPr lang="en-US" dirty="0"/>
          </a:p>
          <a:p>
            <a:pPr lvl="1"/>
            <a:r>
              <a:rPr lang="en-US" dirty="0"/>
              <a:t>Activations are instantiated through excitatory connections whereas inhibitions are instantiated through inhibitory connections. Further, in addition to the excitatory and inhibitory connections between adjacent levels, the model also assumes inhibitory connections between all orthographic word form nodes, a phenomenon referred to as lateral inhibition.</a:t>
            </a:r>
          </a:p>
        </p:txBody>
      </p:sp>
    </p:spTree>
    <p:extLst>
      <p:ext uri="{BB962C8B-B14F-4D97-AF65-F5344CB8AC3E}">
        <p14:creationId xmlns:p14="http://schemas.microsoft.com/office/powerpoint/2010/main" val="34714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24817-265D-706C-B527-91ABAF05F26F}"/>
              </a:ext>
            </a:extLst>
          </p:cNvPr>
          <p:cNvSpPr>
            <a:spLocks noGrp="1"/>
          </p:cNvSpPr>
          <p:nvPr>
            <p:ph idx="1"/>
          </p:nvPr>
        </p:nvSpPr>
        <p:spPr>
          <a:xfrm>
            <a:off x="838200" y="586409"/>
            <a:ext cx="10515600" cy="5590554"/>
          </a:xfrm>
        </p:spPr>
        <p:txBody>
          <a:bodyPr>
            <a:normAutofit fontScale="92500" lnSpcReduction="10000"/>
          </a:bodyPr>
          <a:lstStyle/>
          <a:p>
            <a:endParaRPr lang="en-US" dirty="0"/>
          </a:p>
          <a:p>
            <a:pPr lvl="1"/>
            <a:r>
              <a:rPr lang="en-US" dirty="0"/>
              <a:t>When a visual word is presented, the BIA model first activates the feature nodes that correspond to the the input (horizontal, vertical, slanting lines, or curves). </a:t>
            </a:r>
          </a:p>
          <a:p>
            <a:pPr lvl="1"/>
            <a:endParaRPr lang="en-US" dirty="0"/>
          </a:p>
          <a:p>
            <a:pPr lvl="1"/>
            <a:r>
              <a:rPr lang="en-US" dirty="0"/>
              <a:t>The feature nodes, in turn feed activation into the layer of letter nodes, wherein it excites the nodes for letters that carry the activated features and inhibits the nodes for letter that do not carry the activated features.</a:t>
            </a:r>
          </a:p>
          <a:p>
            <a:pPr lvl="1"/>
            <a:endParaRPr lang="en-US" dirty="0"/>
          </a:p>
          <a:p>
            <a:pPr lvl="1"/>
            <a:r>
              <a:rPr lang="en-US" dirty="0"/>
              <a:t>Further, the activated letter nodes activate or inhibit word nodes, where the words that carry the activated letters get activated and the words that do not carry the activated letters get inhibited.</a:t>
            </a:r>
          </a:p>
          <a:p>
            <a:pPr lvl="2"/>
            <a:r>
              <a:rPr lang="en-US" dirty="0"/>
              <a:t> for instance, when the English word sand is presented to the model, it will activate the letters </a:t>
            </a:r>
            <a:r>
              <a:rPr lang="en-US" i="1" dirty="0"/>
              <a:t>s, a, n, d</a:t>
            </a:r>
            <a:r>
              <a:rPr lang="en-US" dirty="0"/>
              <a:t> via the feature level and in turn will activate the word node corresponding to target </a:t>
            </a:r>
            <a:r>
              <a:rPr lang="en-US" i="1" dirty="0"/>
              <a:t>sand</a:t>
            </a:r>
            <a:r>
              <a:rPr lang="en-US" dirty="0"/>
              <a:t> but also nodes for similar words like </a:t>
            </a:r>
            <a:r>
              <a:rPr lang="en-US" i="1" dirty="0"/>
              <a:t>hand,</a:t>
            </a:r>
            <a:r>
              <a:rPr lang="en-US" dirty="0"/>
              <a:t> </a:t>
            </a:r>
            <a:r>
              <a:rPr lang="en-US" i="1" dirty="0"/>
              <a:t>sane</a:t>
            </a:r>
            <a:r>
              <a:rPr lang="en-US" dirty="0"/>
              <a:t> and </a:t>
            </a:r>
            <a:r>
              <a:rPr lang="en-US" i="1" dirty="0"/>
              <a:t>sank</a:t>
            </a:r>
            <a:r>
              <a:rPr lang="en-US" dirty="0"/>
              <a:t> which share letters with the actual stimulus.</a:t>
            </a:r>
          </a:p>
        </p:txBody>
      </p:sp>
    </p:spTree>
    <p:extLst>
      <p:ext uri="{BB962C8B-B14F-4D97-AF65-F5344CB8AC3E}">
        <p14:creationId xmlns:p14="http://schemas.microsoft.com/office/powerpoint/2010/main" val="292698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C9318-8A28-73C3-47A2-9787F2B41440}"/>
              </a:ext>
            </a:extLst>
          </p:cNvPr>
          <p:cNvSpPr>
            <a:spLocks noGrp="1"/>
          </p:cNvSpPr>
          <p:nvPr>
            <p:ph idx="1"/>
          </p:nvPr>
        </p:nvSpPr>
        <p:spPr>
          <a:xfrm>
            <a:off x="838200" y="536712"/>
            <a:ext cx="10515600" cy="5744817"/>
          </a:xfrm>
        </p:spPr>
        <p:txBody>
          <a:bodyPr>
            <a:normAutofit fontScale="92500" lnSpcReduction="20000"/>
          </a:bodyPr>
          <a:lstStyle/>
          <a:p>
            <a:endParaRPr lang="en-US" dirty="0"/>
          </a:p>
          <a:p>
            <a:pPr lvl="1"/>
            <a:r>
              <a:rPr lang="en-US" dirty="0"/>
              <a:t>Also, the word nodes for less similar words like </a:t>
            </a:r>
            <a:r>
              <a:rPr lang="en-US" i="1" dirty="0"/>
              <a:t>salt</a:t>
            </a:r>
            <a:r>
              <a:rPr lang="en-US" dirty="0"/>
              <a:t>, </a:t>
            </a:r>
            <a:r>
              <a:rPr lang="en-US" i="1" dirty="0"/>
              <a:t>wind, </a:t>
            </a:r>
            <a:r>
              <a:rPr lang="en-US" dirty="0"/>
              <a:t>and </a:t>
            </a:r>
            <a:r>
              <a:rPr lang="en-US" i="1" dirty="0"/>
              <a:t>sin</a:t>
            </a:r>
            <a:r>
              <a:rPr lang="en-US" dirty="0"/>
              <a:t> will get activated too, but for a lesser extent, and their activation will be nullified through the inhibitory effect of the mismatching remaining letters.</a:t>
            </a:r>
          </a:p>
          <a:p>
            <a:pPr lvl="1"/>
            <a:endParaRPr lang="en-US" dirty="0"/>
          </a:p>
          <a:p>
            <a:pPr lvl="1"/>
            <a:r>
              <a:rPr lang="en-US" dirty="0"/>
              <a:t>Importantly, activated letter nodes will activate word nodes corresponding word nodes in both languages; and so, in a Dutch-English bilingual, the letter nodes that are activated will also excite word nodes for Dutch words like </a:t>
            </a:r>
            <a:r>
              <a:rPr lang="en-US" i="1" dirty="0" err="1"/>
              <a:t>zand</a:t>
            </a:r>
            <a:r>
              <a:rPr lang="en-US" dirty="0"/>
              <a:t> and </a:t>
            </a:r>
            <a:r>
              <a:rPr lang="en-US" i="1" dirty="0" err="1"/>
              <a:t>mand</a:t>
            </a:r>
            <a:r>
              <a:rPr lang="en-US" dirty="0"/>
              <a:t>.</a:t>
            </a:r>
          </a:p>
          <a:p>
            <a:pPr lvl="1"/>
            <a:endParaRPr lang="en-US" dirty="0"/>
          </a:p>
          <a:p>
            <a:pPr lvl="1"/>
            <a:r>
              <a:rPr lang="en-US" dirty="0"/>
              <a:t>Further, activated word nodes transmit activation to the language node of the corresponding language, at which moment the latter starts to inhibit word nodes of the other language.</a:t>
            </a:r>
          </a:p>
          <a:p>
            <a:pPr lvl="1"/>
            <a:endParaRPr lang="en-US" dirty="0"/>
          </a:p>
          <a:p>
            <a:pPr lvl="1"/>
            <a:r>
              <a:rPr lang="en-US" dirty="0"/>
              <a:t>Finally, all word nodes compete with one another in the recognition process, inhibiting each other through lateral inhibition, until the activation level in one of them exceeds a “recognition threshold”. It is at that moment that the input </a:t>
            </a:r>
            <a:r>
              <a:rPr lang="en-US" i="1" dirty="0"/>
              <a:t>sand</a:t>
            </a:r>
            <a:r>
              <a:rPr lang="en-US" dirty="0"/>
              <a:t> will be recognized.</a:t>
            </a:r>
          </a:p>
        </p:txBody>
      </p:sp>
    </p:spTree>
    <p:extLst>
      <p:ext uri="{BB962C8B-B14F-4D97-AF65-F5344CB8AC3E}">
        <p14:creationId xmlns:p14="http://schemas.microsoft.com/office/powerpoint/2010/main" val="158884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BB9DD-0D6F-CE4D-4BC7-7D9020E1C83C}"/>
              </a:ext>
            </a:extLst>
          </p:cNvPr>
          <p:cNvSpPr>
            <a:spLocks noGrp="1"/>
          </p:cNvSpPr>
          <p:nvPr>
            <p:ph idx="1"/>
          </p:nvPr>
        </p:nvSpPr>
        <p:spPr>
          <a:xfrm>
            <a:off x="838200" y="457200"/>
            <a:ext cx="10515600" cy="5893904"/>
          </a:xfrm>
        </p:spPr>
        <p:txBody>
          <a:bodyPr/>
          <a:lstStyle/>
          <a:p>
            <a:endParaRPr lang="en-US" dirty="0"/>
          </a:p>
          <a:p>
            <a:pPr lvl="1"/>
            <a:endParaRPr lang="en-US" dirty="0"/>
          </a:p>
          <a:p>
            <a:pPr lvl="1"/>
            <a:r>
              <a:rPr lang="en-US" dirty="0"/>
              <a:t>In more detail, if and when the activation level of a word node reaches the recognition threshold is not only determined by the match between stimulus and word node inn terms of shared letters but by a number of other variables.</a:t>
            </a:r>
          </a:p>
          <a:p>
            <a:pPr lvl="2"/>
            <a:endParaRPr lang="en-US" dirty="0"/>
          </a:p>
          <a:p>
            <a:pPr lvl="2"/>
            <a:r>
              <a:rPr lang="en-US" dirty="0"/>
              <a:t>For instance, the number of activated word nodes that are competing with one another during the recognition process. ~neighborhood.</a:t>
            </a:r>
          </a:p>
          <a:p>
            <a:pPr lvl="2"/>
            <a:endParaRPr lang="en-US" dirty="0"/>
          </a:p>
          <a:p>
            <a:pPr lvl="2"/>
            <a:r>
              <a:rPr lang="en-US" dirty="0"/>
              <a:t>Also, the level of activation of the word node when it is in resting state, i.e., baseline activation which may differ on the basis of frequency of use/encountering the word.</a:t>
            </a:r>
          </a:p>
        </p:txBody>
      </p:sp>
    </p:spTree>
    <p:extLst>
      <p:ext uri="{BB962C8B-B14F-4D97-AF65-F5344CB8AC3E}">
        <p14:creationId xmlns:p14="http://schemas.microsoft.com/office/powerpoint/2010/main" val="3035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8825B-E1D7-BE5E-DE2C-644ABAD46E15}"/>
              </a:ext>
            </a:extLst>
          </p:cNvPr>
          <p:cNvSpPr>
            <a:spLocks noGrp="1"/>
          </p:cNvSpPr>
          <p:nvPr>
            <p:ph idx="1"/>
          </p:nvPr>
        </p:nvSpPr>
        <p:spPr>
          <a:xfrm>
            <a:off x="838200" y="675861"/>
            <a:ext cx="10515600" cy="5501102"/>
          </a:xfrm>
        </p:spPr>
        <p:txBody>
          <a:bodyPr>
            <a:normAutofit lnSpcReduction="10000"/>
          </a:bodyPr>
          <a:lstStyle/>
          <a:p>
            <a:endParaRPr lang="en-US" dirty="0"/>
          </a:p>
          <a:p>
            <a:pPr lvl="1"/>
            <a:r>
              <a:rPr lang="en-US" dirty="0"/>
              <a:t>Dijkstra &amp; Van Heuven (1998) postulate two orthographic word node representations for interlexical homographs, one for each language; and both of these shall become activated when an interlexical homograph is presented to the system. On the contrary, if a non homograph is presented there will only be one word node that would reach a high level of activation. This particular difference is attributed as the cause of the homograph effect.</a:t>
            </a:r>
          </a:p>
          <a:p>
            <a:pPr lvl="1"/>
            <a:endParaRPr lang="en-US" dirty="0"/>
          </a:p>
          <a:p>
            <a:pPr lvl="1"/>
            <a:r>
              <a:rPr lang="en-US" dirty="0"/>
              <a:t>On the other hand, Dijkstra et al., (1999) alternatively proposed that interlexical homographs are not represented in two separate word nodes but share one and the same word node between the two languages, which is connected differently to the two languages. Although, this possibility was later discarded as it did not confirm with the obtained behavioral data. </a:t>
            </a:r>
          </a:p>
        </p:txBody>
      </p:sp>
    </p:spTree>
    <p:extLst>
      <p:ext uri="{BB962C8B-B14F-4D97-AF65-F5344CB8AC3E}">
        <p14:creationId xmlns:p14="http://schemas.microsoft.com/office/powerpoint/2010/main" val="197849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67F6E-0F80-B2DC-C6DC-D779303CF1DE}"/>
              </a:ext>
            </a:extLst>
          </p:cNvPr>
          <p:cNvSpPr>
            <a:spLocks noGrp="1"/>
          </p:cNvSpPr>
          <p:nvPr>
            <p:ph idx="1"/>
          </p:nvPr>
        </p:nvSpPr>
        <p:spPr>
          <a:xfrm>
            <a:off x="838200" y="516835"/>
            <a:ext cx="10515600" cy="5660128"/>
          </a:xfrm>
        </p:spPr>
        <p:txBody>
          <a:bodyPr/>
          <a:lstStyle/>
          <a:p>
            <a:endParaRPr lang="en-US" dirty="0"/>
          </a:p>
          <a:p>
            <a:pPr lvl="1"/>
            <a:r>
              <a:rPr lang="en-US" dirty="0"/>
              <a:t>It would seem that the BIA model can infact deal with the obtained out-of-context homograph effects, however, how would it account for different pronunciations of the homographs in the two languages?</a:t>
            </a:r>
          </a:p>
          <a:p>
            <a:pPr lvl="2"/>
            <a:endParaRPr lang="en-US" dirty="0"/>
          </a:p>
          <a:p>
            <a:pPr lvl="2"/>
            <a:r>
              <a:rPr lang="en-US" dirty="0"/>
              <a:t>As the BIA model does not contain phonological representations, it is not equipped to explain these effects.</a:t>
            </a:r>
          </a:p>
          <a:p>
            <a:pPr lvl="2"/>
            <a:endParaRPr lang="en-US" dirty="0"/>
          </a:p>
          <a:p>
            <a:pPr lvl="2"/>
            <a:r>
              <a:rPr lang="en-US" dirty="0"/>
              <a:t>Also, the BIA model would fail to account for the role of natural language meaning in ambiguity resolution since it does not have semantic representations.</a:t>
            </a:r>
          </a:p>
          <a:p>
            <a:pPr lvl="1"/>
            <a:r>
              <a:rPr lang="en-US" dirty="0"/>
              <a:t>For this reason, Dijkstra &amp; Van Heuven (2001) proposed a different and slightly more elegant model, i.e., SOPHIA (Semantic, Orthographic, </a:t>
            </a:r>
            <a:r>
              <a:rPr lang="en-US" dirty="0" err="1"/>
              <a:t>Phonlogical</a:t>
            </a:r>
            <a:r>
              <a:rPr lang="en-US" dirty="0"/>
              <a:t>, Interactive Activation) model that encompasses all three levels of representation.</a:t>
            </a:r>
          </a:p>
        </p:txBody>
      </p:sp>
    </p:spTree>
    <p:extLst>
      <p:ext uri="{BB962C8B-B14F-4D97-AF65-F5344CB8AC3E}">
        <p14:creationId xmlns:p14="http://schemas.microsoft.com/office/powerpoint/2010/main" val="286377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E6D860-388F-286C-C22E-195A9F71A797}"/>
              </a:ext>
            </a:extLst>
          </p:cNvPr>
          <p:cNvSpPr>
            <a:spLocks noGrp="1"/>
          </p:cNvSpPr>
          <p:nvPr>
            <p:ph idx="1"/>
          </p:nvPr>
        </p:nvSpPr>
        <p:spPr>
          <a:xfrm>
            <a:off x="838200" y="467139"/>
            <a:ext cx="10515600" cy="5709824"/>
          </a:xfrm>
        </p:spPr>
        <p:txBody>
          <a:bodyPr/>
          <a:lstStyle/>
          <a:p>
            <a:endParaRPr lang="en-US" dirty="0"/>
          </a:p>
          <a:p>
            <a:r>
              <a:rPr lang="en-US" dirty="0"/>
              <a:t>For this reason, Dijkstra &amp; Van Heuven (2001) proposed a different and slightly more elegant model, i.e., SOPHIA (Semantic, Orthographic, Phonological, Interactive Activation) model that encompasses all three levels of representation.</a:t>
            </a:r>
          </a:p>
          <a:p>
            <a:pPr lvl="1"/>
            <a:endParaRPr lang="en-US" dirty="0"/>
          </a:p>
          <a:p>
            <a:pPr lvl="1"/>
            <a:r>
              <a:rPr lang="en-US" dirty="0"/>
              <a:t>The SOPHIA model carries two additional layers between the original letter and word levels: a level of orthographic clusters and a level of orthographic syllables. So, in all there are three orthographic units, one representing letters, another representing letter clusters smaller than syllables and the third representing syllables.</a:t>
            </a:r>
          </a:p>
          <a:p>
            <a:pPr lvl="1"/>
            <a:endParaRPr lang="en-US" dirty="0"/>
          </a:p>
          <a:p>
            <a:pPr lvl="1"/>
            <a:r>
              <a:rPr lang="en-US" dirty="0"/>
              <a:t>In this model, phonology is represented in four analogous levels of nodes that represent phonological units of different sizes.</a:t>
            </a:r>
          </a:p>
          <a:p>
            <a:endParaRPr lang="en-US" dirty="0"/>
          </a:p>
        </p:txBody>
      </p:sp>
    </p:spTree>
    <p:extLst>
      <p:ext uri="{BB962C8B-B14F-4D97-AF65-F5344CB8AC3E}">
        <p14:creationId xmlns:p14="http://schemas.microsoft.com/office/powerpoint/2010/main" val="3051808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7A275-8599-9399-18E3-F8EBF9894945}"/>
              </a:ext>
            </a:extLst>
          </p:cNvPr>
          <p:cNvPicPr>
            <a:picLocks noChangeAspect="1"/>
          </p:cNvPicPr>
          <p:nvPr/>
        </p:nvPicPr>
        <p:blipFill>
          <a:blip r:embed="rId2"/>
          <a:stretch>
            <a:fillRect/>
          </a:stretch>
        </p:blipFill>
        <p:spPr>
          <a:xfrm>
            <a:off x="2209800" y="421188"/>
            <a:ext cx="7301948" cy="5651507"/>
          </a:xfrm>
          <a:prstGeom prst="rect">
            <a:avLst/>
          </a:prstGeom>
        </p:spPr>
      </p:pic>
      <p:sp>
        <p:nvSpPr>
          <p:cNvPr id="3" name="TextBox 2">
            <a:extLst>
              <a:ext uri="{FF2B5EF4-FFF2-40B4-BE49-F238E27FC236}">
                <a16:creationId xmlns:a16="http://schemas.microsoft.com/office/drawing/2014/main" id="{92F8F007-27DD-D6A1-8014-1951DCF8695A}"/>
              </a:ext>
            </a:extLst>
          </p:cNvPr>
          <p:cNvSpPr txBox="1"/>
          <p:nvPr/>
        </p:nvSpPr>
        <p:spPr>
          <a:xfrm>
            <a:off x="1431235" y="6175202"/>
            <a:ext cx="8637104"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 Groot (2012). Language and Cognition in Bilinguals and Multilinguals: An Introduction. </a:t>
            </a:r>
            <a:r>
              <a:rPr lang="en-US" sz="1400" i="1" dirty="0">
                <a:latin typeface="Times New Roman" panose="02020603050405020304" pitchFamily="18" charset="0"/>
                <a:cs typeface="Times New Roman" panose="02020603050405020304" pitchFamily="18" charset="0"/>
              </a:rPr>
              <a:t>Psychology Press</a:t>
            </a:r>
            <a:r>
              <a:rPr lang="en-US" sz="1400" dirty="0">
                <a:latin typeface="Times New Roman" panose="02020603050405020304" pitchFamily="18" charset="0"/>
                <a:cs typeface="Times New Roman" panose="02020603050405020304" pitchFamily="18" charset="0"/>
              </a:rPr>
              <a:t>. Page 178.</a:t>
            </a:r>
          </a:p>
        </p:txBody>
      </p:sp>
    </p:spTree>
    <p:extLst>
      <p:ext uri="{BB962C8B-B14F-4D97-AF65-F5344CB8AC3E}">
        <p14:creationId xmlns:p14="http://schemas.microsoft.com/office/powerpoint/2010/main" val="640157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AC1691-2368-81D4-4BCE-A5B3475E9709}"/>
              </a:ext>
            </a:extLst>
          </p:cNvPr>
          <p:cNvSpPr>
            <a:spLocks noGrp="1"/>
          </p:cNvSpPr>
          <p:nvPr>
            <p:ph idx="1"/>
          </p:nvPr>
        </p:nvSpPr>
        <p:spPr>
          <a:xfrm>
            <a:off x="838200" y="556591"/>
            <a:ext cx="10515600" cy="5620372"/>
          </a:xfrm>
        </p:spPr>
        <p:txBody>
          <a:bodyPr>
            <a:normAutofit lnSpcReduction="10000"/>
          </a:bodyPr>
          <a:lstStyle/>
          <a:p>
            <a:endParaRPr lang="en-US" dirty="0"/>
          </a:p>
          <a:p>
            <a:pPr lvl="1"/>
            <a:r>
              <a:rPr lang="en-US" dirty="0"/>
              <a:t>The processing assumptions of the SOPHIA are very similar to the BIA model, including those of excitation and inhibition of adjacent levels as well as inhibition at the same level of representation.</a:t>
            </a:r>
          </a:p>
          <a:p>
            <a:pPr lvl="1"/>
            <a:endParaRPr lang="en-US" dirty="0"/>
          </a:p>
          <a:p>
            <a:pPr lvl="1"/>
            <a:r>
              <a:rPr lang="en-US" dirty="0"/>
              <a:t>Here although, orthographic units can activate the phonological units and vice-versa. For instance, for a given word </a:t>
            </a:r>
            <a:r>
              <a:rPr lang="en-US" i="1" dirty="0"/>
              <a:t>bird</a:t>
            </a:r>
            <a:r>
              <a:rPr lang="en-US" dirty="0"/>
              <a:t> the orthographic node for this word would activate the corresponding phonological form /</a:t>
            </a:r>
            <a:r>
              <a:rPr lang="en-US" i="1" dirty="0" err="1"/>
              <a:t>burd</a:t>
            </a:r>
            <a:r>
              <a:rPr lang="en-US" dirty="0"/>
              <a:t>/.</a:t>
            </a:r>
          </a:p>
          <a:p>
            <a:pPr lvl="1"/>
            <a:endParaRPr lang="en-US" dirty="0"/>
          </a:p>
          <a:p>
            <a:pPr lvl="1"/>
            <a:r>
              <a:rPr lang="en-US" dirty="0"/>
              <a:t>Notably, SOPHIA is not just an extension of the BIA model, but differs crucially from the same in an important respect:</a:t>
            </a:r>
          </a:p>
          <a:p>
            <a:pPr lvl="2"/>
            <a:r>
              <a:rPr lang="en-US" dirty="0"/>
              <a:t>Whereas the BIA model has both excitatory and inhibitory connections from a language node to all the word nodes of another language, in this model, these connections have been removed.</a:t>
            </a:r>
          </a:p>
        </p:txBody>
      </p:sp>
    </p:spTree>
    <p:extLst>
      <p:ext uri="{BB962C8B-B14F-4D97-AF65-F5344CB8AC3E}">
        <p14:creationId xmlns:p14="http://schemas.microsoft.com/office/powerpoint/2010/main" val="109002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F81C1-2A42-D8C1-5133-C991F2DDAEEC}"/>
              </a:ext>
            </a:extLst>
          </p:cNvPr>
          <p:cNvSpPr>
            <a:spLocks noGrp="1"/>
          </p:cNvSpPr>
          <p:nvPr>
            <p:ph idx="1"/>
          </p:nvPr>
        </p:nvSpPr>
        <p:spPr>
          <a:xfrm>
            <a:off x="838200" y="556591"/>
            <a:ext cx="10515600" cy="5620372"/>
          </a:xfrm>
        </p:spPr>
        <p:txBody>
          <a:bodyPr>
            <a:normAutofit lnSpcReduction="10000"/>
          </a:bodyPr>
          <a:lstStyle/>
          <a:p>
            <a:endParaRPr lang="en-US" dirty="0"/>
          </a:p>
          <a:p>
            <a:pPr lvl="1"/>
            <a:r>
              <a:rPr lang="en-US" dirty="0"/>
              <a:t>Since these inhibitory connections served several important functions in the BIA model, their removal warrants alternative explanations. One of which has been offered via the </a:t>
            </a:r>
            <a:r>
              <a:rPr lang="en-US" b="1" i="1" dirty="0"/>
              <a:t>language switching effect</a:t>
            </a:r>
            <a:r>
              <a:rPr lang="en-US" dirty="0"/>
              <a:t>: the finding that words preceded by words of the same language are responded to faster than words preceded by words of another language.</a:t>
            </a:r>
          </a:p>
          <a:p>
            <a:pPr lvl="1"/>
            <a:endParaRPr lang="en-US" dirty="0"/>
          </a:p>
          <a:p>
            <a:pPr lvl="1"/>
            <a:r>
              <a:rPr lang="en-US" dirty="0"/>
              <a:t>While the SOPHIA model does not explicitly deal with he language-switching effect, a further rendition of the BIA, i.e., the BIA+ model tries to account for the same by adding a task/decision system to SOPHIA’s word identification system to account for the same.</a:t>
            </a:r>
          </a:p>
          <a:p>
            <a:pPr lvl="1"/>
            <a:endParaRPr lang="en-US" dirty="0"/>
          </a:p>
          <a:p>
            <a:pPr lvl="1"/>
            <a:r>
              <a:rPr lang="en-US" dirty="0"/>
              <a:t>According to Dijkstra &amp; Van Heuven (2002), the task/decision system is sensitive to extra-linguistic influences (such as participants’ expectancies) whereas the word identification system is only affected by linguistic factors such as lexical, semantic and syntactic information.</a:t>
            </a:r>
          </a:p>
        </p:txBody>
      </p:sp>
    </p:spTree>
    <p:extLst>
      <p:ext uri="{BB962C8B-B14F-4D97-AF65-F5344CB8AC3E}">
        <p14:creationId xmlns:p14="http://schemas.microsoft.com/office/powerpoint/2010/main" val="3207823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7805B-3D11-7884-16AD-24BF88031B31}"/>
              </a:ext>
            </a:extLst>
          </p:cNvPr>
          <p:cNvSpPr>
            <a:spLocks noGrp="1"/>
          </p:cNvSpPr>
          <p:nvPr>
            <p:ph idx="1"/>
          </p:nvPr>
        </p:nvSpPr>
        <p:spPr>
          <a:xfrm>
            <a:off x="838200" y="586409"/>
            <a:ext cx="10515600" cy="5590554"/>
          </a:xfrm>
        </p:spPr>
        <p:txBody>
          <a:bodyPr/>
          <a:lstStyle/>
          <a:p>
            <a:endParaRPr lang="en-US" dirty="0"/>
          </a:p>
          <a:p>
            <a:pPr lvl="1"/>
            <a:r>
              <a:rPr lang="en-US" dirty="0"/>
              <a:t>Interestingly, how the authors have attributed the homograph effect changes in the newer model, i.e., the BIA+.</a:t>
            </a:r>
          </a:p>
          <a:p>
            <a:pPr lvl="2"/>
            <a:endParaRPr lang="en-US" dirty="0"/>
          </a:p>
          <a:p>
            <a:pPr lvl="2"/>
            <a:r>
              <a:rPr lang="en-US" dirty="0"/>
              <a:t>For instance, while in terms of the BIA model the homograph effects were attributed to the processes of activation and inhibition in the lexicon and its structural characteristics, i.e., </a:t>
            </a:r>
            <a:r>
              <a:rPr lang="en-US" i="1" dirty="0"/>
              <a:t>lexicon internal locus</a:t>
            </a:r>
            <a:r>
              <a:rPr lang="en-US" dirty="0"/>
              <a:t> in the BIA+ they are attributed mainly to </a:t>
            </a:r>
            <a:r>
              <a:rPr lang="en-US" i="1" dirty="0"/>
              <a:t>external control</a:t>
            </a:r>
            <a:r>
              <a:rPr lang="en-US" dirty="0"/>
              <a:t>, in the sense that the task/decision system responds flexibly to a number of variables such as task-specific requirements.</a:t>
            </a:r>
          </a:p>
        </p:txBody>
      </p:sp>
    </p:spTree>
    <p:extLst>
      <p:ext uri="{BB962C8B-B14F-4D97-AF65-F5344CB8AC3E}">
        <p14:creationId xmlns:p14="http://schemas.microsoft.com/office/powerpoint/2010/main" val="3469359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34E54-94D6-A22C-838D-1431D224E3BC}"/>
              </a:ext>
            </a:extLst>
          </p:cNvPr>
          <p:cNvSpPr>
            <a:spLocks noGrp="1"/>
          </p:cNvSpPr>
          <p:nvPr>
            <p:ph idx="1"/>
          </p:nvPr>
        </p:nvSpPr>
        <p:spPr>
          <a:xfrm>
            <a:off x="838200" y="546652"/>
            <a:ext cx="10515600" cy="5630311"/>
          </a:xfrm>
        </p:spPr>
        <p:txBody>
          <a:bodyPr>
            <a:normAutofit lnSpcReduction="10000"/>
          </a:bodyPr>
          <a:lstStyle/>
          <a:p>
            <a:endParaRPr lang="en-US" dirty="0"/>
          </a:p>
          <a:p>
            <a:pPr lvl="1"/>
            <a:r>
              <a:rPr lang="en-US" dirty="0"/>
              <a:t>Moving forward, an important aspect of the functioning of the BIA model has been the memory representations of the so-called </a:t>
            </a:r>
            <a:r>
              <a:rPr lang="en-US" i="1" dirty="0" err="1"/>
              <a:t>neighbours</a:t>
            </a:r>
            <a:r>
              <a:rPr lang="en-US" dirty="0"/>
              <a:t> of the stimulus word, which seem to get excited irrespective of their language membership.</a:t>
            </a:r>
          </a:p>
          <a:p>
            <a:pPr lvl="1"/>
            <a:endParaRPr lang="en-US" dirty="0"/>
          </a:p>
          <a:p>
            <a:pPr lvl="1"/>
            <a:r>
              <a:rPr lang="en-US" dirty="0"/>
              <a:t>According to the BIA model, a complete form overlap between the input and the information specified in the word nodes is not required for a word node to become activated upon input, and hence words having partial overlap with the input, i.e., </a:t>
            </a:r>
            <a:r>
              <a:rPr lang="en-US" i="1" dirty="0"/>
              <a:t>neighbors</a:t>
            </a:r>
            <a:r>
              <a:rPr lang="en-US" dirty="0"/>
              <a:t> like </a:t>
            </a:r>
            <a:r>
              <a:rPr lang="en-US" i="1" dirty="0"/>
              <a:t>hand</a:t>
            </a:r>
            <a:r>
              <a:rPr lang="en-US" dirty="0"/>
              <a:t> and</a:t>
            </a:r>
            <a:r>
              <a:rPr lang="en-US" i="1" dirty="0"/>
              <a:t> sank</a:t>
            </a:r>
            <a:r>
              <a:rPr lang="en-US" dirty="0"/>
              <a:t> also get activated. This neighborhood effect has also been known to affect word recognition performance.</a:t>
            </a:r>
          </a:p>
          <a:p>
            <a:pPr lvl="2"/>
            <a:r>
              <a:rPr lang="en-US" dirty="0"/>
              <a:t>For instance, monolingual neighborhood studies have shown that the time of visual word recognition for words depends on the word’s frequency and the number of competing neighbors.</a:t>
            </a:r>
          </a:p>
        </p:txBody>
      </p:sp>
    </p:spTree>
    <p:extLst>
      <p:ext uri="{BB962C8B-B14F-4D97-AF65-F5344CB8AC3E}">
        <p14:creationId xmlns:p14="http://schemas.microsoft.com/office/powerpoint/2010/main" val="126509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782B0-5199-7082-777D-1FBD24B7A464}"/>
              </a:ext>
            </a:extLst>
          </p:cNvPr>
          <p:cNvSpPr>
            <a:spLocks noGrp="1"/>
          </p:cNvSpPr>
          <p:nvPr>
            <p:ph idx="1"/>
          </p:nvPr>
        </p:nvSpPr>
        <p:spPr>
          <a:xfrm>
            <a:off x="838200" y="546652"/>
            <a:ext cx="10515600" cy="5630311"/>
          </a:xfrm>
        </p:spPr>
        <p:txBody>
          <a:bodyPr/>
          <a:lstStyle/>
          <a:p>
            <a:endParaRPr lang="en-US" dirty="0"/>
          </a:p>
          <a:p>
            <a:pPr lvl="1"/>
            <a:r>
              <a:rPr lang="en-US" dirty="0"/>
              <a:t>Such findings have also motivated bilingualism researchers to account for the neighborhood effect, although the pertinent question has been whether neighbors from one or both languages become activated for a bilingual.</a:t>
            </a:r>
          </a:p>
          <a:p>
            <a:pPr lvl="1"/>
            <a:r>
              <a:rPr lang="en-US" dirty="0"/>
              <a:t>Incidentally, a set of cross-language neighborhood studies have provided support to this idea.</a:t>
            </a:r>
          </a:p>
          <a:p>
            <a:pPr lvl="2"/>
            <a:r>
              <a:rPr lang="en-US" dirty="0"/>
              <a:t>For instance, Grainger &amp; Dijkstra (1992) used French-English </a:t>
            </a:r>
            <a:r>
              <a:rPr lang="en-US" dirty="0" err="1"/>
              <a:t>bilinuals</a:t>
            </a:r>
            <a:r>
              <a:rPr lang="en-US" dirty="0"/>
              <a:t> to perform an English lexical decision task to three types of English target words, presented visually: </a:t>
            </a:r>
            <a:r>
              <a:rPr lang="en-US" i="1" dirty="0"/>
              <a:t>patriot</a:t>
            </a:r>
            <a:r>
              <a:rPr lang="en-US" dirty="0"/>
              <a:t> words that had more neighbors in the target language, i.e., English; </a:t>
            </a:r>
            <a:r>
              <a:rPr lang="en-US" i="1" dirty="0"/>
              <a:t>traitor</a:t>
            </a:r>
            <a:r>
              <a:rPr lang="en-US" dirty="0"/>
              <a:t> words that had more neighbors in the non-target language, i.e., French and </a:t>
            </a:r>
            <a:r>
              <a:rPr lang="en-US" i="1" dirty="0"/>
              <a:t>neutral </a:t>
            </a:r>
            <a:r>
              <a:rPr lang="en-US" dirty="0"/>
              <a:t>words having equal number of neighbors in both languages.</a:t>
            </a:r>
          </a:p>
          <a:p>
            <a:pPr lvl="2"/>
            <a:r>
              <a:rPr lang="en-US" dirty="0"/>
              <a:t>The three groups of words were matched for frequency.</a:t>
            </a:r>
          </a:p>
        </p:txBody>
      </p:sp>
    </p:spTree>
    <p:extLst>
      <p:ext uri="{BB962C8B-B14F-4D97-AF65-F5344CB8AC3E}">
        <p14:creationId xmlns:p14="http://schemas.microsoft.com/office/powerpoint/2010/main" val="957480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ACD84-7A52-D5B5-932F-C76A0091FB5A}"/>
              </a:ext>
            </a:extLst>
          </p:cNvPr>
          <p:cNvSpPr>
            <a:spLocks noGrp="1"/>
          </p:cNvSpPr>
          <p:nvPr>
            <p:ph idx="1"/>
          </p:nvPr>
        </p:nvSpPr>
        <p:spPr>
          <a:xfrm>
            <a:off x="838200" y="437322"/>
            <a:ext cx="10515600" cy="5739641"/>
          </a:xfrm>
        </p:spPr>
        <p:txBody>
          <a:bodyPr>
            <a:normAutofit lnSpcReduction="10000"/>
          </a:bodyPr>
          <a:lstStyle/>
          <a:p>
            <a:endParaRPr lang="en-US" dirty="0"/>
          </a:p>
          <a:p>
            <a:pPr lvl="1"/>
            <a:r>
              <a:rPr lang="en-US" dirty="0"/>
              <a:t>The data showed that there was indeed an influence of the relative number of neighbors: participants were fastest in the </a:t>
            </a:r>
            <a:r>
              <a:rPr lang="en-US" i="1" dirty="0"/>
              <a:t>patriot</a:t>
            </a:r>
            <a:r>
              <a:rPr lang="en-US" dirty="0"/>
              <a:t> condition, followed by </a:t>
            </a:r>
            <a:r>
              <a:rPr lang="en-US" i="1" dirty="0"/>
              <a:t>neutral</a:t>
            </a:r>
            <a:r>
              <a:rPr lang="en-US" dirty="0"/>
              <a:t> and the slowest in the </a:t>
            </a:r>
            <a:r>
              <a:rPr lang="en-US" i="1" dirty="0"/>
              <a:t>traitor </a:t>
            </a:r>
            <a:r>
              <a:rPr lang="en-US" dirty="0"/>
              <a:t>condition.</a:t>
            </a:r>
          </a:p>
          <a:p>
            <a:pPr lvl="1"/>
            <a:endParaRPr lang="en-US" dirty="0"/>
          </a:p>
          <a:p>
            <a:pPr lvl="1"/>
            <a:r>
              <a:rPr lang="en-US" dirty="0"/>
              <a:t>In another study by </a:t>
            </a:r>
            <a:r>
              <a:rPr lang="en-US" dirty="0" err="1"/>
              <a:t>Bijelac</a:t>
            </a:r>
            <a:r>
              <a:rPr lang="en-US" dirty="0"/>
              <a:t>-Babic, </a:t>
            </a:r>
            <a:r>
              <a:rPr lang="en-US" dirty="0" err="1"/>
              <a:t>Biardeu</a:t>
            </a:r>
            <a:r>
              <a:rPr lang="en-US" dirty="0"/>
              <a:t>, &amp; Grainger (1997), conducted with </a:t>
            </a:r>
            <a:r>
              <a:rPr lang="en-US" dirty="0" err="1"/>
              <a:t>Frencg</a:t>
            </a:r>
            <a:r>
              <a:rPr lang="en-US" dirty="0"/>
              <a:t>-English bilinguals, French target words preceded by orthographically similar masked primes were responded to more slowly than targets preceded by orthographically dissimilar primes. However, when prime and target were from different languages, this inhibitory effect was only observed for bilinguals.</a:t>
            </a:r>
          </a:p>
          <a:p>
            <a:pPr lvl="1"/>
            <a:endParaRPr lang="en-US" dirty="0"/>
          </a:p>
          <a:p>
            <a:pPr lvl="1"/>
            <a:r>
              <a:rPr lang="en-US" dirty="0"/>
              <a:t>The combination of results were taken to suggest that the source of the orthographic priming effect was lexical; however, for bilinguals the effect extended for orthographically similar words in the non-target language too. </a:t>
            </a:r>
          </a:p>
          <a:p>
            <a:pPr lvl="1"/>
            <a:endParaRPr lang="en-US" dirty="0"/>
          </a:p>
        </p:txBody>
      </p:sp>
    </p:spTree>
    <p:extLst>
      <p:ext uri="{BB962C8B-B14F-4D97-AF65-F5344CB8AC3E}">
        <p14:creationId xmlns:p14="http://schemas.microsoft.com/office/powerpoint/2010/main" val="27874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91DEE-1340-4E60-7B09-1386A9EF9BBE}"/>
              </a:ext>
            </a:extLst>
          </p:cNvPr>
          <p:cNvSpPr>
            <a:spLocks noGrp="1"/>
          </p:cNvSpPr>
          <p:nvPr>
            <p:ph idx="1"/>
          </p:nvPr>
        </p:nvSpPr>
        <p:spPr>
          <a:xfrm>
            <a:off x="838200" y="596348"/>
            <a:ext cx="10515600" cy="5580615"/>
          </a:xfrm>
        </p:spPr>
        <p:txBody>
          <a:bodyPr/>
          <a:lstStyle/>
          <a:p>
            <a:endParaRPr lang="en-US" dirty="0"/>
          </a:p>
          <a:p>
            <a:pPr lvl="1"/>
            <a:endParaRPr lang="en-US" dirty="0"/>
          </a:p>
          <a:p>
            <a:pPr lvl="1"/>
            <a:endParaRPr lang="en-US" dirty="0"/>
          </a:p>
          <a:p>
            <a:pPr lvl="1"/>
            <a:endParaRPr lang="en-US"/>
          </a:p>
          <a:p>
            <a:pPr lvl="1"/>
            <a:r>
              <a:rPr lang="en-US"/>
              <a:t>These </a:t>
            </a:r>
            <a:r>
              <a:rPr lang="en-US" dirty="0"/>
              <a:t>findings together suggest that there is a level of co-activation in a non-target language too, although it may be moderated by a bilingual’s degree of command over the </a:t>
            </a:r>
            <a:r>
              <a:rPr lang="en-US"/>
              <a:t>non-target language.</a:t>
            </a:r>
            <a:endParaRPr lang="en-US" dirty="0"/>
          </a:p>
        </p:txBody>
      </p:sp>
    </p:spTree>
    <p:extLst>
      <p:ext uri="{BB962C8B-B14F-4D97-AF65-F5344CB8AC3E}">
        <p14:creationId xmlns:p14="http://schemas.microsoft.com/office/powerpoint/2010/main" val="1945664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Comprehension Processes in Bi/Multilinguals - II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B696-C9C2-E271-3FE1-E125A2358383}"/>
              </a:ext>
            </a:extLst>
          </p:cNvPr>
          <p:cNvSpPr>
            <a:spLocks noGrp="1"/>
          </p:cNvSpPr>
          <p:nvPr>
            <p:ph type="title"/>
          </p:nvPr>
        </p:nvSpPr>
        <p:spPr>
          <a:xfrm>
            <a:off x="838200" y="365126"/>
            <a:ext cx="10515600" cy="857388"/>
          </a:xfrm>
        </p:spPr>
        <p:txBody>
          <a:bodyPr/>
          <a:lstStyle/>
          <a:p>
            <a:r>
              <a:rPr lang="en-US" dirty="0"/>
              <a:t>Models of Language-Nonselective Lexical Access</a:t>
            </a:r>
          </a:p>
        </p:txBody>
      </p:sp>
      <p:sp>
        <p:nvSpPr>
          <p:cNvPr id="3" name="Content Placeholder 2">
            <a:extLst>
              <a:ext uri="{FF2B5EF4-FFF2-40B4-BE49-F238E27FC236}">
                <a16:creationId xmlns:a16="http://schemas.microsoft.com/office/drawing/2014/main" id="{DF25FEF6-BC24-DE28-EADA-B56A0292F09C}"/>
              </a:ext>
            </a:extLst>
          </p:cNvPr>
          <p:cNvSpPr>
            <a:spLocks noGrp="1"/>
          </p:cNvSpPr>
          <p:nvPr>
            <p:ph idx="1"/>
          </p:nvPr>
        </p:nvSpPr>
        <p:spPr>
          <a:xfrm>
            <a:off x="838200" y="1431235"/>
            <a:ext cx="10515600" cy="4890052"/>
          </a:xfrm>
        </p:spPr>
        <p:txBody>
          <a:bodyPr/>
          <a:lstStyle/>
          <a:p>
            <a:endParaRPr lang="en-US" dirty="0"/>
          </a:p>
          <a:p>
            <a:r>
              <a:rPr lang="en-US" dirty="0"/>
              <a:t>One of the influential models that have sought to explain the process of bilingual lexical access has been the </a:t>
            </a:r>
            <a:r>
              <a:rPr lang="en-US" b="1" i="1" dirty="0"/>
              <a:t>bilingual interactive activation</a:t>
            </a:r>
            <a:r>
              <a:rPr lang="en-US" dirty="0"/>
              <a:t> (</a:t>
            </a:r>
            <a:r>
              <a:rPr lang="en-US" b="1" dirty="0"/>
              <a:t>BIA</a:t>
            </a:r>
            <a:r>
              <a:rPr lang="en-US" dirty="0"/>
              <a:t>) model developed by Dijkstra, Grainger &amp; Van Heuven (Dijkstra &amp; Van Heuven, 1998; Grainger, 1993; Grainger &amp; Dijkstra, 1992, van Heuven, Dijkstra, &amp; Grainger, 1998).</a:t>
            </a:r>
          </a:p>
          <a:p>
            <a:endParaRPr lang="en-US" dirty="0"/>
          </a:p>
          <a:p>
            <a:r>
              <a:rPr lang="en-US" dirty="0"/>
              <a:t>This was a connectionist computational model of visual word recognition in bilinguals and concerns an extension of the Interactive Activation (IA) model by (McClelland &amp; Rumelhart, 1981).</a:t>
            </a:r>
          </a:p>
        </p:txBody>
      </p:sp>
    </p:spTree>
    <p:extLst>
      <p:ext uri="{BB962C8B-B14F-4D97-AF65-F5344CB8AC3E}">
        <p14:creationId xmlns:p14="http://schemas.microsoft.com/office/powerpoint/2010/main" val="292023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179D4-4D62-77C3-C763-D7B5C24CAC02}"/>
              </a:ext>
            </a:extLst>
          </p:cNvPr>
          <p:cNvSpPr>
            <a:spLocks noGrp="1"/>
          </p:cNvSpPr>
          <p:nvPr>
            <p:ph idx="1"/>
          </p:nvPr>
        </p:nvSpPr>
        <p:spPr>
          <a:xfrm>
            <a:off x="838200" y="576470"/>
            <a:ext cx="10515600" cy="5705060"/>
          </a:xfrm>
        </p:spPr>
        <p:txBody>
          <a:bodyPr/>
          <a:lstStyle/>
          <a:p>
            <a:endParaRPr lang="en-US" dirty="0"/>
          </a:p>
          <a:p>
            <a:pPr lvl="1"/>
            <a:r>
              <a:rPr lang="en-US" dirty="0"/>
              <a:t>The BIA model has been able to simulate the observed homograph effects in certain conditions, despite the fact that the model does not represent word meaning.</a:t>
            </a:r>
          </a:p>
          <a:p>
            <a:pPr lvl="1"/>
            <a:endParaRPr lang="en-US" dirty="0"/>
          </a:p>
          <a:p>
            <a:pPr lvl="1"/>
            <a:r>
              <a:rPr lang="en-US" dirty="0"/>
              <a:t>Also, the model has ben able to simulate the monolingual behavioral data that Mc </a:t>
            </a:r>
            <a:r>
              <a:rPr lang="en-US" dirty="0" err="1"/>
              <a:t>Clelland</a:t>
            </a:r>
            <a:r>
              <a:rPr lang="en-US" dirty="0"/>
              <a:t> &amp; Rumelhart (1981) had modelled in their IA model.</a:t>
            </a:r>
          </a:p>
          <a:p>
            <a:pPr lvl="1"/>
            <a:endParaRPr lang="en-US" dirty="0"/>
          </a:p>
          <a:p>
            <a:pPr lvl="1"/>
            <a:r>
              <a:rPr lang="en-US" dirty="0"/>
              <a:t>The BIA model contains four levels of representational units or “nodes”, these levels represent visual letter features, letters, the orthographic forms of whole words, and language information, respectively.</a:t>
            </a:r>
          </a:p>
        </p:txBody>
      </p:sp>
    </p:spTree>
    <p:extLst>
      <p:ext uri="{BB962C8B-B14F-4D97-AF65-F5344CB8AC3E}">
        <p14:creationId xmlns:p14="http://schemas.microsoft.com/office/powerpoint/2010/main" val="299983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2078</Words>
  <Application>Microsoft Macintosh PowerPoint</Application>
  <PresentationFormat>Widescreen</PresentationFormat>
  <Paragraphs>112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Comprehension Processes in Bi/Multilinguals - II</vt:lpstr>
      <vt:lpstr>Models of Language-Nonselective Lexical Access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74</cp:revision>
  <dcterms:created xsi:type="dcterms:W3CDTF">2019-01-13T17:34:45Z</dcterms:created>
  <dcterms:modified xsi:type="dcterms:W3CDTF">2024-03-08T01:40:56Z</dcterms:modified>
</cp:coreProperties>
</file>