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3" r:id="rId14"/>
    <p:sldId id="284" r:id="rId15"/>
    <p:sldId id="286" r:id="rId16"/>
    <p:sldId id="287" r:id="rId17"/>
    <p:sldId id="288" r:id="rId18"/>
    <p:sldId id="289" r:id="rId19"/>
    <p:sldId id="290" r:id="rId20"/>
    <p:sldId id="29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p:restoredTop sz="94681"/>
  </p:normalViewPr>
  <p:slideViewPr>
    <p:cSldViewPr snapToGrid="0" snapToObjects="1">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466344"/>
            <a:ext cx="10515600" cy="5710619"/>
          </a:xfrm>
        </p:spPr>
        <p:txBody>
          <a:bodyPr>
            <a:normAutofit lnSpcReduction="10000"/>
          </a:bodyPr>
          <a:lstStyle/>
          <a:p>
            <a:endParaRPr lang="en-US" dirty="0"/>
          </a:p>
          <a:p>
            <a:endParaRPr lang="en-US" dirty="0"/>
          </a:p>
          <a:p>
            <a:r>
              <a:rPr lang="en-US" dirty="0"/>
              <a:t>Interestingly for the longest time it was traditionally believed that learning and using two languages would be detrimental to the development of children's linguistic and cognitive development.</a:t>
            </a:r>
          </a:p>
          <a:p>
            <a:endParaRPr lang="en-US" dirty="0"/>
          </a:p>
          <a:p>
            <a:r>
              <a:rPr lang="en-US" dirty="0"/>
              <a:t>However, Peal &amp; Lambert (1962) first demonstrated that bilingual children had an advantage over monolingual children both in terms of vernal &amp; non-verbal intelligence.</a:t>
            </a:r>
          </a:p>
          <a:p>
            <a:endParaRPr lang="en-US" dirty="0"/>
          </a:p>
          <a:p>
            <a:r>
              <a:rPr lang="en-US" dirty="0"/>
              <a:t>Such findings started a host of research investigations into the abilities of bilinguals and their comparison with monolinguals and other bilinguals, at the same time necessitating measurement of proficiencies.</a:t>
            </a:r>
          </a:p>
        </p:txBody>
      </p:sp>
    </p:spTree>
    <p:extLst>
      <p:ext uri="{BB962C8B-B14F-4D97-AF65-F5344CB8AC3E}">
        <p14:creationId xmlns:p14="http://schemas.microsoft.com/office/powerpoint/2010/main" val="140888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649224"/>
            <a:ext cx="10515600" cy="5527739"/>
          </a:xfrm>
        </p:spPr>
        <p:txBody>
          <a:bodyPr>
            <a:normAutofit lnSpcReduction="10000"/>
          </a:bodyPr>
          <a:lstStyle/>
          <a:p>
            <a:r>
              <a:rPr lang="en-US" dirty="0"/>
              <a:t>Different researchers have variously qualified the discussion about proficiency in bilinguals, for instance,</a:t>
            </a:r>
          </a:p>
          <a:p>
            <a:pPr lvl="1"/>
            <a:endParaRPr lang="en-US" dirty="0"/>
          </a:p>
          <a:p>
            <a:pPr lvl="1"/>
            <a:r>
              <a:rPr lang="en-US" dirty="0"/>
              <a:t>Bloomfield (1933) defined bilingualism as, “native like control of two languages” whereas </a:t>
            </a:r>
          </a:p>
          <a:p>
            <a:pPr lvl="1"/>
            <a:endParaRPr lang="en-US" dirty="0"/>
          </a:p>
          <a:p>
            <a:pPr lvl="1"/>
            <a:r>
              <a:rPr lang="en-US" dirty="0"/>
              <a:t>Haugen (1953) suggests that the expansion of linguistic repertoire of a bilingual individual expands through the ability to produce complete and meaningful utterances in the second language.</a:t>
            </a:r>
          </a:p>
          <a:p>
            <a:pPr lvl="1"/>
            <a:endParaRPr lang="en-US" dirty="0"/>
          </a:p>
          <a:p>
            <a:r>
              <a:rPr lang="en-US" dirty="0"/>
              <a:t>However, the matters of proficiency are more complex and must consider abilities across listening, speaking, reading &amp; writing and even related factors like vocabulary, grammar &amp; pronunciation etc. (Bhatia &amp; Ritchie, 2014).</a:t>
            </a:r>
          </a:p>
        </p:txBody>
      </p:sp>
    </p:spTree>
    <p:extLst>
      <p:ext uri="{BB962C8B-B14F-4D97-AF65-F5344CB8AC3E}">
        <p14:creationId xmlns:p14="http://schemas.microsoft.com/office/powerpoint/2010/main" val="81834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850392"/>
            <a:ext cx="10515600" cy="5326571"/>
          </a:xfrm>
        </p:spPr>
        <p:txBody>
          <a:bodyPr>
            <a:normAutofit lnSpcReduction="10000"/>
          </a:bodyPr>
          <a:lstStyle/>
          <a:p>
            <a:endParaRPr lang="en-US" dirty="0"/>
          </a:p>
          <a:p>
            <a:r>
              <a:rPr lang="en-US" dirty="0"/>
              <a:t>Different types of tests have been used to measure the proficiency of individuals across their known languages and skill sets, for instance rating scales and test of fluency, flexibility and dominance.</a:t>
            </a:r>
          </a:p>
          <a:p>
            <a:endParaRPr lang="en-US" dirty="0"/>
          </a:p>
          <a:p>
            <a:r>
              <a:rPr lang="en-US" dirty="0"/>
              <a:t>However, most used measure have been the self-ratings or self-reports of language proficiency across the skills of speaking, listening, reading &amp; writing.</a:t>
            </a:r>
          </a:p>
          <a:p>
            <a:endParaRPr lang="en-US" dirty="0"/>
          </a:p>
          <a:p>
            <a:r>
              <a:rPr lang="en-US" dirty="0"/>
              <a:t>Indeed, the credibility of these measures rely heavily on the participants’ propensity to respond honestly &amp; accurately; to address these concerns, more recently researchers have turned to more objective measures of proficiency, which also are far from perfect.</a:t>
            </a:r>
          </a:p>
        </p:txBody>
      </p:sp>
    </p:spTree>
    <p:extLst>
      <p:ext uri="{BB962C8B-B14F-4D97-AF65-F5344CB8AC3E}">
        <p14:creationId xmlns:p14="http://schemas.microsoft.com/office/powerpoint/2010/main" val="151486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512064"/>
            <a:ext cx="10515600" cy="5664899"/>
          </a:xfrm>
        </p:spPr>
        <p:txBody>
          <a:bodyPr/>
          <a:lstStyle/>
          <a:p>
            <a:endParaRPr lang="en-US" dirty="0"/>
          </a:p>
          <a:p>
            <a:r>
              <a:rPr lang="en-US" dirty="0"/>
              <a:t>Another associated problem of trying to understand the different types of bilinguals is the categories or labels one would divide them into. </a:t>
            </a:r>
          </a:p>
          <a:p>
            <a:endParaRPr lang="en-US" dirty="0"/>
          </a:p>
          <a:p>
            <a:r>
              <a:rPr lang="en-US" dirty="0"/>
              <a:t>Indeed, there is little agreement amongst researchers as to what are the valid classifications for bilinguals and the criteria for dividing them into these categories.</a:t>
            </a:r>
          </a:p>
          <a:p>
            <a:endParaRPr lang="en-US" dirty="0"/>
          </a:p>
          <a:p>
            <a:r>
              <a:rPr lang="en-US" dirty="0"/>
              <a:t>The number of variables that need to be accounted for are simply too many:- age, gender, intelligence, memory, attitudes, inter-linguistic distance and the context of testing which can all be moderating the nature of bilinguals.</a:t>
            </a:r>
          </a:p>
        </p:txBody>
      </p:sp>
    </p:spTree>
    <p:extLst>
      <p:ext uri="{BB962C8B-B14F-4D97-AF65-F5344CB8AC3E}">
        <p14:creationId xmlns:p14="http://schemas.microsoft.com/office/powerpoint/2010/main" val="284329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566928"/>
            <a:ext cx="10515600" cy="5610035"/>
          </a:xfrm>
        </p:spPr>
        <p:txBody>
          <a:bodyPr>
            <a:normAutofit lnSpcReduction="10000"/>
          </a:bodyPr>
          <a:lstStyle/>
          <a:p>
            <a:endParaRPr lang="en-US" dirty="0"/>
          </a:p>
          <a:p>
            <a:r>
              <a:rPr lang="en-US" dirty="0"/>
              <a:t>Several labels have been used to describe bilinguals based on various categories, for instance, </a:t>
            </a:r>
            <a:r>
              <a:rPr lang="en-US" i="1" dirty="0"/>
              <a:t>balanced bilinguals, ambilinguals, </a:t>
            </a:r>
            <a:r>
              <a:rPr lang="en-US" dirty="0"/>
              <a:t>and </a:t>
            </a:r>
            <a:r>
              <a:rPr lang="en-US" i="1" dirty="0" err="1"/>
              <a:t>equilinguals</a:t>
            </a:r>
            <a:r>
              <a:rPr lang="en-US" i="1" dirty="0"/>
              <a:t> </a:t>
            </a:r>
            <a:r>
              <a:rPr lang="en-US" dirty="0"/>
              <a:t>among other terms.</a:t>
            </a:r>
          </a:p>
          <a:p>
            <a:endParaRPr lang="en-US" dirty="0"/>
          </a:p>
          <a:p>
            <a:r>
              <a:rPr lang="en-US" dirty="0"/>
              <a:t>Some distinction has also been drawn been </a:t>
            </a:r>
            <a:r>
              <a:rPr lang="en-US" i="1" dirty="0"/>
              <a:t>receptive</a:t>
            </a:r>
            <a:r>
              <a:rPr lang="en-US" dirty="0"/>
              <a:t> or </a:t>
            </a:r>
            <a:r>
              <a:rPr lang="en-US" i="1" dirty="0"/>
              <a:t>productive</a:t>
            </a:r>
            <a:r>
              <a:rPr lang="en-US" dirty="0"/>
              <a:t> bilingualism: the difference being those who just understand a language – either spoken or written, but cannot produce it themselves, and those who can do both.</a:t>
            </a:r>
          </a:p>
          <a:p>
            <a:endParaRPr lang="en-US" i="1" dirty="0"/>
          </a:p>
          <a:p>
            <a:r>
              <a:rPr lang="en-US" i="1" dirty="0"/>
              <a:t>Additive</a:t>
            </a:r>
            <a:r>
              <a:rPr lang="en-US" dirty="0"/>
              <a:t> or </a:t>
            </a:r>
            <a:r>
              <a:rPr lang="en-US" i="1" dirty="0"/>
              <a:t>subtractive </a:t>
            </a:r>
            <a:r>
              <a:rPr lang="en-US" dirty="0"/>
              <a:t>tendencies have also been considered, for instance whether learning a new language adds to the overall language repertoire or takes away from the existing skills.</a:t>
            </a:r>
            <a:endParaRPr lang="en-US" i="1" dirty="0"/>
          </a:p>
        </p:txBody>
      </p:sp>
    </p:spTree>
    <p:extLst>
      <p:ext uri="{BB962C8B-B14F-4D97-AF65-F5344CB8AC3E}">
        <p14:creationId xmlns:p14="http://schemas.microsoft.com/office/powerpoint/2010/main" val="326379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ABD2-73E9-258C-3762-97675C0FB3C1}"/>
              </a:ext>
            </a:extLst>
          </p:cNvPr>
          <p:cNvSpPr>
            <a:spLocks noGrp="1"/>
          </p:cNvSpPr>
          <p:nvPr>
            <p:ph type="title"/>
          </p:nvPr>
        </p:nvSpPr>
        <p:spPr>
          <a:xfrm>
            <a:off x="838200" y="365125"/>
            <a:ext cx="10515600" cy="713867"/>
          </a:xfrm>
        </p:spPr>
        <p:txBody>
          <a:bodyPr/>
          <a:lstStyle/>
          <a:p>
            <a:r>
              <a:rPr lang="en-US" dirty="0"/>
              <a:t>How do individuals learn multiple languages?</a:t>
            </a:r>
          </a:p>
        </p:txBody>
      </p:sp>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1207008"/>
            <a:ext cx="10515600" cy="4969955"/>
          </a:xfrm>
        </p:spPr>
        <p:txBody>
          <a:bodyPr>
            <a:normAutofit lnSpcReduction="10000"/>
          </a:bodyPr>
          <a:lstStyle/>
          <a:p>
            <a:r>
              <a:rPr lang="en-US" dirty="0"/>
              <a:t>Individual around the world have at least some level of linguistic competence, be it individuals from Europe or the </a:t>
            </a:r>
            <a:r>
              <a:rPr lang="en-US" dirty="0" err="1"/>
              <a:t>Africas</a:t>
            </a:r>
            <a:r>
              <a:rPr lang="en-US" dirty="0"/>
              <a:t> or closer to home regions in the South and the North-East of India where people typically have a linguistic repertoire or several languages.</a:t>
            </a:r>
          </a:p>
          <a:p>
            <a:endParaRPr lang="en-US" dirty="0"/>
          </a:p>
          <a:p>
            <a:r>
              <a:rPr lang="en-US" dirty="0"/>
              <a:t>Besides, there are also specific modes of second-language acquisition that can be discussed for e.g., ‘natural’ and ‘school – based’ modes of acquiring a second language.</a:t>
            </a:r>
          </a:p>
          <a:p>
            <a:endParaRPr lang="en-US" dirty="0"/>
          </a:p>
          <a:p>
            <a:r>
              <a:rPr lang="en-US" dirty="0"/>
              <a:t>Interestingly, researchers have highlighted the importance of factors such as adequate motivation, </a:t>
            </a:r>
            <a:r>
              <a:rPr lang="en-US" dirty="0" err="1"/>
              <a:t>aptitutde</a:t>
            </a:r>
            <a:r>
              <a:rPr lang="en-US" dirty="0"/>
              <a:t> and opportunity as critical factors that decide the outcome of the language learning endeavors.</a:t>
            </a:r>
          </a:p>
        </p:txBody>
      </p:sp>
    </p:spTree>
    <p:extLst>
      <p:ext uri="{BB962C8B-B14F-4D97-AF65-F5344CB8AC3E}">
        <p14:creationId xmlns:p14="http://schemas.microsoft.com/office/powerpoint/2010/main" val="127921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ABD2-73E9-258C-3762-97675C0FB3C1}"/>
              </a:ext>
            </a:extLst>
          </p:cNvPr>
          <p:cNvSpPr>
            <a:spLocks noGrp="1"/>
          </p:cNvSpPr>
          <p:nvPr>
            <p:ph type="title"/>
          </p:nvPr>
        </p:nvSpPr>
        <p:spPr>
          <a:xfrm>
            <a:off x="838200" y="365125"/>
            <a:ext cx="10515600" cy="832739"/>
          </a:xfrm>
        </p:spPr>
        <p:txBody>
          <a:bodyPr/>
          <a:lstStyle/>
          <a:p>
            <a:r>
              <a:rPr lang="en-US" dirty="0"/>
              <a:t>Is it only language that the bilinguals learn?</a:t>
            </a:r>
          </a:p>
        </p:txBody>
      </p:sp>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1353312"/>
            <a:ext cx="10515600" cy="4823651"/>
          </a:xfrm>
        </p:spPr>
        <p:txBody>
          <a:bodyPr/>
          <a:lstStyle/>
          <a:p>
            <a:r>
              <a:rPr lang="en-US" dirty="0"/>
              <a:t>As mentioned earlier, Peal &amp; Lambert (1962) demonstrate learning a second language may have consequences more than just the expansion of the linguistic repertoire, researchers have passionately explored the non – verbal advantages of bilingualism as well, for instance enhanced intelligence, multi-tasking abilities, relative immunity from dementia etc.</a:t>
            </a:r>
          </a:p>
          <a:p>
            <a:r>
              <a:rPr lang="en-US" dirty="0"/>
              <a:t>To elaborate, in the 1960’s Peal &amp; Lambert  compared 10-year-old middle class French &amp; English bilinguals and monolingual children and found that the bilinguals outperformed their monolingual counterparts on both verbal and non-verbal intelligence tests. </a:t>
            </a:r>
          </a:p>
        </p:txBody>
      </p:sp>
    </p:spTree>
    <p:extLst>
      <p:ext uri="{BB962C8B-B14F-4D97-AF65-F5344CB8AC3E}">
        <p14:creationId xmlns:p14="http://schemas.microsoft.com/office/powerpoint/2010/main" val="79097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502920"/>
            <a:ext cx="10515600" cy="5674043"/>
          </a:xfrm>
        </p:spPr>
        <p:txBody>
          <a:bodyPr>
            <a:normAutofit fontScale="92500" lnSpcReduction="10000"/>
          </a:bodyPr>
          <a:lstStyle/>
          <a:p>
            <a:endParaRPr lang="en-US" dirty="0"/>
          </a:p>
          <a:p>
            <a:r>
              <a:rPr lang="en-US" dirty="0"/>
              <a:t>But the relationship between bilingualism/multilingualism and intellectual development is more complex than that:</a:t>
            </a:r>
          </a:p>
          <a:p>
            <a:pPr lvl="1"/>
            <a:r>
              <a:rPr lang="en-US" dirty="0"/>
              <a:t>For instance, in Peal &amp; Lambert’s study the participants were ‘balanced bilinguals’ and hence the effects obtained have limited generalizability. (why?)</a:t>
            </a:r>
          </a:p>
          <a:p>
            <a:endParaRPr lang="en-US" dirty="0"/>
          </a:p>
          <a:p>
            <a:r>
              <a:rPr lang="en-US" dirty="0"/>
              <a:t>In more recent research, Bialystok (2009) has proposed that bilingualism may be associated with improved general cognitive functioning, for instance, bilingual may be more adept at processing complex stimuli and dual task situations.</a:t>
            </a:r>
          </a:p>
          <a:p>
            <a:endParaRPr lang="en-US" dirty="0"/>
          </a:p>
          <a:p>
            <a:r>
              <a:rPr lang="en-US" dirty="0"/>
              <a:t>Bialystok (2010) and even Bates (2010)’s research has also presented the idea that expanded linguistic &amp; intellectual competence have consequences such as delayed onset of the Alzheimer’s disease.</a:t>
            </a:r>
          </a:p>
          <a:p>
            <a:endParaRPr lang="en-US" dirty="0"/>
          </a:p>
        </p:txBody>
      </p:sp>
    </p:spTree>
    <p:extLst>
      <p:ext uri="{BB962C8B-B14F-4D97-AF65-F5344CB8AC3E}">
        <p14:creationId xmlns:p14="http://schemas.microsoft.com/office/powerpoint/2010/main" val="2071900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557784"/>
            <a:ext cx="10515600" cy="5619179"/>
          </a:xfrm>
        </p:spPr>
        <p:txBody>
          <a:bodyPr/>
          <a:lstStyle/>
          <a:p>
            <a:endParaRPr lang="en-US" dirty="0"/>
          </a:p>
          <a:p>
            <a:endParaRPr lang="en-US" dirty="0"/>
          </a:p>
          <a:p>
            <a:r>
              <a:rPr lang="en-US" dirty="0"/>
              <a:t>Other than the argued advantages of bilingualism, there are obvious changes in the bilinguals’ language profile as well.</a:t>
            </a:r>
          </a:p>
          <a:p>
            <a:pPr lvl="1"/>
            <a:endParaRPr lang="en-US" dirty="0"/>
          </a:p>
          <a:p>
            <a:pPr lvl="1"/>
            <a:r>
              <a:rPr lang="en-US" dirty="0"/>
              <a:t>For instance, ‘code-switching’ and ‘cross-language interference’.</a:t>
            </a:r>
          </a:p>
          <a:p>
            <a:pPr lvl="1"/>
            <a:endParaRPr lang="en-US" dirty="0"/>
          </a:p>
          <a:p>
            <a:pPr lvl="1"/>
            <a:r>
              <a:rPr lang="en-US" dirty="0"/>
              <a:t>Besides the same, there are several types of transfer effects between the two or more languages of an individual.</a:t>
            </a:r>
          </a:p>
        </p:txBody>
      </p:sp>
    </p:spTree>
    <p:extLst>
      <p:ext uri="{BB962C8B-B14F-4D97-AF65-F5344CB8AC3E}">
        <p14:creationId xmlns:p14="http://schemas.microsoft.com/office/powerpoint/2010/main" val="227609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ABD2-73E9-258C-3762-97675C0FB3C1}"/>
              </a:ext>
            </a:extLst>
          </p:cNvPr>
          <p:cNvSpPr>
            <a:spLocks noGrp="1"/>
          </p:cNvSpPr>
          <p:nvPr>
            <p:ph type="title"/>
          </p:nvPr>
        </p:nvSpPr>
        <p:spPr>
          <a:xfrm>
            <a:off x="838200" y="365125"/>
            <a:ext cx="10515600" cy="997331"/>
          </a:xfrm>
        </p:spPr>
        <p:txBody>
          <a:bodyPr/>
          <a:lstStyle/>
          <a:p>
            <a:r>
              <a:rPr lang="en-US" dirty="0"/>
              <a:t>Language &amp; Identity</a:t>
            </a:r>
          </a:p>
        </p:txBody>
      </p:sp>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1481328"/>
            <a:ext cx="10515600" cy="4695635"/>
          </a:xfrm>
        </p:spPr>
        <p:txBody>
          <a:bodyPr>
            <a:normAutofit lnSpcReduction="10000"/>
          </a:bodyPr>
          <a:lstStyle/>
          <a:p>
            <a:r>
              <a:rPr lang="en-US" dirty="0"/>
              <a:t>As is often said language is deeply intertwined with the culture and traditions of the individual speaking it.</a:t>
            </a:r>
          </a:p>
          <a:p>
            <a:endParaRPr lang="en-US" dirty="0"/>
          </a:p>
          <a:p>
            <a:r>
              <a:rPr lang="en-US" dirty="0"/>
              <a:t>Also, language brings with itself a deep sense of belonging and identity. Infact, several states/nation-states have been formed around linguistic identities.</a:t>
            </a:r>
          </a:p>
          <a:p>
            <a:endParaRPr lang="en-US" dirty="0"/>
          </a:p>
          <a:p>
            <a:r>
              <a:rPr lang="en-US" dirty="0"/>
              <a:t>It has been opined that to the degree bilinguals’ possess any given language, they draw from the culture and traditions embedded within that language.</a:t>
            </a:r>
          </a:p>
          <a:p>
            <a:pPr lvl="1"/>
            <a:r>
              <a:rPr lang="en-US" dirty="0"/>
              <a:t>Any examples?</a:t>
            </a:r>
          </a:p>
        </p:txBody>
      </p:sp>
    </p:spTree>
    <p:extLst>
      <p:ext uri="{BB962C8B-B14F-4D97-AF65-F5344CB8AC3E}">
        <p14:creationId xmlns:p14="http://schemas.microsoft.com/office/powerpoint/2010/main" val="323806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566928"/>
            <a:ext cx="10515600" cy="5610035"/>
          </a:xfrm>
        </p:spPr>
        <p:txBody>
          <a:bodyPr/>
          <a:lstStyle/>
          <a:p>
            <a:endParaRPr lang="en-US" dirty="0"/>
          </a:p>
          <a:p>
            <a:r>
              <a:rPr lang="en-US" dirty="0"/>
              <a:t>While scientific evidence of this fact seems difficult to get, there are several anecdotes about the same, for instance:</a:t>
            </a:r>
          </a:p>
          <a:p>
            <a:pPr lvl="1"/>
            <a:endParaRPr lang="en-US" dirty="0"/>
          </a:p>
          <a:p>
            <a:pPr lvl="1"/>
            <a:r>
              <a:rPr lang="en-US" dirty="0"/>
              <a:t>Grosjean (1982) reports that bilinguals sometimes report that a given language draws out almost different personalities from within the same individual.</a:t>
            </a:r>
          </a:p>
          <a:p>
            <a:r>
              <a:rPr lang="en-US" dirty="0"/>
              <a:t>Further, languages also govern assimilation within a group and other aspects referred to as ‘group identity’.</a:t>
            </a:r>
          </a:p>
        </p:txBody>
      </p:sp>
    </p:spTree>
    <p:extLst>
      <p:ext uri="{BB962C8B-B14F-4D97-AF65-F5344CB8AC3E}">
        <p14:creationId xmlns:p14="http://schemas.microsoft.com/office/powerpoint/2010/main" val="434058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US" dirty="0"/>
              <a:t>Bhatia, T. K., &amp; Ritchie, W. C. (Eds.). (2014). The handbook of bilingualism and multilingualism. John Wiley &amp; Sons.</a:t>
            </a:r>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2DCE-8A92-1F77-969A-76FC01DDCF82}"/>
              </a:ext>
            </a:extLst>
          </p:cNvPr>
          <p:cNvSpPr>
            <a:spLocks noGrp="1"/>
          </p:cNvSpPr>
          <p:nvPr>
            <p:ph type="title"/>
          </p:nvPr>
        </p:nvSpPr>
        <p:spPr>
          <a:xfrm>
            <a:off x="967408" y="2511978"/>
            <a:ext cx="10515600" cy="1325563"/>
          </a:xfrm>
        </p:spPr>
        <p:txBody>
          <a:bodyPr/>
          <a:lstStyle/>
          <a:p>
            <a:r>
              <a:rPr lang="en-US" dirty="0"/>
              <a:t>Bilingualism &amp; Multilingualism: Setting the Ground - 2</a:t>
            </a:r>
          </a:p>
        </p:txBody>
      </p:sp>
    </p:spTree>
    <p:extLst>
      <p:ext uri="{BB962C8B-B14F-4D97-AF65-F5344CB8AC3E}">
        <p14:creationId xmlns:p14="http://schemas.microsoft.com/office/powerpoint/2010/main" val="308201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00FC-C074-988B-F01E-B4935EA25B0C}"/>
              </a:ext>
            </a:extLst>
          </p:cNvPr>
          <p:cNvSpPr>
            <a:spLocks noGrp="1"/>
          </p:cNvSpPr>
          <p:nvPr>
            <p:ph type="title"/>
          </p:nvPr>
        </p:nvSpPr>
        <p:spPr/>
        <p:txBody>
          <a:bodyPr/>
          <a:lstStyle/>
          <a:p>
            <a:r>
              <a:rPr lang="en-US" dirty="0"/>
              <a:t>Bringing the individual into focus: Proficiency</a:t>
            </a:r>
          </a:p>
        </p:txBody>
      </p:sp>
      <p:sp>
        <p:nvSpPr>
          <p:cNvPr id="3" name="Content Placeholder 2">
            <a:extLst>
              <a:ext uri="{FF2B5EF4-FFF2-40B4-BE49-F238E27FC236}">
                <a16:creationId xmlns:a16="http://schemas.microsoft.com/office/drawing/2014/main" id="{2EA876C5-3964-4A1D-D3BC-52F83720FB3A}"/>
              </a:ext>
            </a:extLst>
          </p:cNvPr>
          <p:cNvSpPr>
            <a:spLocks noGrp="1"/>
          </p:cNvSpPr>
          <p:nvPr>
            <p:ph idx="1"/>
          </p:nvPr>
        </p:nvSpPr>
        <p:spPr/>
        <p:txBody>
          <a:bodyPr/>
          <a:lstStyle/>
          <a:p>
            <a:r>
              <a:rPr lang="en-US" dirty="0"/>
              <a:t>As we discussed earlier, a variety of people call themselves bilingual or multilingual, however there are considerable differences amongst these individuals.</a:t>
            </a:r>
          </a:p>
          <a:p>
            <a:r>
              <a:rPr lang="en-US" dirty="0"/>
              <a:t>People generally overestimate their proficiency in a given skill most of all their linguistic prowess when it comes to languages that they have been around with.</a:t>
            </a:r>
          </a:p>
          <a:p>
            <a:r>
              <a:rPr lang="en-US" dirty="0"/>
              <a:t>Interestingly, most of the research studies focused upon investigating aspects of bilingualism, rely on participants’ self-rated proficiencies in each of the known languages, and may suffer from these inflated estimates.</a:t>
            </a:r>
          </a:p>
        </p:txBody>
      </p:sp>
    </p:spTree>
    <p:extLst>
      <p:ext uri="{BB962C8B-B14F-4D97-AF65-F5344CB8AC3E}">
        <p14:creationId xmlns:p14="http://schemas.microsoft.com/office/powerpoint/2010/main" val="187131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57BEA-F240-9D35-E9CD-248BCCB6BAD9}"/>
              </a:ext>
            </a:extLst>
          </p:cNvPr>
          <p:cNvSpPr>
            <a:spLocks noGrp="1"/>
          </p:cNvSpPr>
          <p:nvPr>
            <p:ph idx="1"/>
          </p:nvPr>
        </p:nvSpPr>
        <p:spPr>
          <a:xfrm>
            <a:off x="838200" y="526774"/>
            <a:ext cx="10515600" cy="5650189"/>
          </a:xfrm>
        </p:spPr>
        <p:txBody>
          <a:bodyPr>
            <a:normAutofit lnSpcReduction="10000"/>
          </a:bodyPr>
          <a:lstStyle/>
          <a:p>
            <a:endParaRPr lang="en-US" dirty="0"/>
          </a:p>
          <a:p>
            <a:r>
              <a:rPr lang="en-US" dirty="0"/>
              <a:t>Consequently, more recent research emphasizes upon objective measurement of proficiencies for the purpose of classifying individuals as bi/multilinguals.</a:t>
            </a:r>
          </a:p>
          <a:p>
            <a:endParaRPr lang="en-US" dirty="0"/>
          </a:p>
          <a:p>
            <a:r>
              <a:rPr lang="en-US" dirty="0"/>
              <a:t>That said, several interesting questions can be asked about the nature of bilingual/multilingual proficiencies; for instance, </a:t>
            </a:r>
          </a:p>
          <a:p>
            <a:pPr lvl="1"/>
            <a:endParaRPr lang="en-US" dirty="0"/>
          </a:p>
          <a:p>
            <a:pPr lvl="1"/>
            <a:r>
              <a:rPr lang="en-US" dirty="0"/>
              <a:t>whether it is possible for a bi/multilingual individual to be equally proficient in both their known languages</a:t>
            </a:r>
          </a:p>
          <a:p>
            <a:pPr lvl="1"/>
            <a:endParaRPr lang="en-US" dirty="0"/>
          </a:p>
          <a:p>
            <a:pPr lvl="1"/>
            <a:r>
              <a:rPr lang="en-US" dirty="0"/>
              <a:t>Is it required that they be equally proficient for using a given language in all different modalities, for instance speaking vs. writing or reading vs. listening to understand.</a:t>
            </a:r>
          </a:p>
        </p:txBody>
      </p:sp>
    </p:spTree>
    <p:extLst>
      <p:ext uri="{BB962C8B-B14F-4D97-AF65-F5344CB8AC3E}">
        <p14:creationId xmlns:p14="http://schemas.microsoft.com/office/powerpoint/2010/main" val="2805338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22560</TotalTime>
  <Words>1288</Words>
  <Application>Microsoft Macintosh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Bilingualism &amp; Multilingualism: Setting the Ground - 2</vt:lpstr>
      <vt:lpstr>Bringing the individual into focus: Proficiency</vt:lpstr>
      <vt:lpstr>PowerPoint Presentation</vt:lpstr>
      <vt:lpstr>PowerPoint Presentation</vt:lpstr>
      <vt:lpstr>PowerPoint Presentation</vt:lpstr>
      <vt:lpstr>PowerPoint Presentation</vt:lpstr>
      <vt:lpstr>PowerPoint Presentation</vt:lpstr>
      <vt:lpstr>PowerPoint Presentation</vt:lpstr>
      <vt:lpstr>How do individuals learn multiple languages?</vt:lpstr>
      <vt:lpstr>Is it only language that the bilinguals learn?</vt:lpstr>
      <vt:lpstr>PowerPoint Presentation</vt:lpstr>
      <vt:lpstr>PowerPoint Presentation</vt:lpstr>
      <vt:lpstr>Language &amp; Identity</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49</cp:revision>
  <dcterms:created xsi:type="dcterms:W3CDTF">2019-01-13T17:34:45Z</dcterms:created>
  <dcterms:modified xsi:type="dcterms:W3CDTF">2024-05-22T04:03:30Z</dcterms:modified>
</cp:coreProperties>
</file>