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80" r:id="rId9"/>
    <p:sldId id="277" r:id="rId10"/>
    <p:sldId id="278" r:id="rId11"/>
    <p:sldId id="279"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3/8/24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3/8/24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3/8/24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3/8/24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3/8/24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3/8/24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3/8/24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3/8/24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3/8/24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3/8/24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3/8/24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3/8/24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F3237-B457-2182-3ACE-B44C61339C5D}"/>
              </a:ext>
            </a:extLst>
          </p:cNvPr>
          <p:cNvSpPr>
            <a:spLocks noGrp="1"/>
          </p:cNvSpPr>
          <p:nvPr>
            <p:ph idx="1"/>
          </p:nvPr>
        </p:nvSpPr>
        <p:spPr>
          <a:xfrm>
            <a:off x="838200" y="526774"/>
            <a:ext cx="10515600" cy="5650189"/>
          </a:xfrm>
        </p:spPr>
        <p:txBody>
          <a:bodyPr/>
          <a:lstStyle/>
          <a:p>
            <a:endParaRPr lang="en-US" dirty="0"/>
          </a:p>
          <a:p>
            <a:pPr lvl="1"/>
            <a:r>
              <a:rPr lang="en-US" dirty="0"/>
              <a:t>In the data, participants took longer to reject the cross-language homophones, than to non-homophonic non words and also made more errors to the former.</a:t>
            </a:r>
          </a:p>
          <a:p>
            <a:pPr lvl="1"/>
            <a:endParaRPr lang="en-US" dirty="0"/>
          </a:p>
          <a:p>
            <a:pPr lvl="1"/>
            <a:r>
              <a:rPr lang="en-US" dirty="0"/>
              <a:t>These findings were taken to suggest that the participants indeed generated the phonological forms of the presented nonwords, applying English g-p-c rules and hence ended up with candidates that sounded like actual Dutch words, and hence the delay in rejecting them.</a:t>
            </a:r>
          </a:p>
          <a:p>
            <a:pPr lvl="1"/>
            <a:endParaRPr lang="en-US" dirty="0"/>
          </a:p>
          <a:p>
            <a:pPr lvl="1"/>
            <a:r>
              <a:rPr lang="en-US" dirty="0"/>
              <a:t>These findings therefore provided evidence for the fact that even non-native speakers of English utilize the English g-p-c rules to generate the phonological forms of English words when reading them.</a:t>
            </a:r>
          </a:p>
          <a:p>
            <a:pPr lvl="1"/>
            <a:endParaRPr lang="en-US" dirty="0"/>
          </a:p>
        </p:txBody>
      </p:sp>
    </p:spTree>
    <p:extLst>
      <p:ext uri="{BB962C8B-B14F-4D97-AF65-F5344CB8AC3E}">
        <p14:creationId xmlns:p14="http://schemas.microsoft.com/office/powerpoint/2010/main" val="406337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E9D8D-781A-E1E7-99C0-31ABA99C3910}"/>
              </a:ext>
            </a:extLst>
          </p:cNvPr>
          <p:cNvSpPr>
            <a:spLocks noGrp="1"/>
          </p:cNvSpPr>
          <p:nvPr>
            <p:ph idx="1"/>
          </p:nvPr>
        </p:nvSpPr>
        <p:spPr>
          <a:xfrm>
            <a:off x="838200" y="487017"/>
            <a:ext cx="10515600" cy="5689946"/>
          </a:xfrm>
        </p:spPr>
        <p:txBody>
          <a:bodyPr>
            <a:normAutofit fontScale="92500" lnSpcReduction="20000"/>
          </a:bodyPr>
          <a:lstStyle/>
          <a:p>
            <a:endParaRPr lang="en-US" dirty="0"/>
          </a:p>
          <a:p>
            <a:pPr lvl="1"/>
            <a:r>
              <a:rPr lang="en-US" dirty="0"/>
              <a:t>Another study in this respect was conducted by Jared &amp; Kroll (2001) who investigated the question of whether bilinguals apply spelling-to-sound conversion rules, in both of their language in parallel or only that of the target language, upon stimulus presentation.</a:t>
            </a:r>
          </a:p>
          <a:p>
            <a:pPr lvl="1"/>
            <a:endParaRPr lang="en-US" dirty="0"/>
          </a:p>
          <a:p>
            <a:pPr lvl="1"/>
            <a:r>
              <a:rPr lang="en-US" dirty="0"/>
              <a:t>The authors used the word naming task, with English-French and French-English bilinguals.</a:t>
            </a:r>
          </a:p>
          <a:p>
            <a:pPr lvl="1"/>
            <a:endParaRPr lang="en-US" dirty="0"/>
          </a:p>
          <a:p>
            <a:pPr lvl="1"/>
            <a:r>
              <a:rPr lang="en-US" dirty="0"/>
              <a:t>Three types of English stimulus words were presented visually: </a:t>
            </a:r>
          </a:p>
          <a:p>
            <a:pPr lvl="2"/>
            <a:r>
              <a:rPr lang="en-US" dirty="0"/>
              <a:t>one containing a word body that is pronounced in the same way in English, such as </a:t>
            </a:r>
            <a:r>
              <a:rPr lang="en-US" i="1" dirty="0"/>
              <a:t>drip, gulp, </a:t>
            </a:r>
            <a:r>
              <a:rPr lang="en-US" dirty="0"/>
              <a:t>and </a:t>
            </a:r>
            <a:r>
              <a:rPr lang="en-US" i="1" dirty="0"/>
              <a:t>gosh</a:t>
            </a:r>
            <a:r>
              <a:rPr lang="en-US" dirty="0"/>
              <a:t>. These were words having English “friends” only. </a:t>
            </a:r>
          </a:p>
          <a:p>
            <a:pPr lvl="2"/>
            <a:r>
              <a:rPr lang="en-US" dirty="0"/>
              <a:t>the second type of words has inconsistently pronounced bodies, and were said to have English enemies, such as </a:t>
            </a:r>
            <a:r>
              <a:rPr lang="en-US" i="1" dirty="0"/>
              <a:t>bread</a:t>
            </a:r>
            <a:r>
              <a:rPr lang="en-US" dirty="0"/>
              <a:t> and </a:t>
            </a:r>
            <a:r>
              <a:rPr lang="en-US" i="1" dirty="0"/>
              <a:t>steak</a:t>
            </a:r>
            <a:r>
              <a:rPr lang="en-US" dirty="0"/>
              <a:t> where </a:t>
            </a:r>
            <a:r>
              <a:rPr lang="en-US" i="1" dirty="0" err="1"/>
              <a:t>eak</a:t>
            </a:r>
            <a:r>
              <a:rPr lang="en-US" dirty="0"/>
              <a:t> and </a:t>
            </a:r>
            <a:r>
              <a:rPr lang="en-US" i="1" dirty="0" err="1"/>
              <a:t>ead</a:t>
            </a:r>
            <a:r>
              <a:rPr lang="en-US" dirty="0"/>
              <a:t>  can be pronounced differently.</a:t>
            </a:r>
          </a:p>
          <a:p>
            <a:pPr lvl="2"/>
            <a:r>
              <a:rPr lang="en-US" dirty="0"/>
              <a:t>Finally, there were words that had French enemies, i.e., words containing  bodies that are pronounced differently in French, such as </a:t>
            </a:r>
            <a:r>
              <a:rPr lang="en-US" i="1" dirty="0"/>
              <a:t>(-</a:t>
            </a:r>
            <a:r>
              <a:rPr lang="en-US" i="1" dirty="0" err="1"/>
              <a:t>ait</a:t>
            </a:r>
            <a:r>
              <a:rPr lang="en-US" dirty="0"/>
              <a:t> in English</a:t>
            </a:r>
            <a:r>
              <a:rPr lang="en-US" i="1" dirty="0"/>
              <a:t> vs. –</a:t>
            </a:r>
            <a:r>
              <a:rPr lang="en-US" i="1" dirty="0" err="1"/>
              <a:t>ait</a:t>
            </a:r>
            <a:r>
              <a:rPr lang="en-US" dirty="0"/>
              <a:t> in French). </a:t>
            </a:r>
          </a:p>
        </p:txBody>
      </p:sp>
    </p:spTree>
    <p:extLst>
      <p:ext uri="{BB962C8B-B14F-4D97-AF65-F5344CB8AC3E}">
        <p14:creationId xmlns:p14="http://schemas.microsoft.com/office/powerpoint/2010/main" val="174543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B400E-1671-A4BF-A142-AD8CA05537D5}"/>
              </a:ext>
            </a:extLst>
          </p:cNvPr>
          <p:cNvSpPr>
            <a:spLocks noGrp="1"/>
          </p:cNvSpPr>
          <p:nvPr>
            <p:ph idx="1"/>
          </p:nvPr>
        </p:nvSpPr>
        <p:spPr>
          <a:xfrm>
            <a:off x="838200" y="467139"/>
            <a:ext cx="10515600" cy="5709824"/>
          </a:xfrm>
        </p:spPr>
        <p:txBody>
          <a:bodyPr/>
          <a:lstStyle/>
          <a:p>
            <a:endParaRPr lang="en-US" dirty="0"/>
          </a:p>
          <a:p>
            <a:pPr lvl="1"/>
            <a:r>
              <a:rPr lang="en-US" dirty="0"/>
              <a:t>The last type of words were included to find whether longer naming times were obtained for English words with French enemies as well.</a:t>
            </a:r>
          </a:p>
          <a:p>
            <a:pPr lvl="2"/>
            <a:r>
              <a:rPr lang="en-US" dirty="0"/>
              <a:t>Such a result would imply that words from the non-target language are also taking part in the competition for naming, and hence revealing parallel activation of both the English and French spelling-to-sound rules.</a:t>
            </a:r>
          </a:p>
          <a:p>
            <a:pPr lvl="1"/>
            <a:endParaRPr lang="en-US" dirty="0"/>
          </a:p>
          <a:p>
            <a:pPr lvl="1"/>
            <a:r>
              <a:rPr lang="en-US" dirty="0"/>
              <a:t>Further, Jared &amp; Kroll (2001) included a couple more variables in the mix, one was the relative fluency of the participants’ in the two languages and secondly, they included presenting a block of French filler words, to be named in French in between two blocks of English naming trials; to check whether French spelling-to-sound rules were applied only if French were recently used or not.</a:t>
            </a:r>
          </a:p>
        </p:txBody>
      </p:sp>
    </p:spTree>
    <p:extLst>
      <p:ext uri="{BB962C8B-B14F-4D97-AF65-F5344CB8AC3E}">
        <p14:creationId xmlns:p14="http://schemas.microsoft.com/office/powerpoint/2010/main" val="59637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8EF84-A34A-2F88-3422-679B14F2F74C}"/>
              </a:ext>
            </a:extLst>
          </p:cNvPr>
          <p:cNvSpPr>
            <a:spLocks noGrp="1"/>
          </p:cNvSpPr>
          <p:nvPr>
            <p:ph idx="1"/>
          </p:nvPr>
        </p:nvSpPr>
        <p:spPr>
          <a:xfrm>
            <a:off x="838200" y="586409"/>
            <a:ext cx="10515600" cy="5590554"/>
          </a:xfrm>
        </p:spPr>
        <p:txBody>
          <a:bodyPr/>
          <a:lstStyle/>
          <a:p>
            <a:endParaRPr lang="en-US" dirty="0"/>
          </a:p>
          <a:p>
            <a:pPr lvl="1"/>
            <a:r>
              <a:rPr lang="en-US" dirty="0"/>
              <a:t>Consistent, with previous monolingual studies, Jared &amp; Kroll (2001) observed longer latencies and more errors for English words with English enemies than for English words with English friends; however, the cross-language effects were more mixed.</a:t>
            </a:r>
          </a:p>
          <a:p>
            <a:pPr lvl="1"/>
            <a:endParaRPr lang="en-US" dirty="0"/>
          </a:p>
          <a:p>
            <a:pPr lvl="1"/>
            <a:r>
              <a:rPr lang="en-US" dirty="0"/>
              <a:t>The data showed that strong interference from French enemies when the English naming blocks followed the French naming session; but these effects were almost missing when English naming preceded the French naming session.</a:t>
            </a:r>
          </a:p>
          <a:p>
            <a:pPr lvl="1"/>
            <a:endParaRPr lang="en-US" dirty="0"/>
          </a:p>
          <a:p>
            <a:pPr lvl="1"/>
            <a:r>
              <a:rPr lang="en-US" dirty="0"/>
              <a:t>These results could be taken to suggest that the recent activation of the other language system may act as a prerequisite for parallel activation of the two languages’ phonology.</a:t>
            </a:r>
          </a:p>
        </p:txBody>
      </p:sp>
    </p:spTree>
    <p:extLst>
      <p:ext uri="{BB962C8B-B14F-4D97-AF65-F5344CB8AC3E}">
        <p14:creationId xmlns:p14="http://schemas.microsoft.com/office/powerpoint/2010/main" val="172037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E31FD3-0B14-9487-C0FC-E0DDFA622E89}"/>
              </a:ext>
            </a:extLst>
          </p:cNvPr>
          <p:cNvSpPr>
            <a:spLocks noGrp="1"/>
          </p:cNvSpPr>
          <p:nvPr>
            <p:ph idx="1"/>
          </p:nvPr>
        </p:nvSpPr>
        <p:spPr>
          <a:xfrm>
            <a:off x="838200" y="477078"/>
            <a:ext cx="10515600" cy="5699885"/>
          </a:xfrm>
        </p:spPr>
        <p:txBody>
          <a:bodyPr>
            <a:normAutofit lnSpcReduction="10000"/>
          </a:bodyPr>
          <a:lstStyle/>
          <a:p>
            <a:endParaRPr lang="en-US" dirty="0"/>
          </a:p>
          <a:p>
            <a:pPr lvl="1"/>
            <a:r>
              <a:rPr lang="en-US" dirty="0"/>
              <a:t>Another study seeking to provide evidence for parallel phonological encoding in a bilingual’s two languages was conducted by Van </a:t>
            </a:r>
            <a:r>
              <a:rPr lang="en-US" dirty="0" err="1"/>
              <a:t>Leerdam</a:t>
            </a:r>
            <a:r>
              <a:rPr lang="en-US" dirty="0"/>
              <a:t>, Bosman &amp; De Groot (2009).</a:t>
            </a:r>
          </a:p>
          <a:p>
            <a:pPr lvl="1"/>
            <a:endParaRPr lang="en-US" dirty="0"/>
          </a:p>
          <a:p>
            <a:pPr lvl="1"/>
            <a:r>
              <a:rPr lang="en-US" dirty="0"/>
              <a:t>Here, Dutch-English bilinguals were tested on a relatively new task, “the bimodal matching task” wherein on every trial a printed word was displayed while simultaneously a speech segment, consisting of a vowel, followed by a consonant was presented aurally.</a:t>
            </a:r>
          </a:p>
          <a:p>
            <a:pPr lvl="1"/>
            <a:endParaRPr lang="en-US" dirty="0"/>
          </a:p>
          <a:p>
            <a:pPr lvl="1"/>
            <a:r>
              <a:rPr lang="en-US" dirty="0"/>
              <a:t>In more detail, the printed word was always a word in the participants’ L2 English (e.g., </a:t>
            </a:r>
            <a:r>
              <a:rPr lang="en-US" i="1" dirty="0"/>
              <a:t>mood</a:t>
            </a:r>
            <a:r>
              <a:rPr lang="en-US" dirty="0"/>
              <a:t>) and the speech segment was the correct/incorrect pronunciation of the word’s body and the participants were required to decide whether or not the speech segment matched the printed word’s body by pressing either a “yes” or a “no” button.</a:t>
            </a:r>
          </a:p>
        </p:txBody>
      </p:sp>
    </p:spTree>
    <p:extLst>
      <p:ext uri="{BB962C8B-B14F-4D97-AF65-F5344CB8AC3E}">
        <p14:creationId xmlns:p14="http://schemas.microsoft.com/office/powerpoint/2010/main" val="52334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931AC-75A1-82C6-C2FB-8EB6D4F76A31}"/>
              </a:ext>
            </a:extLst>
          </p:cNvPr>
          <p:cNvSpPr>
            <a:spLocks noGrp="1"/>
          </p:cNvSpPr>
          <p:nvPr>
            <p:ph idx="1"/>
          </p:nvPr>
        </p:nvSpPr>
        <p:spPr>
          <a:xfrm>
            <a:off x="838200" y="586409"/>
            <a:ext cx="10515600" cy="5590554"/>
          </a:xfrm>
        </p:spPr>
        <p:txBody>
          <a:bodyPr/>
          <a:lstStyle/>
          <a:p>
            <a:endParaRPr lang="en-US" dirty="0"/>
          </a:p>
          <a:p>
            <a:pPr lvl="1"/>
            <a:r>
              <a:rPr lang="en-US" dirty="0"/>
              <a:t>The critical comparison in this experiment was between two types of “no” trials: </a:t>
            </a:r>
          </a:p>
          <a:p>
            <a:pPr lvl="2"/>
            <a:r>
              <a:rPr lang="en-US" dirty="0"/>
              <a:t>whereas in one of the no trials, the speech segment </a:t>
            </a:r>
            <a:r>
              <a:rPr lang="en-US" dirty="0" err="1"/>
              <a:t>wa</a:t>
            </a:r>
            <a:r>
              <a:rPr lang="en-US" dirty="0"/>
              <a:t> derived from a Dutch enemy of the printed English word, i.e., a Dutch word with the same printed body but a different pronunciation, for instance the word </a:t>
            </a:r>
            <a:r>
              <a:rPr lang="en-US" i="1" dirty="0"/>
              <a:t>mood</a:t>
            </a:r>
            <a:r>
              <a:rPr lang="en-US" dirty="0"/>
              <a:t> might be accompanied with the body of the spoken Dutch </a:t>
            </a:r>
            <a:r>
              <a:rPr lang="en-US" i="1" dirty="0" err="1"/>
              <a:t>lood</a:t>
            </a:r>
            <a:r>
              <a:rPr lang="en-US" i="1" dirty="0"/>
              <a:t>, rood or brood</a:t>
            </a:r>
            <a:r>
              <a:rPr lang="en-US" dirty="0"/>
              <a:t> which are pronounced as the word </a:t>
            </a:r>
            <a:r>
              <a:rPr lang="en-US" i="1" dirty="0"/>
              <a:t>load</a:t>
            </a:r>
            <a:r>
              <a:rPr lang="en-US" dirty="0"/>
              <a:t>.</a:t>
            </a:r>
          </a:p>
          <a:p>
            <a:pPr lvl="2"/>
            <a:r>
              <a:rPr lang="en-US" dirty="0"/>
              <a:t>another type of no trials were actually control trials in which the English printed word did not have any enemy neighbors in Dutch.</a:t>
            </a:r>
          </a:p>
          <a:p>
            <a:pPr lvl="1"/>
            <a:endParaRPr lang="en-US" dirty="0"/>
          </a:p>
          <a:p>
            <a:pPr lvl="1"/>
            <a:r>
              <a:rPr lang="en-US" dirty="0"/>
              <a:t>In the results, the former type of no trials led to a high number of false positives; suggesting that the printed English words gave rise to parallel phonological encoding in both English and Dutch.</a:t>
            </a:r>
          </a:p>
        </p:txBody>
      </p:sp>
    </p:spTree>
    <p:extLst>
      <p:ext uri="{BB962C8B-B14F-4D97-AF65-F5344CB8AC3E}">
        <p14:creationId xmlns:p14="http://schemas.microsoft.com/office/powerpoint/2010/main" val="553378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C6F8B-4497-30F6-05F4-08C106CCA886}"/>
              </a:ext>
            </a:extLst>
          </p:cNvPr>
          <p:cNvSpPr>
            <a:spLocks noGrp="1"/>
          </p:cNvSpPr>
          <p:nvPr>
            <p:ph idx="1"/>
          </p:nvPr>
        </p:nvSpPr>
        <p:spPr>
          <a:xfrm>
            <a:off x="838200" y="606287"/>
            <a:ext cx="10515600" cy="5570676"/>
          </a:xfrm>
        </p:spPr>
        <p:txBody>
          <a:bodyPr>
            <a:normAutofit lnSpcReduction="10000"/>
          </a:bodyPr>
          <a:lstStyle/>
          <a:p>
            <a:endParaRPr lang="en-US" dirty="0"/>
          </a:p>
          <a:p>
            <a:pPr lvl="1"/>
            <a:r>
              <a:rPr lang="en-US" dirty="0"/>
              <a:t>Finally, using the masked priming methodology, Brysbaert, Van Dyck and Van De Poel (1999) tested French monolinguals and Dutch-French bilinguals for identifying French targets that were preceded by either Dutch or French primes.</a:t>
            </a:r>
          </a:p>
          <a:p>
            <a:pPr lvl="2"/>
            <a:r>
              <a:rPr lang="en-US" dirty="0"/>
              <a:t>In a “homophonic” Dutch-French condition, the primes were Dutch words or Dutch-like nonwords that, if pronounced according to L1 Dutch letter-sound conversion rules, were homophonic to the French (L2) target words.</a:t>
            </a:r>
          </a:p>
          <a:p>
            <a:pPr lvl="3"/>
            <a:r>
              <a:rPr lang="en-US" dirty="0"/>
              <a:t>For e.g., the prime-target pair </a:t>
            </a:r>
            <a:r>
              <a:rPr lang="en-US" i="1" dirty="0" err="1"/>
              <a:t>voet-vaute</a:t>
            </a:r>
            <a:r>
              <a:rPr lang="en-US" dirty="0"/>
              <a:t> and the pair </a:t>
            </a:r>
            <a:r>
              <a:rPr lang="en-US" i="1" dirty="0" err="1"/>
              <a:t>soer-sourd</a:t>
            </a:r>
            <a:r>
              <a:rPr lang="en-US" dirty="0"/>
              <a:t> where </a:t>
            </a:r>
            <a:r>
              <a:rPr lang="en-US" i="1" dirty="0" err="1"/>
              <a:t>soer</a:t>
            </a:r>
            <a:r>
              <a:rPr lang="en-US" dirty="0"/>
              <a:t> is a Dutch-like nonword and </a:t>
            </a:r>
            <a:r>
              <a:rPr lang="en-US" i="1" dirty="0" err="1"/>
              <a:t>sourd</a:t>
            </a:r>
            <a:r>
              <a:rPr lang="en-US" dirty="0"/>
              <a:t> is French for “deaf”.</a:t>
            </a:r>
          </a:p>
          <a:p>
            <a:pPr lvl="1"/>
            <a:endParaRPr lang="en-US" dirty="0"/>
          </a:p>
          <a:p>
            <a:pPr lvl="1"/>
            <a:r>
              <a:rPr lang="en-US" dirty="0"/>
              <a:t>Performance in this condition was compared with a “graphemic control” condition, where, on the average, the prime shared as many letters with the target as the corresponding homophonic prime did, without sharing phonology (e.g., </a:t>
            </a:r>
            <a:r>
              <a:rPr lang="en-US" i="1" dirty="0"/>
              <a:t>volk-</a:t>
            </a:r>
            <a:r>
              <a:rPr lang="en-US" i="1" dirty="0" err="1"/>
              <a:t>voute</a:t>
            </a:r>
            <a:r>
              <a:rPr lang="en-US" i="1" dirty="0"/>
              <a:t>, </a:t>
            </a:r>
            <a:r>
              <a:rPr lang="en-US" dirty="0"/>
              <a:t>where </a:t>
            </a:r>
            <a:r>
              <a:rPr lang="en-US" i="1" dirty="0"/>
              <a:t>volk</a:t>
            </a:r>
            <a:r>
              <a:rPr lang="en-US" dirty="0"/>
              <a:t> is Dutch for people, and </a:t>
            </a:r>
            <a:r>
              <a:rPr lang="en-US" i="1" dirty="0" err="1"/>
              <a:t>siard-sourd</a:t>
            </a:r>
            <a:r>
              <a:rPr lang="en-US" dirty="0"/>
              <a:t> where </a:t>
            </a:r>
            <a:r>
              <a:rPr lang="en-US" i="1" dirty="0" err="1"/>
              <a:t>siard</a:t>
            </a:r>
            <a:r>
              <a:rPr lang="en-US" dirty="0"/>
              <a:t> is a Dutch like nonword).</a:t>
            </a:r>
          </a:p>
        </p:txBody>
      </p:sp>
    </p:spTree>
    <p:extLst>
      <p:ext uri="{BB962C8B-B14F-4D97-AF65-F5344CB8AC3E}">
        <p14:creationId xmlns:p14="http://schemas.microsoft.com/office/powerpoint/2010/main" val="2927411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78CDB-E689-DFAF-98AB-C09728AEF834}"/>
              </a:ext>
            </a:extLst>
          </p:cNvPr>
          <p:cNvSpPr>
            <a:spLocks noGrp="1"/>
          </p:cNvSpPr>
          <p:nvPr>
            <p:ph idx="1"/>
          </p:nvPr>
        </p:nvSpPr>
        <p:spPr>
          <a:xfrm>
            <a:off x="838200" y="626165"/>
            <a:ext cx="10515600" cy="5550798"/>
          </a:xfrm>
        </p:spPr>
        <p:txBody>
          <a:bodyPr/>
          <a:lstStyle/>
          <a:p>
            <a:endParaRPr lang="en-US" dirty="0"/>
          </a:p>
          <a:p>
            <a:pPr lvl="1"/>
            <a:r>
              <a:rPr lang="en-US" dirty="0"/>
              <a:t>In the French-French condition, the primes were French-like nonwords that were either homophonic with the target (</a:t>
            </a:r>
            <a:r>
              <a:rPr lang="en-US" i="1" dirty="0"/>
              <a:t>fain-</a:t>
            </a:r>
            <a:r>
              <a:rPr lang="en-US" i="1" dirty="0" err="1"/>
              <a:t>faim</a:t>
            </a:r>
            <a:r>
              <a:rPr lang="en-US" dirty="0"/>
              <a:t>), graphemically similar to it (</a:t>
            </a:r>
            <a:r>
              <a:rPr lang="en-US" i="1" dirty="0" err="1"/>
              <a:t>faic-faim</a:t>
            </a:r>
            <a:r>
              <a:rPr lang="en-US" dirty="0"/>
              <a:t>) or unrelated controls (</a:t>
            </a:r>
            <a:r>
              <a:rPr lang="en-US" i="1" dirty="0" err="1"/>
              <a:t>fint-faim</a:t>
            </a:r>
            <a:r>
              <a:rPr lang="en-US" dirty="0"/>
              <a:t>).</a:t>
            </a:r>
          </a:p>
          <a:p>
            <a:pPr lvl="1"/>
            <a:endParaRPr lang="en-US" dirty="0"/>
          </a:p>
          <a:p>
            <a:pPr lvl="1"/>
            <a:r>
              <a:rPr lang="en-US" dirty="0"/>
              <a:t>The dependent variable was the percentage of correct target identifications; and any difference in performance was to be interpreted as evidence for homophonic relation between the target and prime.</a:t>
            </a:r>
          </a:p>
          <a:p>
            <a:pPr lvl="1"/>
            <a:endParaRPr lang="en-US" dirty="0"/>
          </a:p>
          <a:p>
            <a:pPr lvl="1"/>
            <a:r>
              <a:rPr lang="en-US" dirty="0"/>
              <a:t>Even though the participants were unaware of the primes, in the French-French condition identification performance was better for targets preceded by homophonic primes than for targets preceded by homographic control primes.</a:t>
            </a:r>
          </a:p>
        </p:txBody>
      </p:sp>
    </p:spTree>
    <p:extLst>
      <p:ext uri="{BB962C8B-B14F-4D97-AF65-F5344CB8AC3E}">
        <p14:creationId xmlns:p14="http://schemas.microsoft.com/office/powerpoint/2010/main" val="3453010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E7C32-B03A-60DD-71A0-5D69373EC1EB}"/>
              </a:ext>
            </a:extLst>
          </p:cNvPr>
          <p:cNvSpPr>
            <a:spLocks noGrp="1"/>
          </p:cNvSpPr>
          <p:nvPr>
            <p:ph idx="1"/>
          </p:nvPr>
        </p:nvSpPr>
        <p:spPr>
          <a:xfrm>
            <a:off x="838200" y="487017"/>
            <a:ext cx="10515600" cy="5689946"/>
          </a:xfrm>
        </p:spPr>
        <p:txBody>
          <a:bodyPr/>
          <a:lstStyle/>
          <a:p>
            <a:endParaRPr lang="en-US" dirty="0"/>
          </a:p>
          <a:p>
            <a:pPr lvl="1"/>
            <a:endParaRPr lang="en-US" dirty="0"/>
          </a:p>
          <a:p>
            <a:pPr lvl="1"/>
            <a:endParaRPr lang="en-US" dirty="0"/>
          </a:p>
          <a:p>
            <a:pPr lvl="1"/>
            <a:r>
              <a:rPr lang="en-US" dirty="0"/>
              <a:t>This phonological priming effect was observed equally in monolingual and bilinguals, indicating that L2 speakers exhibit automatic phonological encoding to the same extent as L1 speakers.</a:t>
            </a:r>
          </a:p>
          <a:p>
            <a:pPr lvl="1"/>
            <a:endParaRPr lang="en-US" dirty="0"/>
          </a:p>
          <a:p>
            <a:pPr lvl="1"/>
            <a:r>
              <a:rPr lang="en-US" dirty="0"/>
              <a:t>Interestingly, the bilingual participants also showed the same effect in the Dutch-French condition, as large as in the Dutch-French condition.</a:t>
            </a:r>
          </a:p>
          <a:p>
            <a:pPr lvl="1"/>
            <a:endParaRPr lang="en-US" dirty="0"/>
          </a:p>
          <a:p>
            <a:pPr lvl="1"/>
            <a:r>
              <a:rPr lang="en-US" dirty="0"/>
              <a:t>These results were were later replicated by </a:t>
            </a:r>
            <a:r>
              <a:rPr lang="en-US" dirty="0" err="1"/>
              <a:t>Duyck</a:t>
            </a:r>
            <a:r>
              <a:rPr lang="en-US" dirty="0"/>
              <a:t> et al., (2004) as well.</a:t>
            </a:r>
          </a:p>
          <a:p>
            <a:pPr lvl="1"/>
            <a:endParaRPr lang="en-US" dirty="0"/>
          </a:p>
        </p:txBody>
      </p:sp>
    </p:spTree>
    <p:extLst>
      <p:ext uri="{BB962C8B-B14F-4D97-AF65-F5344CB8AC3E}">
        <p14:creationId xmlns:p14="http://schemas.microsoft.com/office/powerpoint/2010/main" val="810431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2F0CD-0F1A-E721-A357-5B2DA7129483}"/>
              </a:ext>
            </a:extLst>
          </p:cNvPr>
          <p:cNvSpPr>
            <a:spLocks noGrp="1"/>
          </p:cNvSpPr>
          <p:nvPr>
            <p:ph idx="1"/>
          </p:nvPr>
        </p:nvSpPr>
        <p:spPr>
          <a:xfrm>
            <a:off x="838200" y="646043"/>
            <a:ext cx="10515600" cy="5530920"/>
          </a:xfrm>
        </p:spPr>
        <p:txBody>
          <a:bodyPr/>
          <a:lstStyle/>
          <a:p>
            <a:endParaRPr lang="en-US" dirty="0"/>
          </a:p>
          <a:p>
            <a:pPr lvl="1"/>
            <a:r>
              <a:rPr lang="en-US" dirty="0"/>
              <a:t>The studies reviewed so far can lead to the following suggestions:</a:t>
            </a:r>
          </a:p>
          <a:p>
            <a:pPr lvl="2"/>
            <a:endParaRPr lang="en-US" dirty="0"/>
          </a:p>
          <a:p>
            <a:pPr lvl="2"/>
            <a:r>
              <a:rPr lang="en-US" dirty="0"/>
              <a:t>During visual word recognition of L2 words, bilinguals assemble the phonological forms of these words, just like native L2 speakers.</a:t>
            </a:r>
          </a:p>
          <a:p>
            <a:pPr lvl="2"/>
            <a:endParaRPr lang="en-US" dirty="0"/>
          </a:p>
          <a:p>
            <a:pPr lvl="2"/>
            <a:r>
              <a:rPr lang="en-US" dirty="0"/>
              <a:t>The process is automatic as well as unconscious.</a:t>
            </a:r>
          </a:p>
          <a:p>
            <a:pPr lvl="2"/>
            <a:endParaRPr lang="en-US" dirty="0"/>
          </a:p>
          <a:p>
            <a:pPr lvl="2"/>
            <a:r>
              <a:rPr lang="en-US" dirty="0"/>
              <a:t>Also, under specific circumstances the g-p-c rules of both languages could be applied in parallel, which seems to be a universal phenomena.</a:t>
            </a:r>
          </a:p>
        </p:txBody>
      </p:sp>
    </p:spTree>
    <p:extLst>
      <p:ext uri="{BB962C8B-B14F-4D97-AF65-F5344CB8AC3E}">
        <p14:creationId xmlns:p14="http://schemas.microsoft.com/office/powerpoint/2010/main" val="387542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90CF9-DC85-3369-5505-123364281570}"/>
              </a:ext>
            </a:extLst>
          </p:cNvPr>
          <p:cNvSpPr>
            <a:spLocks noGrp="1"/>
          </p:cNvSpPr>
          <p:nvPr>
            <p:ph idx="1"/>
          </p:nvPr>
        </p:nvSpPr>
        <p:spPr>
          <a:xfrm>
            <a:off x="838200" y="566530"/>
            <a:ext cx="10515600" cy="5610433"/>
          </a:xfrm>
        </p:spPr>
        <p:txBody>
          <a:bodyPr/>
          <a:lstStyle/>
          <a:p>
            <a:pPr marL="0" indent="0">
              <a:buNone/>
            </a:pPr>
            <a:r>
              <a:rPr lang="en-US" b="1" i="1" dirty="0"/>
              <a:t>Parallel phonological activation across scripts</a:t>
            </a:r>
            <a:endParaRPr lang="en-US" dirty="0"/>
          </a:p>
          <a:p>
            <a:pPr lvl="1"/>
            <a:endParaRPr lang="en-US" dirty="0"/>
          </a:p>
          <a:p>
            <a:pPr lvl="1"/>
            <a:r>
              <a:rPr lang="en-US" dirty="0"/>
              <a:t>As mentioned earlier, studies have reported parallel phonological activation across different types of scripts as well, lets have a look at some of these studies:</a:t>
            </a:r>
          </a:p>
          <a:p>
            <a:pPr lvl="2"/>
            <a:endParaRPr lang="en-US" dirty="0"/>
          </a:p>
          <a:p>
            <a:pPr lvl="2"/>
            <a:r>
              <a:rPr lang="en-US" dirty="0"/>
              <a:t>Thierry &amp; Wu (2004) included English monolinguals and Chinese-English bilinguals, who performed a semantic decision task: they were presented with pairs of English words and had to decide whether it consisted or not related words ( e.g., </a:t>
            </a:r>
            <a:r>
              <a:rPr lang="en-US" i="1" dirty="0"/>
              <a:t>post-mailbox</a:t>
            </a:r>
            <a:r>
              <a:rPr lang="en-US" dirty="0"/>
              <a:t>: yes; </a:t>
            </a:r>
            <a:r>
              <a:rPr lang="en-US" i="1" dirty="0"/>
              <a:t>novel-violin</a:t>
            </a:r>
            <a:r>
              <a:rPr lang="en-US" dirty="0"/>
              <a:t>: no).</a:t>
            </a:r>
          </a:p>
          <a:p>
            <a:pPr lvl="2"/>
            <a:endParaRPr lang="en-US" dirty="0"/>
          </a:p>
          <a:p>
            <a:pPr lvl="2"/>
            <a:r>
              <a:rPr lang="en-US" dirty="0"/>
              <a:t>Unknown to the participants, the stimulus materials were manipulated on a hidden variable: the Chinese translations of the words in half of the semantically related and unrelated word pairs shared a logographic character.</a:t>
            </a:r>
          </a:p>
        </p:txBody>
      </p:sp>
    </p:spTree>
    <p:extLst>
      <p:ext uri="{BB962C8B-B14F-4D97-AF65-F5344CB8AC3E}">
        <p14:creationId xmlns:p14="http://schemas.microsoft.com/office/powerpoint/2010/main" val="2316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C241A-B11A-4715-661E-793EE13DF79A}"/>
              </a:ext>
            </a:extLst>
          </p:cNvPr>
          <p:cNvSpPr>
            <a:spLocks noGrp="1"/>
          </p:cNvSpPr>
          <p:nvPr>
            <p:ph idx="1"/>
          </p:nvPr>
        </p:nvSpPr>
        <p:spPr>
          <a:xfrm>
            <a:off x="838200" y="526774"/>
            <a:ext cx="10515600" cy="5650189"/>
          </a:xfrm>
        </p:spPr>
        <p:txBody>
          <a:bodyPr/>
          <a:lstStyle/>
          <a:p>
            <a:endParaRPr lang="en-US" dirty="0"/>
          </a:p>
          <a:p>
            <a:pPr lvl="1"/>
            <a:r>
              <a:rPr lang="en-US" dirty="0"/>
              <a:t>The Chinese translations of the words in the remaining half of the stimulus pairs did not share any form resemblance.</a:t>
            </a:r>
          </a:p>
          <a:p>
            <a:pPr lvl="1"/>
            <a:endParaRPr lang="en-US" dirty="0"/>
          </a:p>
          <a:p>
            <a:pPr lvl="1"/>
            <a:r>
              <a:rPr lang="en-US" dirty="0"/>
              <a:t>In the results, the monolingual participants were not affected by the hidden form similarity factor but only exhibited the effect of the semantic manipulation, which also affected the bilingual participants.</a:t>
            </a:r>
          </a:p>
          <a:p>
            <a:pPr lvl="1"/>
            <a:endParaRPr lang="en-US" dirty="0"/>
          </a:p>
          <a:p>
            <a:pPr lvl="1"/>
            <a:r>
              <a:rPr lang="en-US" dirty="0"/>
              <a:t>Moreover, the bilingual participants showed a different pattern of responses for the shared character word pairs on the on the one hand and the non-shared character word pairs, on the other. These effects were observed on behavioral as well as ERP data.</a:t>
            </a:r>
          </a:p>
          <a:p>
            <a:pPr lvl="1"/>
            <a:endParaRPr lang="en-US" dirty="0"/>
          </a:p>
        </p:txBody>
      </p:sp>
    </p:spTree>
    <p:extLst>
      <p:ext uri="{BB962C8B-B14F-4D97-AF65-F5344CB8AC3E}">
        <p14:creationId xmlns:p14="http://schemas.microsoft.com/office/powerpoint/2010/main" val="3325568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E5CDFD-2DA1-1983-3EA9-9620F7E34860}"/>
              </a:ext>
            </a:extLst>
          </p:cNvPr>
          <p:cNvSpPr>
            <a:spLocks noGrp="1"/>
          </p:cNvSpPr>
          <p:nvPr>
            <p:ph idx="1"/>
          </p:nvPr>
        </p:nvSpPr>
        <p:spPr>
          <a:xfrm>
            <a:off x="838200" y="636104"/>
            <a:ext cx="10515600" cy="5540859"/>
          </a:xfrm>
        </p:spPr>
        <p:txBody>
          <a:bodyPr/>
          <a:lstStyle/>
          <a:p>
            <a:endParaRPr lang="en-US" dirty="0"/>
          </a:p>
          <a:p>
            <a:pPr lvl="1"/>
            <a:r>
              <a:rPr lang="en-US" dirty="0"/>
              <a:t>Another interesting study in this area was conducted by Gollan, Forster, and Frost (1997) who tested Hebrew-English bilinguals using a priming paradigm.</a:t>
            </a:r>
          </a:p>
          <a:p>
            <a:pPr lvl="1"/>
            <a:endParaRPr lang="en-US" dirty="0"/>
          </a:p>
          <a:p>
            <a:pPr lvl="1"/>
            <a:r>
              <a:rPr lang="en-US" dirty="0"/>
              <a:t>This was pertinent because Hebrew and English use completely different alphabets; and hence the primes were masked such that they could not be perceived consciously, and the targets were on the other hand clearly visible to the participants for their lexical decisions.</a:t>
            </a:r>
          </a:p>
          <a:p>
            <a:pPr lvl="1"/>
            <a:endParaRPr lang="en-US" dirty="0"/>
          </a:p>
          <a:p>
            <a:pPr lvl="1"/>
            <a:r>
              <a:rPr lang="en-US" dirty="0"/>
              <a:t>On trials wherein both prime and target were words, they could either be both words from the same one of the participants’ two languages (both Hebrew or both English) or the language of the prime and target could be different, i.e., the between language condition.</a:t>
            </a:r>
          </a:p>
        </p:txBody>
      </p:sp>
    </p:spTree>
    <p:extLst>
      <p:ext uri="{BB962C8B-B14F-4D97-AF65-F5344CB8AC3E}">
        <p14:creationId xmlns:p14="http://schemas.microsoft.com/office/powerpoint/2010/main" val="740242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64EB8-A7B5-4B8A-877C-3BCC24627C21}"/>
              </a:ext>
            </a:extLst>
          </p:cNvPr>
          <p:cNvSpPr>
            <a:spLocks noGrp="1"/>
          </p:cNvSpPr>
          <p:nvPr>
            <p:ph idx="1"/>
          </p:nvPr>
        </p:nvSpPr>
        <p:spPr>
          <a:xfrm>
            <a:off x="838200" y="616226"/>
            <a:ext cx="10515600" cy="5560737"/>
          </a:xfrm>
        </p:spPr>
        <p:txBody>
          <a:bodyPr>
            <a:normAutofit fontScale="92500" lnSpcReduction="10000"/>
          </a:bodyPr>
          <a:lstStyle/>
          <a:p>
            <a:endParaRPr lang="en-US" dirty="0"/>
          </a:p>
          <a:p>
            <a:pPr lvl="1"/>
            <a:r>
              <a:rPr lang="en-US" dirty="0"/>
              <a:t>Also, the primes and targets in the between-language conditions were either translations of one another or they were unrelated words.</a:t>
            </a:r>
          </a:p>
          <a:p>
            <a:pPr lvl="2"/>
            <a:r>
              <a:rPr lang="en-US" dirty="0"/>
              <a:t>Some primes in the translation stimuli shared a cognate relation with the targets, whereas others did not. Now, as Hebrew and English are written in alphabetic scripts that have no orthographic similarity, in this case cognate relatedness meant similarity of phonological forms.	</a:t>
            </a:r>
          </a:p>
          <a:p>
            <a:pPr lvl="1"/>
            <a:endParaRPr lang="en-US" dirty="0"/>
          </a:p>
          <a:p>
            <a:pPr lvl="1"/>
            <a:r>
              <a:rPr lang="en-US" dirty="0"/>
              <a:t>In the results, a reliable </a:t>
            </a:r>
            <a:r>
              <a:rPr lang="en-US" b="1" i="1" dirty="0"/>
              <a:t>translation priming effect</a:t>
            </a:r>
            <a:r>
              <a:rPr lang="en-US" dirty="0"/>
              <a:t> was observed, i.e., difference in response times for translation stimuli on the one hand and matched, unrelated prime-target stimuli on the other hand. However, the translation priming effect was limited to primes in the stronger L1 and targets in the weaker L2.</a:t>
            </a:r>
          </a:p>
          <a:p>
            <a:pPr lvl="1"/>
            <a:endParaRPr lang="en-US" dirty="0"/>
          </a:p>
          <a:p>
            <a:pPr lvl="1"/>
            <a:r>
              <a:rPr lang="en-US" dirty="0"/>
              <a:t>Importantly, in the present context  these effects from L1 to L2 were larger when primes and targets were cognates than when they were non-cognates.</a:t>
            </a:r>
          </a:p>
        </p:txBody>
      </p:sp>
    </p:spTree>
    <p:extLst>
      <p:ext uri="{BB962C8B-B14F-4D97-AF65-F5344CB8AC3E}">
        <p14:creationId xmlns:p14="http://schemas.microsoft.com/office/powerpoint/2010/main" val="958162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1893A-5470-C0DA-66D9-3B652773EA37}"/>
              </a:ext>
            </a:extLst>
          </p:cNvPr>
          <p:cNvSpPr>
            <a:spLocks noGrp="1"/>
          </p:cNvSpPr>
          <p:nvPr>
            <p:ph idx="1"/>
          </p:nvPr>
        </p:nvSpPr>
        <p:spPr>
          <a:xfrm>
            <a:off x="838200" y="536713"/>
            <a:ext cx="10515600" cy="5640250"/>
          </a:xfrm>
        </p:spPr>
        <p:txBody>
          <a:bodyPr/>
          <a:lstStyle/>
          <a:p>
            <a:endParaRPr lang="en-US" dirty="0"/>
          </a:p>
          <a:p>
            <a:pPr lvl="1"/>
            <a:endParaRPr lang="en-US" dirty="0"/>
          </a:p>
          <a:p>
            <a:pPr lvl="1"/>
            <a:endParaRPr lang="en-US" dirty="0"/>
          </a:p>
          <a:p>
            <a:pPr lvl="1"/>
            <a:endParaRPr lang="en-US" dirty="0"/>
          </a:p>
          <a:p>
            <a:pPr lvl="1"/>
            <a:endParaRPr lang="en-US"/>
          </a:p>
          <a:p>
            <a:pPr lvl="1"/>
            <a:r>
              <a:rPr lang="en-US"/>
              <a:t>These </a:t>
            </a:r>
            <a:r>
              <a:rPr lang="en-US" dirty="0"/>
              <a:t>findings were again taken to suggest that bilinguals can activate spelling-sound correspondences om the non-target language, </a:t>
            </a:r>
            <a:r>
              <a:rPr lang="en-US"/>
              <a:t>almost automatically.</a:t>
            </a:r>
            <a:endParaRPr lang="en-US" dirty="0"/>
          </a:p>
        </p:txBody>
      </p:sp>
    </p:spTree>
    <p:extLst>
      <p:ext uri="{BB962C8B-B14F-4D97-AF65-F5344CB8AC3E}">
        <p14:creationId xmlns:p14="http://schemas.microsoft.com/office/powerpoint/2010/main" val="2530615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Comprehension Processes in Bi/Multilinguals - III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4ED4-916E-AAD8-173D-B993D61FCAC2}"/>
              </a:ext>
            </a:extLst>
          </p:cNvPr>
          <p:cNvSpPr>
            <a:spLocks noGrp="1"/>
          </p:cNvSpPr>
          <p:nvPr>
            <p:ph type="title"/>
          </p:nvPr>
        </p:nvSpPr>
        <p:spPr/>
        <p:txBody>
          <a:bodyPr/>
          <a:lstStyle/>
          <a:p>
            <a:r>
              <a:rPr lang="en-US" dirty="0"/>
              <a:t>Activating phonology across languages: Bilingual Studies</a:t>
            </a:r>
          </a:p>
        </p:txBody>
      </p:sp>
      <p:sp>
        <p:nvSpPr>
          <p:cNvPr id="3" name="Content Placeholder 2">
            <a:extLst>
              <a:ext uri="{FF2B5EF4-FFF2-40B4-BE49-F238E27FC236}">
                <a16:creationId xmlns:a16="http://schemas.microsoft.com/office/drawing/2014/main" id="{709EA7C3-9AA4-2439-A64F-8E530DC959AF}"/>
              </a:ext>
            </a:extLst>
          </p:cNvPr>
          <p:cNvSpPr>
            <a:spLocks noGrp="1"/>
          </p:cNvSpPr>
          <p:nvPr>
            <p:ph idx="1"/>
          </p:nvPr>
        </p:nvSpPr>
        <p:spPr/>
        <p:txBody>
          <a:bodyPr/>
          <a:lstStyle/>
          <a:p>
            <a:endParaRPr lang="en-US" dirty="0"/>
          </a:p>
          <a:p>
            <a:r>
              <a:rPr lang="en-US" dirty="0"/>
              <a:t>There have been a range of studies that have suggested the simultaneous activation of phonology across a bilingual’s two languages, not only with language pairs sharing a similar script but rather those sharing dissimilar scripts as well.</a:t>
            </a:r>
          </a:p>
          <a:p>
            <a:endParaRPr lang="en-US" dirty="0"/>
          </a:p>
          <a:p>
            <a:r>
              <a:rPr lang="en-US" dirty="0"/>
              <a:t>In the current lecture, lets review some of this evidence.</a:t>
            </a:r>
          </a:p>
        </p:txBody>
      </p:sp>
    </p:spTree>
    <p:extLst>
      <p:ext uri="{BB962C8B-B14F-4D97-AF65-F5344CB8AC3E}">
        <p14:creationId xmlns:p14="http://schemas.microsoft.com/office/powerpoint/2010/main" val="48448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CCB6A-15F9-E8AA-3C0F-09C8E42930E3}"/>
              </a:ext>
            </a:extLst>
          </p:cNvPr>
          <p:cNvSpPr>
            <a:spLocks noGrp="1"/>
          </p:cNvSpPr>
          <p:nvPr>
            <p:ph idx="1"/>
          </p:nvPr>
        </p:nvSpPr>
        <p:spPr>
          <a:xfrm>
            <a:off x="838200" y="655983"/>
            <a:ext cx="10515600" cy="5520980"/>
          </a:xfrm>
        </p:spPr>
        <p:txBody>
          <a:bodyPr>
            <a:normAutofit lnSpcReduction="10000"/>
          </a:bodyPr>
          <a:lstStyle/>
          <a:p>
            <a:endParaRPr lang="en-US" dirty="0"/>
          </a:p>
          <a:p>
            <a:pPr lvl="1"/>
            <a:r>
              <a:rPr lang="en-US" dirty="0" err="1"/>
              <a:t>Nas</a:t>
            </a:r>
            <a:r>
              <a:rPr lang="en-US" dirty="0"/>
              <a:t> (1983) was one of the first to employ the lexical decision task to provide evidence that during visual word recognition of L2 words, bilinguals assemble these words’ phonological forms just as native L2 speakers.</a:t>
            </a:r>
          </a:p>
          <a:p>
            <a:pPr lvl="1"/>
            <a:endParaRPr lang="en-US" dirty="0"/>
          </a:p>
          <a:p>
            <a:pPr lvl="1"/>
            <a:r>
              <a:rPr lang="en-US" dirty="0"/>
              <a:t>The study used Dutch-English bilinguals who were presented </a:t>
            </a:r>
            <a:r>
              <a:rPr lang="en-US" dirty="0" err="1"/>
              <a:t>woth</a:t>
            </a:r>
            <a:r>
              <a:rPr lang="en-US" dirty="0"/>
              <a:t> L2 English stimuli. The nonwords in the study were letter sequences that followed the phonological rules of English and looked like normal English words. Half of them were “cross-language pseudo-homophones”, i.e., when pronounced according to the g-p-c rules of their L2 English, they sounded like actual L1 Dutch words (e.g., the words </a:t>
            </a:r>
            <a:r>
              <a:rPr lang="en-US" i="1" dirty="0" err="1"/>
              <a:t>snay</a:t>
            </a:r>
            <a:r>
              <a:rPr lang="en-US" dirty="0"/>
              <a:t> and </a:t>
            </a:r>
            <a:r>
              <a:rPr lang="en-US" i="1" dirty="0" err="1"/>
              <a:t>roak</a:t>
            </a:r>
            <a:r>
              <a:rPr lang="en-US" dirty="0"/>
              <a:t> sound like Dutch words </a:t>
            </a:r>
            <a:r>
              <a:rPr lang="en-US" i="1" dirty="0" err="1"/>
              <a:t>snee</a:t>
            </a:r>
            <a:r>
              <a:rPr lang="en-US" i="1" dirty="0"/>
              <a:t> </a:t>
            </a:r>
            <a:r>
              <a:rPr lang="en-US" dirty="0"/>
              <a:t> and </a:t>
            </a:r>
            <a:r>
              <a:rPr lang="en-US" i="1" dirty="0"/>
              <a:t>rook</a:t>
            </a:r>
            <a:r>
              <a:rPr lang="en-US" dirty="0"/>
              <a:t>). The remaining nonwords were non-homophonic controls (e.g., </a:t>
            </a:r>
            <a:r>
              <a:rPr lang="en-US" i="1" dirty="0" err="1"/>
              <a:t>prusk</a:t>
            </a:r>
            <a:r>
              <a:rPr lang="en-US" dirty="0"/>
              <a:t> or </a:t>
            </a:r>
            <a:r>
              <a:rPr lang="en-US" i="1" dirty="0" err="1"/>
              <a:t>floon</a:t>
            </a:r>
            <a:r>
              <a:rPr lang="en-US" dirty="0"/>
              <a:t>).</a:t>
            </a:r>
          </a:p>
        </p:txBody>
      </p:sp>
    </p:spTree>
    <p:extLst>
      <p:ext uri="{BB962C8B-B14F-4D97-AF65-F5344CB8AC3E}">
        <p14:creationId xmlns:p14="http://schemas.microsoft.com/office/powerpoint/2010/main" val="314257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2005</Words>
  <Application>Microsoft Macintosh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Comprehension Processes in Bi/Multilinguals - III</vt:lpstr>
      <vt:lpstr>Activating phonology across languages: Bilingual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72</cp:revision>
  <dcterms:created xsi:type="dcterms:W3CDTF">2019-01-13T17:34:45Z</dcterms:created>
  <dcterms:modified xsi:type="dcterms:W3CDTF">2024-03-08T04:35:12Z</dcterms:modified>
</cp:coreProperties>
</file>