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 id="262" r:id="rId7"/>
    <p:sldId id="276" r:id="rId8"/>
    <p:sldId id="277" r:id="rId9"/>
    <p:sldId id="278" r:id="rId10"/>
    <p:sldId id="279" r:id="rId11"/>
    <p:sldId id="280" r:id="rId12"/>
    <p:sldId id="281" r:id="rId13"/>
    <p:sldId id="290" r:id="rId14"/>
    <p:sldId id="282" r:id="rId15"/>
    <p:sldId id="283" r:id="rId16"/>
    <p:sldId id="284" r:id="rId17"/>
    <p:sldId id="285" r:id="rId18"/>
    <p:sldId id="286" r:id="rId19"/>
    <p:sldId id="287" r:id="rId20"/>
    <p:sldId id="291" r:id="rId21"/>
    <p:sldId id="288" r:id="rId22"/>
    <p:sldId id="289" r:id="rId23"/>
    <p:sldId id="292" r:id="rId24"/>
    <p:sldId id="27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81"/>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115E4-0141-3D45-8E8B-76DFCA2228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7B6319-FBAC-A24F-89D4-A8F5322940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8A0298-0F85-F749-BB72-3040565592CB}"/>
              </a:ext>
            </a:extLst>
          </p:cNvPr>
          <p:cNvSpPr>
            <a:spLocks noGrp="1"/>
          </p:cNvSpPr>
          <p:nvPr>
            <p:ph type="dt" sz="half" idx="10"/>
          </p:nvPr>
        </p:nvSpPr>
        <p:spPr/>
        <p:txBody>
          <a:bodyPr/>
          <a:lstStyle/>
          <a:p>
            <a:fld id="{5D94F897-24CD-484C-B9BC-93872A6807B5}" type="datetimeFigureOut">
              <a:rPr lang="en-US" smtClean="0"/>
              <a:t>7/3/24</a:t>
            </a:fld>
            <a:endParaRPr lang="en-US"/>
          </a:p>
        </p:txBody>
      </p:sp>
      <p:sp>
        <p:nvSpPr>
          <p:cNvPr id="5" name="Footer Placeholder 4">
            <a:extLst>
              <a:ext uri="{FF2B5EF4-FFF2-40B4-BE49-F238E27FC236}">
                <a16:creationId xmlns:a16="http://schemas.microsoft.com/office/drawing/2014/main" id="{703F7E91-12EE-A34C-8946-35E4F07A20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4F36D0-585E-0645-8EE9-21BC3F21E330}"/>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603376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9EA8B-2F9E-F742-A39B-F9D626EEA1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66D09C-04DA-BB4C-8E43-74DADB11A12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3513B4-4966-344C-B689-53B27E7C3816}"/>
              </a:ext>
            </a:extLst>
          </p:cNvPr>
          <p:cNvSpPr>
            <a:spLocks noGrp="1"/>
          </p:cNvSpPr>
          <p:nvPr>
            <p:ph type="dt" sz="half" idx="10"/>
          </p:nvPr>
        </p:nvSpPr>
        <p:spPr/>
        <p:txBody>
          <a:bodyPr/>
          <a:lstStyle/>
          <a:p>
            <a:fld id="{5D94F897-24CD-484C-B9BC-93872A6807B5}" type="datetimeFigureOut">
              <a:rPr lang="en-US" smtClean="0"/>
              <a:t>7/3/24</a:t>
            </a:fld>
            <a:endParaRPr lang="en-US"/>
          </a:p>
        </p:txBody>
      </p:sp>
      <p:sp>
        <p:nvSpPr>
          <p:cNvPr id="5" name="Footer Placeholder 4">
            <a:extLst>
              <a:ext uri="{FF2B5EF4-FFF2-40B4-BE49-F238E27FC236}">
                <a16:creationId xmlns:a16="http://schemas.microsoft.com/office/drawing/2014/main" id="{AC2ED550-52A3-B64B-91F8-39CAD778C2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6892D1-6571-3149-9CE0-317FDCE8FAFD}"/>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3663523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C90661-1C93-7147-BE2C-2EA9E2F889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CE0331-47F8-2E4E-83BE-40B85BF35DD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347F27-B725-9741-8961-C648E56FDB21}"/>
              </a:ext>
            </a:extLst>
          </p:cNvPr>
          <p:cNvSpPr>
            <a:spLocks noGrp="1"/>
          </p:cNvSpPr>
          <p:nvPr>
            <p:ph type="dt" sz="half" idx="10"/>
          </p:nvPr>
        </p:nvSpPr>
        <p:spPr/>
        <p:txBody>
          <a:bodyPr/>
          <a:lstStyle/>
          <a:p>
            <a:fld id="{5D94F897-24CD-484C-B9BC-93872A6807B5}" type="datetimeFigureOut">
              <a:rPr lang="en-US" smtClean="0"/>
              <a:t>7/3/24</a:t>
            </a:fld>
            <a:endParaRPr lang="en-US"/>
          </a:p>
        </p:txBody>
      </p:sp>
      <p:sp>
        <p:nvSpPr>
          <p:cNvPr id="5" name="Footer Placeholder 4">
            <a:extLst>
              <a:ext uri="{FF2B5EF4-FFF2-40B4-BE49-F238E27FC236}">
                <a16:creationId xmlns:a16="http://schemas.microsoft.com/office/drawing/2014/main" id="{AC6F286C-E244-F443-8D48-176D21CD8E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B05BFC-A23C-EC4C-9ECF-8304B1957612}"/>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738895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E1C0B-DE4C-1A4B-A946-BDC77D402217}"/>
              </a:ext>
            </a:extLst>
          </p:cNvPr>
          <p:cNvSpPr>
            <a:spLocks noGrp="1"/>
          </p:cNvSpPr>
          <p:nvPr>
            <p:ph type="title"/>
          </p:nvPr>
        </p:nvSpPr>
        <p:spPr/>
        <p:txBody>
          <a:bodyPr>
            <a:normAutofit/>
          </a:bodyPr>
          <a:lstStyle>
            <a:lvl1pPr>
              <a:defRPr sz="3400" b="1">
                <a:solidFill>
                  <a:srgbClr val="C00000"/>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81BB0192-C220-BE4D-921E-554DA2E2A315}"/>
              </a:ext>
            </a:extLst>
          </p:cNvPr>
          <p:cNvSpPr>
            <a:spLocks noGrp="1"/>
          </p:cNvSpPr>
          <p:nvPr>
            <p:ph idx="1"/>
          </p:nvPr>
        </p:nvSpPr>
        <p:spPr/>
        <p:txBody>
          <a:bodyPr/>
          <a:lstStyle>
            <a:lvl1pPr algn="just">
              <a:defRPr>
                <a:latin typeface="Times New Roman" panose="02020603050405020304" pitchFamily="18" charset="0"/>
                <a:cs typeface="Times New Roman" panose="02020603050405020304" pitchFamily="18" charset="0"/>
              </a:defRPr>
            </a:lvl1pPr>
            <a:lvl2pPr algn="just">
              <a:defRPr sz="2600">
                <a:latin typeface="Times New Roman" panose="02020603050405020304" pitchFamily="18" charset="0"/>
                <a:cs typeface="Times New Roman" panose="02020603050405020304" pitchFamily="18" charset="0"/>
              </a:defRPr>
            </a:lvl2pPr>
            <a:lvl3pPr algn="just">
              <a:defRPr sz="2400">
                <a:latin typeface="Times New Roman" panose="02020603050405020304" pitchFamily="18" charset="0"/>
                <a:cs typeface="Times New Roman" panose="02020603050405020304" pitchFamily="18" charset="0"/>
              </a:defRPr>
            </a:lvl3pPr>
            <a:lvl4pPr algn="just">
              <a:defRPr sz="2200">
                <a:latin typeface="Times New Roman" panose="02020603050405020304" pitchFamily="18" charset="0"/>
                <a:cs typeface="Times New Roman" panose="02020603050405020304" pitchFamily="18" charset="0"/>
              </a:defRPr>
            </a:lvl4pPr>
            <a:lvl5pPr algn="just">
              <a:defRPr>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B4D485E-1688-DA4D-88F8-5DB80170771B}"/>
              </a:ext>
            </a:extLst>
          </p:cNvPr>
          <p:cNvSpPr>
            <a:spLocks noGrp="1"/>
          </p:cNvSpPr>
          <p:nvPr>
            <p:ph type="dt" sz="half" idx="10"/>
          </p:nvPr>
        </p:nvSpPr>
        <p:spPr/>
        <p:txBody>
          <a:bodyPr/>
          <a:lstStyle/>
          <a:p>
            <a:fld id="{5D94F897-24CD-484C-B9BC-93872A6807B5}" type="datetimeFigureOut">
              <a:rPr lang="en-US" smtClean="0"/>
              <a:t>7/3/24</a:t>
            </a:fld>
            <a:endParaRPr lang="en-US"/>
          </a:p>
        </p:txBody>
      </p:sp>
      <p:sp>
        <p:nvSpPr>
          <p:cNvPr id="5" name="Footer Placeholder 4">
            <a:extLst>
              <a:ext uri="{FF2B5EF4-FFF2-40B4-BE49-F238E27FC236}">
                <a16:creationId xmlns:a16="http://schemas.microsoft.com/office/drawing/2014/main" id="{F722C10E-72D2-A448-B39F-257F744F4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AFC24E-B6C6-F94E-8E1A-B321AFE3CF9B}"/>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4064773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DC277-628E-A045-B75A-4D0A960706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73E7FF-F66E-EE41-9DFD-DB251A5AEC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DA9D855-9E4F-5F49-A893-7250A6249688}"/>
              </a:ext>
            </a:extLst>
          </p:cNvPr>
          <p:cNvSpPr>
            <a:spLocks noGrp="1"/>
          </p:cNvSpPr>
          <p:nvPr>
            <p:ph type="dt" sz="half" idx="10"/>
          </p:nvPr>
        </p:nvSpPr>
        <p:spPr/>
        <p:txBody>
          <a:bodyPr/>
          <a:lstStyle/>
          <a:p>
            <a:fld id="{5D94F897-24CD-484C-B9BC-93872A6807B5}" type="datetimeFigureOut">
              <a:rPr lang="en-US" smtClean="0"/>
              <a:t>7/3/24</a:t>
            </a:fld>
            <a:endParaRPr lang="en-US"/>
          </a:p>
        </p:txBody>
      </p:sp>
      <p:sp>
        <p:nvSpPr>
          <p:cNvPr id="5" name="Footer Placeholder 4">
            <a:extLst>
              <a:ext uri="{FF2B5EF4-FFF2-40B4-BE49-F238E27FC236}">
                <a16:creationId xmlns:a16="http://schemas.microsoft.com/office/drawing/2014/main" id="{47138D86-799B-4E41-A185-4B203B9DAF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121ACA-1AF1-5F4C-A8FE-8C49538D1DA0}"/>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86020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E60A7-44D1-A34B-A54B-B3BC66C313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BD630A-79A6-1E4B-BC46-C31A9341F94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68670E-EDAD-D648-B8A9-F27D9D53881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06B82D-14F7-A34C-95A2-46C19C375D05}"/>
              </a:ext>
            </a:extLst>
          </p:cNvPr>
          <p:cNvSpPr>
            <a:spLocks noGrp="1"/>
          </p:cNvSpPr>
          <p:nvPr>
            <p:ph type="dt" sz="half" idx="10"/>
          </p:nvPr>
        </p:nvSpPr>
        <p:spPr/>
        <p:txBody>
          <a:bodyPr/>
          <a:lstStyle/>
          <a:p>
            <a:fld id="{5D94F897-24CD-484C-B9BC-93872A6807B5}" type="datetimeFigureOut">
              <a:rPr lang="en-US" smtClean="0"/>
              <a:t>7/3/24</a:t>
            </a:fld>
            <a:endParaRPr lang="en-US"/>
          </a:p>
        </p:txBody>
      </p:sp>
      <p:sp>
        <p:nvSpPr>
          <p:cNvPr id="6" name="Footer Placeholder 5">
            <a:extLst>
              <a:ext uri="{FF2B5EF4-FFF2-40B4-BE49-F238E27FC236}">
                <a16:creationId xmlns:a16="http://schemas.microsoft.com/office/drawing/2014/main" id="{49156BD3-E88E-4641-B98F-DC96E3DB3E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3B42F5-268A-524A-BB85-D064D6486FA3}"/>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836616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567ED-8CA0-1648-8F62-6CFD1CA4D1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CE307C-8D0F-8B4D-A754-721172A0E0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7802FBC-C567-2F40-B097-7BF60E009CE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A6D95F-357F-B64B-ABD3-6CD97ADA1D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4684AD5-638F-DA45-B7B1-FF994CF4C42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C251B2-B839-A248-AED7-2FB14865E9DD}"/>
              </a:ext>
            </a:extLst>
          </p:cNvPr>
          <p:cNvSpPr>
            <a:spLocks noGrp="1"/>
          </p:cNvSpPr>
          <p:nvPr>
            <p:ph type="dt" sz="half" idx="10"/>
          </p:nvPr>
        </p:nvSpPr>
        <p:spPr/>
        <p:txBody>
          <a:bodyPr/>
          <a:lstStyle/>
          <a:p>
            <a:fld id="{5D94F897-24CD-484C-B9BC-93872A6807B5}" type="datetimeFigureOut">
              <a:rPr lang="en-US" smtClean="0"/>
              <a:t>7/3/24</a:t>
            </a:fld>
            <a:endParaRPr lang="en-US"/>
          </a:p>
        </p:txBody>
      </p:sp>
      <p:sp>
        <p:nvSpPr>
          <p:cNvPr id="8" name="Footer Placeholder 7">
            <a:extLst>
              <a:ext uri="{FF2B5EF4-FFF2-40B4-BE49-F238E27FC236}">
                <a16:creationId xmlns:a16="http://schemas.microsoft.com/office/drawing/2014/main" id="{4D619C13-12AD-5B49-85F3-5DF00BE1E4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5FF853-F095-044B-908B-7CE634051162}"/>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795324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F2CB9-2CE5-6A4D-8367-E6525D3ECA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72913A-CF3B-144D-8C6C-F028E6A4F5D5}"/>
              </a:ext>
            </a:extLst>
          </p:cNvPr>
          <p:cNvSpPr>
            <a:spLocks noGrp="1"/>
          </p:cNvSpPr>
          <p:nvPr>
            <p:ph type="dt" sz="half" idx="10"/>
          </p:nvPr>
        </p:nvSpPr>
        <p:spPr/>
        <p:txBody>
          <a:bodyPr/>
          <a:lstStyle/>
          <a:p>
            <a:fld id="{5D94F897-24CD-484C-B9BC-93872A6807B5}" type="datetimeFigureOut">
              <a:rPr lang="en-US" smtClean="0"/>
              <a:t>7/3/24</a:t>
            </a:fld>
            <a:endParaRPr lang="en-US"/>
          </a:p>
        </p:txBody>
      </p:sp>
      <p:sp>
        <p:nvSpPr>
          <p:cNvPr id="4" name="Footer Placeholder 3">
            <a:extLst>
              <a:ext uri="{FF2B5EF4-FFF2-40B4-BE49-F238E27FC236}">
                <a16:creationId xmlns:a16="http://schemas.microsoft.com/office/drawing/2014/main" id="{1542351A-CADF-9944-80D8-22A96D22E6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52FC7A-0369-7047-9EEE-231AF81EA1F8}"/>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902588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247270-350E-C44C-98F0-F9264C6F4822}"/>
              </a:ext>
            </a:extLst>
          </p:cNvPr>
          <p:cNvSpPr>
            <a:spLocks noGrp="1"/>
          </p:cNvSpPr>
          <p:nvPr>
            <p:ph type="dt" sz="half" idx="10"/>
          </p:nvPr>
        </p:nvSpPr>
        <p:spPr/>
        <p:txBody>
          <a:bodyPr/>
          <a:lstStyle/>
          <a:p>
            <a:fld id="{5D94F897-24CD-484C-B9BC-93872A6807B5}" type="datetimeFigureOut">
              <a:rPr lang="en-US" smtClean="0"/>
              <a:t>7/3/24</a:t>
            </a:fld>
            <a:endParaRPr lang="en-US"/>
          </a:p>
        </p:txBody>
      </p:sp>
      <p:sp>
        <p:nvSpPr>
          <p:cNvPr id="3" name="Footer Placeholder 2">
            <a:extLst>
              <a:ext uri="{FF2B5EF4-FFF2-40B4-BE49-F238E27FC236}">
                <a16:creationId xmlns:a16="http://schemas.microsoft.com/office/drawing/2014/main" id="{DD5FE49C-7286-3D4D-9AA7-278BE67A54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8269E5-9D14-C14D-A38D-B2578F1B2A4A}"/>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518587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07C4E-4914-E842-BA70-CE4ABA24E0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BD94C5-9DAA-6C47-B5C5-681B025D37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FF85F5-A4A6-FA40-A0C9-DC6D173D91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78D1C2A-50D1-AF49-B363-8F3FA2B0EEEA}"/>
              </a:ext>
            </a:extLst>
          </p:cNvPr>
          <p:cNvSpPr>
            <a:spLocks noGrp="1"/>
          </p:cNvSpPr>
          <p:nvPr>
            <p:ph type="dt" sz="half" idx="10"/>
          </p:nvPr>
        </p:nvSpPr>
        <p:spPr/>
        <p:txBody>
          <a:bodyPr/>
          <a:lstStyle/>
          <a:p>
            <a:fld id="{5D94F897-24CD-484C-B9BC-93872A6807B5}" type="datetimeFigureOut">
              <a:rPr lang="en-US" smtClean="0"/>
              <a:t>7/3/24</a:t>
            </a:fld>
            <a:endParaRPr lang="en-US"/>
          </a:p>
        </p:txBody>
      </p:sp>
      <p:sp>
        <p:nvSpPr>
          <p:cNvPr id="6" name="Footer Placeholder 5">
            <a:extLst>
              <a:ext uri="{FF2B5EF4-FFF2-40B4-BE49-F238E27FC236}">
                <a16:creationId xmlns:a16="http://schemas.microsoft.com/office/drawing/2014/main" id="{508B868C-B905-7247-8FB1-D3FEED589A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B0011-E948-A141-AEAA-B613B259B60F}"/>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315998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4E0DB-882A-E545-839B-0DE7B16A15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CC203E-646D-9946-A316-3694D19AC5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40A16E-8F83-384D-8D7D-36FD9EF15A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E14FF0-306A-DE4E-81AA-9DE1EF7F770B}"/>
              </a:ext>
            </a:extLst>
          </p:cNvPr>
          <p:cNvSpPr>
            <a:spLocks noGrp="1"/>
          </p:cNvSpPr>
          <p:nvPr>
            <p:ph type="dt" sz="half" idx="10"/>
          </p:nvPr>
        </p:nvSpPr>
        <p:spPr/>
        <p:txBody>
          <a:bodyPr/>
          <a:lstStyle/>
          <a:p>
            <a:fld id="{5D94F897-24CD-484C-B9BC-93872A6807B5}" type="datetimeFigureOut">
              <a:rPr lang="en-US" smtClean="0"/>
              <a:t>7/3/24</a:t>
            </a:fld>
            <a:endParaRPr lang="en-US"/>
          </a:p>
        </p:txBody>
      </p:sp>
      <p:sp>
        <p:nvSpPr>
          <p:cNvPr id="6" name="Footer Placeholder 5">
            <a:extLst>
              <a:ext uri="{FF2B5EF4-FFF2-40B4-BE49-F238E27FC236}">
                <a16:creationId xmlns:a16="http://schemas.microsoft.com/office/drawing/2014/main" id="{77376D5C-235F-D54F-8E90-60DAEA9EAC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AE5B6-4F6B-FB44-98EA-01D4427E6590}"/>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51110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9F0BCC-7F75-7D4C-A64D-1BF8DA22FE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A6405A-B568-5C44-8F4E-C6F547EFC1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838387-9915-F446-8679-79A8F57A12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94F897-24CD-484C-B9BC-93872A6807B5}" type="datetimeFigureOut">
              <a:rPr lang="en-US" smtClean="0"/>
              <a:t>7/3/24</a:t>
            </a:fld>
            <a:endParaRPr lang="en-US"/>
          </a:p>
        </p:txBody>
      </p:sp>
      <p:sp>
        <p:nvSpPr>
          <p:cNvPr id="5" name="Footer Placeholder 4">
            <a:extLst>
              <a:ext uri="{FF2B5EF4-FFF2-40B4-BE49-F238E27FC236}">
                <a16:creationId xmlns:a16="http://schemas.microsoft.com/office/drawing/2014/main" id="{96655B27-B09B-944D-ADAA-0F7F3A786A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B55B69-8DC0-B147-A4DF-6C5324A34E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4ADC1F-C5C0-9A41-AA61-6B37A6CEA29B}" type="slidenum">
              <a:rPr lang="en-US" smtClean="0"/>
              <a:t>‹#›</a:t>
            </a:fld>
            <a:endParaRPr lang="en-US"/>
          </a:p>
        </p:txBody>
      </p:sp>
    </p:spTree>
    <p:extLst>
      <p:ext uri="{BB962C8B-B14F-4D97-AF65-F5344CB8AC3E}">
        <p14:creationId xmlns:p14="http://schemas.microsoft.com/office/powerpoint/2010/main" val="13589979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6154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7569D2-A7D5-6B17-8F80-4EC3D1935D00}"/>
              </a:ext>
            </a:extLst>
          </p:cNvPr>
          <p:cNvSpPr>
            <a:spLocks noGrp="1"/>
          </p:cNvSpPr>
          <p:nvPr>
            <p:ph idx="1"/>
          </p:nvPr>
        </p:nvSpPr>
        <p:spPr>
          <a:xfrm>
            <a:off x="838200" y="496956"/>
            <a:ext cx="10515600" cy="5993295"/>
          </a:xfrm>
        </p:spPr>
        <p:txBody>
          <a:bodyPr>
            <a:normAutofit fontScale="92500"/>
          </a:bodyPr>
          <a:lstStyle/>
          <a:p>
            <a:endParaRPr lang="en-US" dirty="0"/>
          </a:p>
          <a:p>
            <a:pPr lvl="1"/>
            <a:endParaRPr lang="en-US" dirty="0"/>
          </a:p>
          <a:p>
            <a:pPr lvl="1"/>
            <a:r>
              <a:rPr lang="en-US" dirty="0"/>
              <a:t>The authors found that visual context affects the resolution of temporary syntactic ambiguities. For instance, when the participants were asked to “pick up the candy and put it above the fork”, the mean time to initiate an eye-movement to the target “candy” turned out to be longer when the display contained a distracter that shared initial phonology with the target, such as “candle” than when none of the distracters shared phonology with the target.</a:t>
            </a:r>
          </a:p>
          <a:p>
            <a:pPr lvl="1"/>
            <a:endParaRPr lang="en-US" dirty="0"/>
          </a:p>
          <a:p>
            <a:pPr lvl="1"/>
            <a:r>
              <a:rPr lang="en-US" dirty="0"/>
              <a:t>An interesting insight was that perception of a spoken word leads to activation of a bunch of candidates that share phonology with the perceived word and has been referred to as a “cohort” (</a:t>
            </a:r>
            <a:r>
              <a:rPr lang="en-US" dirty="0" err="1"/>
              <a:t>Marslen</a:t>
            </a:r>
            <a:r>
              <a:rPr lang="en-US" dirty="0"/>
              <a:t>-Wilson, 1987).</a:t>
            </a:r>
          </a:p>
          <a:p>
            <a:pPr lvl="1"/>
            <a:endParaRPr lang="en-US" dirty="0"/>
          </a:p>
          <a:p>
            <a:pPr lvl="1"/>
            <a:r>
              <a:rPr lang="en-US" dirty="0"/>
              <a:t>Hence, the visual context of the display was found to have an impact on the participants’ eye-movements while understanding and following the linguistic instructions.</a:t>
            </a:r>
          </a:p>
        </p:txBody>
      </p:sp>
    </p:spTree>
    <p:extLst>
      <p:ext uri="{BB962C8B-B14F-4D97-AF65-F5344CB8AC3E}">
        <p14:creationId xmlns:p14="http://schemas.microsoft.com/office/powerpoint/2010/main" val="2772853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D34259-85D4-AD61-864E-7BAC8BD402B7}"/>
              </a:ext>
            </a:extLst>
          </p:cNvPr>
          <p:cNvSpPr>
            <a:spLocks noGrp="1"/>
          </p:cNvSpPr>
          <p:nvPr>
            <p:ph idx="1"/>
          </p:nvPr>
        </p:nvSpPr>
        <p:spPr>
          <a:xfrm>
            <a:off x="838200" y="606287"/>
            <a:ext cx="10515600" cy="5570676"/>
          </a:xfrm>
        </p:spPr>
        <p:txBody>
          <a:bodyPr>
            <a:normAutofit fontScale="92500" lnSpcReduction="10000"/>
          </a:bodyPr>
          <a:lstStyle/>
          <a:p>
            <a:endParaRPr lang="en-US" dirty="0"/>
          </a:p>
          <a:p>
            <a:r>
              <a:rPr lang="en-US" dirty="0"/>
              <a:t>Let’s look at some of these studies in more detail:</a:t>
            </a:r>
          </a:p>
          <a:p>
            <a:pPr lvl="1"/>
            <a:endParaRPr lang="en-US" dirty="0"/>
          </a:p>
          <a:p>
            <a:pPr lvl="1"/>
            <a:r>
              <a:rPr lang="en-US" dirty="0"/>
              <a:t>Marian &amp; Spivey (2003) employed the eye-movement tracking paradigm referred to as the </a:t>
            </a:r>
            <a:r>
              <a:rPr lang="en-US" i="1" dirty="0"/>
              <a:t>visual world paradigm</a:t>
            </a:r>
            <a:r>
              <a:rPr lang="en-US" dirty="0"/>
              <a:t> in three bilingual studies to investigate whether the activated cohort also includes representations from the non-target language.</a:t>
            </a:r>
          </a:p>
          <a:p>
            <a:pPr lvl="1"/>
            <a:endParaRPr lang="en-US" dirty="0"/>
          </a:p>
          <a:p>
            <a:pPr lvl="1"/>
            <a:r>
              <a:rPr lang="en-US" dirty="0"/>
              <a:t>Participants in these studies included Russian-English bilinguals, having a weaker L2 (English). The participants were seated in front of a board with four objects in it, for e.g., a stamp. </a:t>
            </a:r>
          </a:p>
          <a:p>
            <a:pPr lvl="1"/>
            <a:endParaRPr lang="en-US" dirty="0"/>
          </a:p>
          <a:p>
            <a:pPr lvl="1"/>
            <a:r>
              <a:rPr lang="en-US" dirty="0"/>
              <a:t>They received spoken instructions such (in Russian L1 condition) </a:t>
            </a:r>
            <a:r>
              <a:rPr lang="en-US" i="1" dirty="0"/>
              <a:t>put the stamp below the cross: </a:t>
            </a:r>
            <a:r>
              <a:rPr lang="en-US" i="1" dirty="0" err="1"/>
              <a:t>poloji</a:t>
            </a:r>
            <a:r>
              <a:rPr lang="en-US" i="1" dirty="0"/>
              <a:t> </a:t>
            </a:r>
            <a:r>
              <a:rPr lang="en-US" i="1" dirty="0" err="1"/>
              <a:t>marku</a:t>
            </a:r>
            <a:r>
              <a:rPr lang="en-US" i="1" dirty="0"/>
              <a:t> </a:t>
            </a:r>
            <a:r>
              <a:rPr lang="en-US" i="1" dirty="0" err="1"/>
              <a:t>nie</a:t>
            </a:r>
            <a:r>
              <a:rPr lang="en-US" i="1" dirty="0"/>
              <a:t> </a:t>
            </a:r>
            <a:r>
              <a:rPr lang="en-US" i="1" dirty="0" err="1"/>
              <a:t>krestika</a:t>
            </a:r>
            <a:r>
              <a:rPr lang="en-US" i="1" dirty="0"/>
              <a:t> </a:t>
            </a:r>
            <a:r>
              <a:rPr lang="en-US" dirty="0"/>
              <a:t>(where </a:t>
            </a:r>
            <a:r>
              <a:rPr lang="en-US" i="1" dirty="0" err="1"/>
              <a:t>marku</a:t>
            </a:r>
            <a:r>
              <a:rPr lang="en-US" i="1" dirty="0"/>
              <a:t> </a:t>
            </a:r>
            <a:r>
              <a:rPr lang="en-US" dirty="0"/>
              <a:t>is an inflected form of </a:t>
            </a:r>
            <a:r>
              <a:rPr lang="en-US" i="1" dirty="0" err="1"/>
              <a:t>marka</a:t>
            </a:r>
            <a:r>
              <a:rPr lang="en-US" dirty="0"/>
              <a:t> ~Russian for stamp). In the L2 English condition, the instructions were given in English.</a:t>
            </a:r>
          </a:p>
        </p:txBody>
      </p:sp>
    </p:spTree>
    <p:extLst>
      <p:ext uri="{BB962C8B-B14F-4D97-AF65-F5344CB8AC3E}">
        <p14:creationId xmlns:p14="http://schemas.microsoft.com/office/powerpoint/2010/main" val="393964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2085D1-30D8-2801-2949-AEB3AD8681A8}"/>
              </a:ext>
            </a:extLst>
          </p:cNvPr>
          <p:cNvSpPr>
            <a:spLocks noGrp="1"/>
          </p:cNvSpPr>
          <p:nvPr>
            <p:ph idx="1"/>
          </p:nvPr>
        </p:nvSpPr>
        <p:spPr>
          <a:xfrm>
            <a:off x="838200" y="526774"/>
            <a:ext cx="10515600" cy="5993296"/>
          </a:xfrm>
        </p:spPr>
        <p:txBody>
          <a:bodyPr>
            <a:normAutofit lnSpcReduction="10000"/>
          </a:bodyPr>
          <a:lstStyle/>
          <a:p>
            <a:endParaRPr lang="en-US" dirty="0"/>
          </a:p>
          <a:p>
            <a:pPr lvl="1"/>
            <a:r>
              <a:rPr lang="en-US" dirty="0"/>
              <a:t>In a between language-competitor condition, in addition to stamp, the board would carry an object whose name in the non-target language shares word-initial phonology with the target word (object).</a:t>
            </a:r>
          </a:p>
          <a:p>
            <a:pPr lvl="2"/>
            <a:r>
              <a:rPr lang="en-US" dirty="0"/>
              <a:t>For instance, with Russian </a:t>
            </a:r>
            <a:r>
              <a:rPr lang="en-US" i="1" dirty="0" err="1"/>
              <a:t>marku</a:t>
            </a:r>
            <a:r>
              <a:rPr lang="en-US" dirty="0"/>
              <a:t> as the critical stimulus word, one of the distracter objects was a </a:t>
            </a:r>
            <a:r>
              <a:rPr lang="en-US" i="1" dirty="0"/>
              <a:t>marker</a:t>
            </a:r>
            <a:r>
              <a:rPr lang="en-US" dirty="0"/>
              <a:t>.</a:t>
            </a:r>
          </a:p>
          <a:p>
            <a:pPr lvl="1"/>
            <a:endParaRPr lang="en-US" dirty="0"/>
          </a:p>
          <a:p>
            <a:pPr lvl="1"/>
            <a:r>
              <a:rPr lang="en-US" dirty="0"/>
              <a:t>The names of the remaining two (filler) objects on the board were dissimilar from both, the Russian and the English names of the target object.</a:t>
            </a:r>
          </a:p>
          <a:p>
            <a:pPr lvl="1"/>
            <a:endParaRPr lang="en-US" dirty="0"/>
          </a:p>
          <a:p>
            <a:pPr lvl="1"/>
            <a:r>
              <a:rPr lang="en-US" dirty="0"/>
              <a:t>Additionally, in a control condition, none of the three non-target objects’ names shared similarity with the name of the target object in either language. The authors also included a within-language competitor condition, with the target word and its competitor belonging to the same language (target: marker, competitor: marble).</a:t>
            </a:r>
          </a:p>
        </p:txBody>
      </p:sp>
    </p:spTree>
    <p:extLst>
      <p:ext uri="{BB962C8B-B14F-4D97-AF65-F5344CB8AC3E}">
        <p14:creationId xmlns:p14="http://schemas.microsoft.com/office/powerpoint/2010/main" val="4107537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5D0F33F-3BA9-A626-A646-1871389C12BF}"/>
              </a:ext>
            </a:extLst>
          </p:cNvPr>
          <p:cNvPicPr>
            <a:picLocks noChangeAspect="1"/>
          </p:cNvPicPr>
          <p:nvPr/>
        </p:nvPicPr>
        <p:blipFill>
          <a:blip r:embed="rId2"/>
          <a:stretch>
            <a:fillRect/>
          </a:stretch>
        </p:blipFill>
        <p:spPr>
          <a:xfrm>
            <a:off x="1654127" y="803189"/>
            <a:ext cx="9020097" cy="4613469"/>
          </a:xfrm>
          <a:prstGeom prst="rect">
            <a:avLst/>
          </a:prstGeom>
        </p:spPr>
      </p:pic>
      <p:sp>
        <p:nvSpPr>
          <p:cNvPr id="3" name="TextBox 2">
            <a:extLst>
              <a:ext uri="{FF2B5EF4-FFF2-40B4-BE49-F238E27FC236}">
                <a16:creationId xmlns:a16="http://schemas.microsoft.com/office/drawing/2014/main" id="{1F0026E3-E4EE-02A4-E7C3-8F78A19E48E8}"/>
              </a:ext>
            </a:extLst>
          </p:cNvPr>
          <p:cNvSpPr txBox="1"/>
          <p:nvPr/>
        </p:nvSpPr>
        <p:spPr>
          <a:xfrm>
            <a:off x="976184" y="5980670"/>
            <a:ext cx="10120184"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De Groot (2012).  Language and Cognition in Bilinguals and Multilinguals: An Introduction. </a:t>
            </a:r>
            <a:r>
              <a:rPr lang="en-US" i="1" dirty="0">
                <a:latin typeface="Times New Roman" panose="02020603050405020304" pitchFamily="18" charset="0"/>
                <a:cs typeface="Times New Roman" panose="02020603050405020304" pitchFamily="18" charset="0"/>
              </a:rPr>
              <a:t>Psychology Press</a:t>
            </a:r>
            <a:r>
              <a:rPr lang="en-US" dirty="0">
                <a:latin typeface="Times New Roman" panose="02020603050405020304" pitchFamily="18" charset="0"/>
                <a:cs typeface="Times New Roman" panose="02020603050405020304" pitchFamily="18" charset="0"/>
              </a:rPr>
              <a:t>. Page 193.</a:t>
            </a:r>
          </a:p>
        </p:txBody>
      </p:sp>
    </p:spTree>
    <p:extLst>
      <p:ext uri="{BB962C8B-B14F-4D97-AF65-F5344CB8AC3E}">
        <p14:creationId xmlns:p14="http://schemas.microsoft.com/office/powerpoint/2010/main" val="519214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D4990E-7F25-CFD0-58B1-52DA8A8A9C65}"/>
              </a:ext>
            </a:extLst>
          </p:cNvPr>
          <p:cNvSpPr>
            <a:spLocks noGrp="1"/>
          </p:cNvSpPr>
          <p:nvPr>
            <p:ph idx="1"/>
          </p:nvPr>
        </p:nvSpPr>
        <p:spPr>
          <a:xfrm>
            <a:off x="838200" y="467138"/>
            <a:ext cx="10515600" cy="5913783"/>
          </a:xfrm>
        </p:spPr>
        <p:txBody>
          <a:bodyPr/>
          <a:lstStyle/>
          <a:p>
            <a:endParaRPr lang="en-US" dirty="0"/>
          </a:p>
          <a:p>
            <a:pPr lvl="1"/>
            <a:r>
              <a:rPr lang="en-US" dirty="0"/>
              <a:t>The dependent variable was always the proportion of trials on which eye-movements were made to the competitor object in comparison to a filler object. These eye-movements suggest co-activation of this object’s name during the word recognition process.</a:t>
            </a:r>
          </a:p>
          <a:p>
            <a:pPr lvl="1"/>
            <a:endParaRPr lang="en-US" dirty="0"/>
          </a:p>
          <a:p>
            <a:pPr lvl="1"/>
            <a:r>
              <a:rPr lang="en-US" dirty="0"/>
              <a:t>The three studies conducted by Spivey &amp; colleagues, differed from one another with respect to the care that was taken to prevent the participants becoming aware that they were taking part in a bilingual experiment.</a:t>
            </a:r>
          </a:p>
          <a:p>
            <a:pPr lvl="2"/>
            <a:r>
              <a:rPr lang="en-US" dirty="0"/>
              <a:t>In Spivey &amp; Marian (1999) and Marian &amp; Spivey (2003) the same bilingual participants participated in both a Russian L1 &amp; an English L2 condition, in separate sessions. Therefore, it is possible that these participants suspected the bilingual nature of the experiments, which would have increased their activation level of both their lexicons.</a:t>
            </a:r>
          </a:p>
        </p:txBody>
      </p:sp>
    </p:spTree>
    <p:extLst>
      <p:ext uri="{BB962C8B-B14F-4D97-AF65-F5344CB8AC3E}">
        <p14:creationId xmlns:p14="http://schemas.microsoft.com/office/powerpoint/2010/main" val="3215868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AD5B09-A799-D74A-739D-F47D37AA79E9}"/>
              </a:ext>
            </a:extLst>
          </p:cNvPr>
          <p:cNvSpPr>
            <a:spLocks noGrp="1"/>
          </p:cNvSpPr>
          <p:nvPr>
            <p:ph idx="1"/>
          </p:nvPr>
        </p:nvSpPr>
        <p:spPr>
          <a:xfrm>
            <a:off x="838200" y="447261"/>
            <a:ext cx="10515600" cy="5874026"/>
          </a:xfrm>
        </p:spPr>
        <p:txBody>
          <a:bodyPr/>
          <a:lstStyle/>
          <a:p>
            <a:endParaRPr lang="en-US" dirty="0"/>
          </a:p>
          <a:p>
            <a:pPr lvl="1"/>
            <a:endParaRPr lang="en-US" dirty="0"/>
          </a:p>
          <a:p>
            <a:pPr lvl="1"/>
            <a:r>
              <a:rPr lang="en-US" dirty="0"/>
              <a:t>Given</a:t>
            </a:r>
            <a:r>
              <a:rPr lang="en-US"/>
              <a:t>, that the </a:t>
            </a:r>
            <a:r>
              <a:rPr lang="en-US" dirty="0"/>
              <a:t>participants’ both lexicons were active, in order to be able to conclude that the recognition of spoken words is language- nonselective, evidence of cross-language competitor activation should ideally be collected under testing circumstances in which the participants have no idea they are participating in a bilingual experiment; which is when the participants would be in </a:t>
            </a:r>
            <a:r>
              <a:rPr lang="en-US" b="1" i="1" dirty="0"/>
              <a:t>monolingual mode</a:t>
            </a:r>
            <a:r>
              <a:rPr lang="en-US" dirty="0"/>
              <a:t>. </a:t>
            </a:r>
          </a:p>
          <a:p>
            <a:pPr lvl="2"/>
            <a:endParaRPr lang="en-US" dirty="0"/>
          </a:p>
          <a:p>
            <a:pPr lvl="2"/>
            <a:r>
              <a:rPr lang="en-US" dirty="0"/>
              <a:t>Marian &amp; Spivey (2003) installed such a condition by testing different groups of participants, drawn from the same population in an English L2 and a Russian L1 experiment.</a:t>
            </a:r>
          </a:p>
        </p:txBody>
      </p:sp>
    </p:spTree>
    <p:extLst>
      <p:ext uri="{BB962C8B-B14F-4D97-AF65-F5344CB8AC3E}">
        <p14:creationId xmlns:p14="http://schemas.microsoft.com/office/powerpoint/2010/main" val="2828050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BF1A62-6016-526A-015D-FAFE86926D5C}"/>
              </a:ext>
            </a:extLst>
          </p:cNvPr>
          <p:cNvSpPr>
            <a:spLocks noGrp="1"/>
          </p:cNvSpPr>
          <p:nvPr>
            <p:ph idx="1"/>
          </p:nvPr>
        </p:nvSpPr>
        <p:spPr>
          <a:xfrm>
            <a:off x="838200" y="576470"/>
            <a:ext cx="10515600" cy="5600493"/>
          </a:xfrm>
        </p:spPr>
        <p:txBody>
          <a:bodyPr/>
          <a:lstStyle/>
          <a:p>
            <a:endParaRPr lang="en-US" dirty="0"/>
          </a:p>
          <a:p>
            <a:pPr lvl="1"/>
            <a:r>
              <a:rPr lang="en-US" dirty="0"/>
              <a:t>For the results, in all three studies, bilinguals showed both within-language and between-language competitor effects: they made more eye movements to within- and between-language competitors than to filler objects.</a:t>
            </a:r>
          </a:p>
          <a:p>
            <a:pPr lvl="1"/>
            <a:r>
              <a:rPr lang="en-US" dirty="0"/>
              <a:t>Control groups of monolingual English speakers showed competitor effects the within-language competition condition only, ruling out the possibility that the between-language effects in the bilinguals might have been an artifact of poor stimulus selection.</a:t>
            </a:r>
          </a:p>
          <a:p>
            <a:pPr lvl="1"/>
            <a:r>
              <a:rPr lang="en-US" dirty="0"/>
              <a:t>The within-language effects converged with Tannenhaus et al., (1995) results and with other evidence that during speech recognition a word input activates not only its own lexical representatives but also a whole set of lexical items similar to the target word.</a:t>
            </a:r>
          </a:p>
        </p:txBody>
      </p:sp>
    </p:spTree>
    <p:extLst>
      <p:ext uri="{BB962C8B-B14F-4D97-AF65-F5344CB8AC3E}">
        <p14:creationId xmlns:p14="http://schemas.microsoft.com/office/powerpoint/2010/main" val="1547177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8353D0-85BB-9032-E32C-9D5EBF3FEC71}"/>
              </a:ext>
            </a:extLst>
          </p:cNvPr>
          <p:cNvSpPr>
            <a:spLocks noGrp="1"/>
          </p:cNvSpPr>
          <p:nvPr>
            <p:ph idx="1"/>
          </p:nvPr>
        </p:nvSpPr>
        <p:spPr>
          <a:xfrm>
            <a:off x="838200" y="675861"/>
            <a:ext cx="10515600" cy="5501102"/>
          </a:xfrm>
        </p:spPr>
        <p:txBody>
          <a:bodyPr>
            <a:normAutofit lnSpcReduction="10000"/>
          </a:bodyPr>
          <a:lstStyle/>
          <a:p>
            <a:endParaRPr lang="en-US" dirty="0"/>
          </a:p>
          <a:p>
            <a:pPr lvl="1"/>
            <a:r>
              <a:rPr lang="en-US" dirty="0"/>
              <a:t>The between-language effects demonstrated that the cohort of activated lexical representations included elements of both the target and the non-target language. This finding there indicates that spoken word recognition is also language – nonselective.</a:t>
            </a:r>
          </a:p>
          <a:p>
            <a:pPr lvl="1"/>
            <a:endParaRPr lang="en-US" dirty="0"/>
          </a:p>
          <a:p>
            <a:pPr lvl="1"/>
            <a:r>
              <a:rPr lang="en-US" dirty="0"/>
              <a:t>The between-language effects varied between the different studies.</a:t>
            </a:r>
          </a:p>
          <a:p>
            <a:pPr lvl="2"/>
            <a:r>
              <a:rPr lang="en-US" dirty="0"/>
              <a:t>Whereas Marian &amp; Spivey (2003) and Spivey &amp; Marian (1999) observed them in both languages, in the monolingual-mode condition (Marian &amp; Spivey, 2003) they only materialized when the task was carried out in L2 English. This implied that the competitor’s interference was obtained from the stronger L1 onto the weaker L2, but not vice-versa.</a:t>
            </a:r>
          </a:p>
          <a:p>
            <a:pPr lvl="1"/>
            <a:endParaRPr lang="en-US" dirty="0"/>
          </a:p>
          <a:p>
            <a:pPr lvl="1"/>
            <a:r>
              <a:rPr lang="en-US" dirty="0"/>
              <a:t>The observed asymmetry is a robust phenomenon and has been replicated in later studies as well.</a:t>
            </a:r>
          </a:p>
        </p:txBody>
      </p:sp>
    </p:spTree>
    <p:extLst>
      <p:ext uri="{BB962C8B-B14F-4D97-AF65-F5344CB8AC3E}">
        <p14:creationId xmlns:p14="http://schemas.microsoft.com/office/powerpoint/2010/main" val="2008448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99A75E-AC96-2021-8593-10C47247C5C6}"/>
              </a:ext>
            </a:extLst>
          </p:cNvPr>
          <p:cNvSpPr>
            <a:spLocks noGrp="1"/>
          </p:cNvSpPr>
          <p:nvPr>
            <p:ph idx="1"/>
          </p:nvPr>
        </p:nvSpPr>
        <p:spPr>
          <a:xfrm>
            <a:off x="838200" y="605481"/>
            <a:ext cx="10515600" cy="5571482"/>
          </a:xfrm>
        </p:spPr>
        <p:txBody>
          <a:bodyPr>
            <a:normAutofit lnSpcReduction="10000"/>
          </a:bodyPr>
          <a:lstStyle/>
          <a:p>
            <a:pPr marL="0" indent="0">
              <a:buNone/>
            </a:pPr>
            <a:r>
              <a:rPr lang="en-US" b="1" i="1" dirty="0"/>
              <a:t>Understanding Language Non-Selective Phonological Activation Effects</a:t>
            </a:r>
          </a:p>
          <a:p>
            <a:pPr lvl="1"/>
            <a:endParaRPr lang="en-US" dirty="0"/>
          </a:p>
          <a:p>
            <a:pPr lvl="1"/>
            <a:r>
              <a:rPr lang="en-US" dirty="0"/>
              <a:t>While in the previous lectures, we have discussed SOPHIA, a model that includes phonological representations of different </a:t>
            </a:r>
            <a:r>
              <a:rPr lang="en-US" dirty="0" err="1"/>
              <a:t>sublexical</a:t>
            </a:r>
            <a:r>
              <a:rPr lang="en-US" dirty="0"/>
              <a:t> word units (phonetic features, phonemes, phoneme clusters).</a:t>
            </a:r>
          </a:p>
          <a:p>
            <a:pPr lvl="1"/>
            <a:endParaRPr lang="en-US" dirty="0"/>
          </a:p>
          <a:p>
            <a:pPr lvl="1"/>
            <a:r>
              <a:rPr lang="en-US" dirty="0"/>
              <a:t>In this model, when auditory input is presented, the corresponding phonological representations would first get activated, then the activation would be transmitted to the orthographic as well as other phonological nodes. </a:t>
            </a:r>
          </a:p>
          <a:p>
            <a:pPr lvl="1"/>
            <a:endParaRPr lang="en-US" dirty="0"/>
          </a:p>
          <a:p>
            <a:pPr lvl="1"/>
            <a:r>
              <a:rPr lang="en-US" dirty="0"/>
              <a:t>It is plausible that the model can account for some of the parallel phonological activation and the language non-selectivity </a:t>
            </a:r>
            <a:r>
              <a:rPr lang="en-US" dirty="0" err="1"/>
              <a:t>observedin</a:t>
            </a:r>
            <a:r>
              <a:rPr lang="en-US" dirty="0"/>
              <a:t> the studies so far. </a:t>
            </a:r>
          </a:p>
        </p:txBody>
      </p:sp>
    </p:spTree>
    <p:extLst>
      <p:ext uri="{BB962C8B-B14F-4D97-AF65-F5344CB8AC3E}">
        <p14:creationId xmlns:p14="http://schemas.microsoft.com/office/powerpoint/2010/main" val="1394234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88A11F-6805-C639-BA13-BB2453F7E053}"/>
              </a:ext>
            </a:extLst>
          </p:cNvPr>
          <p:cNvSpPr>
            <a:spLocks noGrp="1"/>
          </p:cNvSpPr>
          <p:nvPr>
            <p:ph idx="1"/>
          </p:nvPr>
        </p:nvSpPr>
        <p:spPr>
          <a:xfrm>
            <a:off x="838200" y="566530"/>
            <a:ext cx="10515600" cy="5864087"/>
          </a:xfrm>
        </p:spPr>
        <p:txBody>
          <a:bodyPr/>
          <a:lstStyle/>
          <a:p>
            <a:endParaRPr lang="en-US" dirty="0"/>
          </a:p>
          <a:p>
            <a:pPr lvl="1"/>
            <a:r>
              <a:rPr lang="en-US" dirty="0"/>
              <a:t>Another model that could possibly account for language nonselective phonological encoding would be the Bilingual Interactive Model of Lexical </a:t>
            </a:r>
            <a:r>
              <a:rPr lang="en-US" dirty="0" err="1"/>
              <a:t>Accesss</a:t>
            </a:r>
            <a:r>
              <a:rPr lang="en-US" dirty="0"/>
              <a:t> (BIMOLA (Grosjean, 1997).</a:t>
            </a:r>
          </a:p>
          <a:p>
            <a:pPr lvl="1"/>
            <a:endParaRPr lang="en-US" dirty="0"/>
          </a:p>
          <a:p>
            <a:pPr lvl="1"/>
            <a:r>
              <a:rPr lang="en-US" dirty="0"/>
              <a:t>The BIMOLA model was developed specifically to account for spoken word recognition, this was developed as an extension of the TRACE model which was a monolingual model of spoken word recognition.</a:t>
            </a:r>
          </a:p>
          <a:p>
            <a:pPr lvl="1"/>
            <a:endParaRPr lang="en-US" dirty="0"/>
          </a:p>
          <a:p>
            <a:pPr lvl="1"/>
            <a:r>
              <a:rPr lang="en-US" dirty="0"/>
              <a:t>In this model, the auditory features, phonemes and spoken words are represented in three different layers.</a:t>
            </a:r>
          </a:p>
          <a:p>
            <a:pPr lvl="2"/>
            <a:r>
              <a:rPr lang="en-US" dirty="0"/>
              <a:t>Here the feature nodes are shared between the individual’s two languages, whereas the nodes representing the phonemes and whole word forms are organized into separate language subsets.</a:t>
            </a:r>
          </a:p>
        </p:txBody>
      </p:sp>
    </p:spTree>
    <p:extLst>
      <p:ext uri="{BB962C8B-B14F-4D97-AF65-F5344CB8AC3E}">
        <p14:creationId xmlns:p14="http://schemas.microsoft.com/office/powerpoint/2010/main" val="2001486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45672" y="5227082"/>
            <a:ext cx="9143999" cy="707886"/>
          </a:xfrm>
          <a:prstGeom prst="rect">
            <a:avLst/>
          </a:prstGeom>
          <a:noFill/>
        </p:spPr>
        <p:txBody>
          <a:bodyPr wrap="square" rtlCol="0">
            <a:spAutoFit/>
          </a:bodyPr>
          <a:lstStyle/>
          <a:p>
            <a:pPr algn="ctr"/>
            <a:r>
              <a:rPr lang="en-US" sz="4000" b="1" dirty="0">
                <a:solidFill>
                  <a:srgbClr val="C00000"/>
                </a:solidFill>
                <a:latin typeface="Times New Roman" panose="02020603050405020304" pitchFamily="18" charset="0"/>
                <a:cs typeface="Times New Roman" panose="02020603050405020304" pitchFamily="18" charset="0"/>
              </a:rPr>
              <a:t>Indian Institute of Technology Kanpur</a:t>
            </a:r>
          </a:p>
        </p:txBody>
      </p:sp>
      <p:pic>
        <p:nvPicPr>
          <p:cNvPr id="5" name="Picture 4">
            <a:extLst>
              <a:ext uri="{FF2B5EF4-FFF2-40B4-BE49-F238E27FC236}">
                <a16:creationId xmlns:a16="http://schemas.microsoft.com/office/drawing/2014/main" id="{AAF0E8CF-D160-3145-94A0-2A607F2CDFB8}"/>
              </a:ext>
            </a:extLst>
          </p:cNvPr>
          <p:cNvPicPr>
            <a:picLocks noChangeAspect="1"/>
          </p:cNvPicPr>
          <p:nvPr/>
        </p:nvPicPr>
        <p:blipFill>
          <a:blip r:embed="rId2"/>
          <a:stretch>
            <a:fillRect/>
          </a:stretch>
        </p:blipFill>
        <p:spPr>
          <a:xfrm>
            <a:off x="4022519" y="890525"/>
            <a:ext cx="3736800" cy="3736800"/>
          </a:xfrm>
          <a:prstGeom prst="rect">
            <a:avLst/>
          </a:prstGeom>
        </p:spPr>
      </p:pic>
    </p:spTree>
    <p:extLst>
      <p:ext uri="{BB962C8B-B14F-4D97-AF65-F5344CB8AC3E}">
        <p14:creationId xmlns:p14="http://schemas.microsoft.com/office/powerpoint/2010/main" val="3854153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52F0D91-4E07-B2CC-BD7F-680A360242CD}"/>
              </a:ext>
            </a:extLst>
          </p:cNvPr>
          <p:cNvPicPr>
            <a:picLocks noChangeAspect="1"/>
          </p:cNvPicPr>
          <p:nvPr/>
        </p:nvPicPr>
        <p:blipFill>
          <a:blip r:embed="rId2"/>
          <a:stretch>
            <a:fillRect/>
          </a:stretch>
        </p:blipFill>
        <p:spPr>
          <a:xfrm>
            <a:off x="2562997" y="259710"/>
            <a:ext cx="7066005" cy="5762498"/>
          </a:xfrm>
          <a:prstGeom prst="rect">
            <a:avLst/>
          </a:prstGeom>
        </p:spPr>
      </p:pic>
      <p:sp>
        <p:nvSpPr>
          <p:cNvPr id="3" name="TextBox 2">
            <a:extLst>
              <a:ext uri="{FF2B5EF4-FFF2-40B4-BE49-F238E27FC236}">
                <a16:creationId xmlns:a16="http://schemas.microsoft.com/office/drawing/2014/main" id="{5B32BC29-469A-36E6-BD21-383F983DB87E}"/>
              </a:ext>
            </a:extLst>
          </p:cNvPr>
          <p:cNvSpPr txBox="1"/>
          <p:nvPr/>
        </p:nvSpPr>
        <p:spPr>
          <a:xfrm>
            <a:off x="976184" y="5980670"/>
            <a:ext cx="10120184"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De Groot (2012).  Language and Cognition in Bilinguals and Multilinguals: An Introduction. </a:t>
            </a:r>
            <a:r>
              <a:rPr lang="en-US" i="1" dirty="0">
                <a:latin typeface="Times New Roman" panose="02020603050405020304" pitchFamily="18" charset="0"/>
                <a:cs typeface="Times New Roman" panose="02020603050405020304" pitchFamily="18" charset="0"/>
              </a:rPr>
              <a:t>Psychology Press</a:t>
            </a:r>
            <a:r>
              <a:rPr lang="en-US" dirty="0">
                <a:latin typeface="Times New Roman" panose="02020603050405020304" pitchFamily="18" charset="0"/>
                <a:cs typeface="Times New Roman" panose="02020603050405020304" pitchFamily="18" charset="0"/>
              </a:rPr>
              <a:t>. Page 198.</a:t>
            </a:r>
          </a:p>
        </p:txBody>
      </p:sp>
    </p:spTree>
    <p:extLst>
      <p:ext uri="{BB962C8B-B14F-4D97-AF65-F5344CB8AC3E}">
        <p14:creationId xmlns:p14="http://schemas.microsoft.com/office/powerpoint/2010/main" val="4656921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5DB711-8B60-F3EE-F2A4-38E0CFECB059}"/>
              </a:ext>
            </a:extLst>
          </p:cNvPr>
          <p:cNvSpPr>
            <a:spLocks noGrp="1"/>
          </p:cNvSpPr>
          <p:nvPr>
            <p:ph idx="1"/>
          </p:nvPr>
        </p:nvSpPr>
        <p:spPr>
          <a:xfrm>
            <a:off x="838200" y="596348"/>
            <a:ext cx="10515600" cy="5580615"/>
          </a:xfrm>
        </p:spPr>
        <p:txBody>
          <a:bodyPr>
            <a:normAutofit fontScale="92500" lnSpcReduction="10000"/>
          </a:bodyPr>
          <a:lstStyle/>
          <a:p>
            <a:endParaRPr lang="en-US" dirty="0"/>
          </a:p>
          <a:p>
            <a:pPr lvl="1"/>
            <a:r>
              <a:rPr lang="en-US" dirty="0"/>
              <a:t>Just like SOPHIA, in BIMOLA activated nodes at different levels can activate and inhibit nodes at the adjacent level, also there is within-level lateral inhibition.</a:t>
            </a:r>
          </a:p>
          <a:p>
            <a:pPr lvl="1"/>
            <a:endParaRPr lang="en-US" dirty="0"/>
          </a:p>
          <a:p>
            <a:pPr lvl="1"/>
            <a:r>
              <a:rPr lang="en-US" dirty="0"/>
              <a:t>However, BIMOLA restricts lateral inhibition to units (phonemes, words) of the other language (between subsets). </a:t>
            </a:r>
          </a:p>
          <a:p>
            <a:pPr lvl="1"/>
            <a:endParaRPr lang="en-US" dirty="0"/>
          </a:p>
          <a:p>
            <a:pPr lvl="1"/>
            <a:r>
              <a:rPr lang="en-US" dirty="0"/>
              <a:t>Also, in BIMOLA,  the two word subsets receive a different amount of top-down pre-activation, based on external information that specifies the base-language.</a:t>
            </a:r>
          </a:p>
          <a:p>
            <a:pPr lvl="1"/>
            <a:endParaRPr lang="en-US" dirty="0"/>
          </a:p>
          <a:p>
            <a:pPr lvl="1"/>
            <a:r>
              <a:rPr lang="en-US" dirty="0"/>
              <a:t>Moving forward, once a word or a phoneme in a subset becomes activated it sends a small positive signal to the other words and phonemes, respectively, in the same subset. This way the subsets corresponding to the target language remain highly activated.</a:t>
            </a:r>
          </a:p>
        </p:txBody>
      </p:sp>
    </p:spTree>
    <p:extLst>
      <p:ext uri="{BB962C8B-B14F-4D97-AF65-F5344CB8AC3E}">
        <p14:creationId xmlns:p14="http://schemas.microsoft.com/office/powerpoint/2010/main" val="28569647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B96933-61D3-D3C3-185C-7C3B2371D06D}"/>
              </a:ext>
            </a:extLst>
          </p:cNvPr>
          <p:cNvSpPr>
            <a:spLocks noGrp="1"/>
          </p:cNvSpPr>
          <p:nvPr>
            <p:ph idx="1"/>
          </p:nvPr>
        </p:nvSpPr>
        <p:spPr>
          <a:xfrm>
            <a:off x="838200" y="526774"/>
            <a:ext cx="10515600" cy="5754756"/>
          </a:xfrm>
        </p:spPr>
        <p:txBody>
          <a:bodyPr>
            <a:normAutofit lnSpcReduction="10000"/>
          </a:bodyPr>
          <a:lstStyle/>
          <a:p>
            <a:endParaRPr lang="en-US" dirty="0"/>
          </a:p>
          <a:p>
            <a:pPr lvl="1"/>
            <a:r>
              <a:rPr lang="en-US" dirty="0"/>
              <a:t>In such a set up, once the model receives an auditory input, it increases the activation of the phonological representations in both languages, first at the language-independent level of the phonetic features and from there higher up in the system.</a:t>
            </a:r>
          </a:p>
          <a:p>
            <a:pPr lvl="1"/>
            <a:endParaRPr lang="en-US" dirty="0"/>
          </a:p>
          <a:p>
            <a:pPr lvl="1"/>
            <a:r>
              <a:rPr lang="en-US" dirty="0"/>
              <a:t>The model has successfully been able to simulate two important effects:</a:t>
            </a:r>
          </a:p>
          <a:p>
            <a:pPr lvl="2"/>
            <a:endParaRPr lang="en-US" i="1" dirty="0"/>
          </a:p>
          <a:p>
            <a:pPr lvl="2"/>
            <a:r>
              <a:rPr lang="en-US" i="1" dirty="0"/>
              <a:t>the unit similarity effect</a:t>
            </a:r>
            <a:r>
              <a:rPr lang="en-US" dirty="0"/>
              <a:t>: i.e., the phenomenon that a unit, for instance, a phoneme, presented in one language and sharing properties with a unit in the other language, will co-activate the latter.</a:t>
            </a:r>
          </a:p>
          <a:p>
            <a:pPr lvl="2"/>
            <a:endParaRPr lang="en-US" i="1" dirty="0"/>
          </a:p>
          <a:p>
            <a:pPr lvl="2"/>
            <a:r>
              <a:rPr lang="en-US" i="1" dirty="0"/>
              <a:t>The base language homophone effect</a:t>
            </a:r>
            <a:r>
              <a:rPr lang="en-US" dirty="0"/>
              <a:t>: i.e., the phenomenon that words from the other language (i.e., the guest language) that have the close homophones in the base language are more difficult to process than other guest language words.</a:t>
            </a:r>
            <a:endParaRPr lang="en-US" i="1" dirty="0"/>
          </a:p>
        </p:txBody>
      </p:sp>
    </p:spTree>
    <p:extLst>
      <p:ext uri="{BB962C8B-B14F-4D97-AF65-F5344CB8AC3E}">
        <p14:creationId xmlns:p14="http://schemas.microsoft.com/office/powerpoint/2010/main" val="27894169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490CD-176C-87AE-0449-A03393437BC3}"/>
              </a:ext>
            </a:extLst>
          </p:cNvPr>
          <p:cNvSpPr>
            <a:spLocks noGrp="1"/>
          </p:cNvSpPr>
          <p:nvPr>
            <p:ph type="title"/>
          </p:nvPr>
        </p:nvSpPr>
        <p:spPr/>
        <p:txBody>
          <a:bodyPr/>
          <a:lstStyle/>
          <a:p>
            <a:r>
              <a:rPr lang="en-US" dirty="0"/>
              <a:t>In summary…</a:t>
            </a:r>
          </a:p>
        </p:txBody>
      </p:sp>
      <p:sp>
        <p:nvSpPr>
          <p:cNvPr id="3" name="Content Placeholder 2">
            <a:extLst>
              <a:ext uri="{FF2B5EF4-FFF2-40B4-BE49-F238E27FC236}">
                <a16:creationId xmlns:a16="http://schemas.microsoft.com/office/drawing/2014/main" id="{6989F6A0-FA67-7C03-A95F-96319DF81365}"/>
              </a:ext>
            </a:extLst>
          </p:cNvPr>
          <p:cNvSpPr>
            <a:spLocks noGrp="1"/>
          </p:cNvSpPr>
          <p:nvPr>
            <p:ph idx="1"/>
          </p:nvPr>
        </p:nvSpPr>
        <p:spPr/>
        <p:txBody>
          <a:bodyPr/>
          <a:lstStyle/>
          <a:p>
            <a:endParaRPr lang="en-US" dirty="0"/>
          </a:p>
          <a:p>
            <a:r>
              <a:rPr lang="en-US" dirty="0"/>
              <a:t>There is ample evidence of the parallel phonological activation in both languages of a bilingual, both, through written and auditory input.</a:t>
            </a:r>
          </a:p>
          <a:p>
            <a:endParaRPr lang="en-US"/>
          </a:p>
          <a:p>
            <a:r>
              <a:rPr lang="en-US"/>
              <a:t>Both </a:t>
            </a:r>
            <a:r>
              <a:rPr lang="en-US" dirty="0"/>
              <a:t>models, SOPHIA and BIMOLA are able to partially account for these effects, although since BIMOLA was specifically developed for spoken word recognition it seems to be the more favorable candidate.</a:t>
            </a:r>
          </a:p>
        </p:txBody>
      </p:sp>
    </p:spTree>
    <p:extLst>
      <p:ext uri="{BB962C8B-B14F-4D97-AF65-F5344CB8AC3E}">
        <p14:creationId xmlns:p14="http://schemas.microsoft.com/office/powerpoint/2010/main" val="10631576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2D087-FEFA-6527-C36D-726DFE24D491}"/>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02F67C4-3B1A-9330-D56F-C19DB247ACA0}"/>
              </a:ext>
            </a:extLst>
          </p:cNvPr>
          <p:cNvSpPr>
            <a:spLocks noGrp="1"/>
          </p:cNvSpPr>
          <p:nvPr>
            <p:ph idx="1"/>
          </p:nvPr>
        </p:nvSpPr>
        <p:spPr/>
        <p:txBody>
          <a:bodyPr/>
          <a:lstStyle/>
          <a:p>
            <a:endParaRPr lang="en-IN" b="0" i="0" dirty="0">
              <a:solidFill>
                <a:srgbClr val="222222"/>
              </a:solidFill>
              <a:effectLst/>
            </a:endParaRPr>
          </a:p>
          <a:p>
            <a:r>
              <a:rPr lang="en-IN" b="0" i="0" dirty="0">
                <a:solidFill>
                  <a:srgbClr val="222222"/>
                </a:solidFill>
                <a:effectLst/>
              </a:rPr>
              <a:t>De Groot, A. M. (2011). </a:t>
            </a:r>
            <a:r>
              <a:rPr lang="en-IN" b="0" i="1" dirty="0">
                <a:solidFill>
                  <a:srgbClr val="222222"/>
                </a:solidFill>
                <a:effectLst/>
              </a:rPr>
              <a:t>Language and cognition in bilinguals and multilinguals: An introduction</a:t>
            </a:r>
            <a:r>
              <a:rPr lang="en-IN" b="0" i="0" dirty="0">
                <a:solidFill>
                  <a:srgbClr val="222222"/>
                </a:solidFill>
                <a:effectLst/>
              </a:rPr>
              <a:t>. Psychology press.</a:t>
            </a:r>
          </a:p>
          <a:p>
            <a:endParaRPr lang="en-US" dirty="0"/>
          </a:p>
          <a:p>
            <a:endParaRPr lang="en-US" dirty="0"/>
          </a:p>
        </p:txBody>
      </p:sp>
    </p:spTree>
    <p:extLst>
      <p:ext uri="{BB962C8B-B14F-4D97-AF65-F5344CB8AC3E}">
        <p14:creationId xmlns:p14="http://schemas.microsoft.com/office/powerpoint/2010/main" val="929679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1939" y="2686682"/>
            <a:ext cx="7772400" cy="1131887"/>
          </a:xfrm>
        </p:spPr>
        <p:txBody>
          <a:bodyPr>
            <a:noAutofit/>
          </a:bodyPr>
          <a:lstStyle/>
          <a:p>
            <a:pPr algn="ctr"/>
            <a:r>
              <a:rPr lang="en-US" sz="4000" b="1" dirty="0">
                <a:solidFill>
                  <a:srgbClr val="C00000"/>
                </a:solidFill>
                <a:latin typeface="Times New Roman" panose="02020603050405020304" pitchFamily="18" charset="0"/>
                <a:cs typeface="Times New Roman" panose="02020603050405020304" pitchFamily="18" charset="0"/>
              </a:rPr>
              <a:t>In Collaboration </a:t>
            </a:r>
          </a:p>
          <a:p>
            <a:pPr algn="ctr"/>
            <a:r>
              <a:rPr lang="en-US" sz="4000" b="1" dirty="0">
                <a:solidFill>
                  <a:srgbClr val="C00000"/>
                </a:solidFill>
                <a:latin typeface="Times New Roman" panose="02020603050405020304" pitchFamily="18" charset="0"/>
                <a:cs typeface="Times New Roman" panose="02020603050405020304" pitchFamily="18" charset="0"/>
              </a:rPr>
              <a:t>with</a:t>
            </a:r>
          </a:p>
        </p:txBody>
      </p:sp>
    </p:spTree>
    <p:extLst>
      <p:ext uri="{BB962C8B-B14F-4D97-AF65-F5344CB8AC3E}">
        <p14:creationId xmlns:p14="http://schemas.microsoft.com/office/powerpoint/2010/main" val="1793361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PTEL 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3232" y="966144"/>
            <a:ext cx="4096986" cy="3490025"/>
          </a:xfrm>
          <a:prstGeom prst="rect">
            <a:avLst/>
          </a:prstGeom>
        </p:spPr>
      </p:pic>
      <p:sp>
        <p:nvSpPr>
          <p:cNvPr id="3" name="TextBox 2"/>
          <p:cNvSpPr txBox="1"/>
          <p:nvPr/>
        </p:nvSpPr>
        <p:spPr>
          <a:xfrm>
            <a:off x="878774" y="4704955"/>
            <a:ext cx="10699667" cy="1200329"/>
          </a:xfrm>
          <a:prstGeom prst="rect">
            <a:avLst/>
          </a:prstGeom>
          <a:noFill/>
        </p:spPr>
        <p:txBody>
          <a:bodyPr wrap="square" rtlCol="0">
            <a:spAutoFit/>
          </a:bodyPr>
          <a:lstStyle/>
          <a:p>
            <a:pPr algn="ctr"/>
            <a:r>
              <a:rPr lang="en-US" sz="3600" b="1" dirty="0">
                <a:solidFill>
                  <a:srgbClr val="C00000"/>
                </a:solidFill>
                <a:latin typeface="Times New Roman" panose="02020603050405020304" pitchFamily="18" charset="0"/>
                <a:cs typeface="Times New Roman" panose="02020603050405020304" pitchFamily="18" charset="0"/>
              </a:rPr>
              <a:t>National Program on Technology Enhanced Learning (NPTEL)</a:t>
            </a:r>
          </a:p>
        </p:txBody>
      </p:sp>
    </p:spTree>
    <p:extLst>
      <p:ext uri="{BB962C8B-B14F-4D97-AF65-F5344CB8AC3E}">
        <p14:creationId xmlns:p14="http://schemas.microsoft.com/office/powerpoint/2010/main" val="360606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46313" y="2936063"/>
            <a:ext cx="7772400" cy="1131887"/>
          </a:xfrm>
        </p:spPr>
        <p:txBody>
          <a:bodyPr>
            <a:normAutofit/>
          </a:bodyPr>
          <a:lstStyle/>
          <a:p>
            <a:pPr algn="ctr"/>
            <a:r>
              <a:rPr lang="en-US" sz="3000" b="1" dirty="0">
                <a:solidFill>
                  <a:srgbClr val="C00000"/>
                </a:solidFill>
                <a:latin typeface="Times New Roman" panose="02020603050405020304" pitchFamily="18" charset="0"/>
                <a:cs typeface="Times New Roman" panose="02020603050405020304" pitchFamily="18" charset="0"/>
              </a:rPr>
              <a:t>Presents</a:t>
            </a:r>
          </a:p>
        </p:txBody>
      </p:sp>
    </p:spTree>
    <p:extLst>
      <p:ext uri="{BB962C8B-B14F-4D97-AF65-F5344CB8AC3E}">
        <p14:creationId xmlns:p14="http://schemas.microsoft.com/office/powerpoint/2010/main" val="3856366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609602"/>
            <a:ext cx="7772400" cy="3183667"/>
          </a:xfrm>
        </p:spPr>
        <p:txBody>
          <a:bodyPr/>
          <a:lstStyle/>
          <a:p>
            <a:r>
              <a:rPr lang="en-US" sz="3400" b="1" dirty="0">
                <a:solidFill>
                  <a:srgbClr val="C00000"/>
                </a:solidFill>
                <a:latin typeface="Times New Roman" panose="02020603050405020304" pitchFamily="18" charset="0"/>
                <a:cs typeface="Times New Roman" panose="02020603050405020304" pitchFamily="18" charset="0"/>
              </a:rPr>
              <a:t>Introduction</a:t>
            </a:r>
            <a:br>
              <a:rPr lang="en-US" sz="3400" b="1" dirty="0">
                <a:solidFill>
                  <a:srgbClr val="C00000"/>
                </a:solidFill>
                <a:latin typeface="Times New Roman" panose="02020603050405020304" pitchFamily="18" charset="0"/>
                <a:cs typeface="Times New Roman" panose="02020603050405020304" pitchFamily="18" charset="0"/>
              </a:rPr>
            </a:br>
            <a:r>
              <a:rPr lang="en-US" sz="3400" b="1" dirty="0">
                <a:solidFill>
                  <a:srgbClr val="C00000"/>
                </a:solidFill>
                <a:latin typeface="Times New Roman" panose="02020603050405020304" pitchFamily="18" charset="0"/>
                <a:cs typeface="Times New Roman" panose="02020603050405020304" pitchFamily="18" charset="0"/>
              </a:rPr>
              <a:t> </a:t>
            </a:r>
            <a:r>
              <a:rPr lang="en-US" sz="3000" dirty="0">
                <a:solidFill>
                  <a:srgbClr val="C00000"/>
                </a:solidFill>
                <a:latin typeface="Times New Roman" panose="02020603050405020304" pitchFamily="18" charset="0"/>
                <a:cs typeface="Times New Roman" panose="02020603050405020304" pitchFamily="18" charset="0"/>
              </a:rPr>
              <a:t>to the </a:t>
            </a:r>
            <a:br>
              <a:rPr lang="en-US" sz="3400" b="1" dirty="0">
                <a:solidFill>
                  <a:srgbClr val="C00000"/>
                </a:solidFill>
                <a:latin typeface="Times New Roman" panose="02020603050405020304" pitchFamily="18" charset="0"/>
                <a:cs typeface="Times New Roman" panose="02020603050405020304" pitchFamily="18" charset="0"/>
              </a:rPr>
            </a:br>
            <a:r>
              <a:rPr lang="en-US" sz="4800" b="1" dirty="0">
                <a:solidFill>
                  <a:srgbClr val="C00000"/>
                </a:solidFill>
                <a:latin typeface="Times New Roman" panose="02020603050405020304" pitchFamily="18" charset="0"/>
                <a:cs typeface="Times New Roman" panose="02020603050405020304" pitchFamily="18" charset="0"/>
              </a:rPr>
              <a:t>Psychology of Bilingualism &amp; Multilingualism</a:t>
            </a:r>
          </a:p>
        </p:txBody>
      </p:sp>
      <p:sp>
        <p:nvSpPr>
          <p:cNvPr id="3" name="Subtitle 2"/>
          <p:cNvSpPr>
            <a:spLocks noGrp="1"/>
          </p:cNvSpPr>
          <p:nvPr>
            <p:ph type="subTitle" idx="1"/>
          </p:nvPr>
        </p:nvSpPr>
        <p:spPr>
          <a:xfrm>
            <a:off x="2517162" y="4363124"/>
            <a:ext cx="7326597" cy="2020770"/>
          </a:xfrm>
        </p:spPr>
        <p:txBody>
          <a:bodyPr>
            <a:noAutofit/>
          </a:bodyPr>
          <a:lstStyle/>
          <a:p>
            <a:r>
              <a:rPr lang="en-US" sz="2600" b="1" dirty="0">
                <a:solidFill>
                  <a:srgbClr val="C00000"/>
                </a:solidFill>
                <a:latin typeface="Times New Roman" panose="02020603050405020304" pitchFamily="18" charset="0"/>
                <a:cs typeface="Times New Roman" panose="02020603050405020304" pitchFamily="18" charset="0"/>
              </a:rPr>
              <a:t>Dr. Ark Verma, </a:t>
            </a:r>
          </a:p>
          <a:p>
            <a:r>
              <a:rPr lang="en-US" sz="2600" b="1" dirty="0">
                <a:solidFill>
                  <a:srgbClr val="C00000"/>
                </a:solidFill>
                <a:latin typeface="Times New Roman" panose="02020603050405020304" pitchFamily="18" charset="0"/>
                <a:cs typeface="Times New Roman" panose="02020603050405020304" pitchFamily="18" charset="0"/>
              </a:rPr>
              <a:t>Assistant Professor of Psychology, </a:t>
            </a:r>
          </a:p>
          <a:p>
            <a:r>
              <a:rPr lang="en-US" sz="2600" b="1" dirty="0">
                <a:solidFill>
                  <a:srgbClr val="C00000"/>
                </a:solidFill>
                <a:latin typeface="Times New Roman" panose="02020603050405020304" pitchFamily="18" charset="0"/>
                <a:cs typeface="Times New Roman" panose="02020603050405020304" pitchFamily="18" charset="0"/>
              </a:rPr>
              <a:t>Department of Cognitive Science, </a:t>
            </a:r>
          </a:p>
          <a:p>
            <a:r>
              <a:rPr lang="en-US" sz="2600" b="1" dirty="0">
                <a:solidFill>
                  <a:srgbClr val="C00000"/>
                </a:solidFill>
                <a:latin typeface="Times New Roman" panose="02020603050405020304" pitchFamily="18" charset="0"/>
                <a:cs typeface="Times New Roman" panose="02020603050405020304" pitchFamily="18" charset="0"/>
              </a:rPr>
              <a:t>IIT Kanpur</a:t>
            </a:r>
          </a:p>
        </p:txBody>
      </p:sp>
    </p:spTree>
    <p:extLst>
      <p:ext uri="{BB962C8B-B14F-4D97-AF65-F5344CB8AC3E}">
        <p14:creationId xmlns:p14="http://schemas.microsoft.com/office/powerpoint/2010/main" val="136147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37" presetClass="entr" presetSubtype="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par>
                                <p:cTn id="16" presetID="37" presetClass="entr" presetSubtype="0"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9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21" dur="100" accel="100000" fill="hold">
                                          <p:stCondLst>
                                            <p:cond delay="900"/>
                                          </p:stCondLst>
                                        </p:cTn>
                                        <p:tgtEl>
                                          <p:spTgt spid="3">
                                            <p:txEl>
                                              <p:pRg st="1" end="1"/>
                                            </p:txEl>
                                          </p:spTgt>
                                        </p:tgtEl>
                                        <p:attrNameLst>
                                          <p:attrName>ppt_y</p:attrName>
                                        </p:attrNameLst>
                                      </p:cBhvr>
                                      <p:tavLst>
                                        <p:tav tm="0">
                                          <p:val>
                                            <p:strVal val="#ppt_y-.03"/>
                                          </p:val>
                                        </p:tav>
                                        <p:tav tm="100000">
                                          <p:val>
                                            <p:strVal val="#ppt_y"/>
                                          </p:val>
                                        </p:tav>
                                      </p:tavLst>
                                    </p:anim>
                                  </p:childTnLst>
                                </p:cTn>
                              </p:par>
                              <p:par>
                                <p:cTn id="22" presetID="37"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27"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par>
                                <p:cTn id="28" presetID="37" presetClass="entr" presetSubtype="0" fill="hold" nodeType="with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1000"/>
                                        <p:tgtEl>
                                          <p:spTgt spid="3">
                                            <p:txEl>
                                              <p:pRg st="3" end="3"/>
                                            </p:txEl>
                                          </p:spTgt>
                                        </p:tgtEl>
                                      </p:cBhvr>
                                    </p:animEffect>
                                    <p:anim calcmode="lin" valueType="num">
                                      <p:cBhvr>
                                        <p:cTn id="3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2" dur="900" decel="100000" fill="hold"/>
                                        <p:tgtEl>
                                          <p:spTgt spid="3">
                                            <p:txEl>
                                              <p:pRg st="3" end="3"/>
                                            </p:txEl>
                                          </p:spTgt>
                                        </p:tgtEl>
                                        <p:attrNameLst>
                                          <p:attrName>ppt_y</p:attrName>
                                        </p:attrNameLst>
                                      </p:cBhvr>
                                      <p:tavLst>
                                        <p:tav tm="0">
                                          <p:val>
                                            <p:strVal val="#ppt_y+1"/>
                                          </p:val>
                                        </p:tav>
                                        <p:tav tm="100000">
                                          <p:val>
                                            <p:strVal val="#ppt_y-.03"/>
                                          </p:val>
                                        </p:tav>
                                      </p:tavLst>
                                    </p:anim>
                                    <p:anim calcmode="lin" valueType="num">
                                      <p:cBhvr>
                                        <p:cTn id="33" dur="100" accel="100000" fill="hold">
                                          <p:stCondLst>
                                            <p:cond delay="900"/>
                                          </p:stCondLst>
                                        </p:cTn>
                                        <p:tgtEl>
                                          <p:spTgt spid="3">
                                            <p:txEl>
                                              <p:pRg st="3" end="3"/>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10809-1240-0830-3E33-37055420A11D}"/>
              </a:ext>
            </a:extLst>
          </p:cNvPr>
          <p:cNvSpPr>
            <a:spLocks noGrp="1"/>
          </p:cNvSpPr>
          <p:nvPr>
            <p:ph type="title"/>
          </p:nvPr>
        </p:nvSpPr>
        <p:spPr>
          <a:xfrm>
            <a:off x="1046922" y="2502038"/>
            <a:ext cx="10515600" cy="1325563"/>
          </a:xfrm>
        </p:spPr>
        <p:txBody>
          <a:bodyPr/>
          <a:lstStyle/>
          <a:p>
            <a:r>
              <a:rPr lang="en-US" dirty="0"/>
              <a:t>Comprehension Processes in Bi/Multilinguals - IV</a:t>
            </a:r>
          </a:p>
        </p:txBody>
      </p:sp>
    </p:spTree>
    <p:extLst>
      <p:ext uri="{BB962C8B-B14F-4D97-AF65-F5344CB8AC3E}">
        <p14:creationId xmlns:p14="http://schemas.microsoft.com/office/powerpoint/2010/main" val="859903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AD29E-2DBB-3EC6-E616-9F64068F057C}"/>
              </a:ext>
            </a:extLst>
          </p:cNvPr>
          <p:cNvSpPr>
            <a:spLocks noGrp="1"/>
          </p:cNvSpPr>
          <p:nvPr>
            <p:ph type="title"/>
          </p:nvPr>
        </p:nvSpPr>
        <p:spPr/>
        <p:txBody>
          <a:bodyPr/>
          <a:lstStyle/>
          <a:p>
            <a:r>
              <a:rPr lang="en-US" dirty="0"/>
              <a:t>Does language non-selective encoding happen in spoken language comprehension as well?</a:t>
            </a:r>
          </a:p>
        </p:txBody>
      </p:sp>
      <p:sp>
        <p:nvSpPr>
          <p:cNvPr id="3" name="Content Placeholder 2">
            <a:extLst>
              <a:ext uri="{FF2B5EF4-FFF2-40B4-BE49-F238E27FC236}">
                <a16:creationId xmlns:a16="http://schemas.microsoft.com/office/drawing/2014/main" id="{D4C5D137-DC14-9789-AC52-00286B2F26CF}"/>
              </a:ext>
            </a:extLst>
          </p:cNvPr>
          <p:cNvSpPr>
            <a:spLocks noGrp="1"/>
          </p:cNvSpPr>
          <p:nvPr>
            <p:ph idx="1"/>
          </p:nvPr>
        </p:nvSpPr>
        <p:spPr/>
        <p:txBody>
          <a:bodyPr/>
          <a:lstStyle/>
          <a:p>
            <a:endParaRPr lang="en-US" dirty="0"/>
          </a:p>
          <a:p>
            <a:r>
              <a:rPr lang="en-US" dirty="0"/>
              <a:t>So far in the previous lectures, we have seen evidence of parallel phonological activation of a bilingual’s two languages in the context of printed stimuli.</a:t>
            </a:r>
          </a:p>
          <a:p>
            <a:endParaRPr lang="en-US" dirty="0"/>
          </a:p>
          <a:p>
            <a:r>
              <a:rPr lang="en-US" dirty="0"/>
              <a:t>However, the primary context in these studies have been the investigation of phonological activation upon presentation of a orthographic form of the word which is indirect, some studies have also looked at whether parallel phonological activation could be investigated upon auditory presentation of stimuli.</a:t>
            </a:r>
          </a:p>
        </p:txBody>
      </p:sp>
    </p:spTree>
    <p:extLst>
      <p:ext uri="{BB962C8B-B14F-4D97-AF65-F5344CB8AC3E}">
        <p14:creationId xmlns:p14="http://schemas.microsoft.com/office/powerpoint/2010/main" val="2445455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7CD4D8-C546-98B4-A925-477D3D838DAD}"/>
              </a:ext>
            </a:extLst>
          </p:cNvPr>
          <p:cNvSpPr>
            <a:spLocks noGrp="1"/>
          </p:cNvSpPr>
          <p:nvPr>
            <p:ph idx="1"/>
          </p:nvPr>
        </p:nvSpPr>
        <p:spPr>
          <a:xfrm>
            <a:off x="838200" y="516835"/>
            <a:ext cx="10515600" cy="5963478"/>
          </a:xfrm>
        </p:spPr>
        <p:txBody>
          <a:bodyPr/>
          <a:lstStyle/>
          <a:p>
            <a:endParaRPr lang="en-US" dirty="0"/>
          </a:p>
          <a:p>
            <a:pPr lvl="1"/>
            <a:r>
              <a:rPr lang="en-US" dirty="0"/>
              <a:t>A bunch of studies presenting auditory stimuli have used the </a:t>
            </a:r>
            <a:r>
              <a:rPr lang="en-US" i="1" dirty="0"/>
              <a:t>eye-movement tracking paradigm</a:t>
            </a:r>
            <a:r>
              <a:rPr lang="en-US" b="1" dirty="0"/>
              <a:t> </a:t>
            </a:r>
            <a:r>
              <a:rPr lang="en-US" dirty="0"/>
              <a:t>initially developed by Tannenhaus, Spivey-Knowlton, Eberhard and </a:t>
            </a:r>
            <a:r>
              <a:rPr lang="en-US" dirty="0" err="1"/>
              <a:t>Sedivy</a:t>
            </a:r>
            <a:r>
              <a:rPr lang="en-US" dirty="0"/>
              <a:t> (1995) that allows the investigation of online language comprehension.</a:t>
            </a:r>
          </a:p>
          <a:p>
            <a:pPr lvl="2"/>
            <a:endParaRPr lang="en-US" dirty="0"/>
          </a:p>
          <a:p>
            <a:pPr lvl="2"/>
            <a:r>
              <a:rPr lang="en-US" dirty="0"/>
              <a:t>Herein, participants are presented with aural instructions to manipulate real objects on a visual display; during the task the participants wear a head-band with equipment that tracks their eye-movements while they are carrying out the instructions.</a:t>
            </a:r>
          </a:p>
          <a:p>
            <a:pPr lvl="2"/>
            <a:endParaRPr lang="en-US" dirty="0"/>
          </a:p>
          <a:p>
            <a:pPr lvl="2"/>
            <a:r>
              <a:rPr lang="en-US" dirty="0"/>
              <a:t>With the help of this technique, Tannenhaus et al., have gathered fine-grained temporal information about the process of spoken language comprehension.</a:t>
            </a:r>
          </a:p>
        </p:txBody>
      </p:sp>
    </p:spTree>
    <p:extLst>
      <p:ext uri="{BB962C8B-B14F-4D97-AF65-F5344CB8AC3E}">
        <p14:creationId xmlns:p14="http://schemas.microsoft.com/office/powerpoint/2010/main" val="319493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3271</TotalTime>
  <Words>1742</Words>
  <Application>Microsoft Macintosh PowerPoint</Application>
  <PresentationFormat>Widescreen</PresentationFormat>
  <Paragraphs>105</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Introduction  to the  Psychology of Bilingualism &amp; Multilingualism</vt:lpstr>
      <vt:lpstr>Comprehension Processes in Bi/Multilinguals - IV</vt:lpstr>
      <vt:lpstr>Does language non-selective encoding happen in spoken language comprehension as well?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 summary…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Verma, Ark</dc:creator>
  <cp:lastModifiedBy>Ark Verma</cp:lastModifiedBy>
  <cp:revision>68</cp:revision>
  <dcterms:created xsi:type="dcterms:W3CDTF">2019-01-13T17:34:45Z</dcterms:created>
  <dcterms:modified xsi:type="dcterms:W3CDTF">2024-07-03T03:29:04Z</dcterms:modified>
</cp:coreProperties>
</file>