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9" r:id="rId9"/>
    <p:sldId id="280" r:id="rId10"/>
    <p:sldId id="281" r:id="rId11"/>
    <p:sldId id="282" r:id="rId12"/>
    <p:sldId id="289" r:id="rId13"/>
    <p:sldId id="283" r:id="rId14"/>
    <p:sldId id="290" r:id="rId15"/>
    <p:sldId id="291" r:id="rId16"/>
    <p:sldId id="292" r:id="rId17"/>
    <p:sldId id="284" r:id="rId18"/>
    <p:sldId id="293" r:id="rId19"/>
    <p:sldId id="294" r:id="rId20"/>
    <p:sldId id="295" r:id="rId21"/>
    <p:sldId id="296" r:id="rId22"/>
    <p:sldId id="28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C1AB2-B164-14C8-A5FC-E8CFEBB34F73}"/>
              </a:ext>
            </a:extLst>
          </p:cNvPr>
          <p:cNvSpPr>
            <a:spLocks noGrp="1"/>
          </p:cNvSpPr>
          <p:nvPr>
            <p:ph idx="1"/>
          </p:nvPr>
        </p:nvSpPr>
        <p:spPr>
          <a:xfrm>
            <a:off x="838200" y="480060"/>
            <a:ext cx="10515600" cy="5696903"/>
          </a:xfrm>
        </p:spPr>
        <p:txBody>
          <a:bodyPr/>
          <a:lstStyle/>
          <a:p>
            <a:endParaRPr lang="en-US" dirty="0"/>
          </a:p>
          <a:p>
            <a:r>
              <a:rPr lang="en-US" dirty="0"/>
              <a:t>An important requirement for a system of language control, according to researchers (De Groot, 2012) is that individual lexical items from each language must be tagged and assimilated accordingly, in a bilingual’s repertoire.</a:t>
            </a:r>
          </a:p>
          <a:p>
            <a:endParaRPr lang="en-US" dirty="0"/>
          </a:p>
          <a:p>
            <a:r>
              <a:rPr lang="en-US" dirty="0"/>
              <a:t>Also, a language control system should be able to determine which of the stored units in the mental lexicon belong to which linguistic system.</a:t>
            </a:r>
          </a:p>
          <a:p>
            <a:pPr lvl="1"/>
            <a:r>
              <a:rPr lang="en-US" dirty="0"/>
              <a:t>For instance, acc. to one of the proposed ideas is that individual elements from each language are organized in a separate network of strongly interconnected members of the same language tag/membership, almost as a delineated subset of bilingual memory.</a:t>
            </a:r>
          </a:p>
        </p:txBody>
      </p:sp>
    </p:spTree>
    <p:extLst>
      <p:ext uri="{BB962C8B-B14F-4D97-AF65-F5344CB8AC3E}">
        <p14:creationId xmlns:p14="http://schemas.microsoft.com/office/powerpoint/2010/main" val="330770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73E66-0522-D1B3-4A1D-EA3F40592781}"/>
              </a:ext>
            </a:extLst>
          </p:cNvPr>
          <p:cNvSpPr>
            <a:spLocks noGrp="1"/>
          </p:cNvSpPr>
          <p:nvPr>
            <p:ph idx="1"/>
          </p:nvPr>
        </p:nvSpPr>
        <p:spPr>
          <a:xfrm>
            <a:off x="838200" y="491490"/>
            <a:ext cx="10515600" cy="5685473"/>
          </a:xfrm>
        </p:spPr>
        <p:txBody>
          <a:bodyPr/>
          <a:lstStyle/>
          <a:p>
            <a:endParaRPr lang="en-US" dirty="0"/>
          </a:p>
          <a:p>
            <a:pPr lvl="1"/>
            <a:r>
              <a:rPr lang="en-US" dirty="0"/>
              <a:t>More precisely, the idea is that the elements of this mental subset could be connected to each other through co-occurrence or through mental association, leading eventually to the items belonging to a particular language getting strongly interconnected in the bilingual memory, since they are often used together in phrases/sentences etc.</a:t>
            </a:r>
          </a:p>
          <a:p>
            <a:pPr lvl="1"/>
            <a:endParaRPr lang="en-US" dirty="0"/>
          </a:p>
          <a:p>
            <a:pPr lvl="1"/>
            <a:r>
              <a:rPr lang="en-US" dirty="0"/>
              <a:t>An individual lexical item’s embedding within one of these language networks would determine its language membership.</a:t>
            </a:r>
          </a:p>
          <a:p>
            <a:pPr lvl="1"/>
            <a:endParaRPr lang="en-US" dirty="0"/>
          </a:p>
          <a:p>
            <a:pPr lvl="1"/>
            <a:r>
              <a:rPr lang="en-US" dirty="0"/>
              <a:t>Further, the said organization into subsets can happen at the level of language membership as well as within a given language at the level of phonemes or phonological/orthographic forms of whole words etc.</a:t>
            </a:r>
          </a:p>
        </p:txBody>
      </p:sp>
    </p:spTree>
    <p:extLst>
      <p:ext uri="{BB962C8B-B14F-4D97-AF65-F5344CB8AC3E}">
        <p14:creationId xmlns:p14="http://schemas.microsoft.com/office/powerpoint/2010/main" val="124907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19F2D-C3AA-CB46-5213-5ECAC03CEAB1}"/>
              </a:ext>
            </a:extLst>
          </p:cNvPr>
          <p:cNvSpPr>
            <a:spLocks noGrp="1"/>
          </p:cNvSpPr>
          <p:nvPr>
            <p:ph idx="1"/>
          </p:nvPr>
        </p:nvSpPr>
        <p:spPr>
          <a:xfrm>
            <a:off x="838200" y="514350"/>
            <a:ext cx="10515600" cy="5852160"/>
          </a:xfrm>
        </p:spPr>
        <p:txBody>
          <a:bodyPr/>
          <a:lstStyle/>
          <a:p>
            <a:endParaRPr lang="en-US" dirty="0"/>
          </a:p>
          <a:p>
            <a:pPr lvl="1"/>
            <a:endParaRPr lang="en-US" dirty="0"/>
          </a:p>
          <a:p>
            <a:pPr lvl="1"/>
            <a:r>
              <a:rPr lang="en-US" dirty="0"/>
              <a:t>Another alternative proposal is that language membership manifest through the existence of “language nodes” within the bilingual memory system, one node for each of the bilingual’s each language.</a:t>
            </a:r>
          </a:p>
          <a:p>
            <a:pPr lvl="1"/>
            <a:endParaRPr lang="en-US" dirty="0"/>
          </a:p>
          <a:p>
            <a:pPr lvl="1"/>
            <a:r>
              <a:rPr lang="en-US" dirty="0"/>
              <a:t>All individual lexical items and orthographical/phonological forms of these items are connected to the specific language node they are members of.</a:t>
            </a:r>
          </a:p>
          <a:p>
            <a:pPr lvl="1"/>
            <a:endParaRPr lang="en-US" dirty="0"/>
          </a:p>
          <a:p>
            <a:pPr lvl="1"/>
            <a:r>
              <a:rPr lang="en-US" dirty="0"/>
              <a:t>&amp; Language membership is determined by the connections between these lexical items between each other and that of the language nodes.</a:t>
            </a:r>
          </a:p>
        </p:txBody>
      </p:sp>
    </p:spTree>
    <p:extLst>
      <p:ext uri="{BB962C8B-B14F-4D97-AF65-F5344CB8AC3E}">
        <p14:creationId xmlns:p14="http://schemas.microsoft.com/office/powerpoint/2010/main" val="335771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lstStyle/>
          <a:p>
            <a:endParaRPr lang="en-US" dirty="0"/>
          </a:p>
          <a:p>
            <a:pPr lvl="1"/>
            <a:endParaRPr lang="en-US" dirty="0"/>
          </a:p>
          <a:p>
            <a:pPr lvl="1"/>
            <a:endParaRPr lang="en-US" dirty="0"/>
          </a:p>
          <a:p>
            <a:pPr lvl="1"/>
            <a:r>
              <a:rPr lang="en-US" dirty="0"/>
              <a:t>Finally, a third alternative proposal (</a:t>
            </a:r>
            <a:r>
              <a:rPr lang="en-US" dirty="0" err="1"/>
              <a:t>Poulisse</a:t>
            </a:r>
            <a:r>
              <a:rPr lang="en-US" dirty="0"/>
              <a:t>, 1997; Green, 1998) has been that lemma representations of each individual lexical item, i.e., word specifies its membership through a “language tag”.</a:t>
            </a:r>
          </a:p>
          <a:p>
            <a:pPr lvl="1"/>
            <a:endParaRPr lang="en-US" dirty="0"/>
          </a:p>
          <a:p>
            <a:pPr lvl="1"/>
            <a:r>
              <a:rPr lang="en-US" dirty="0"/>
              <a:t>Three of these proposals describing a bilingual’s linguistic system are not mutually exclusive and can even be thought to co-exist within the language organization of a bilingual.</a:t>
            </a:r>
          </a:p>
        </p:txBody>
      </p:sp>
    </p:spTree>
    <p:extLst>
      <p:ext uri="{BB962C8B-B14F-4D97-AF65-F5344CB8AC3E}">
        <p14:creationId xmlns:p14="http://schemas.microsoft.com/office/powerpoint/2010/main" val="180442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normAutofit lnSpcReduction="10000"/>
          </a:bodyPr>
          <a:lstStyle/>
          <a:p>
            <a:pPr lvl="1"/>
            <a:endParaRPr lang="en-US" dirty="0"/>
          </a:p>
          <a:p>
            <a:pPr lvl="1"/>
            <a:r>
              <a:rPr lang="en-US" dirty="0"/>
              <a:t>In more detail, the different views on bilingual language control can be discriminated from each other based on four theoretical dimensions (De Groot, 2012);</a:t>
            </a:r>
          </a:p>
          <a:p>
            <a:pPr lvl="2"/>
            <a:endParaRPr lang="en-US" b="1" i="1" dirty="0"/>
          </a:p>
          <a:p>
            <a:pPr lvl="2"/>
            <a:r>
              <a:rPr lang="en-US" b="1" i="1" dirty="0"/>
              <a:t>Scope of control</a:t>
            </a:r>
            <a:r>
              <a:rPr lang="en-US" dirty="0"/>
              <a:t>: the views may differ from each other in the sense of how they practice control on the linguistic system. The nature of control may be either global or local. </a:t>
            </a:r>
          </a:p>
          <a:p>
            <a:pPr lvl="3"/>
            <a:endParaRPr lang="en-US" dirty="0"/>
          </a:p>
          <a:p>
            <a:pPr lvl="3"/>
            <a:r>
              <a:rPr lang="en-US" dirty="0"/>
              <a:t>For instance, global control refers to the fact that all individual lexical items are affected by the language control system, in a sense that it may be able to activate/inhibit all elements of a target/non-target language system. </a:t>
            </a:r>
          </a:p>
          <a:p>
            <a:pPr lvl="3"/>
            <a:endParaRPr lang="en-US" dirty="0"/>
          </a:p>
          <a:p>
            <a:pPr lvl="3"/>
            <a:r>
              <a:rPr lang="en-US" dirty="0"/>
              <a:t>On the other hand, local control would refer to the language control system being able to exercise its influence on specific/selective individual items of a language system.</a:t>
            </a:r>
          </a:p>
          <a:p>
            <a:pPr lvl="2"/>
            <a:endParaRPr lang="en-US" b="1" i="1" dirty="0"/>
          </a:p>
        </p:txBody>
      </p:sp>
    </p:spTree>
    <p:extLst>
      <p:ext uri="{BB962C8B-B14F-4D97-AF65-F5344CB8AC3E}">
        <p14:creationId xmlns:p14="http://schemas.microsoft.com/office/powerpoint/2010/main" val="338224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lstStyle/>
          <a:p>
            <a:endParaRPr lang="en-US" dirty="0"/>
          </a:p>
          <a:p>
            <a:pPr lvl="1"/>
            <a:endParaRPr lang="en-US" dirty="0"/>
          </a:p>
          <a:p>
            <a:pPr lvl="2"/>
            <a:r>
              <a:rPr lang="en-US" b="1" i="1" dirty="0"/>
              <a:t>Direction of control</a:t>
            </a:r>
            <a:r>
              <a:rPr lang="en-US" dirty="0"/>
              <a:t>: the views also differ with respect to the direction in which the system of language control is supposed to operate.</a:t>
            </a:r>
          </a:p>
          <a:p>
            <a:pPr lvl="3"/>
            <a:r>
              <a:rPr lang="en-US" dirty="0"/>
              <a:t>For instance, </a:t>
            </a:r>
            <a:r>
              <a:rPr lang="en-US" b="1" i="1" dirty="0"/>
              <a:t>proactive or early control</a:t>
            </a:r>
            <a:r>
              <a:rPr lang="en-US" b="1" dirty="0"/>
              <a:t> </a:t>
            </a:r>
            <a:r>
              <a:rPr lang="en-US" dirty="0"/>
              <a:t>may manifest in a way that when an individual intends to speak in one language, the language control system would prepare all the lexical elements in that language system and increase their availability for selection, through a system of pre-activation and at the same time decreasing the activation levels/availability of the lexical elements of the non-target language system</a:t>
            </a:r>
          </a:p>
          <a:p>
            <a:pPr lvl="3"/>
            <a:r>
              <a:rPr lang="en-US" dirty="0"/>
              <a:t>On the other hand, </a:t>
            </a:r>
            <a:r>
              <a:rPr lang="en-US" b="1" i="1" dirty="0"/>
              <a:t>reactive control</a:t>
            </a:r>
            <a:r>
              <a:rPr lang="en-US" dirty="0"/>
              <a:t> may manifest in a way that the control system operate on the outputs of the two language systems (subsets?), and prevents the items from the non-target language from appearing for selection (in terms of production) or from being assigned a meaning in the non-target language ( in terms of comprehension).</a:t>
            </a:r>
          </a:p>
        </p:txBody>
      </p:sp>
    </p:spTree>
    <p:extLst>
      <p:ext uri="{BB962C8B-B14F-4D97-AF65-F5344CB8AC3E}">
        <p14:creationId xmlns:p14="http://schemas.microsoft.com/office/powerpoint/2010/main" val="394762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lstStyle/>
          <a:p>
            <a:endParaRPr lang="en-US" dirty="0"/>
          </a:p>
          <a:p>
            <a:pPr lvl="1"/>
            <a:r>
              <a:rPr lang="en-US" b="1" i="1" dirty="0"/>
              <a:t>Locus of control</a:t>
            </a:r>
            <a:r>
              <a:rPr lang="en-US" dirty="0"/>
              <a:t> a third parameter for systems of language control may refer to the fact that whether the language control system affects the overall language system (production/comprehension) or whether it exerts control only on the outputs of the language system.</a:t>
            </a:r>
          </a:p>
          <a:p>
            <a:pPr lvl="1"/>
            <a:endParaRPr lang="en-US" b="1" i="1" dirty="0"/>
          </a:p>
          <a:p>
            <a:pPr lvl="1"/>
            <a:endParaRPr lang="en-US" b="1" i="1" dirty="0"/>
          </a:p>
          <a:p>
            <a:pPr lvl="1"/>
            <a:r>
              <a:rPr lang="en-US" b="1" i="1" dirty="0"/>
              <a:t>Source of control</a:t>
            </a:r>
            <a:r>
              <a:rPr lang="en-US" dirty="0"/>
              <a:t> language control systems may also differ on the fact whether the source of the control is internal (endogenous) or external (exogenous). </a:t>
            </a:r>
          </a:p>
          <a:p>
            <a:pPr lvl="2"/>
            <a:r>
              <a:rPr lang="en-US" dirty="0"/>
              <a:t>For instance, in endogenous control the idea is that system triggers itself from an intention to speak in one language and not the other or it could get triggered by a stimulus presented to the individual that belongs to a specific language.</a:t>
            </a:r>
          </a:p>
        </p:txBody>
      </p:sp>
    </p:spTree>
    <p:extLst>
      <p:ext uri="{BB962C8B-B14F-4D97-AF65-F5344CB8AC3E}">
        <p14:creationId xmlns:p14="http://schemas.microsoft.com/office/powerpoint/2010/main" val="167624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A4E0-8619-593B-6EF9-5D3C8A1B3E53}"/>
              </a:ext>
            </a:extLst>
          </p:cNvPr>
          <p:cNvSpPr>
            <a:spLocks noGrp="1"/>
          </p:cNvSpPr>
          <p:nvPr>
            <p:ph type="title"/>
          </p:nvPr>
        </p:nvSpPr>
        <p:spPr>
          <a:xfrm>
            <a:off x="838200" y="365125"/>
            <a:ext cx="10515600" cy="800735"/>
          </a:xfrm>
        </p:spPr>
        <p:txBody>
          <a:bodyPr/>
          <a:lstStyle/>
          <a:p>
            <a:r>
              <a:rPr lang="en-US" dirty="0"/>
              <a:t>Tasks Used to Investigate Language Control</a:t>
            </a:r>
          </a:p>
        </p:txBody>
      </p:sp>
      <p:sp>
        <p:nvSpPr>
          <p:cNvPr id="3" name="Content Placeholder 2">
            <a:extLst>
              <a:ext uri="{FF2B5EF4-FFF2-40B4-BE49-F238E27FC236}">
                <a16:creationId xmlns:a16="http://schemas.microsoft.com/office/drawing/2014/main" id="{2D1A178B-A117-8988-7D57-9AE40C4EAF96}"/>
              </a:ext>
            </a:extLst>
          </p:cNvPr>
          <p:cNvSpPr>
            <a:spLocks noGrp="1"/>
          </p:cNvSpPr>
          <p:nvPr>
            <p:ph idx="1"/>
          </p:nvPr>
        </p:nvSpPr>
        <p:spPr>
          <a:xfrm>
            <a:off x="838200" y="1348740"/>
            <a:ext cx="10515600" cy="5040630"/>
          </a:xfrm>
        </p:spPr>
        <p:txBody>
          <a:bodyPr>
            <a:normAutofit lnSpcReduction="10000"/>
          </a:bodyPr>
          <a:lstStyle/>
          <a:p>
            <a:endParaRPr lang="en-US" dirty="0"/>
          </a:p>
          <a:p>
            <a:r>
              <a:rPr lang="en-US" b="1" i="1" dirty="0"/>
              <a:t>Language Switching Paradigm</a:t>
            </a:r>
            <a:r>
              <a:rPr lang="en-US" dirty="0"/>
              <a:t> One of the most commonly used paradigm by researchers into bilingualism is the language switching paradigm, both in terms of production and comprehension.</a:t>
            </a:r>
          </a:p>
          <a:p>
            <a:pPr lvl="1"/>
            <a:endParaRPr lang="en-US" b="1" i="1" dirty="0"/>
          </a:p>
          <a:p>
            <a:pPr lvl="1"/>
            <a:r>
              <a:rPr lang="en-US" dirty="0"/>
              <a:t>In experiments using the language switching paradigm participants are typically asked to either produce (name an object/picture etc.) in one of their languages at a time, as specific by the experimenter, and then on the next trial they may be asked to switch to producing in a different language.</a:t>
            </a:r>
          </a:p>
          <a:p>
            <a:pPr lvl="2"/>
            <a:r>
              <a:rPr lang="en-US" dirty="0"/>
              <a:t>If the participant has not switched their language on a successive trial, that trial is referred to as a non-switch trial, or else it will be referred to as a switch trial.</a:t>
            </a:r>
          </a:p>
          <a:p>
            <a:endParaRPr lang="en-US" b="1" i="1" dirty="0"/>
          </a:p>
        </p:txBody>
      </p:sp>
    </p:spTree>
    <p:extLst>
      <p:ext uri="{BB962C8B-B14F-4D97-AF65-F5344CB8AC3E}">
        <p14:creationId xmlns:p14="http://schemas.microsoft.com/office/powerpoint/2010/main" val="177317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lstStyle/>
          <a:p>
            <a:endParaRPr lang="en-US" dirty="0"/>
          </a:p>
          <a:p>
            <a:pPr lvl="2"/>
            <a:r>
              <a:rPr lang="en-US" dirty="0"/>
              <a:t>Similarly, in terms of comprehension, participants may be presented with stimuli in one of the bilingual’s languages, but the stimuli on the next trial may stay within the same language or switch making the trial a non-switch or a switch trial.</a:t>
            </a:r>
          </a:p>
          <a:p>
            <a:pPr lvl="2"/>
            <a:r>
              <a:rPr lang="en-US" dirty="0"/>
              <a:t>Experimenters may use different types of cues (visual/auditory) to signal whether a given trial is a switch/non-switch trial.</a:t>
            </a:r>
          </a:p>
          <a:p>
            <a:pPr lvl="2"/>
            <a:endParaRPr lang="en-US" dirty="0"/>
          </a:p>
          <a:p>
            <a:pPr lvl="1"/>
            <a:r>
              <a:rPr lang="en-US" dirty="0"/>
              <a:t>Typically, language switching studies employ a blocked design: wherein there is a block where they participant may not be required to switch languages at all, referred to as the non-switch block and serves as a baseline for linguistic performance in a given language. The other type of block is referred to as a mixed block where participants encounter both switch and non-switch trials, in a random/regular pattern depending upon the experimenter’s preferences.</a:t>
            </a:r>
          </a:p>
        </p:txBody>
      </p:sp>
    </p:spTree>
    <p:extLst>
      <p:ext uri="{BB962C8B-B14F-4D97-AF65-F5344CB8AC3E}">
        <p14:creationId xmlns:p14="http://schemas.microsoft.com/office/powerpoint/2010/main" val="387404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lstStyle/>
          <a:p>
            <a:endParaRPr lang="en-US" dirty="0"/>
          </a:p>
          <a:p>
            <a:pPr lvl="1"/>
            <a:r>
              <a:rPr lang="en-US" dirty="0"/>
              <a:t>An important dependent variable, for the language switching paradigm that researchers calculate is the “switch cost” – which is traditionally computed as the difference of reaction time between the non-switch block and the mixed block and non-switch trials, and dividing this difference by the number if switches in the mixed block.</a:t>
            </a:r>
          </a:p>
          <a:p>
            <a:pPr lvl="2"/>
            <a:endParaRPr lang="en-US" dirty="0"/>
          </a:p>
          <a:p>
            <a:pPr lvl="2"/>
            <a:r>
              <a:rPr lang="en-US" dirty="0"/>
              <a:t>Typically, it has seen that participants are relatively slower on the switch trials, as opposed to the non-switch trials, hence making the switch cost positive in most cases.</a:t>
            </a:r>
          </a:p>
          <a:p>
            <a:pPr lvl="1"/>
            <a:endParaRPr lang="en-US" dirty="0"/>
          </a:p>
          <a:p>
            <a:pPr lvl="1"/>
            <a:r>
              <a:rPr lang="en-US" dirty="0"/>
              <a:t>In more recent studies, however, there is only a mixed block of trials and the switch cost is calculated locally, at the very point where the switches.</a:t>
            </a:r>
          </a:p>
        </p:txBody>
      </p:sp>
    </p:spTree>
    <p:extLst>
      <p:ext uri="{BB962C8B-B14F-4D97-AF65-F5344CB8AC3E}">
        <p14:creationId xmlns:p14="http://schemas.microsoft.com/office/powerpoint/2010/main" val="298748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normAutofit lnSpcReduction="10000"/>
          </a:bodyPr>
          <a:lstStyle/>
          <a:p>
            <a:endParaRPr lang="en-US" dirty="0"/>
          </a:p>
          <a:p>
            <a:pPr lvl="1"/>
            <a:r>
              <a:rPr lang="en-US" dirty="0"/>
              <a:t>According to De Groot (2012) an advantage of computing the switch costs locally, is that the same allows comparison of the switch costs incurred by a switch to L1 on the one hand and a switch to L2 on the other hand.</a:t>
            </a:r>
          </a:p>
          <a:p>
            <a:pPr lvl="2"/>
            <a:r>
              <a:rPr lang="en-US" dirty="0"/>
              <a:t>Interestingly, some studies (such as </a:t>
            </a:r>
            <a:r>
              <a:rPr lang="en-US" dirty="0" err="1"/>
              <a:t>Meuter</a:t>
            </a:r>
            <a:r>
              <a:rPr lang="en-US" dirty="0"/>
              <a:t> &amp; Allport, 1999) have shown that the costs of switching into an L1 as compared to switching into an L2 are not equal, rather they are asymmetrical.</a:t>
            </a:r>
          </a:p>
          <a:p>
            <a:pPr lvl="1"/>
            <a:endParaRPr lang="en-US" dirty="0"/>
          </a:p>
          <a:p>
            <a:pPr lvl="1"/>
            <a:r>
              <a:rPr lang="en-US" dirty="0"/>
              <a:t>Another important caveat of measuring switch costs, that has been pointed out is that the switch costs are confounded with “mixing costs” – i.e., the participants response times in a mixed block are typically higher for each of their languages, compared to their responses for the respective languages in a non-switch/pure-language block.</a:t>
            </a:r>
          </a:p>
          <a:p>
            <a:pPr lvl="2"/>
            <a:r>
              <a:rPr lang="en-US" dirty="0"/>
              <a:t>Why?</a:t>
            </a:r>
          </a:p>
        </p:txBody>
      </p:sp>
    </p:spTree>
    <p:extLst>
      <p:ext uri="{BB962C8B-B14F-4D97-AF65-F5344CB8AC3E}">
        <p14:creationId xmlns:p14="http://schemas.microsoft.com/office/powerpoint/2010/main" val="353551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C808-71A3-56F1-8259-D38882AAA7AF}"/>
              </a:ext>
            </a:extLst>
          </p:cNvPr>
          <p:cNvSpPr>
            <a:spLocks noGrp="1"/>
          </p:cNvSpPr>
          <p:nvPr>
            <p:ph idx="1"/>
          </p:nvPr>
        </p:nvSpPr>
        <p:spPr>
          <a:xfrm>
            <a:off x="838200" y="571500"/>
            <a:ext cx="10515600" cy="5605463"/>
          </a:xfrm>
        </p:spPr>
        <p:txBody>
          <a:bodyPr/>
          <a:lstStyle/>
          <a:p>
            <a:endParaRPr lang="en-US" dirty="0"/>
          </a:p>
          <a:p>
            <a:pPr lvl="1"/>
            <a:r>
              <a:rPr lang="en-US" dirty="0"/>
              <a:t>Also, there are few potential limitations to the language-switching behavior tapped in this paradigm that deserve to be mentioned:</a:t>
            </a:r>
          </a:p>
          <a:p>
            <a:pPr lvl="2"/>
            <a:endParaRPr lang="en-US" dirty="0"/>
          </a:p>
          <a:p>
            <a:pPr lvl="2"/>
            <a:r>
              <a:rPr lang="en-US" dirty="0"/>
              <a:t>For instance, the type of language switches observed under experimental conditions using this paradigm are not a genuine imitation of the language switches that occur with bilinguals under naturalistic settings. For one, here the language of response and the language switch are both determined by the experimenter, whereas under natural conditions the same may be determined by the bilinguals themselves.</a:t>
            </a:r>
          </a:p>
          <a:p>
            <a:pPr lvl="2"/>
            <a:endParaRPr lang="en-US" dirty="0"/>
          </a:p>
          <a:p>
            <a:pPr lvl="2"/>
            <a:r>
              <a:rPr lang="en-US" dirty="0"/>
              <a:t>Also, the type of language switches observed under this task are typically out of context, isolated elicitations which are unnatural and very different from the ones observed under natural situations.</a:t>
            </a:r>
          </a:p>
        </p:txBody>
      </p:sp>
    </p:spTree>
    <p:extLst>
      <p:ext uri="{BB962C8B-B14F-4D97-AF65-F5344CB8AC3E}">
        <p14:creationId xmlns:p14="http://schemas.microsoft.com/office/powerpoint/2010/main" val="166059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A723-5C6A-CC47-7C31-86D19F148BFA}"/>
              </a:ext>
            </a:extLst>
          </p:cNvPr>
          <p:cNvSpPr>
            <a:spLocks noGrp="1"/>
          </p:cNvSpPr>
          <p:nvPr>
            <p:ph type="title"/>
          </p:nvPr>
        </p:nvSpPr>
        <p:spPr/>
        <p:txBody>
          <a:bodyPr/>
          <a:lstStyle/>
          <a:p>
            <a:r>
              <a:rPr lang="en-US" dirty="0"/>
              <a:t>In summary…</a:t>
            </a:r>
          </a:p>
        </p:txBody>
      </p:sp>
    </p:spTree>
    <p:extLst>
      <p:ext uri="{BB962C8B-B14F-4D97-AF65-F5344CB8AC3E}">
        <p14:creationId xmlns:p14="http://schemas.microsoft.com/office/powerpoint/2010/main" val="183920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Control in Bi/Multilinguals - 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58E8-ED3B-4474-16D8-0647DFD65671}"/>
              </a:ext>
            </a:extLst>
          </p:cNvPr>
          <p:cNvSpPr>
            <a:spLocks noGrp="1"/>
          </p:cNvSpPr>
          <p:nvPr>
            <p:ph type="title"/>
          </p:nvPr>
        </p:nvSpPr>
        <p:spPr>
          <a:xfrm>
            <a:off x="838200" y="365125"/>
            <a:ext cx="10515600" cy="972185"/>
          </a:xfrm>
        </p:spPr>
        <p:txBody>
          <a:bodyPr/>
          <a:lstStyle/>
          <a:p>
            <a:r>
              <a:rPr lang="en-US" dirty="0"/>
              <a:t>Two Languages in One Head: Who’s in control?</a:t>
            </a:r>
          </a:p>
        </p:txBody>
      </p:sp>
      <p:sp>
        <p:nvSpPr>
          <p:cNvPr id="3" name="Content Placeholder 2">
            <a:extLst>
              <a:ext uri="{FF2B5EF4-FFF2-40B4-BE49-F238E27FC236}">
                <a16:creationId xmlns:a16="http://schemas.microsoft.com/office/drawing/2014/main" id="{21CD2101-7622-5665-BA27-57811759F4BA}"/>
              </a:ext>
            </a:extLst>
          </p:cNvPr>
          <p:cNvSpPr>
            <a:spLocks noGrp="1"/>
          </p:cNvSpPr>
          <p:nvPr>
            <p:ph idx="1"/>
          </p:nvPr>
        </p:nvSpPr>
        <p:spPr>
          <a:xfrm>
            <a:off x="838200" y="1657350"/>
            <a:ext cx="10515600" cy="4519613"/>
          </a:xfrm>
        </p:spPr>
        <p:txBody>
          <a:bodyPr>
            <a:normAutofit fontScale="85000" lnSpcReduction="20000"/>
          </a:bodyPr>
          <a:lstStyle/>
          <a:p>
            <a:r>
              <a:rPr lang="en-US" dirty="0"/>
              <a:t>In the last few lectures, we have seen that bilinguals have two active language systems, both in terms of production and comprehension.</a:t>
            </a:r>
          </a:p>
          <a:p>
            <a:endParaRPr lang="en-US" dirty="0"/>
          </a:p>
          <a:p>
            <a:r>
              <a:rPr lang="en-US" dirty="0"/>
              <a:t>This leaves our bilinguals with an added responsibility of controlling inputs from these two disparate (?) linguistics systems for tasks related to both production and comprehension.</a:t>
            </a:r>
          </a:p>
          <a:p>
            <a:endParaRPr lang="en-US" dirty="0"/>
          </a:p>
          <a:p>
            <a:r>
              <a:rPr lang="en-US" dirty="0"/>
              <a:t>How do bilinguals manage to accomplish that?</a:t>
            </a:r>
          </a:p>
          <a:p>
            <a:pPr lvl="1"/>
            <a:endParaRPr lang="en-US" dirty="0"/>
          </a:p>
          <a:p>
            <a:pPr lvl="1"/>
            <a:r>
              <a:rPr lang="en-US" dirty="0"/>
              <a:t>How are they able to manage interference from the non-target language while being able to speak fluently in the target language?</a:t>
            </a:r>
          </a:p>
          <a:p>
            <a:pPr lvl="1"/>
            <a:endParaRPr lang="en-US" dirty="0"/>
          </a:p>
          <a:p>
            <a:pPr lvl="1"/>
            <a:r>
              <a:rPr lang="en-US" dirty="0"/>
              <a:t>How are they able to comprehend at once, words/phrases/sentences from both of their linguistic systems, never wondering which is which?</a:t>
            </a:r>
          </a:p>
        </p:txBody>
      </p:sp>
    </p:spTree>
    <p:extLst>
      <p:ext uri="{BB962C8B-B14F-4D97-AF65-F5344CB8AC3E}">
        <p14:creationId xmlns:p14="http://schemas.microsoft.com/office/powerpoint/2010/main" val="34830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91599-B90E-BA8B-13A4-C8AA3166C533}"/>
              </a:ext>
            </a:extLst>
          </p:cNvPr>
          <p:cNvSpPr>
            <a:spLocks noGrp="1"/>
          </p:cNvSpPr>
          <p:nvPr>
            <p:ph idx="1"/>
          </p:nvPr>
        </p:nvSpPr>
        <p:spPr>
          <a:xfrm>
            <a:off x="838200" y="468630"/>
            <a:ext cx="10515600" cy="5829300"/>
          </a:xfrm>
        </p:spPr>
        <p:txBody>
          <a:bodyPr/>
          <a:lstStyle/>
          <a:p>
            <a:endParaRPr lang="en-US" dirty="0"/>
          </a:p>
          <a:p>
            <a:endParaRPr lang="en-US" dirty="0"/>
          </a:p>
          <a:p>
            <a:endParaRPr lang="en-US" dirty="0"/>
          </a:p>
          <a:p>
            <a:endParaRPr lang="en-US" dirty="0"/>
          </a:p>
          <a:p>
            <a:r>
              <a:rPr lang="en-US" dirty="0"/>
              <a:t>Researchers have opined that these tasks are managed through a complex functional system referred to as </a:t>
            </a:r>
            <a:r>
              <a:rPr lang="en-US" b="1" dirty="0"/>
              <a:t>language control</a:t>
            </a:r>
            <a:r>
              <a:rPr lang="en-US" dirty="0"/>
              <a:t>, which is responsible for allowing bilinguals to adapt to the specific requirements of the listeners, and the context of their conversations, and manage their two language systems selectively, but adeptly.</a:t>
            </a:r>
          </a:p>
        </p:txBody>
      </p:sp>
    </p:spTree>
    <p:extLst>
      <p:ext uri="{BB962C8B-B14F-4D97-AF65-F5344CB8AC3E}">
        <p14:creationId xmlns:p14="http://schemas.microsoft.com/office/powerpoint/2010/main" val="1730803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1694</Words>
  <Application>Microsoft Macintosh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Control in Bi/Multilinguals - I</vt:lpstr>
      <vt:lpstr>Two Languages in One Head: Who’s in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 Used to Investigate Language Control</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48</cp:revision>
  <dcterms:created xsi:type="dcterms:W3CDTF">2019-01-13T17:34:45Z</dcterms:created>
  <dcterms:modified xsi:type="dcterms:W3CDTF">2024-07-03T03:42:09Z</dcterms:modified>
</cp:coreProperties>
</file>