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277" r:id="rId9"/>
    <p:sldId id="278" r:id="rId10"/>
    <p:sldId id="281" r:id="rId11"/>
    <p:sldId id="282" r:id="rId12"/>
    <p:sldId id="283" r:id="rId13"/>
    <p:sldId id="284" r:id="rId14"/>
    <p:sldId id="285" r:id="rId15"/>
    <p:sldId id="286" r:id="rId16"/>
    <p:sldId id="287" r:id="rId17"/>
    <p:sldId id="288" r:id="rId18"/>
    <p:sldId id="289" r:id="rId19"/>
    <p:sldId id="279" r:id="rId20"/>
    <p:sldId id="280" r:id="rId21"/>
    <p:sldId id="290" r:id="rId22"/>
    <p:sldId id="291" r:id="rId23"/>
    <p:sldId id="292" r:id="rId24"/>
    <p:sldId id="294"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81"/>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7/3/24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7/3/24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BAA04-5C5A-A65A-E21B-5DA95B52A4C2}"/>
              </a:ext>
            </a:extLst>
          </p:cNvPr>
          <p:cNvSpPr>
            <a:spLocks noGrp="1"/>
          </p:cNvSpPr>
          <p:nvPr>
            <p:ph idx="1"/>
          </p:nvPr>
        </p:nvSpPr>
        <p:spPr>
          <a:xfrm>
            <a:off x="838200" y="537210"/>
            <a:ext cx="10515600" cy="5760720"/>
          </a:xfrm>
        </p:spPr>
        <p:txBody>
          <a:bodyPr/>
          <a:lstStyle/>
          <a:p>
            <a:endParaRPr lang="en-US" dirty="0"/>
          </a:p>
          <a:p>
            <a:pPr lvl="1"/>
            <a:endParaRPr lang="en-US" dirty="0"/>
          </a:p>
          <a:p>
            <a:pPr lvl="1"/>
            <a:r>
              <a:rPr lang="en-US" dirty="0"/>
              <a:t>In some detail, while switching out of one language subset and entering into another was considered effortful; subsequently staying within a language subset once switched into it, was assumed to automatic and effort free.</a:t>
            </a:r>
          </a:p>
          <a:p>
            <a:pPr lvl="1"/>
            <a:endParaRPr lang="en-US" dirty="0"/>
          </a:p>
          <a:p>
            <a:pPr lvl="1"/>
            <a:r>
              <a:rPr lang="en-US" dirty="0"/>
              <a:t>Another assumption tested in these early studies was that the input switch operates automatically and the output switch operated under voluntary control (</a:t>
            </a:r>
            <a:r>
              <a:rPr lang="en-US" dirty="0" err="1"/>
              <a:t>Macnamara</a:t>
            </a:r>
            <a:r>
              <a:rPr lang="en-US" dirty="0"/>
              <a:t> et al., 1968).</a:t>
            </a:r>
          </a:p>
          <a:p>
            <a:pPr lvl="2"/>
            <a:r>
              <a:rPr lang="en-US" dirty="0"/>
              <a:t>the idea was motivated by the notion that while individuals do not have any control over linguistic input, they can certainly control the output language.</a:t>
            </a:r>
          </a:p>
        </p:txBody>
      </p:sp>
    </p:spTree>
    <p:extLst>
      <p:ext uri="{BB962C8B-B14F-4D97-AF65-F5344CB8AC3E}">
        <p14:creationId xmlns:p14="http://schemas.microsoft.com/office/powerpoint/2010/main" val="2509645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BAA04-5C5A-A65A-E21B-5DA95B52A4C2}"/>
              </a:ext>
            </a:extLst>
          </p:cNvPr>
          <p:cNvSpPr>
            <a:spLocks noGrp="1"/>
          </p:cNvSpPr>
          <p:nvPr>
            <p:ph idx="1"/>
          </p:nvPr>
        </p:nvSpPr>
        <p:spPr>
          <a:xfrm>
            <a:off x="838200" y="537210"/>
            <a:ext cx="10515600" cy="5760720"/>
          </a:xfrm>
        </p:spPr>
        <p:txBody>
          <a:bodyPr/>
          <a:lstStyle/>
          <a:p>
            <a:endParaRPr lang="en-US" dirty="0"/>
          </a:p>
          <a:p>
            <a:pPr lvl="1"/>
            <a:r>
              <a:rPr lang="en-US" dirty="0"/>
              <a:t>Interestingly, other researchers (Grainger, 1993; etc.) have interpreted these initial impressions from </a:t>
            </a:r>
            <a:r>
              <a:rPr lang="en-US" dirty="0" err="1"/>
              <a:t>Macnamara</a:t>
            </a:r>
            <a:r>
              <a:rPr lang="en-US" dirty="0"/>
              <a:t> et al., as shifting into one language “switches on” that language while “switches of” the other language.</a:t>
            </a:r>
          </a:p>
          <a:p>
            <a:pPr lvl="2"/>
            <a:r>
              <a:rPr lang="en-US" dirty="0"/>
              <a:t>This binary assumption of the switching mechanism cannot certainly be reconciled with the research studies’ evidence for co-activation of both languages during comprehension and production that we have discussed so far.</a:t>
            </a:r>
          </a:p>
          <a:p>
            <a:pPr lvl="1"/>
            <a:r>
              <a:rPr lang="en-US" dirty="0"/>
              <a:t>However, an alternative possibility could be that while the elements from the non-target language may be co-activated as the studies suggest, their activation levels may be ignored by the language control system.</a:t>
            </a:r>
          </a:p>
          <a:p>
            <a:pPr lvl="2"/>
            <a:r>
              <a:rPr lang="en-US" dirty="0"/>
              <a:t>This possibility seems to be consistent with the earlier proposals as well as some of the recent work as well.</a:t>
            </a:r>
          </a:p>
        </p:txBody>
      </p:sp>
    </p:spTree>
    <p:extLst>
      <p:ext uri="{BB962C8B-B14F-4D97-AF65-F5344CB8AC3E}">
        <p14:creationId xmlns:p14="http://schemas.microsoft.com/office/powerpoint/2010/main" val="786403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BAA04-5C5A-A65A-E21B-5DA95B52A4C2}"/>
              </a:ext>
            </a:extLst>
          </p:cNvPr>
          <p:cNvSpPr>
            <a:spLocks noGrp="1"/>
          </p:cNvSpPr>
          <p:nvPr>
            <p:ph idx="1"/>
          </p:nvPr>
        </p:nvSpPr>
        <p:spPr>
          <a:xfrm>
            <a:off x="838200" y="537210"/>
            <a:ext cx="10515600" cy="5760720"/>
          </a:xfrm>
        </p:spPr>
        <p:txBody>
          <a:bodyPr>
            <a:normAutofit lnSpcReduction="10000"/>
          </a:bodyPr>
          <a:lstStyle/>
          <a:p>
            <a:endParaRPr lang="en-US" dirty="0"/>
          </a:p>
          <a:p>
            <a:pPr lvl="1"/>
            <a:r>
              <a:rPr lang="en-US" dirty="0"/>
              <a:t>The initial studies from </a:t>
            </a:r>
            <a:r>
              <a:rPr lang="en-US" dirty="0" err="1"/>
              <a:t>Macnamara</a:t>
            </a:r>
            <a:r>
              <a:rPr lang="en-US" dirty="0"/>
              <a:t> and colleagues were sought to examine output switching mechanisms, however the same was not possible because of the stimuli that they began working with, i.e., word-triads, as these stimuli did not allow the experiments to tease apart the effects of an input or an output switch or both.</a:t>
            </a:r>
          </a:p>
          <a:p>
            <a:pPr lvl="1"/>
            <a:endParaRPr lang="en-US" dirty="0"/>
          </a:p>
          <a:p>
            <a:pPr lvl="1"/>
            <a:r>
              <a:rPr lang="en-US" dirty="0"/>
              <a:t>One of their studies conducted in 1968, however was able to prevent this confound by using language neutral stimuli to their participants, i.e., digits instead of words.</a:t>
            </a:r>
          </a:p>
          <a:p>
            <a:pPr lvl="1"/>
            <a:endParaRPr lang="en-US" dirty="0"/>
          </a:p>
          <a:p>
            <a:pPr lvl="1"/>
            <a:r>
              <a:rPr lang="en-US" dirty="0"/>
              <a:t>The study specifically allowed for testing whether the output switch operated under voluntary control, as initially hypothesized; also it allowed for the comparison between language switching and task switching (within the same language).</a:t>
            </a:r>
          </a:p>
        </p:txBody>
      </p:sp>
    </p:spTree>
    <p:extLst>
      <p:ext uri="{BB962C8B-B14F-4D97-AF65-F5344CB8AC3E}">
        <p14:creationId xmlns:p14="http://schemas.microsoft.com/office/powerpoint/2010/main" val="845908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BAA04-5C5A-A65A-E21B-5DA95B52A4C2}"/>
              </a:ext>
            </a:extLst>
          </p:cNvPr>
          <p:cNvSpPr>
            <a:spLocks noGrp="1"/>
          </p:cNvSpPr>
          <p:nvPr>
            <p:ph idx="1"/>
          </p:nvPr>
        </p:nvSpPr>
        <p:spPr>
          <a:xfrm>
            <a:off x="838200" y="537210"/>
            <a:ext cx="10515600" cy="5760720"/>
          </a:xfrm>
        </p:spPr>
        <p:txBody>
          <a:bodyPr/>
          <a:lstStyle/>
          <a:p>
            <a:endParaRPr lang="en-US" dirty="0"/>
          </a:p>
          <a:p>
            <a:pPr lvl="1"/>
            <a:r>
              <a:rPr lang="en-US" dirty="0"/>
              <a:t>More specifically, </a:t>
            </a:r>
            <a:r>
              <a:rPr lang="en-US" dirty="0" err="1"/>
              <a:t>Macnamara</a:t>
            </a:r>
            <a:r>
              <a:rPr lang="en-US" dirty="0"/>
              <a:t> et al., (1968) used a digit-naming task, wherein French-English bilingual participants named blocks of digits in one of their languages, or switched between languages, within a block of trials.</a:t>
            </a:r>
          </a:p>
          <a:p>
            <a:pPr lvl="1"/>
            <a:endParaRPr lang="en-US" dirty="0"/>
          </a:p>
          <a:p>
            <a:pPr lvl="1"/>
            <a:r>
              <a:rPr lang="en-US" dirty="0"/>
              <a:t>In one type of block, the switches could be anticipated, whereas in another type of block the switches could not be anticipated.</a:t>
            </a:r>
          </a:p>
          <a:p>
            <a:pPr lvl="1"/>
            <a:endParaRPr lang="en-US" dirty="0"/>
          </a:p>
          <a:p>
            <a:pPr lvl="1"/>
            <a:r>
              <a:rPr lang="en-US" dirty="0"/>
              <a:t>Now, if the output switch were actually under voluntary control the switching costs would be minimal in the predictable condition but higher under the unpredictable block, probably because the participants would be able to predict the switches and hence reduce the costs.</a:t>
            </a:r>
          </a:p>
        </p:txBody>
      </p:sp>
    </p:spTree>
    <p:extLst>
      <p:ext uri="{BB962C8B-B14F-4D97-AF65-F5344CB8AC3E}">
        <p14:creationId xmlns:p14="http://schemas.microsoft.com/office/powerpoint/2010/main" val="1824070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BAA04-5C5A-A65A-E21B-5DA95B52A4C2}"/>
              </a:ext>
            </a:extLst>
          </p:cNvPr>
          <p:cNvSpPr>
            <a:spLocks noGrp="1"/>
          </p:cNvSpPr>
          <p:nvPr>
            <p:ph idx="1"/>
          </p:nvPr>
        </p:nvSpPr>
        <p:spPr>
          <a:xfrm>
            <a:off x="838200" y="537210"/>
            <a:ext cx="10515600" cy="5760720"/>
          </a:xfrm>
        </p:spPr>
        <p:txBody>
          <a:bodyPr/>
          <a:lstStyle/>
          <a:p>
            <a:endParaRPr lang="en-US" dirty="0"/>
          </a:p>
          <a:p>
            <a:pPr lvl="1"/>
            <a:endParaRPr lang="en-US" dirty="0"/>
          </a:p>
          <a:p>
            <a:pPr lvl="1"/>
            <a:r>
              <a:rPr lang="en-US" dirty="0"/>
              <a:t>The authors compared the language switching condition with a condition where the participants were required to switch between two tasks, performed using the same language.</a:t>
            </a:r>
          </a:p>
          <a:p>
            <a:pPr lvl="2"/>
            <a:endParaRPr lang="en-US" dirty="0"/>
          </a:p>
          <a:p>
            <a:pPr lvl="2"/>
            <a:r>
              <a:rPr lang="en-US" dirty="0"/>
              <a:t>Here, participants were either required to name all digits within a block (in the same language), added 1 to all digits presented within the block or switch between naming the presented digit or adding 1 onto it within the same language block.</a:t>
            </a:r>
          </a:p>
          <a:p>
            <a:pPr lvl="2"/>
            <a:endParaRPr lang="en-US" dirty="0"/>
          </a:p>
          <a:p>
            <a:pPr lvl="2"/>
            <a:r>
              <a:rPr lang="en-US" dirty="0"/>
              <a:t>This was referred to as the digit-switching condition, and was included to tease apart the effects of language switching and simply task switching.</a:t>
            </a:r>
          </a:p>
        </p:txBody>
      </p:sp>
    </p:spTree>
    <p:extLst>
      <p:ext uri="{BB962C8B-B14F-4D97-AF65-F5344CB8AC3E}">
        <p14:creationId xmlns:p14="http://schemas.microsoft.com/office/powerpoint/2010/main" val="3175749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BAA04-5C5A-A65A-E21B-5DA95B52A4C2}"/>
              </a:ext>
            </a:extLst>
          </p:cNvPr>
          <p:cNvSpPr>
            <a:spLocks noGrp="1"/>
          </p:cNvSpPr>
          <p:nvPr>
            <p:ph idx="1"/>
          </p:nvPr>
        </p:nvSpPr>
        <p:spPr>
          <a:xfrm>
            <a:off x="838200" y="537210"/>
            <a:ext cx="10515600" cy="5760720"/>
          </a:xfrm>
        </p:spPr>
        <p:txBody>
          <a:bodyPr>
            <a:normAutofit fontScale="92500"/>
          </a:bodyPr>
          <a:lstStyle/>
          <a:p>
            <a:endParaRPr lang="en-US" dirty="0"/>
          </a:p>
          <a:p>
            <a:pPr lvl="1"/>
            <a:r>
              <a:rPr lang="en-US" dirty="0"/>
              <a:t>The results showed larger response times, per digit-naming trial in the language mixed block, as compared to the single-language block; implying that language switching is indeed effortful and incurs costs in terms of increased response times.</a:t>
            </a:r>
          </a:p>
          <a:p>
            <a:pPr lvl="1"/>
            <a:endParaRPr lang="en-US" dirty="0"/>
          </a:p>
          <a:p>
            <a:pPr lvl="1"/>
            <a:r>
              <a:rPr lang="en-US" dirty="0"/>
              <a:t>The authors interpreted these results to consistent with the language-subsets account of bilingual memory.</a:t>
            </a:r>
          </a:p>
          <a:p>
            <a:pPr lvl="1"/>
            <a:endParaRPr lang="en-US" dirty="0"/>
          </a:p>
          <a:p>
            <a:pPr lvl="1"/>
            <a:r>
              <a:rPr lang="en-US" dirty="0"/>
              <a:t>Interestingly, when the switch patterns were regular the participants’ average response times were .21 seconds longer in the language mixed blocks as compared to the unilingual blocks; but with irregular switch patterns, the response times rose to being .39 seconds longer in the language mixed block.</a:t>
            </a:r>
          </a:p>
          <a:p>
            <a:pPr lvl="2"/>
            <a:r>
              <a:rPr lang="en-US" dirty="0"/>
              <a:t>This difference between the predictable and unpredictable switches, confirmed the researchers’ hypothesis of the output switch being under voluntary control. </a:t>
            </a:r>
          </a:p>
        </p:txBody>
      </p:sp>
    </p:spTree>
    <p:extLst>
      <p:ext uri="{BB962C8B-B14F-4D97-AF65-F5344CB8AC3E}">
        <p14:creationId xmlns:p14="http://schemas.microsoft.com/office/powerpoint/2010/main" val="496169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BAA04-5C5A-A65A-E21B-5DA95B52A4C2}"/>
              </a:ext>
            </a:extLst>
          </p:cNvPr>
          <p:cNvSpPr>
            <a:spLocks noGrp="1"/>
          </p:cNvSpPr>
          <p:nvPr>
            <p:ph idx="1"/>
          </p:nvPr>
        </p:nvSpPr>
        <p:spPr>
          <a:xfrm>
            <a:off x="838200" y="537210"/>
            <a:ext cx="10515600" cy="5760720"/>
          </a:xfrm>
        </p:spPr>
        <p:txBody>
          <a:bodyPr/>
          <a:lstStyle/>
          <a:p>
            <a:endParaRPr lang="en-US" dirty="0"/>
          </a:p>
          <a:p>
            <a:pPr lvl="1"/>
            <a:r>
              <a:rPr lang="en-US" dirty="0"/>
              <a:t>Moreover, the digit-switching condition also produced similar costs to that obtained with the language switching condition: respectively .22 seconds and .39 seconds per switch in regular vs. irregular switch conditions.</a:t>
            </a:r>
          </a:p>
          <a:p>
            <a:pPr lvl="2"/>
            <a:endParaRPr lang="en-US" dirty="0"/>
          </a:p>
          <a:p>
            <a:pPr lvl="2"/>
            <a:r>
              <a:rPr lang="en-US" dirty="0"/>
              <a:t>From this the researchers concluded that language-switching “seems to require no psychological skill peculiar to bilingualism, but rather a skill which is equally  applicable in a large number of operations in which persons are asked to switch modes of response rapidly” (</a:t>
            </a:r>
            <a:r>
              <a:rPr lang="en-US" dirty="0" err="1"/>
              <a:t>Macnamara</a:t>
            </a:r>
            <a:r>
              <a:rPr lang="en-US" dirty="0"/>
              <a:t> et al., 1968, pp. 213-214; as cited in De Groot, 2012).</a:t>
            </a:r>
          </a:p>
          <a:p>
            <a:pPr lvl="1"/>
            <a:endParaRPr lang="en-US" dirty="0"/>
          </a:p>
          <a:p>
            <a:pPr lvl="1"/>
            <a:r>
              <a:rPr lang="en-US" dirty="0"/>
              <a:t>The authors do not elaborate upon their reasoning behind such a conclusion, for instance the implication for more general tasks involving switching of responses etc.</a:t>
            </a:r>
          </a:p>
        </p:txBody>
      </p:sp>
    </p:spTree>
    <p:extLst>
      <p:ext uri="{BB962C8B-B14F-4D97-AF65-F5344CB8AC3E}">
        <p14:creationId xmlns:p14="http://schemas.microsoft.com/office/powerpoint/2010/main" val="545444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BAA04-5C5A-A65A-E21B-5DA95B52A4C2}"/>
              </a:ext>
            </a:extLst>
          </p:cNvPr>
          <p:cNvSpPr>
            <a:spLocks noGrp="1"/>
          </p:cNvSpPr>
          <p:nvPr>
            <p:ph idx="1"/>
          </p:nvPr>
        </p:nvSpPr>
        <p:spPr>
          <a:xfrm>
            <a:off x="838200" y="537210"/>
            <a:ext cx="10515600" cy="5760720"/>
          </a:xfrm>
        </p:spPr>
        <p:txBody>
          <a:bodyPr>
            <a:normAutofit lnSpcReduction="10000"/>
          </a:bodyPr>
          <a:lstStyle/>
          <a:p>
            <a:endParaRPr lang="en-US" dirty="0"/>
          </a:p>
          <a:p>
            <a:r>
              <a:rPr lang="en-US" dirty="0"/>
              <a:t>In another study, </a:t>
            </a:r>
            <a:r>
              <a:rPr lang="en-US" dirty="0" err="1"/>
              <a:t>Macnamara</a:t>
            </a:r>
            <a:r>
              <a:rPr lang="en-US" dirty="0"/>
              <a:t> &amp; </a:t>
            </a:r>
            <a:r>
              <a:rPr lang="en-US" dirty="0" err="1"/>
              <a:t>Kushnir</a:t>
            </a:r>
            <a:r>
              <a:rPr lang="en-US" dirty="0"/>
              <a:t> (1971) assayed investigating the workings of the hypothesized input switch, once again testing French-English bilingual participants, in two experiments.</a:t>
            </a:r>
          </a:p>
          <a:p>
            <a:pPr lvl="1"/>
            <a:endParaRPr lang="en-US" dirty="0"/>
          </a:p>
          <a:p>
            <a:pPr lvl="1"/>
            <a:r>
              <a:rPr lang="en-US" dirty="0"/>
              <a:t>In one of these experiments, participants silently read the blocks of sentences in which true and false unilingual English sentences alternated with language-mixed sentences, and they were asked to judge the truth or falsehood of each of these sentences (e.g., turnips are vegetables vs. turnips </a:t>
            </a:r>
            <a:r>
              <a:rPr lang="en-US" dirty="0" err="1"/>
              <a:t>sont</a:t>
            </a:r>
            <a:r>
              <a:rPr lang="en-US" dirty="0"/>
              <a:t> vegetables and horses smoke potatoes vs. horse smoke pommes de </a:t>
            </a:r>
            <a:r>
              <a:rPr lang="en-US" dirty="0" err="1"/>
              <a:t>terre</a:t>
            </a:r>
            <a:r>
              <a:rPr lang="en-US" dirty="0"/>
              <a:t>).</a:t>
            </a:r>
          </a:p>
          <a:p>
            <a:pPr lvl="1"/>
            <a:endParaRPr lang="en-US" dirty="0"/>
          </a:p>
          <a:p>
            <a:pPr lvl="1"/>
            <a:r>
              <a:rPr lang="en-US" dirty="0"/>
              <a:t>The important manipulation herein was the pattern in which the unilingual English and mixed sentences alternated: fixed (English sentence, mixed sentence…) or in random order.</a:t>
            </a:r>
          </a:p>
        </p:txBody>
      </p:sp>
    </p:spTree>
    <p:extLst>
      <p:ext uri="{BB962C8B-B14F-4D97-AF65-F5344CB8AC3E}">
        <p14:creationId xmlns:p14="http://schemas.microsoft.com/office/powerpoint/2010/main" val="3947346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BAA04-5C5A-A65A-E21B-5DA95B52A4C2}"/>
              </a:ext>
            </a:extLst>
          </p:cNvPr>
          <p:cNvSpPr>
            <a:spLocks noGrp="1"/>
          </p:cNvSpPr>
          <p:nvPr>
            <p:ph idx="1"/>
          </p:nvPr>
        </p:nvSpPr>
        <p:spPr>
          <a:xfrm>
            <a:off x="838200" y="537210"/>
            <a:ext cx="10515600" cy="5760720"/>
          </a:xfrm>
        </p:spPr>
        <p:txBody>
          <a:bodyPr/>
          <a:lstStyle/>
          <a:p>
            <a:endParaRPr lang="en-US" dirty="0"/>
          </a:p>
          <a:p>
            <a:pPr lvl="2"/>
            <a:endParaRPr lang="en-US" dirty="0"/>
          </a:p>
          <a:p>
            <a:pPr lvl="2"/>
            <a:endParaRPr lang="en-US" dirty="0"/>
          </a:p>
          <a:p>
            <a:pPr lvl="2"/>
            <a:r>
              <a:rPr lang="en-US" dirty="0"/>
              <a:t>Now, if the input switch does indeed operate automatically, there should be no effect of this manipulation should manifest, and language switches in the language mixed sentences should be equally fast/slow in the fixed and random conditions.</a:t>
            </a:r>
          </a:p>
          <a:p>
            <a:pPr lvl="1"/>
            <a:endParaRPr lang="en-US" dirty="0"/>
          </a:p>
          <a:p>
            <a:pPr lvl="1"/>
            <a:r>
              <a:rPr lang="en-US" dirty="0"/>
              <a:t>In the second experiment, they simply replicated the first one with auditory presentation of the stimuli, to discourage the participants from repeating the sentences aloud to themselves and thus avoiding the triggering of the output switch.</a:t>
            </a:r>
          </a:p>
          <a:p>
            <a:pPr lvl="1"/>
            <a:endParaRPr lang="en-US" dirty="0"/>
          </a:p>
        </p:txBody>
      </p:sp>
    </p:spTree>
    <p:extLst>
      <p:ext uri="{BB962C8B-B14F-4D97-AF65-F5344CB8AC3E}">
        <p14:creationId xmlns:p14="http://schemas.microsoft.com/office/powerpoint/2010/main" val="3363811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9CF105-213A-E3EE-0EF6-FAF1934AB883}"/>
              </a:ext>
            </a:extLst>
          </p:cNvPr>
          <p:cNvSpPr>
            <a:spLocks noGrp="1"/>
          </p:cNvSpPr>
          <p:nvPr>
            <p:ph idx="1"/>
          </p:nvPr>
        </p:nvSpPr>
        <p:spPr>
          <a:xfrm>
            <a:off x="838200" y="708660"/>
            <a:ext cx="10515600" cy="5468303"/>
          </a:xfrm>
        </p:spPr>
        <p:txBody>
          <a:bodyPr/>
          <a:lstStyle/>
          <a:p>
            <a:endParaRPr lang="en-US" dirty="0"/>
          </a:p>
          <a:p>
            <a:pPr lvl="1"/>
            <a:endParaRPr lang="en-US" dirty="0"/>
          </a:p>
          <a:p>
            <a:pPr lvl="1"/>
            <a:r>
              <a:rPr lang="en-US" dirty="0"/>
              <a:t>The results, showed again that language switching incurred an observable cost in terms of response times.</a:t>
            </a:r>
          </a:p>
          <a:p>
            <a:pPr lvl="2"/>
            <a:endParaRPr lang="en-US" dirty="0"/>
          </a:p>
          <a:p>
            <a:pPr lvl="2"/>
            <a:r>
              <a:rPr lang="en-US" dirty="0"/>
              <a:t>However, interestingly, the fixed alternation condition resulted in longer switch times than the random alternation condition.</a:t>
            </a:r>
          </a:p>
          <a:p>
            <a:pPr lvl="1"/>
            <a:endParaRPr lang="en-US" dirty="0"/>
          </a:p>
          <a:p>
            <a:pPr lvl="1"/>
            <a:r>
              <a:rPr lang="en-US" dirty="0"/>
              <a:t>The authors interpreted these results as supporting the view that input switch operated automatically; again however not elaborating their reasoning in much detail.</a:t>
            </a:r>
          </a:p>
        </p:txBody>
      </p:sp>
    </p:spTree>
    <p:extLst>
      <p:ext uri="{BB962C8B-B14F-4D97-AF65-F5344CB8AC3E}">
        <p14:creationId xmlns:p14="http://schemas.microsoft.com/office/powerpoint/2010/main" val="2940506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91E6EF-11A6-2E44-EA05-AE405360D053}"/>
              </a:ext>
            </a:extLst>
          </p:cNvPr>
          <p:cNvSpPr>
            <a:spLocks noGrp="1"/>
          </p:cNvSpPr>
          <p:nvPr>
            <p:ph idx="1"/>
          </p:nvPr>
        </p:nvSpPr>
        <p:spPr>
          <a:xfrm>
            <a:off x="838200" y="651510"/>
            <a:ext cx="10515600" cy="5525453"/>
          </a:xfrm>
        </p:spPr>
        <p:txBody>
          <a:bodyPr/>
          <a:lstStyle/>
          <a:p>
            <a:endParaRPr lang="en-US" dirty="0"/>
          </a:p>
          <a:p>
            <a:pPr lvl="1"/>
            <a:r>
              <a:rPr lang="en-US" dirty="0"/>
              <a:t>These early results were re-evaluated and questioned in later studies, for instance, Grainger &amp; </a:t>
            </a:r>
            <a:r>
              <a:rPr lang="en-US" dirty="0" err="1"/>
              <a:t>Beauvillain</a:t>
            </a:r>
            <a:r>
              <a:rPr lang="en-US" dirty="0"/>
              <a:t>, 1987 and Soares &amp; Grosjean, 1984 questioned the interpretations of the switch cost in terms of a language switch.</a:t>
            </a:r>
          </a:p>
          <a:p>
            <a:pPr lvl="1"/>
            <a:endParaRPr lang="en-US" dirty="0"/>
          </a:p>
          <a:p>
            <a:pPr lvl="1"/>
            <a:r>
              <a:rPr lang="en-US" dirty="0"/>
              <a:t>In more detail, Grainger  &amp; </a:t>
            </a:r>
            <a:r>
              <a:rPr lang="en-US" dirty="0" err="1"/>
              <a:t>Beauvillain</a:t>
            </a:r>
            <a:r>
              <a:rPr lang="en-US" dirty="0"/>
              <a:t> (1987) used the visual lexical decision task with French-English bilinguals whereas Soares &amp; Grosjean presented unilingual or bilingual spoken sentences for their Portuguese-English bilingual participants.</a:t>
            </a:r>
          </a:p>
          <a:p>
            <a:pPr lvl="1"/>
            <a:endParaRPr lang="en-US" dirty="0"/>
          </a:p>
          <a:p>
            <a:pPr lvl="1"/>
            <a:r>
              <a:rPr lang="en-US" dirty="0"/>
              <a:t>Employing different tasks, these researchers were able to replicate the main findings of the early studies: that switching incurs cost in terms of response times.</a:t>
            </a:r>
          </a:p>
        </p:txBody>
      </p:sp>
    </p:spTree>
    <p:extLst>
      <p:ext uri="{BB962C8B-B14F-4D97-AF65-F5344CB8AC3E}">
        <p14:creationId xmlns:p14="http://schemas.microsoft.com/office/powerpoint/2010/main" val="986845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91E6EF-11A6-2E44-EA05-AE405360D053}"/>
              </a:ext>
            </a:extLst>
          </p:cNvPr>
          <p:cNvSpPr>
            <a:spLocks noGrp="1"/>
          </p:cNvSpPr>
          <p:nvPr>
            <p:ph idx="1"/>
          </p:nvPr>
        </p:nvSpPr>
        <p:spPr>
          <a:xfrm>
            <a:off x="838200" y="651510"/>
            <a:ext cx="10515600" cy="5525453"/>
          </a:xfrm>
        </p:spPr>
        <p:txBody>
          <a:bodyPr/>
          <a:lstStyle/>
          <a:p>
            <a:endParaRPr lang="en-US" dirty="0"/>
          </a:p>
          <a:p>
            <a:pPr lvl="1"/>
            <a:endParaRPr lang="en-US" dirty="0"/>
          </a:p>
          <a:p>
            <a:pPr lvl="1"/>
            <a:endParaRPr lang="en-US" dirty="0"/>
          </a:p>
          <a:p>
            <a:pPr lvl="1"/>
            <a:r>
              <a:rPr lang="en-US" dirty="0"/>
              <a:t>However, Grosjean rejected the interpretation of the switch costs in terms of the “hypothesized language switch” on account of inconclusiveness about its origins.</a:t>
            </a:r>
          </a:p>
          <a:p>
            <a:pPr lvl="1"/>
            <a:endParaRPr lang="en-US" dirty="0"/>
          </a:p>
          <a:p>
            <a:pPr lvl="1"/>
            <a:r>
              <a:rPr lang="en-US" dirty="0"/>
              <a:t>Interestingly, the main reason for Grainger &amp; </a:t>
            </a:r>
            <a:r>
              <a:rPr lang="en-US" dirty="0" err="1"/>
              <a:t>Beauvillain</a:t>
            </a:r>
            <a:r>
              <a:rPr lang="en-US" dirty="0"/>
              <a:t> (1987) to reject the language switch notion was their assumption that the language not in use is switched off or deactivated.</a:t>
            </a:r>
          </a:p>
        </p:txBody>
      </p:sp>
    </p:spTree>
    <p:extLst>
      <p:ext uri="{BB962C8B-B14F-4D97-AF65-F5344CB8AC3E}">
        <p14:creationId xmlns:p14="http://schemas.microsoft.com/office/powerpoint/2010/main" val="3112632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91E6EF-11A6-2E44-EA05-AE405360D053}"/>
              </a:ext>
            </a:extLst>
          </p:cNvPr>
          <p:cNvSpPr>
            <a:spLocks noGrp="1"/>
          </p:cNvSpPr>
          <p:nvPr>
            <p:ph idx="1"/>
          </p:nvPr>
        </p:nvSpPr>
        <p:spPr>
          <a:xfrm>
            <a:off x="838200" y="651510"/>
            <a:ext cx="10515600" cy="5525453"/>
          </a:xfrm>
        </p:spPr>
        <p:txBody>
          <a:bodyPr>
            <a:normAutofit fontScale="92500" lnSpcReduction="20000"/>
          </a:bodyPr>
          <a:lstStyle/>
          <a:p>
            <a:endParaRPr lang="en-US" dirty="0"/>
          </a:p>
          <a:p>
            <a:pPr lvl="1"/>
            <a:r>
              <a:rPr lang="en-US" dirty="0"/>
              <a:t>In later work, Grainger offered two theoretical explanations for language switching costs:</a:t>
            </a:r>
          </a:p>
          <a:p>
            <a:pPr lvl="2"/>
            <a:endParaRPr lang="en-US" dirty="0"/>
          </a:p>
          <a:p>
            <a:pPr lvl="2"/>
            <a:r>
              <a:rPr lang="en-US" dirty="0"/>
              <a:t>One was the BIA model, which we have discussed earlier.</a:t>
            </a:r>
          </a:p>
          <a:p>
            <a:pPr lvl="2"/>
            <a:endParaRPr lang="en-US" dirty="0"/>
          </a:p>
          <a:p>
            <a:pPr lvl="2"/>
            <a:r>
              <a:rPr lang="en-US" dirty="0"/>
              <a:t>The other was the bilingual activation verification model (BAV), which assumed the existence of two separate lexicons for each of the bilinguals’ languages, with word representations from both the lexicons responding to a word input.</a:t>
            </a:r>
          </a:p>
          <a:p>
            <a:pPr lvl="2"/>
            <a:endParaRPr lang="en-US" dirty="0"/>
          </a:p>
          <a:p>
            <a:pPr lvl="2"/>
            <a:r>
              <a:rPr lang="en-US" dirty="0"/>
              <a:t>Following this initial activation, the model searches through the activated nodes of one of the lexicons for an exact match with the input presentation, and if one is not found, only then the search moves on to the activated nodes of the other language’s lexicon.</a:t>
            </a:r>
          </a:p>
          <a:p>
            <a:pPr lvl="2"/>
            <a:endParaRPr lang="en-US" dirty="0"/>
          </a:p>
          <a:p>
            <a:pPr lvl="2"/>
            <a:r>
              <a:rPr lang="en-US" dirty="0"/>
              <a:t>On a subsequent trial, the search first initiates in the lexicon that presented a match on the previous trial: this would lead to more time being taken during a switch trial.</a:t>
            </a:r>
          </a:p>
        </p:txBody>
      </p:sp>
    </p:spTree>
    <p:extLst>
      <p:ext uri="{BB962C8B-B14F-4D97-AF65-F5344CB8AC3E}">
        <p14:creationId xmlns:p14="http://schemas.microsoft.com/office/powerpoint/2010/main" val="2803898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91E6EF-11A6-2E44-EA05-AE405360D053}"/>
              </a:ext>
            </a:extLst>
          </p:cNvPr>
          <p:cNvSpPr>
            <a:spLocks noGrp="1"/>
          </p:cNvSpPr>
          <p:nvPr>
            <p:ph idx="1"/>
          </p:nvPr>
        </p:nvSpPr>
        <p:spPr>
          <a:xfrm>
            <a:off x="838200" y="651510"/>
            <a:ext cx="10515600" cy="5525453"/>
          </a:xfrm>
        </p:spPr>
        <p:txBody>
          <a:bodyPr>
            <a:normAutofit lnSpcReduction="10000"/>
          </a:bodyPr>
          <a:lstStyle/>
          <a:p>
            <a:endParaRPr lang="en-US" dirty="0"/>
          </a:p>
          <a:p>
            <a:pPr lvl="1"/>
            <a:r>
              <a:rPr lang="en-US" dirty="0"/>
              <a:t>Soares &amp; Grosjean (1984) also chose a serial search explanation of the switching cost, but they embedded the same in Grosjean’s </a:t>
            </a:r>
            <a:r>
              <a:rPr lang="en-US" i="1" dirty="0"/>
              <a:t>language mode theory.</a:t>
            </a:r>
          </a:p>
          <a:p>
            <a:pPr lvl="2"/>
            <a:endParaRPr lang="en-US" dirty="0"/>
          </a:p>
          <a:p>
            <a:pPr lvl="2"/>
            <a:r>
              <a:rPr lang="en-US" dirty="0"/>
              <a:t>The language mode theory proposes a different base language and a guest language, wherein the base language is supposed to be contextually most appropriate and hence most active, whereas the guest language would need to be activated.</a:t>
            </a:r>
          </a:p>
          <a:p>
            <a:pPr lvl="2"/>
            <a:endParaRPr lang="en-US" dirty="0"/>
          </a:p>
          <a:p>
            <a:pPr lvl="2"/>
            <a:r>
              <a:rPr lang="en-US" dirty="0"/>
              <a:t>Soares &amp; Grosjean assumed that in terms of search of lexicon for a match with the input representation, the base language would be searched first and only if the base language lexicon produces incorrect results, the search moves on to the guest language’s lexicon.</a:t>
            </a:r>
          </a:p>
          <a:p>
            <a:pPr lvl="2"/>
            <a:endParaRPr lang="en-US" dirty="0"/>
          </a:p>
          <a:p>
            <a:pPr lvl="2"/>
            <a:r>
              <a:rPr lang="en-US" dirty="0"/>
              <a:t>Incidentally, language switches were accounted for using this explanation.</a:t>
            </a:r>
          </a:p>
        </p:txBody>
      </p:sp>
    </p:spTree>
    <p:extLst>
      <p:ext uri="{BB962C8B-B14F-4D97-AF65-F5344CB8AC3E}">
        <p14:creationId xmlns:p14="http://schemas.microsoft.com/office/powerpoint/2010/main" val="2519364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9FC34-E2BC-DCFB-94F1-E09A3E4A0F81}"/>
              </a:ext>
            </a:extLst>
          </p:cNvPr>
          <p:cNvSpPr>
            <a:spLocks noGrp="1"/>
          </p:cNvSpPr>
          <p:nvPr>
            <p:ph type="title"/>
          </p:nvPr>
        </p:nvSpPr>
        <p:spPr/>
        <p:txBody>
          <a:bodyPr/>
          <a:lstStyle/>
          <a:p>
            <a:r>
              <a:rPr lang="en-US" dirty="0"/>
              <a:t>In summary…</a:t>
            </a:r>
          </a:p>
        </p:txBody>
      </p:sp>
    </p:spTree>
    <p:extLst>
      <p:ext uri="{BB962C8B-B14F-4D97-AF65-F5344CB8AC3E}">
        <p14:creationId xmlns:p14="http://schemas.microsoft.com/office/powerpoint/2010/main" val="1085700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endParaRPr lang="en-IN" b="0" i="0" dirty="0">
              <a:solidFill>
                <a:srgbClr val="222222"/>
              </a:solidFill>
              <a:effectLst/>
            </a:endParaRPr>
          </a:p>
          <a:p>
            <a:r>
              <a:rPr lang="en-IN" b="0" i="0" dirty="0">
                <a:solidFill>
                  <a:srgbClr val="222222"/>
                </a:solidFill>
                <a:effectLst/>
              </a:rPr>
              <a:t>De Groot, A. M. (2011). </a:t>
            </a:r>
            <a:r>
              <a:rPr lang="en-IN" b="0" i="1" dirty="0">
                <a:solidFill>
                  <a:srgbClr val="222222"/>
                </a:solidFill>
                <a:effectLst/>
              </a:rPr>
              <a:t>Language and cognition in bilinguals and multilinguals: An introduction</a:t>
            </a:r>
            <a:r>
              <a:rPr lang="en-IN" b="0" i="0" dirty="0">
                <a:solidFill>
                  <a:srgbClr val="222222"/>
                </a:solidFill>
                <a:effectLst/>
              </a:rPr>
              <a:t>. Psychology press.</a:t>
            </a:r>
          </a:p>
          <a:p>
            <a:endParaRPr lang="en-US" dirty="0"/>
          </a:p>
          <a:p>
            <a:endParaRPr lang="en-US" dirty="0"/>
          </a:p>
        </p:txBody>
      </p:sp>
    </p:spTree>
    <p:extLst>
      <p:ext uri="{BB962C8B-B14F-4D97-AF65-F5344CB8AC3E}">
        <p14:creationId xmlns:p14="http://schemas.microsoft.com/office/powerpoint/2010/main" val="92967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809-1240-0830-3E33-37055420A11D}"/>
              </a:ext>
            </a:extLst>
          </p:cNvPr>
          <p:cNvSpPr>
            <a:spLocks noGrp="1"/>
          </p:cNvSpPr>
          <p:nvPr>
            <p:ph type="title"/>
          </p:nvPr>
        </p:nvSpPr>
        <p:spPr>
          <a:xfrm>
            <a:off x="1046922" y="2502038"/>
            <a:ext cx="10515600" cy="1325563"/>
          </a:xfrm>
        </p:spPr>
        <p:txBody>
          <a:bodyPr/>
          <a:lstStyle/>
          <a:p>
            <a:r>
              <a:rPr lang="en-US" dirty="0"/>
              <a:t>Language Control in Bi/Multilinguals </a:t>
            </a:r>
            <a:r>
              <a:rPr lang="en-US"/>
              <a:t>- II</a:t>
            </a:r>
            <a:endParaRPr lang="en-US" dirty="0"/>
          </a:p>
        </p:txBody>
      </p:sp>
    </p:spTree>
    <p:extLst>
      <p:ext uri="{BB962C8B-B14F-4D97-AF65-F5344CB8AC3E}">
        <p14:creationId xmlns:p14="http://schemas.microsoft.com/office/powerpoint/2010/main" val="85990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75B6A-B83C-0B4F-C84A-C89A7C01ABA8}"/>
              </a:ext>
            </a:extLst>
          </p:cNvPr>
          <p:cNvSpPr>
            <a:spLocks noGrp="1"/>
          </p:cNvSpPr>
          <p:nvPr>
            <p:ph type="title"/>
          </p:nvPr>
        </p:nvSpPr>
        <p:spPr>
          <a:xfrm>
            <a:off x="838200" y="365125"/>
            <a:ext cx="10515600" cy="1120775"/>
          </a:xfrm>
        </p:spPr>
        <p:txBody>
          <a:bodyPr/>
          <a:lstStyle/>
          <a:p>
            <a:r>
              <a:rPr lang="en-US" dirty="0"/>
              <a:t>Language Control: Switching Between Language Subsets</a:t>
            </a:r>
          </a:p>
        </p:txBody>
      </p:sp>
      <p:sp>
        <p:nvSpPr>
          <p:cNvPr id="3" name="Content Placeholder 2">
            <a:extLst>
              <a:ext uri="{FF2B5EF4-FFF2-40B4-BE49-F238E27FC236}">
                <a16:creationId xmlns:a16="http://schemas.microsoft.com/office/drawing/2014/main" id="{CCFDBEBF-FE15-7E7F-976E-5D52FF7CBC64}"/>
              </a:ext>
            </a:extLst>
          </p:cNvPr>
          <p:cNvSpPr>
            <a:spLocks noGrp="1"/>
          </p:cNvSpPr>
          <p:nvPr>
            <p:ph idx="1"/>
          </p:nvPr>
        </p:nvSpPr>
        <p:spPr>
          <a:xfrm>
            <a:off x="838200" y="1680210"/>
            <a:ext cx="10515600" cy="4640580"/>
          </a:xfrm>
        </p:spPr>
        <p:txBody>
          <a:bodyPr>
            <a:normAutofit lnSpcReduction="10000"/>
          </a:bodyPr>
          <a:lstStyle/>
          <a:p>
            <a:endParaRPr lang="en-US" dirty="0"/>
          </a:p>
          <a:p>
            <a:r>
              <a:rPr lang="en-US" dirty="0"/>
              <a:t>As discussed in the previous lecture, one of the common perspectives about language control is the view that the two languages of a bilingual exist as separate subsets within a bilingual’s memory system.</a:t>
            </a:r>
          </a:p>
          <a:p>
            <a:pPr lvl="1"/>
            <a:endParaRPr lang="en-US" dirty="0"/>
          </a:p>
          <a:p>
            <a:pPr lvl="1"/>
            <a:r>
              <a:rPr lang="en-US" dirty="0"/>
              <a:t>Early studies of language-switching (</a:t>
            </a:r>
            <a:r>
              <a:rPr lang="en-US" dirty="0" err="1"/>
              <a:t>Kolers</a:t>
            </a:r>
            <a:r>
              <a:rPr lang="en-US" dirty="0"/>
              <a:t>, 1966; </a:t>
            </a:r>
            <a:r>
              <a:rPr lang="en-US" dirty="0" err="1"/>
              <a:t>Macnamara</a:t>
            </a:r>
            <a:r>
              <a:rPr lang="en-US" dirty="0"/>
              <a:t>, 1967; etc.) bought into this idea and sought to investigate the same through their experiments.</a:t>
            </a:r>
          </a:p>
          <a:p>
            <a:pPr lvl="1"/>
            <a:endParaRPr lang="en-US" dirty="0"/>
          </a:p>
          <a:p>
            <a:pPr lvl="1"/>
            <a:r>
              <a:rPr lang="en-US" dirty="0"/>
              <a:t>For instance, bilingual participants in their experiments were expected to move in and out of these language subsets based upon change in linguistic input or required output.</a:t>
            </a:r>
          </a:p>
        </p:txBody>
      </p:sp>
    </p:spTree>
    <p:extLst>
      <p:ext uri="{BB962C8B-B14F-4D97-AF65-F5344CB8AC3E}">
        <p14:creationId xmlns:p14="http://schemas.microsoft.com/office/powerpoint/2010/main" val="3524477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BAA04-5C5A-A65A-E21B-5DA95B52A4C2}"/>
              </a:ext>
            </a:extLst>
          </p:cNvPr>
          <p:cNvSpPr>
            <a:spLocks noGrp="1"/>
          </p:cNvSpPr>
          <p:nvPr>
            <p:ph idx="1"/>
          </p:nvPr>
        </p:nvSpPr>
        <p:spPr>
          <a:xfrm>
            <a:off x="838200" y="537210"/>
            <a:ext cx="10515600" cy="5760720"/>
          </a:xfrm>
        </p:spPr>
        <p:txBody>
          <a:bodyPr/>
          <a:lstStyle/>
          <a:p>
            <a:pPr lvl="1"/>
            <a:endParaRPr lang="en-US" dirty="0"/>
          </a:p>
          <a:p>
            <a:pPr lvl="1"/>
            <a:endParaRPr lang="en-US" dirty="0"/>
          </a:p>
          <a:p>
            <a:pPr lvl="1"/>
            <a:r>
              <a:rPr lang="en-US" dirty="0"/>
              <a:t>This shifting in and out of language subsets was assumed to effortful in comparison to the task at hand for the monolinguals, where no such switching in and out of a language is required.</a:t>
            </a:r>
          </a:p>
          <a:p>
            <a:pPr lvl="1"/>
            <a:endParaRPr lang="en-US" dirty="0"/>
          </a:p>
          <a:p>
            <a:pPr lvl="1"/>
            <a:r>
              <a:rPr lang="en-US" dirty="0"/>
              <a:t>Consequently, the researchers in these line of studies predicted slower performance on switch trials as compared to non-switch trials.</a:t>
            </a:r>
          </a:p>
          <a:p>
            <a:pPr lvl="1"/>
            <a:endParaRPr lang="en-US" dirty="0"/>
          </a:p>
          <a:p>
            <a:pPr lvl="1"/>
            <a:r>
              <a:rPr lang="en-US" dirty="0"/>
              <a:t>Additionally, they assumed that these switches involved, mental switching devices: an input switch and an output switch, wherein these switches were expected to determine the selection of appropriate language subset in speech comprehension and production.</a:t>
            </a:r>
          </a:p>
        </p:txBody>
      </p:sp>
    </p:spTree>
    <p:extLst>
      <p:ext uri="{BB962C8B-B14F-4D97-AF65-F5344CB8AC3E}">
        <p14:creationId xmlns:p14="http://schemas.microsoft.com/office/powerpoint/2010/main" val="634205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1806</Words>
  <Application>Microsoft Macintosh PowerPoint</Application>
  <PresentationFormat>Widescreen</PresentationFormat>
  <Paragraphs>121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Language Control in Bi/Multilinguals - II</vt:lpstr>
      <vt:lpstr>Language Control: Switching Between Language Subsets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 Verma</cp:lastModifiedBy>
  <cp:revision>42</cp:revision>
  <dcterms:created xsi:type="dcterms:W3CDTF">2019-01-13T17:34:45Z</dcterms:created>
  <dcterms:modified xsi:type="dcterms:W3CDTF">2024-07-03T03:45:20Z</dcterms:modified>
</cp:coreProperties>
</file>