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81"/>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15E4-0141-3D45-8E8B-76DFCA222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7B6319-FBAC-A24F-89D4-A8F5322940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8A0298-0F85-F749-BB72-3040565592CB}"/>
              </a:ext>
            </a:extLst>
          </p:cNvPr>
          <p:cNvSpPr>
            <a:spLocks noGrp="1"/>
          </p:cNvSpPr>
          <p:nvPr>
            <p:ph type="dt" sz="half" idx="10"/>
          </p:nvPr>
        </p:nvSpPr>
        <p:spPr/>
        <p:txBody>
          <a:bodyPr/>
          <a:lstStyle/>
          <a:p>
            <a:fld id="{5D94F897-24CD-484C-B9BC-93872A6807B5}" type="datetimeFigureOut">
              <a:rPr lang="en-US" smtClean="0"/>
              <a:t>5/22/24</a:t>
            </a:fld>
            <a:endParaRPr lang="en-US"/>
          </a:p>
        </p:txBody>
      </p:sp>
      <p:sp>
        <p:nvSpPr>
          <p:cNvPr id="5" name="Footer Placeholder 4">
            <a:extLst>
              <a:ext uri="{FF2B5EF4-FFF2-40B4-BE49-F238E27FC236}">
                <a16:creationId xmlns:a16="http://schemas.microsoft.com/office/drawing/2014/main" id="{703F7E91-12EE-A34C-8946-35E4F07A2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F36D0-585E-0645-8EE9-21BC3F21E33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60337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EA8B-2F9E-F742-A39B-F9D626EEA1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6D09C-04DA-BB4C-8E43-74DADB11A1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513B4-4966-344C-B689-53B27E7C3816}"/>
              </a:ext>
            </a:extLst>
          </p:cNvPr>
          <p:cNvSpPr>
            <a:spLocks noGrp="1"/>
          </p:cNvSpPr>
          <p:nvPr>
            <p:ph type="dt" sz="half" idx="10"/>
          </p:nvPr>
        </p:nvSpPr>
        <p:spPr/>
        <p:txBody>
          <a:bodyPr/>
          <a:lstStyle/>
          <a:p>
            <a:fld id="{5D94F897-24CD-484C-B9BC-93872A6807B5}" type="datetimeFigureOut">
              <a:rPr lang="en-US" smtClean="0"/>
              <a:t>5/22/24</a:t>
            </a:fld>
            <a:endParaRPr lang="en-US"/>
          </a:p>
        </p:txBody>
      </p:sp>
      <p:sp>
        <p:nvSpPr>
          <p:cNvPr id="5" name="Footer Placeholder 4">
            <a:extLst>
              <a:ext uri="{FF2B5EF4-FFF2-40B4-BE49-F238E27FC236}">
                <a16:creationId xmlns:a16="http://schemas.microsoft.com/office/drawing/2014/main" id="{AC2ED550-52A3-B64B-91F8-39CAD778C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892D1-6571-3149-9CE0-317FDCE8FAFD}"/>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366352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C90661-1C93-7147-BE2C-2EA9E2F889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CE0331-47F8-2E4E-83BE-40B85BF35D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47F27-B725-9741-8961-C648E56FDB21}"/>
              </a:ext>
            </a:extLst>
          </p:cNvPr>
          <p:cNvSpPr>
            <a:spLocks noGrp="1"/>
          </p:cNvSpPr>
          <p:nvPr>
            <p:ph type="dt" sz="half" idx="10"/>
          </p:nvPr>
        </p:nvSpPr>
        <p:spPr/>
        <p:txBody>
          <a:bodyPr/>
          <a:lstStyle/>
          <a:p>
            <a:fld id="{5D94F897-24CD-484C-B9BC-93872A6807B5}" type="datetimeFigureOut">
              <a:rPr lang="en-US" smtClean="0"/>
              <a:t>5/22/24</a:t>
            </a:fld>
            <a:endParaRPr lang="en-US"/>
          </a:p>
        </p:txBody>
      </p:sp>
      <p:sp>
        <p:nvSpPr>
          <p:cNvPr id="5" name="Footer Placeholder 4">
            <a:extLst>
              <a:ext uri="{FF2B5EF4-FFF2-40B4-BE49-F238E27FC236}">
                <a16:creationId xmlns:a16="http://schemas.microsoft.com/office/drawing/2014/main" id="{AC6F286C-E244-F443-8D48-176D21CD8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05BFC-A23C-EC4C-9ECF-8304B195761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3889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1C0B-DE4C-1A4B-A946-BDC77D402217}"/>
              </a:ext>
            </a:extLst>
          </p:cNvPr>
          <p:cNvSpPr>
            <a:spLocks noGrp="1"/>
          </p:cNvSpPr>
          <p:nvPr>
            <p:ph type="title"/>
          </p:nvPr>
        </p:nvSpPr>
        <p:spPr/>
        <p:txBody>
          <a:bodyPr>
            <a:normAutofit/>
          </a:bodyPr>
          <a:lstStyle>
            <a:lvl1pPr>
              <a:defRPr sz="3400" b="1">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1BB0192-C220-BE4D-921E-554DA2E2A315}"/>
              </a:ext>
            </a:extLst>
          </p:cNvPr>
          <p:cNvSpPr>
            <a:spLocks noGrp="1"/>
          </p:cNvSpPr>
          <p:nvPr>
            <p:ph idx="1"/>
          </p:nvPr>
        </p:nvSpPr>
        <p:spPr/>
        <p:txBody>
          <a:bodyPr/>
          <a:lstStyle>
            <a:lvl1pPr algn="just">
              <a:defRPr>
                <a:latin typeface="Times New Roman" panose="02020603050405020304" pitchFamily="18" charset="0"/>
                <a:cs typeface="Times New Roman" panose="02020603050405020304" pitchFamily="18" charset="0"/>
              </a:defRPr>
            </a:lvl1pPr>
            <a:lvl2pPr algn="just">
              <a:defRPr sz="2600">
                <a:latin typeface="Times New Roman" panose="02020603050405020304" pitchFamily="18" charset="0"/>
                <a:cs typeface="Times New Roman" panose="02020603050405020304" pitchFamily="18" charset="0"/>
              </a:defRPr>
            </a:lvl2pPr>
            <a:lvl3pPr algn="just">
              <a:defRPr sz="2400">
                <a:latin typeface="Times New Roman" panose="02020603050405020304" pitchFamily="18" charset="0"/>
                <a:cs typeface="Times New Roman" panose="02020603050405020304" pitchFamily="18" charset="0"/>
              </a:defRPr>
            </a:lvl3pPr>
            <a:lvl4pPr algn="just">
              <a:defRPr sz="2200">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B4D485E-1688-DA4D-88F8-5DB80170771B}"/>
              </a:ext>
            </a:extLst>
          </p:cNvPr>
          <p:cNvSpPr>
            <a:spLocks noGrp="1"/>
          </p:cNvSpPr>
          <p:nvPr>
            <p:ph type="dt" sz="half" idx="10"/>
          </p:nvPr>
        </p:nvSpPr>
        <p:spPr/>
        <p:txBody>
          <a:bodyPr/>
          <a:lstStyle/>
          <a:p>
            <a:fld id="{5D94F897-24CD-484C-B9BC-93872A6807B5}" type="datetimeFigureOut">
              <a:rPr lang="en-US" smtClean="0"/>
              <a:t>5/22/24</a:t>
            </a:fld>
            <a:endParaRPr lang="en-US"/>
          </a:p>
        </p:txBody>
      </p:sp>
      <p:sp>
        <p:nvSpPr>
          <p:cNvPr id="5" name="Footer Placeholder 4">
            <a:extLst>
              <a:ext uri="{FF2B5EF4-FFF2-40B4-BE49-F238E27FC236}">
                <a16:creationId xmlns:a16="http://schemas.microsoft.com/office/drawing/2014/main" id="{F722C10E-72D2-A448-B39F-257F744F4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FC24E-B6C6-F94E-8E1A-B321AFE3CF9B}"/>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406477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C277-628E-A045-B75A-4D0A96070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73E7FF-F66E-EE41-9DFD-DB251A5AE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A9D855-9E4F-5F49-A893-7250A6249688}"/>
              </a:ext>
            </a:extLst>
          </p:cNvPr>
          <p:cNvSpPr>
            <a:spLocks noGrp="1"/>
          </p:cNvSpPr>
          <p:nvPr>
            <p:ph type="dt" sz="half" idx="10"/>
          </p:nvPr>
        </p:nvSpPr>
        <p:spPr/>
        <p:txBody>
          <a:bodyPr/>
          <a:lstStyle/>
          <a:p>
            <a:fld id="{5D94F897-24CD-484C-B9BC-93872A6807B5}" type="datetimeFigureOut">
              <a:rPr lang="en-US" smtClean="0"/>
              <a:t>5/22/24</a:t>
            </a:fld>
            <a:endParaRPr lang="en-US"/>
          </a:p>
        </p:txBody>
      </p:sp>
      <p:sp>
        <p:nvSpPr>
          <p:cNvPr id="5" name="Footer Placeholder 4">
            <a:extLst>
              <a:ext uri="{FF2B5EF4-FFF2-40B4-BE49-F238E27FC236}">
                <a16:creationId xmlns:a16="http://schemas.microsoft.com/office/drawing/2014/main" id="{47138D86-799B-4E41-A185-4B203B9DA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21ACA-1AF1-5F4C-A8FE-8C49538D1DA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8602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60A7-44D1-A34B-A54B-B3BC66C31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D630A-79A6-1E4B-BC46-C31A9341F9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68670E-EDAD-D648-B8A9-F27D9D5388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06B82D-14F7-A34C-95A2-46C19C375D05}"/>
              </a:ext>
            </a:extLst>
          </p:cNvPr>
          <p:cNvSpPr>
            <a:spLocks noGrp="1"/>
          </p:cNvSpPr>
          <p:nvPr>
            <p:ph type="dt" sz="half" idx="10"/>
          </p:nvPr>
        </p:nvSpPr>
        <p:spPr/>
        <p:txBody>
          <a:bodyPr/>
          <a:lstStyle/>
          <a:p>
            <a:fld id="{5D94F897-24CD-484C-B9BC-93872A6807B5}" type="datetimeFigureOut">
              <a:rPr lang="en-US" smtClean="0"/>
              <a:t>5/22/24</a:t>
            </a:fld>
            <a:endParaRPr lang="en-US"/>
          </a:p>
        </p:txBody>
      </p:sp>
      <p:sp>
        <p:nvSpPr>
          <p:cNvPr id="6" name="Footer Placeholder 5">
            <a:extLst>
              <a:ext uri="{FF2B5EF4-FFF2-40B4-BE49-F238E27FC236}">
                <a16:creationId xmlns:a16="http://schemas.microsoft.com/office/drawing/2014/main" id="{49156BD3-E88E-4641-B98F-DC96E3DB3E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B42F5-268A-524A-BB85-D064D6486FA3}"/>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83661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67ED-8CA0-1648-8F62-6CFD1CA4D1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CE307C-8D0F-8B4D-A754-721172A0E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802FBC-C567-2F40-B097-7BF60E009C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A6D95F-357F-B64B-ABD3-6CD97ADA1D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684AD5-638F-DA45-B7B1-FF994CF4C4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C251B2-B839-A248-AED7-2FB14865E9DD}"/>
              </a:ext>
            </a:extLst>
          </p:cNvPr>
          <p:cNvSpPr>
            <a:spLocks noGrp="1"/>
          </p:cNvSpPr>
          <p:nvPr>
            <p:ph type="dt" sz="half" idx="10"/>
          </p:nvPr>
        </p:nvSpPr>
        <p:spPr/>
        <p:txBody>
          <a:bodyPr/>
          <a:lstStyle/>
          <a:p>
            <a:fld id="{5D94F897-24CD-484C-B9BC-93872A6807B5}" type="datetimeFigureOut">
              <a:rPr lang="en-US" smtClean="0"/>
              <a:t>5/22/24</a:t>
            </a:fld>
            <a:endParaRPr lang="en-US"/>
          </a:p>
        </p:txBody>
      </p:sp>
      <p:sp>
        <p:nvSpPr>
          <p:cNvPr id="8" name="Footer Placeholder 7">
            <a:extLst>
              <a:ext uri="{FF2B5EF4-FFF2-40B4-BE49-F238E27FC236}">
                <a16:creationId xmlns:a16="http://schemas.microsoft.com/office/drawing/2014/main" id="{4D619C13-12AD-5B49-85F3-5DF00BE1E4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5FF853-F095-044B-908B-7CE63405116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9532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2CB9-2CE5-6A4D-8367-E6525D3ECA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72913A-CF3B-144D-8C6C-F028E6A4F5D5}"/>
              </a:ext>
            </a:extLst>
          </p:cNvPr>
          <p:cNvSpPr>
            <a:spLocks noGrp="1"/>
          </p:cNvSpPr>
          <p:nvPr>
            <p:ph type="dt" sz="half" idx="10"/>
          </p:nvPr>
        </p:nvSpPr>
        <p:spPr/>
        <p:txBody>
          <a:bodyPr/>
          <a:lstStyle/>
          <a:p>
            <a:fld id="{5D94F897-24CD-484C-B9BC-93872A6807B5}" type="datetimeFigureOut">
              <a:rPr lang="en-US" smtClean="0"/>
              <a:t>5/22/24</a:t>
            </a:fld>
            <a:endParaRPr lang="en-US"/>
          </a:p>
        </p:txBody>
      </p:sp>
      <p:sp>
        <p:nvSpPr>
          <p:cNvPr id="4" name="Footer Placeholder 3">
            <a:extLst>
              <a:ext uri="{FF2B5EF4-FFF2-40B4-BE49-F238E27FC236}">
                <a16:creationId xmlns:a16="http://schemas.microsoft.com/office/drawing/2014/main" id="{1542351A-CADF-9944-80D8-22A96D22E6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52FC7A-0369-7047-9EEE-231AF81EA1F8}"/>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90258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247270-350E-C44C-98F0-F9264C6F4822}"/>
              </a:ext>
            </a:extLst>
          </p:cNvPr>
          <p:cNvSpPr>
            <a:spLocks noGrp="1"/>
          </p:cNvSpPr>
          <p:nvPr>
            <p:ph type="dt" sz="half" idx="10"/>
          </p:nvPr>
        </p:nvSpPr>
        <p:spPr/>
        <p:txBody>
          <a:bodyPr/>
          <a:lstStyle/>
          <a:p>
            <a:fld id="{5D94F897-24CD-484C-B9BC-93872A6807B5}" type="datetimeFigureOut">
              <a:rPr lang="en-US" smtClean="0"/>
              <a:t>5/22/24</a:t>
            </a:fld>
            <a:endParaRPr lang="en-US"/>
          </a:p>
        </p:txBody>
      </p:sp>
      <p:sp>
        <p:nvSpPr>
          <p:cNvPr id="3" name="Footer Placeholder 2">
            <a:extLst>
              <a:ext uri="{FF2B5EF4-FFF2-40B4-BE49-F238E27FC236}">
                <a16:creationId xmlns:a16="http://schemas.microsoft.com/office/drawing/2014/main" id="{DD5FE49C-7286-3D4D-9AA7-278BE67A54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269E5-9D14-C14D-A38D-B2578F1B2A4A}"/>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51858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7C4E-4914-E842-BA70-CE4ABA24E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BD94C5-9DAA-6C47-B5C5-681B025D3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F85F5-A4A6-FA40-A0C9-DC6D173D9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8D1C2A-50D1-AF49-B363-8F3FA2B0EEEA}"/>
              </a:ext>
            </a:extLst>
          </p:cNvPr>
          <p:cNvSpPr>
            <a:spLocks noGrp="1"/>
          </p:cNvSpPr>
          <p:nvPr>
            <p:ph type="dt" sz="half" idx="10"/>
          </p:nvPr>
        </p:nvSpPr>
        <p:spPr/>
        <p:txBody>
          <a:bodyPr/>
          <a:lstStyle/>
          <a:p>
            <a:fld id="{5D94F897-24CD-484C-B9BC-93872A6807B5}" type="datetimeFigureOut">
              <a:rPr lang="en-US" smtClean="0"/>
              <a:t>5/22/24</a:t>
            </a:fld>
            <a:endParaRPr lang="en-US"/>
          </a:p>
        </p:txBody>
      </p:sp>
      <p:sp>
        <p:nvSpPr>
          <p:cNvPr id="6" name="Footer Placeholder 5">
            <a:extLst>
              <a:ext uri="{FF2B5EF4-FFF2-40B4-BE49-F238E27FC236}">
                <a16:creationId xmlns:a16="http://schemas.microsoft.com/office/drawing/2014/main" id="{508B868C-B905-7247-8FB1-D3FEED589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B0011-E948-A141-AEAA-B613B259B60F}"/>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31599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E0DB-882A-E545-839B-0DE7B16A1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C203E-646D-9946-A316-3694D19AC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40A16E-8F83-384D-8D7D-36FD9EF15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E14FF0-306A-DE4E-81AA-9DE1EF7F770B}"/>
              </a:ext>
            </a:extLst>
          </p:cNvPr>
          <p:cNvSpPr>
            <a:spLocks noGrp="1"/>
          </p:cNvSpPr>
          <p:nvPr>
            <p:ph type="dt" sz="half" idx="10"/>
          </p:nvPr>
        </p:nvSpPr>
        <p:spPr/>
        <p:txBody>
          <a:bodyPr/>
          <a:lstStyle/>
          <a:p>
            <a:fld id="{5D94F897-24CD-484C-B9BC-93872A6807B5}" type="datetimeFigureOut">
              <a:rPr lang="en-US" smtClean="0"/>
              <a:t>5/22/24</a:t>
            </a:fld>
            <a:endParaRPr lang="en-US"/>
          </a:p>
        </p:txBody>
      </p:sp>
      <p:sp>
        <p:nvSpPr>
          <p:cNvPr id="6" name="Footer Placeholder 5">
            <a:extLst>
              <a:ext uri="{FF2B5EF4-FFF2-40B4-BE49-F238E27FC236}">
                <a16:creationId xmlns:a16="http://schemas.microsoft.com/office/drawing/2014/main" id="{77376D5C-235F-D54F-8E90-60DAEA9EA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AE5B6-4F6B-FB44-98EA-01D4427E659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5111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9F0BCC-7F75-7D4C-A64D-1BF8DA22F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A6405A-B568-5C44-8F4E-C6F547EFC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38387-9915-F446-8679-79A8F57A1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4F897-24CD-484C-B9BC-93872A6807B5}" type="datetimeFigureOut">
              <a:rPr lang="en-US" smtClean="0"/>
              <a:t>5/22/24</a:t>
            </a:fld>
            <a:endParaRPr lang="en-US"/>
          </a:p>
        </p:txBody>
      </p:sp>
      <p:sp>
        <p:nvSpPr>
          <p:cNvPr id="5" name="Footer Placeholder 4">
            <a:extLst>
              <a:ext uri="{FF2B5EF4-FFF2-40B4-BE49-F238E27FC236}">
                <a16:creationId xmlns:a16="http://schemas.microsoft.com/office/drawing/2014/main" id="{96655B27-B09B-944D-ADAA-0F7F3A786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B55B69-8DC0-B147-A4DF-6C5324A34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ADC1F-C5C0-9A41-AA61-6B37A6CEA29B}" type="slidenum">
              <a:rPr lang="en-US" smtClean="0"/>
              <a:t>‹#›</a:t>
            </a:fld>
            <a:endParaRPr lang="en-US"/>
          </a:p>
        </p:txBody>
      </p:sp>
    </p:spTree>
    <p:extLst>
      <p:ext uri="{BB962C8B-B14F-4D97-AF65-F5344CB8AC3E}">
        <p14:creationId xmlns:p14="http://schemas.microsoft.com/office/powerpoint/2010/main" val="135899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15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FB2349-44F7-E0E9-46E5-FB562F0613FD}"/>
              </a:ext>
            </a:extLst>
          </p:cNvPr>
          <p:cNvSpPr>
            <a:spLocks noGrp="1"/>
          </p:cNvSpPr>
          <p:nvPr>
            <p:ph idx="1"/>
          </p:nvPr>
        </p:nvSpPr>
        <p:spPr>
          <a:xfrm>
            <a:off x="838200" y="735496"/>
            <a:ext cx="10515600" cy="5441467"/>
          </a:xfrm>
        </p:spPr>
        <p:txBody>
          <a:bodyPr/>
          <a:lstStyle/>
          <a:p>
            <a:endParaRPr lang="en-US" dirty="0"/>
          </a:p>
          <a:p>
            <a:r>
              <a:rPr lang="en-US" dirty="0"/>
              <a:t>The </a:t>
            </a:r>
            <a:r>
              <a:rPr lang="en-US" i="1" dirty="0"/>
              <a:t>language universal approach</a:t>
            </a:r>
            <a:r>
              <a:rPr lang="en-US" dirty="0"/>
              <a:t> argues that all languages basically share the same design features.</a:t>
            </a:r>
          </a:p>
          <a:p>
            <a:endParaRPr lang="en-US" dirty="0"/>
          </a:p>
          <a:p>
            <a:r>
              <a:rPr lang="en-US" dirty="0"/>
              <a:t>They draw partially from Chomsky (1986)’s idea of an innate language organ, possessed by all individuals and passed down through several million years through evolution.</a:t>
            </a:r>
          </a:p>
          <a:p>
            <a:endParaRPr lang="en-US" dirty="0"/>
          </a:p>
          <a:p>
            <a:r>
              <a:rPr lang="en-US" dirty="0"/>
              <a:t>Under this approach different languages are are infact different representational systems of the universal and biologically rooted design features.</a:t>
            </a:r>
          </a:p>
        </p:txBody>
      </p:sp>
    </p:spTree>
    <p:extLst>
      <p:ext uri="{BB962C8B-B14F-4D97-AF65-F5344CB8AC3E}">
        <p14:creationId xmlns:p14="http://schemas.microsoft.com/office/powerpoint/2010/main" val="993638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D29004-C9D4-0037-D67A-C71B665C675D}"/>
              </a:ext>
            </a:extLst>
          </p:cNvPr>
          <p:cNvSpPr>
            <a:spLocks noGrp="1"/>
          </p:cNvSpPr>
          <p:nvPr>
            <p:ph idx="1"/>
          </p:nvPr>
        </p:nvSpPr>
        <p:spPr>
          <a:xfrm>
            <a:off x="838200" y="685800"/>
            <a:ext cx="10515600" cy="5491163"/>
          </a:xfrm>
        </p:spPr>
        <p:txBody>
          <a:bodyPr/>
          <a:lstStyle/>
          <a:p>
            <a:endParaRPr lang="en-US" dirty="0"/>
          </a:p>
          <a:p>
            <a:r>
              <a:rPr lang="en-US" dirty="0"/>
              <a:t>There are also two arguments explaining linguistic diversity:-</a:t>
            </a:r>
          </a:p>
          <a:p>
            <a:pPr lvl="1"/>
            <a:r>
              <a:rPr lang="en-US" dirty="0"/>
              <a:t>A historical approach about linguistic diversity proposes that as languages evolved they got differentiated from each other, through various ways for instance, through contact between speaker groups etc. For instance, the evolution of </a:t>
            </a:r>
            <a:r>
              <a:rPr lang="en-US" dirty="0" err="1"/>
              <a:t>creaoles</a:t>
            </a:r>
            <a:r>
              <a:rPr lang="en-US" dirty="0"/>
              <a:t> – languages built up as an outcome of contacts between speakers of different languages, e.g. Urdu.</a:t>
            </a:r>
          </a:p>
          <a:p>
            <a:pPr lvl="1"/>
            <a:endParaRPr lang="en-US" dirty="0"/>
          </a:p>
          <a:p>
            <a:pPr lvl="1"/>
            <a:r>
              <a:rPr lang="en-US" dirty="0"/>
              <a:t>This approach has led to a number of classification systems for human languages:</a:t>
            </a:r>
          </a:p>
          <a:p>
            <a:pPr lvl="2"/>
            <a:r>
              <a:rPr lang="en-US" dirty="0"/>
              <a:t>Genetic classification, based on historical relatedness of languages and groups different languages into families that are believed to have a common ancestor language, such as Indo-European, the Afro-Asian etc.</a:t>
            </a:r>
          </a:p>
          <a:p>
            <a:pPr lvl="2"/>
            <a:endParaRPr lang="en-US" dirty="0"/>
          </a:p>
        </p:txBody>
      </p:sp>
    </p:spTree>
    <p:extLst>
      <p:ext uri="{BB962C8B-B14F-4D97-AF65-F5344CB8AC3E}">
        <p14:creationId xmlns:p14="http://schemas.microsoft.com/office/powerpoint/2010/main" val="2354556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50A2B0-574E-4BA6-7345-73A7466C6AF1}"/>
              </a:ext>
            </a:extLst>
          </p:cNvPr>
          <p:cNvSpPr>
            <a:spLocks noGrp="1"/>
          </p:cNvSpPr>
          <p:nvPr>
            <p:ph idx="1"/>
          </p:nvPr>
        </p:nvSpPr>
        <p:spPr>
          <a:xfrm>
            <a:off x="838200" y="576470"/>
            <a:ext cx="10515600" cy="5600493"/>
          </a:xfrm>
        </p:spPr>
        <p:txBody>
          <a:bodyPr/>
          <a:lstStyle/>
          <a:p>
            <a:endParaRPr lang="en-US" dirty="0"/>
          </a:p>
          <a:p>
            <a:pPr lvl="2"/>
            <a:endParaRPr lang="en-US" dirty="0"/>
          </a:p>
          <a:p>
            <a:pPr lvl="2"/>
            <a:r>
              <a:rPr lang="en-US" dirty="0"/>
              <a:t>The typological classification, based on similarity of structural features, especially word order of the verb, the subject, and the object in a sentence, resulting SVO, SOV etc.</a:t>
            </a:r>
          </a:p>
          <a:p>
            <a:pPr lvl="2"/>
            <a:endParaRPr lang="en-US" dirty="0"/>
          </a:p>
          <a:p>
            <a:pPr lvl="2"/>
            <a:r>
              <a:rPr lang="en-US" dirty="0"/>
              <a:t>The areal classification, based on geographical closeness and contacts between language-speaking communities, such as the Balkan languages, the Caucasian languages, the East Asian languages. Although the members of each of these areal language groups are not closely related genetically, they have converged in the </a:t>
            </a:r>
            <a:r>
              <a:rPr lang="en-US" dirty="0" err="1"/>
              <a:t>corse</a:t>
            </a:r>
            <a:r>
              <a:rPr lang="en-US" dirty="0"/>
              <a:t> of history due to prolonged contacts with each other.</a:t>
            </a:r>
          </a:p>
        </p:txBody>
      </p:sp>
    </p:spTree>
    <p:extLst>
      <p:ext uri="{BB962C8B-B14F-4D97-AF65-F5344CB8AC3E}">
        <p14:creationId xmlns:p14="http://schemas.microsoft.com/office/powerpoint/2010/main" val="86638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73B09F-222B-3CD6-E213-A7F47150571C}"/>
              </a:ext>
            </a:extLst>
          </p:cNvPr>
          <p:cNvSpPr>
            <a:spLocks noGrp="1"/>
          </p:cNvSpPr>
          <p:nvPr>
            <p:ph idx="1"/>
          </p:nvPr>
        </p:nvSpPr>
        <p:spPr>
          <a:xfrm>
            <a:off x="838200" y="655983"/>
            <a:ext cx="10515600" cy="5520980"/>
          </a:xfrm>
        </p:spPr>
        <p:txBody>
          <a:bodyPr/>
          <a:lstStyle/>
          <a:p>
            <a:endParaRPr lang="en-US" dirty="0"/>
          </a:p>
          <a:p>
            <a:endParaRPr lang="en-US" dirty="0"/>
          </a:p>
          <a:p>
            <a:r>
              <a:rPr lang="en-US" dirty="0"/>
              <a:t>Another approach to linguistic diversity relies on paying more attention to the differences between human languages than their commonalities and focuses on how linguistic diversity manifests itself in everyday interactions.</a:t>
            </a:r>
          </a:p>
          <a:p>
            <a:endParaRPr lang="en-US" dirty="0"/>
          </a:p>
          <a:p>
            <a:r>
              <a:rPr lang="en-US" dirty="0"/>
              <a:t>The proponents of this approach take into account social and political considerations that allow classification of languages into languages and dialects, for instance Chinese dialects Mandarin and Cantonese.</a:t>
            </a:r>
          </a:p>
        </p:txBody>
      </p:sp>
    </p:spTree>
    <p:extLst>
      <p:ext uri="{BB962C8B-B14F-4D97-AF65-F5344CB8AC3E}">
        <p14:creationId xmlns:p14="http://schemas.microsoft.com/office/powerpoint/2010/main" val="495769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07DC-3F4D-7A79-0AD7-22A699A0E63F}"/>
              </a:ext>
            </a:extLst>
          </p:cNvPr>
          <p:cNvSpPr>
            <a:spLocks noGrp="1"/>
          </p:cNvSpPr>
          <p:nvPr>
            <p:ph type="title"/>
          </p:nvPr>
        </p:nvSpPr>
        <p:spPr>
          <a:xfrm>
            <a:off x="838200" y="365126"/>
            <a:ext cx="10515600" cy="966718"/>
          </a:xfrm>
        </p:spPr>
        <p:txBody>
          <a:bodyPr/>
          <a:lstStyle/>
          <a:p>
            <a:r>
              <a:rPr lang="en-US" dirty="0"/>
              <a:t>Consequences of </a:t>
            </a:r>
            <a:r>
              <a:rPr lang="en-US" i="1" dirty="0"/>
              <a:t>language contact</a:t>
            </a:r>
            <a:endParaRPr lang="en-US" dirty="0"/>
          </a:p>
        </p:txBody>
      </p:sp>
      <p:sp>
        <p:nvSpPr>
          <p:cNvPr id="3" name="Content Placeholder 2">
            <a:extLst>
              <a:ext uri="{FF2B5EF4-FFF2-40B4-BE49-F238E27FC236}">
                <a16:creationId xmlns:a16="http://schemas.microsoft.com/office/drawing/2014/main" id="{3940DDF4-8967-87F4-D48C-E9EFBE8128AD}"/>
              </a:ext>
            </a:extLst>
          </p:cNvPr>
          <p:cNvSpPr>
            <a:spLocks noGrp="1"/>
          </p:cNvSpPr>
          <p:nvPr>
            <p:ph idx="1"/>
          </p:nvPr>
        </p:nvSpPr>
        <p:spPr>
          <a:xfrm>
            <a:off x="838200" y="1441174"/>
            <a:ext cx="10515600" cy="5051700"/>
          </a:xfrm>
        </p:spPr>
        <p:txBody>
          <a:bodyPr/>
          <a:lstStyle/>
          <a:p>
            <a:r>
              <a:rPr lang="en-US" dirty="0"/>
              <a:t>When speakers of different languages come into contact with each other as groups/societies it gives rise to different aspects of bi/multilingualism:</a:t>
            </a:r>
          </a:p>
          <a:p>
            <a:pPr lvl="1"/>
            <a:r>
              <a:rPr lang="en-US" i="1" dirty="0"/>
              <a:t>Territorial bilingualism &amp; multilingualism</a:t>
            </a:r>
            <a:r>
              <a:rPr lang="en-US" dirty="0"/>
              <a:t>: this happens when groups of speakers of specific languages find themselves within their own geographically and politically defined territories. For e.g. in Belgium, Canada, India etc.</a:t>
            </a:r>
          </a:p>
          <a:p>
            <a:pPr lvl="1"/>
            <a:r>
              <a:rPr lang="en-US" i="1" dirty="0"/>
              <a:t>Diglossia</a:t>
            </a:r>
            <a:r>
              <a:rPr lang="en-US" dirty="0"/>
              <a:t>: Where two (or more) languages are spoken at the community level but are used by different sections of the society in a complementary way, i.e., the two languages serve different functions in the society and in different domains. For instance, Sanskrit vs. Hindi in Up.</a:t>
            </a:r>
            <a:endParaRPr lang="en-US" i="1" dirty="0"/>
          </a:p>
        </p:txBody>
      </p:sp>
    </p:spTree>
    <p:extLst>
      <p:ext uri="{BB962C8B-B14F-4D97-AF65-F5344CB8AC3E}">
        <p14:creationId xmlns:p14="http://schemas.microsoft.com/office/powerpoint/2010/main" val="235984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F301FC-CF5D-B3F6-1210-741D9AA47498}"/>
              </a:ext>
            </a:extLst>
          </p:cNvPr>
          <p:cNvSpPr>
            <a:spLocks noGrp="1"/>
          </p:cNvSpPr>
          <p:nvPr>
            <p:ph idx="1"/>
          </p:nvPr>
        </p:nvSpPr>
        <p:spPr>
          <a:xfrm>
            <a:off x="838200" y="566530"/>
            <a:ext cx="10515600" cy="5610433"/>
          </a:xfrm>
        </p:spPr>
        <p:txBody>
          <a:bodyPr/>
          <a:lstStyle/>
          <a:p>
            <a:endParaRPr lang="en-US" dirty="0"/>
          </a:p>
          <a:p>
            <a:pPr lvl="1"/>
            <a:endParaRPr lang="en-US" dirty="0"/>
          </a:p>
          <a:p>
            <a:pPr lvl="1"/>
            <a:endParaRPr lang="en-US" dirty="0"/>
          </a:p>
          <a:p>
            <a:pPr lvl="1"/>
            <a:endParaRPr lang="en-US" dirty="0"/>
          </a:p>
          <a:p>
            <a:pPr lvl="1"/>
            <a:r>
              <a:rPr lang="en-US" dirty="0"/>
              <a:t>Widespread multilingualism: In several countries, many different languages are spoken simultaneously within and between groups. And co-exist with each other for wider communication. For e.g. in the South of India, in Africa, Asia etc.</a:t>
            </a:r>
          </a:p>
        </p:txBody>
      </p:sp>
    </p:spTree>
    <p:extLst>
      <p:ext uri="{BB962C8B-B14F-4D97-AF65-F5344CB8AC3E}">
        <p14:creationId xmlns:p14="http://schemas.microsoft.com/office/powerpoint/2010/main" val="2369174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8929-492B-C554-C166-1C980EA100F2}"/>
              </a:ext>
            </a:extLst>
          </p:cNvPr>
          <p:cNvSpPr>
            <a:spLocks noGrp="1"/>
          </p:cNvSpPr>
          <p:nvPr>
            <p:ph type="title"/>
          </p:nvPr>
        </p:nvSpPr>
        <p:spPr>
          <a:xfrm>
            <a:off x="838200" y="365125"/>
            <a:ext cx="10515600" cy="887205"/>
          </a:xfrm>
        </p:spPr>
        <p:txBody>
          <a:bodyPr/>
          <a:lstStyle/>
          <a:p>
            <a:r>
              <a:rPr lang="en-US" dirty="0"/>
              <a:t>Individual Bilingualism</a:t>
            </a:r>
          </a:p>
        </p:txBody>
      </p:sp>
      <p:sp>
        <p:nvSpPr>
          <p:cNvPr id="3" name="Content Placeholder 2">
            <a:extLst>
              <a:ext uri="{FF2B5EF4-FFF2-40B4-BE49-F238E27FC236}">
                <a16:creationId xmlns:a16="http://schemas.microsoft.com/office/drawing/2014/main" id="{4BCE1FED-98F6-613B-DC13-3B78922AF178}"/>
              </a:ext>
            </a:extLst>
          </p:cNvPr>
          <p:cNvSpPr>
            <a:spLocks noGrp="1"/>
          </p:cNvSpPr>
          <p:nvPr>
            <p:ph idx="1"/>
          </p:nvPr>
        </p:nvSpPr>
        <p:spPr>
          <a:xfrm>
            <a:off x="838200" y="1401417"/>
            <a:ext cx="10515600" cy="4775546"/>
          </a:xfrm>
        </p:spPr>
        <p:txBody>
          <a:bodyPr/>
          <a:lstStyle/>
          <a:p>
            <a:endParaRPr lang="en-US" dirty="0"/>
          </a:p>
          <a:p>
            <a:r>
              <a:rPr lang="en-US" dirty="0"/>
              <a:t>Different individuals acquire or learn to speak in two or more languages for different reasons, for instance, being born to bilingual parents; or for education, occupation or migration.</a:t>
            </a:r>
          </a:p>
          <a:p>
            <a:endParaRPr lang="en-US" dirty="0"/>
          </a:p>
          <a:p>
            <a:r>
              <a:rPr lang="en-US" dirty="0"/>
              <a:t>Factors that govern an individual’s ability to acquire a language depends to a certain degree about biological factors such as age, working memory capacity, normal functioning of the brain &amp; intelligence.</a:t>
            </a:r>
          </a:p>
        </p:txBody>
      </p:sp>
    </p:spTree>
    <p:extLst>
      <p:ext uri="{BB962C8B-B14F-4D97-AF65-F5344CB8AC3E}">
        <p14:creationId xmlns:p14="http://schemas.microsoft.com/office/powerpoint/2010/main" val="4162114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53A735-20B6-9FC1-EC4D-4CB182157509}"/>
              </a:ext>
            </a:extLst>
          </p:cNvPr>
          <p:cNvSpPr>
            <a:spLocks noGrp="1"/>
          </p:cNvSpPr>
          <p:nvPr>
            <p:ph idx="1"/>
          </p:nvPr>
        </p:nvSpPr>
        <p:spPr>
          <a:xfrm>
            <a:off x="838200" y="636104"/>
            <a:ext cx="10515600" cy="5540859"/>
          </a:xfrm>
        </p:spPr>
        <p:txBody>
          <a:bodyPr/>
          <a:lstStyle/>
          <a:p>
            <a:endParaRPr lang="en-US" dirty="0"/>
          </a:p>
          <a:p>
            <a:endParaRPr lang="en-US" dirty="0"/>
          </a:p>
          <a:p>
            <a:r>
              <a:rPr lang="en-US" dirty="0"/>
              <a:t>There is also the notion of a </a:t>
            </a:r>
            <a:r>
              <a:rPr lang="en-US" i="1" dirty="0"/>
              <a:t>critical period hypothesis</a:t>
            </a:r>
            <a:r>
              <a:rPr lang="en-US" dirty="0"/>
              <a:t> according to which there is an ideal time period within which an individual can acquire a language, given a linguistically rich environment, and beyond which the individual will not be able to achieve a full command of any language (Lenneberg, 1967).</a:t>
            </a:r>
          </a:p>
          <a:p>
            <a:endParaRPr lang="en-US" dirty="0"/>
          </a:p>
          <a:p>
            <a:r>
              <a:rPr lang="en-US" dirty="0"/>
              <a:t>However, as far as the acquisition of a second language is concerned, several other factors may propel an individual to acquire the second/third language, for instance, marriage, immigration etc.</a:t>
            </a:r>
          </a:p>
        </p:txBody>
      </p:sp>
    </p:spTree>
    <p:extLst>
      <p:ext uri="{BB962C8B-B14F-4D97-AF65-F5344CB8AC3E}">
        <p14:creationId xmlns:p14="http://schemas.microsoft.com/office/powerpoint/2010/main" val="3891151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0D5C51-5D59-DF8D-46B2-705F842CF285}"/>
              </a:ext>
            </a:extLst>
          </p:cNvPr>
          <p:cNvSpPr>
            <a:spLocks noGrp="1"/>
          </p:cNvSpPr>
          <p:nvPr>
            <p:ph idx="1"/>
          </p:nvPr>
        </p:nvSpPr>
        <p:spPr>
          <a:xfrm>
            <a:off x="838200" y="715617"/>
            <a:ext cx="10515600" cy="5461346"/>
          </a:xfrm>
        </p:spPr>
        <p:txBody>
          <a:bodyPr/>
          <a:lstStyle/>
          <a:p>
            <a:endParaRPr lang="en-US" dirty="0"/>
          </a:p>
          <a:p>
            <a:r>
              <a:rPr lang="en-US" dirty="0"/>
              <a:t>There are also concerns about the mental representation </a:t>
            </a:r>
            <a:r>
              <a:rPr lang="en-US"/>
              <a:t>of the </a:t>
            </a:r>
            <a:r>
              <a:rPr lang="en-US" dirty="0"/>
              <a:t>two languages of a bilingual/multilingual in their brain:</a:t>
            </a:r>
          </a:p>
          <a:p>
            <a:pPr lvl="1"/>
            <a:endParaRPr lang="en-US" dirty="0"/>
          </a:p>
          <a:p>
            <a:pPr lvl="1"/>
            <a:r>
              <a:rPr lang="en-US" dirty="0"/>
              <a:t>Ideas about separate/shared storage of the two languages in the brain.</a:t>
            </a:r>
          </a:p>
          <a:p>
            <a:pPr lvl="1"/>
            <a:endParaRPr lang="en-US" dirty="0"/>
          </a:p>
          <a:p>
            <a:pPr lvl="1"/>
            <a:r>
              <a:rPr lang="en-US" dirty="0"/>
              <a:t>Also, discussions about whether there is a combined store of orthography, phonology and semantics of the two/more languages if there is a separate storage for each of the languages.</a:t>
            </a:r>
          </a:p>
          <a:p>
            <a:pPr lvl="1"/>
            <a:endParaRPr lang="en-US" dirty="0"/>
          </a:p>
          <a:p>
            <a:pPr lvl="1"/>
            <a:r>
              <a:rPr lang="en-US" dirty="0"/>
              <a:t>Differences in the speakers’ levels of proficiency/age of acquisition etc. also are believed to moderate these factors.</a:t>
            </a:r>
          </a:p>
        </p:txBody>
      </p:sp>
    </p:spTree>
    <p:extLst>
      <p:ext uri="{BB962C8B-B14F-4D97-AF65-F5344CB8AC3E}">
        <p14:creationId xmlns:p14="http://schemas.microsoft.com/office/powerpoint/2010/main" val="3934367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5DC37D-FAE7-83B0-BFB8-DACE4C0CB7D2}"/>
              </a:ext>
            </a:extLst>
          </p:cNvPr>
          <p:cNvSpPr>
            <a:spLocks noGrp="1"/>
          </p:cNvSpPr>
          <p:nvPr>
            <p:ph idx="1"/>
          </p:nvPr>
        </p:nvSpPr>
        <p:spPr>
          <a:xfrm>
            <a:off x="838200" y="655983"/>
            <a:ext cx="10515600" cy="5520980"/>
          </a:xfrm>
        </p:spPr>
        <p:txBody>
          <a:bodyPr/>
          <a:lstStyle/>
          <a:p>
            <a:endParaRPr lang="en-US" dirty="0"/>
          </a:p>
          <a:p>
            <a:endParaRPr lang="en-US" dirty="0"/>
          </a:p>
          <a:p>
            <a:endParaRPr lang="en-US" dirty="0"/>
          </a:p>
          <a:p>
            <a:endParaRPr lang="en-US" dirty="0"/>
          </a:p>
          <a:p>
            <a:r>
              <a:rPr lang="en-US" dirty="0"/>
              <a:t>An important consideration when discussing bilingualism/multilingualism is also that of the speakers, the listeners and the environmental setting.</a:t>
            </a:r>
          </a:p>
          <a:p>
            <a:pPr lvl="1"/>
            <a:r>
              <a:rPr lang="en-US" dirty="0"/>
              <a:t>E.g. monolingual language mode, bilingual language mode, code-switching, code-mixing etc.</a:t>
            </a:r>
          </a:p>
        </p:txBody>
      </p:sp>
    </p:spTree>
    <p:extLst>
      <p:ext uri="{BB962C8B-B14F-4D97-AF65-F5344CB8AC3E}">
        <p14:creationId xmlns:p14="http://schemas.microsoft.com/office/powerpoint/2010/main" val="354436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45672" y="5227082"/>
            <a:ext cx="9143999" cy="707886"/>
          </a:xfrm>
          <a:prstGeom prst="rect">
            <a:avLst/>
          </a:prstGeom>
          <a:noFill/>
        </p:spPr>
        <p:txBody>
          <a:bodyPr wrap="square" rtlCol="0">
            <a:sp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Indian Institute of Technology Kanpur</a:t>
            </a:r>
          </a:p>
        </p:txBody>
      </p:sp>
      <p:pic>
        <p:nvPicPr>
          <p:cNvPr id="5" name="Picture 4">
            <a:extLst>
              <a:ext uri="{FF2B5EF4-FFF2-40B4-BE49-F238E27FC236}">
                <a16:creationId xmlns:a16="http://schemas.microsoft.com/office/drawing/2014/main" id="{AAF0E8CF-D160-3145-94A0-2A607F2CDFB8}"/>
              </a:ext>
            </a:extLst>
          </p:cNvPr>
          <p:cNvPicPr>
            <a:picLocks noChangeAspect="1"/>
          </p:cNvPicPr>
          <p:nvPr/>
        </p:nvPicPr>
        <p:blipFill>
          <a:blip r:embed="rId2"/>
          <a:stretch>
            <a:fillRect/>
          </a:stretch>
        </p:blipFill>
        <p:spPr>
          <a:xfrm>
            <a:off x="4022519" y="890525"/>
            <a:ext cx="3736800" cy="3736800"/>
          </a:xfrm>
          <a:prstGeom prst="rect">
            <a:avLst/>
          </a:prstGeom>
        </p:spPr>
      </p:pic>
    </p:spTree>
    <p:extLst>
      <p:ext uri="{BB962C8B-B14F-4D97-AF65-F5344CB8AC3E}">
        <p14:creationId xmlns:p14="http://schemas.microsoft.com/office/powerpoint/2010/main" val="38541538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D087-FEFA-6527-C36D-726DFE24D4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02F67C4-3B1A-9330-D56F-C19DB247ACA0}"/>
              </a:ext>
            </a:extLst>
          </p:cNvPr>
          <p:cNvSpPr>
            <a:spLocks noGrp="1"/>
          </p:cNvSpPr>
          <p:nvPr>
            <p:ph idx="1"/>
          </p:nvPr>
        </p:nvSpPr>
        <p:spPr/>
        <p:txBody>
          <a:bodyPr/>
          <a:lstStyle/>
          <a:p>
            <a:r>
              <a:rPr lang="en-US" dirty="0"/>
              <a:t>Bhatia, T. K., &amp; Ritchie, W. C. (Eds.). (2014). The handbook of bilingualism and multilingualism. John Wiley &amp; Sons.</a:t>
            </a:r>
          </a:p>
        </p:txBody>
      </p:sp>
    </p:spTree>
    <p:extLst>
      <p:ext uri="{BB962C8B-B14F-4D97-AF65-F5344CB8AC3E}">
        <p14:creationId xmlns:p14="http://schemas.microsoft.com/office/powerpoint/2010/main" val="92967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1939" y="2686682"/>
            <a:ext cx="7772400" cy="1131887"/>
          </a:xfrm>
        </p:spPr>
        <p:txBody>
          <a:bodyPr>
            <a:no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 Collaboration </a:t>
            </a:r>
          </a:p>
          <a:p>
            <a:pPr algn="ctr"/>
            <a:r>
              <a:rPr lang="en-US" sz="4000" b="1" dirty="0">
                <a:solidFill>
                  <a:srgbClr val="C00000"/>
                </a:solidFill>
                <a:latin typeface="Times New Roman" panose="02020603050405020304" pitchFamily="18" charset="0"/>
                <a:cs typeface="Times New Roman" panose="02020603050405020304" pitchFamily="18" charset="0"/>
              </a:rPr>
              <a:t>with</a:t>
            </a:r>
          </a:p>
        </p:txBody>
      </p:sp>
    </p:spTree>
    <p:extLst>
      <p:ext uri="{BB962C8B-B14F-4D97-AF65-F5344CB8AC3E}">
        <p14:creationId xmlns:p14="http://schemas.microsoft.com/office/powerpoint/2010/main" val="179336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PTEL 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232" y="966144"/>
            <a:ext cx="4096986" cy="3490025"/>
          </a:xfrm>
          <a:prstGeom prst="rect">
            <a:avLst/>
          </a:prstGeom>
        </p:spPr>
      </p:pic>
      <p:sp>
        <p:nvSpPr>
          <p:cNvPr id="3" name="TextBox 2"/>
          <p:cNvSpPr txBox="1"/>
          <p:nvPr/>
        </p:nvSpPr>
        <p:spPr>
          <a:xfrm>
            <a:off x="878774" y="4704955"/>
            <a:ext cx="10699667" cy="1200329"/>
          </a:xfrm>
          <a:prstGeom prst="rect">
            <a:avLst/>
          </a:prstGeom>
          <a:noFill/>
        </p:spPr>
        <p:txBody>
          <a:bodyPr wrap="square" rtlCol="0">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National Program on Technology Enhanced Learning (NPTEL)</a:t>
            </a:r>
          </a:p>
        </p:txBody>
      </p:sp>
    </p:spTree>
    <p:extLst>
      <p:ext uri="{BB962C8B-B14F-4D97-AF65-F5344CB8AC3E}">
        <p14:creationId xmlns:p14="http://schemas.microsoft.com/office/powerpoint/2010/main" val="360606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2936063"/>
            <a:ext cx="7772400" cy="1131887"/>
          </a:xfrm>
        </p:spPr>
        <p:txBody>
          <a:bodyPr>
            <a:normAutofit/>
          </a:bodyPr>
          <a:lstStyle/>
          <a:p>
            <a:pPr algn="ctr"/>
            <a:r>
              <a:rPr lang="en-US" sz="3000" b="1" dirty="0">
                <a:solidFill>
                  <a:srgbClr val="C00000"/>
                </a:solidFill>
                <a:latin typeface="Times New Roman" panose="02020603050405020304" pitchFamily="18" charset="0"/>
                <a:cs typeface="Times New Roman" panose="02020603050405020304" pitchFamily="18" charset="0"/>
              </a:rPr>
              <a:t>Presents</a:t>
            </a:r>
          </a:p>
        </p:txBody>
      </p:sp>
    </p:spTree>
    <p:extLst>
      <p:ext uri="{BB962C8B-B14F-4D97-AF65-F5344CB8AC3E}">
        <p14:creationId xmlns:p14="http://schemas.microsoft.com/office/powerpoint/2010/main" val="385636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2"/>
            <a:ext cx="7772400" cy="3183667"/>
          </a:xfrm>
        </p:spPr>
        <p:txBody>
          <a:bodyPr/>
          <a:lstStyle/>
          <a:p>
            <a:r>
              <a:rPr lang="en-US" sz="3400" b="1" dirty="0">
                <a:solidFill>
                  <a:srgbClr val="C00000"/>
                </a:solidFill>
                <a:latin typeface="Times New Roman" panose="02020603050405020304" pitchFamily="18" charset="0"/>
                <a:cs typeface="Times New Roman" panose="02020603050405020304" pitchFamily="18" charset="0"/>
              </a:rPr>
              <a:t>Introduction</a:t>
            </a:r>
            <a:br>
              <a:rPr lang="en-US" sz="3400" b="1" dirty="0">
                <a:solidFill>
                  <a:srgbClr val="C00000"/>
                </a:solidFill>
                <a:latin typeface="Times New Roman" panose="02020603050405020304" pitchFamily="18" charset="0"/>
                <a:cs typeface="Times New Roman" panose="02020603050405020304" pitchFamily="18" charset="0"/>
              </a:rPr>
            </a:br>
            <a:r>
              <a:rPr lang="en-US" sz="3400" b="1" dirty="0">
                <a:solidFill>
                  <a:srgbClr val="C00000"/>
                </a:solidFill>
                <a:latin typeface="Times New Roman" panose="02020603050405020304" pitchFamily="18" charset="0"/>
                <a:cs typeface="Times New Roman" panose="02020603050405020304" pitchFamily="18" charset="0"/>
              </a:rPr>
              <a:t> </a:t>
            </a:r>
            <a:r>
              <a:rPr lang="en-US" sz="3000" dirty="0">
                <a:solidFill>
                  <a:srgbClr val="C00000"/>
                </a:solidFill>
                <a:latin typeface="Times New Roman" panose="02020603050405020304" pitchFamily="18" charset="0"/>
                <a:cs typeface="Times New Roman" panose="02020603050405020304" pitchFamily="18" charset="0"/>
              </a:rPr>
              <a:t>to the </a:t>
            </a:r>
            <a:br>
              <a:rPr lang="en-US" sz="3400" b="1" dirty="0">
                <a:solidFill>
                  <a:srgbClr val="C00000"/>
                </a:solidFill>
                <a:latin typeface="Times New Roman" panose="02020603050405020304" pitchFamily="18" charset="0"/>
                <a:cs typeface="Times New Roman" panose="02020603050405020304" pitchFamily="18" charset="0"/>
              </a:rPr>
            </a:br>
            <a:r>
              <a:rPr lang="en-US" sz="4800" b="1" dirty="0">
                <a:solidFill>
                  <a:srgbClr val="C00000"/>
                </a:solidFill>
                <a:latin typeface="Times New Roman" panose="02020603050405020304" pitchFamily="18" charset="0"/>
                <a:cs typeface="Times New Roman" panose="02020603050405020304" pitchFamily="18" charset="0"/>
              </a:rPr>
              <a:t>Psychology of Bilingualism &amp; Multilingualism</a:t>
            </a:r>
          </a:p>
        </p:txBody>
      </p:sp>
      <p:sp>
        <p:nvSpPr>
          <p:cNvPr id="3" name="Subtitle 2"/>
          <p:cNvSpPr>
            <a:spLocks noGrp="1"/>
          </p:cNvSpPr>
          <p:nvPr>
            <p:ph type="subTitle" idx="1"/>
          </p:nvPr>
        </p:nvSpPr>
        <p:spPr>
          <a:xfrm>
            <a:off x="2517162" y="4363124"/>
            <a:ext cx="7326597" cy="2020770"/>
          </a:xfrm>
        </p:spPr>
        <p:txBody>
          <a:bodyPr>
            <a:noAutofit/>
          </a:bodyPr>
          <a:lstStyle/>
          <a:p>
            <a:r>
              <a:rPr lang="en-US" sz="2600" b="1" dirty="0">
                <a:solidFill>
                  <a:srgbClr val="C00000"/>
                </a:solidFill>
                <a:latin typeface="Times New Roman" panose="02020603050405020304" pitchFamily="18" charset="0"/>
                <a:cs typeface="Times New Roman" panose="02020603050405020304" pitchFamily="18" charset="0"/>
              </a:rPr>
              <a:t>Dr. Ark Verma, </a:t>
            </a:r>
          </a:p>
          <a:p>
            <a:r>
              <a:rPr lang="en-US" sz="2600" b="1" dirty="0">
                <a:solidFill>
                  <a:srgbClr val="C00000"/>
                </a:solidFill>
                <a:latin typeface="Times New Roman" panose="02020603050405020304" pitchFamily="18" charset="0"/>
                <a:cs typeface="Times New Roman" panose="02020603050405020304" pitchFamily="18" charset="0"/>
              </a:rPr>
              <a:t>Assistant Professor of Psychology, </a:t>
            </a:r>
          </a:p>
          <a:p>
            <a:r>
              <a:rPr lang="en-US" sz="2600" b="1" dirty="0">
                <a:solidFill>
                  <a:srgbClr val="C00000"/>
                </a:solidFill>
                <a:latin typeface="Times New Roman" panose="02020603050405020304" pitchFamily="18" charset="0"/>
                <a:cs typeface="Times New Roman" panose="02020603050405020304" pitchFamily="18" charset="0"/>
              </a:rPr>
              <a:t>Department of Cognitive Science, </a:t>
            </a:r>
          </a:p>
          <a:p>
            <a:r>
              <a:rPr lang="en-US" sz="2600" b="1" dirty="0">
                <a:solidFill>
                  <a:srgbClr val="C00000"/>
                </a:solidFill>
                <a:latin typeface="Times New Roman" panose="02020603050405020304" pitchFamily="18" charset="0"/>
                <a:cs typeface="Times New Roman" panose="02020603050405020304" pitchFamily="18" charset="0"/>
              </a:rPr>
              <a:t>IIT Kanpur</a:t>
            </a:r>
          </a:p>
        </p:txBody>
      </p:sp>
    </p:spTree>
    <p:extLst>
      <p:ext uri="{BB962C8B-B14F-4D97-AF65-F5344CB8AC3E}">
        <p14:creationId xmlns:p14="http://schemas.microsoft.com/office/powerpoint/2010/main" val="136147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7"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6" presetID="37"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2A2C-88C9-AF66-226C-1EC747DFA0D6}"/>
              </a:ext>
            </a:extLst>
          </p:cNvPr>
          <p:cNvSpPr>
            <a:spLocks noGrp="1"/>
          </p:cNvSpPr>
          <p:nvPr>
            <p:ph type="title"/>
          </p:nvPr>
        </p:nvSpPr>
        <p:spPr>
          <a:xfrm>
            <a:off x="987287" y="2273438"/>
            <a:ext cx="10515600" cy="1325563"/>
          </a:xfrm>
        </p:spPr>
        <p:txBody>
          <a:bodyPr/>
          <a:lstStyle/>
          <a:p>
            <a:r>
              <a:rPr lang="en-US" dirty="0"/>
              <a:t>Bilingualism &amp; Multilingualism: Conceptual Issues - I</a:t>
            </a:r>
          </a:p>
        </p:txBody>
      </p:sp>
    </p:spTree>
    <p:extLst>
      <p:ext uri="{BB962C8B-B14F-4D97-AF65-F5344CB8AC3E}">
        <p14:creationId xmlns:p14="http://schemas.microsoft.com/office/powerpoint/2010/main" val="1896966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350B5-987A-28B5-26FC-81704CCD1CF7}"/>
              </a:ext>
            </a:extLst>
          </p:cNvPr>
          <p:cNvSpPr>
            <a:spLocks noGrp="1"/>
          </p:cNvSpPr>
          <p:nvPr>
            <p:ph type="title"/>
          </p:nvPr>
        </p:nvSpPr>
        <p:spPr/>
        <p:txBody>
          <a:bodyPr/>
          <a:lstStyle/>
          <a:p>
            <a:r>
              <a:rPr lang="en-US" dirty="0"/>
              <a:t>The Setting…</a:t>
            </a:r>
          </a:p>
        </p:txBody>
      </p:sp>
      <p:sp>
        <p:nvSpPr>
          <p:cNvPr id="3" name="Content Placeholder 2">
            <a:extLst>
              <a:ext uri="{FF2B5EF4-FFF2-40B4-BE49-F238E27FC236}">
                <a16:creationId xmlns:a16="http://schemas.microsoft.com/office/drawing/2014/main" id="{0F0A51F7-5D0A-694F-CC9E-06C8856251FC}"/>
              </a:ext>
            </a:extLst>
          </p:cNvPr>
          <p:cNvSpPr>
            <a:spLocks noGrp="1"/>
          </p:cNvSpPr>
          <p:nvPr>
            <p:ph idx="1"/>
          </p:nvPr>
        </p:nvSpPr>
        <p:spPr>
          <a:xfrm>
            <a:off x="838200" y="1690688"/>
            <a:ext cx="10515600" cy="4690233"/>
          </a:xfrm>
        </p:spPr>
        <p:txBody>
          <a:bodyPr>
            <a:normAutofit fontScale="92500" lnSpcReduction="10000"/>
          </a:bodyPr>
          <a:lstStyle/>
          <a:p>
            <a:endParaRPr lang="en-US" dirty="0"/>
          </a:p>
          <a:p>
            <a:r>
              <a:rPr lang="en-US" dirty="0"/>
              <a:t>An interesting aspect of bi/multilingualism is the interaction between the two languages of the individual.</a:t>
            </a:r>
          </a:p>
          <a:p>
            <a:endParaRPr lang="en-US" dirty="0"/>
          </a:p>
          <a:p>
            <a:r>
              <a:rPr lang="en-US" dirty="0"/>
              <a:t>The interaction happens at different levels:</a:t>
            </a:r>
          </a:p>
          <a:p>
            <a:pPr lvl="1"/>
            <a:r>
              <a:rPr lang="en-US" dirty="0"/>
              <a:t>Sounds</a:t>
            </a:r>
          </a:p>
          <a:p>
            <a:pPr lvl="1"/>
            <a:r>
              <a:rPr lang="en-US" dirty="0"/>
              <a:t>Words</a:t>
            </a:r>
          </a:p>
          <a:p>
            <a:pPr lvl="1"/>
            <a:r>
              <a:rPr lang="en-US" dirty="0"/>
              <a:t>Grammar</a:t>
            </a:r>
          </a:p>
          <a:p>
            <a:endParaRPr lang="en-US" dirty="0"/>
          </a:p>
          <a:p>
            <a:r>
              <a:rPr lang="en-US" dirty="0"/>
              <a:t>In a sense, two linguistic systems existing within an individual do influence each other.</a:t>
            </a:r>
          </a:p>
        </p:txBody>
      </p:sp>
    </p:spTree>
    <p:extLst>
      <p:ext uri="{BB962C8B-B14F-4D97-AF65-F5344CB8AC3E}">
        <p14:creationId xmlns:p14="http://schemas.microsoft.com/office/powerpoint/2010/main" val="1816227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A5770-C60B-C222-DFBD-DFDF66B9E03F}"/>
              </a:ext>
            </a:extLst>
          </p:cNvPr>
          <p:cNvSpPr>
            <a:spLocks noGrp="1"/>
          </p:cNvSpPr>
          <p:nvPr>
            <p:ph type="title"/>
          </p:nvPr>
        </p:nvSpPr>
        <p:spPr>
          <a:xfrm>
            <a:off x="838200" y="365125"/>
            <a:ext cx="10515600" cy="827571"/>
          </a:xfrm>
        </p:spPr>
        <p:txBody>
          <a:bodyPr/>
          <a:lstStyle/>
          <a:p>
            <a:r>
              <a:rPr lang="en-US" dirty="0"/>
              <a:t>Linguistic Diversity</a:t>
            </a:r>
          </a:p>
        </p:txBody>
      </p:sp>
      <p:sp>
        <p:nvSpPr>
          <p:cNvPr id="3" name="Content Placeholder 2">
            <a:extLst>
              <a:ext uri="{FF2B5EF4-FFF2-40B4-BE49-F238E27FC236}">
                <a16:creationId xmlns:a16="http://schemas.microsoft.com/office/drawing/2014/main" id="{02D78DC9-4D15-E796-2EF8-C8039BE56FEA}"/>
              </a:ext>
            </a:extLst>
          </p:cNvPr>
          <p:cNvSpPr>
            <a:spLocks noGrp="1"/>
          </p:cNvSpPr>
          <p:nvPr>
            <p:ph idx="1"/>
          </p:nvPr>
        </p:nvSpPr>
        <p:spPr>
          <a:xfrm>
            <a:off x="838200" y="1192696"/>
            <a:ext cx="10515600" cy="4984267"/>
          </a:xfrm>
        </p:spPr>
        <p:txBody>
          <a:bodyPr/>
          <a:lstStyle/>
          <a:p>
            <a:endParaRPr lang="en-US" dirty="0"/>
          </a:p>
          <a:p>
            <a:r>
              <a:rPr lang="en-US" dirty="0"/>
              <a:t>While there are several different languages in the world, and they seem to have rather different systems (at the level of sounds, words &amp; grammatical rules), they seem to be based on certain common principles!</a:t>
            </a:r>
          </a:p>
          <a:p>
            <a:endParaRPr lang="en-US" dirty="0"/>
          </a:p>
          <a:p>
            <a:r>
              <a:rPr lang="en-US" dirty="0"/>
              <a:t>Chomsky has proposed the idea of a ‘universal grammar’.</a:t>
            </a:r>
          </a:p>
          <a:p>
            <a:endParaRPr lang="en-US" dirty="0"/>
          </a:p>
          <a:p>
            <a:r>
              <a:rPr lang="en-US" dirty="0"/>
              <a:t>Charles F. Hocket (1961) has talked about design features a language.</a:t>
            </a:r>
          </a:p>
        </p:txBody>
      </p:sp>
    </p:spTree>
    <p:extLst>
      <p:ext uri="{BB962C8B-B14F-4D97-AF65-F5344CB8AC3E}">
        <p14:creationId xmlns:p14="http://schemas.microsoft.com/office/powerpoint/2010/main" val="3817095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TotalTime>
  <Words>998</Words>
  <Application>Microsoft Macintosh PowerPoint</Application>
  <PresentationFormat>Widescreen</PresentationFormat>
  <Paragraphs>85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Introduction  to the  Psychology of Bilingualism &amp; Multilingualism</vt:lpstr>
      <vt:lpstr>Bilingualism &amp; Multilingualism: Conceptual Issues - I</vt:lpstr>
      <vt:lpstr>The Setting…</vt:lpstr>
      <vt:lpstr>Linguistic Diversity</vt:lpstr>
      <vt:lpstr>PowerPoint Presentation</vt:lpstr>
      <vt:lpstr>PowerPoint Presentation</vt:lpstr>
      <vt:lpstr>PowerPoint Presentation</vt:lpstr>
      <vt:lpstr>PowerPoint Presentation</vt:lpstr>
      <vt:lpstr>Consequences of language contact</vt:lpstr>
      <vt:lpstr>PowerPoint Presentation</vt:lpstr>
      <vt:lpstr>Individual Bilingualism</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Verma, Ark</dc:creator>
  <cp:lastModifiedBy>Ark Verma</cp:lastModifiedBy>
  <cp:revision>35</cp:revision>
  <dcterms:created xsi:type="dcterms:W3CDTF">2019-01-13T17:34:45Z</dcterms:created>
  <dcterms:modified xsi:type="dcterms:W3CDTF">2024-05-22T04:04:57Z</dcterms:modified>
</cp:coreProperties>
</file>