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90" r:id="rId8"/>
    <p:sldId id="276" r:id="rId9"/>
    <p:sldId id="277" r:id="rId10"/>
    <p:sldId id="291"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2" r:id="rId24"/>
    <p:sldId id="293" r:id="rId25"/>
    <p:sldId id="29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391005-93FF-A1F3-B67B-121436753E6B}"/>
              </a:ext>
            </a:extLst>
          </p:cNvPr>
          <p:cNvPicPr>
            <a:picLocks noChangeAspect="1"/>
          </p:cNvPicPr>
          <p:nvPr/>
        </p:nvPicPr>
        <p:blipFill>
          <a:blip r:embed="rId2"/>
          <a:stretch>
            <a:fillRect/>
          </a:stretch>
        </p:blipFill>
        <p:spPr>
          <a:xfrm>
            <a:off x="4318491" y="506952"/>
            <a:ext cx="4034677" cy="4920339"/>
          </a:xfrm>
          <a:prstGeom prst="rect">
            <a:avLst/>
          </a:prstGeom>
          <a:ln>
            <a:noFill/>
          </a:ln>
        </p:spPr>
      </p:pic>
      <p:sp>
        <p:nvSpPr>
          <p:cNvPr id="5" name="TextBox 4">
            <a:extLst>
              <a:ext uri="{FF2B5EF4-FFF2-40B4-BE49-F238E27FC236}">
                <a16:creationId xmlns:a16="http://schemas.microsoft.com/office/drawing/2014/main" id="{54C82DC9-028C-8C6C-7969-04252B939FBE}"/>
              </a:ext>
            </a:extLst>
          </p:cNvPr>
          <p:cNvSpPr txBox="1"/>
          <p:nvPr/>
        </p:nvSpPr>
        <p:spPr>
          <a:xfrm>
            <a:off x="1343436" y="5808274"/>
            <a:ext cx="101153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Credit: Bhatia, T. K., &amp; Ritchie, W. C. (Eds.). (2014). The handbook of bilingualism and multilingualism. John Wiley &amp; Sons.</a:t>
            </a:r>
          </a:p>
          <a:p>
            <a:r>
              <a:rPr lang="en-US" dirty="0">
                <a:latin typeface="Times New Roman" panose="02020603050405020304" pitchFamily="18" charset="0"/>
                <a:cs typeface="Times New Roman" panose="02020603050405020304" pitchFamily="18" charset="0"/>
              </a:rPr>
              <a:t>. Page 35</a:t>
            </a:r>
          </a:p>
        </p:txBody>
      </p:sp>
    </p:spTree>
    <p:extLst>
      <p:ext uri="{BB962C8B-B14F-4D97-AF65-F5344CB8AC3E}">
        <p14:creationId xmlns:p14="http://schemas.microsoft.com/office/powerpoint/2010/main" val="258322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9C002-3C1F-8022-3E19-D423F25DF3F9}"/>
              </a:ext>
            </a:extLst>
          </p:cNvPr>
          <p:cNvSpPr>
            <a:spLocks noGrp="1"/>
          </p:cNvSpPr>
          <p:nvPr>
            <p:ph idx="1"/>
          </p:nvPr>
        </p:nvSpPr>
        <p:spPr>
          <a:xfrm>
            <a:off x="838200" y="654424"/>
            <a:ext cx="10515600" cy="5522539"/>
          </a:xfrm>
        </p:spPr>
        <p:txBody>
          <a:bodyPr/>
          <a:lstStyle/>
          <a:p>
            <a:endParaRPr lang="en-US" dirty="0"/>
          </a:p>
          <a:p>
            <a:endParaRPr lang="en-US" dirty="0"/>
          </a:p>
          <a:p>
            <a:r>
              <a:rPr lang="en-US" dirty="0" err="1"/>
              <a:t>Weinreich’s</a:t>
            </a:r>
            <a:r>
              <a:rPr lang="en-US" dirty="0"/>
              <a:t> typology of classifying bilinguals has also been interpreted as a manifestation of different levels of proficiency of bilinguals or at the different stages in their journey of becoming a bilingual.</a:t>
            </a:r>
          </a:p>
          <a:p>
            <a:endParaRPr lang="en-US" dirty="0"/>
          </a:p>
          <a:p>
            <a:r>
              <a:rPr lang="en-US" dirty="0"/>
              <a:t>More importantly, these are not to be interpreted as watertight or exclusive categories of bilinguals, but more like overlapping stages that a bilingual passes through.</a:t>
            </a:r>
          </a:p>
          <a:p>
            <a:endParaRPr lang="en-US" dirty="0"/>
          </a:p>
        </p:txBody>
      </p:sp>
    </p:spTree>
    <p:extLst>
      <p:ext uri="{BB962C8B-B14F-4D97-AF65-F5344CB8AC3E}">
        <p14:creationId xmlns:p14="http://schemas.microsoft.com/office/powerpoint/2010/main" val="375939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0F2E4-4833-3A07-B253-B34AD11EFC8E}"/>
              </a:ext>
            </a:extLst>
          </p:cNvPr>
          <p:cNvSpPr>
            <a:spLocks noGrp="1"/>
          </p:cNvSpPr>
          <p:nvPr>
            <p:ph idx="1"/>
          </p:nvPr>
        </p:nvSpPr>
        <p:spPr>
          <a:xfrm>
            <a:off x="838200" y="645459"/>
            <a:ext cx="10515600" cy="5531504"/>
          </a:xfrm>
        </p:spPr>
        <p:txBody>
          <a:bodyPr/>
          <a:lstStyle/>
          <a:p>
            <a:endParaRPr lang="en-US" dirty="0"/>
          </a:p>
          <a:p>
            <a:r>
              <a:rPr lang="en-US" dirty="0"/>
              <a:t>Another important classification of bilinguals within the framework of psycholinguistics has been offered by Potter et al., (1984), wherein he proposed a theory of the how bilingual lexical knowledge may have been represented in the mind:</a:t>
            </a:r>
          </a:p>
          <a:p>
            <a:pPr lvl="1"/>
            <a:endParaRPr lang="en-US" i="1" dirty="0"/>
          </a:p>
          <a:p>
            <a:pPr lvl="1"/>
            <a:r>
              <a:rPr lang="en-US" i="1" dirty="0"/>
              <a:t>Concept Mediation Model</a:t>
            </a:r>
            <a:r>
              <a:rPr lang="en-US" dirty="0"/>
              <a:t>: under this model, the idea is that words of both L1 and L2 are linked to an underlying </a:t>
            </a:r>
            <a:r>
              <a:rPr lang="en-US" dirty="0" err="1"/>
              <a:t>amodal</a:t>
            </a:r>
            <a:r>
              <a:rPr lang="en-US" dirty="0"/>
              <a:t> conceptual system.</a:t>
            </a:r>
          </a:p>
          <a:p>
            <a:pPr lvl="1"/>
            <a:endParaRPr lang="en-US" i="1" dirty="0"/>
          </a:p>
          <a:p>
            <a:pPr lvl="1"/>
            <a:r>
              <a:rPr lang="en-US" i="1" dirty="0"/>
              <a:t>Word Association Model</a:t>
            </a:r>
            <a:r>
              <a:rPr lang="en-US" dirty="0"/>
              <a:t>: under this conceptualization, words of the L2 are understood through L1 lexical representations.</a:t>
            </a:r>
            <a:endParaRPr lang="en-US" i="1" dirty="0"/>
          </a:p>
        </p:txBody>
      </p:sp>
    </p:spTree>
    <p:extLst>
      <p:ext uri="{BB962C8B-B14F-4D97-AF65-F5344CB8AC3E}">
        <p14:creationId xmlns:p14="http://schemas.microsoft.com/office/powerpoint/2010/main" val="284984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CA74F0-5165-BAC2-4D4A-282269974580}"/>
              </a:ext>
            </a:extLst>
          </p:cNvPr>
          <p:cNvPicPr>
            <a:picLocks noChangeAspect="1"/>
          </p:cNvPicPr>
          <p:nvPr/>
        </p:nvPicPr>
        <p:blipFill>
          <a:blip r:embed="rId2"/>
          <a:stretch>
            <a:fillRect/>
          </a:stretch>
        </p:blipFill>
        <p:spPr>
          <a:xfrm>
            <a:off x="643467" y="1070779"/>
            <a:ext cx="10905066" cy="471644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24059B-6958-551E-EB86-1A0F5C2DB0C2}"/>
              </a:ext>
            </a:extLst>
          </p:cNvPr>
          <p:cNvSpPr txBox="1"/>
          <p:nvPr/>
        </p:nvSpPr>
        <p:spPr>
          <a:xfrm>
            <a:off x="757980" y="5822657"/>
            <a:ext cx="101153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Credit: Bhatia, T. K., &amp; Ritchie, W. C. (Eds.). (2014). The handbook of bilingualism and multilingualism. John Wiley &amp; Sons.</a:t>
            </a:r>
          </a:p>
          <a:p>
            <a:r>
              <a:rPr lang="en-US" dirty="0">
                <a:latin typeface="Times New Roman" panose="02020603050405020304" pitchFamily="18" charset="0"/>
                <a:cs typeface="Times New Roman" panose="02020603050405020304" pitchFamily="18" charset="0"/>
              </a:rPr>
              <a:t>. Page 36</a:t>
            </a:r>
          </a:p>
        </p:txBody>
      </p:sp>
    </p:spTree>
    <p:extLst>
      <p:ext uri="{BB962C8B-B14F-4D97-AF65-F5344CB8AC3E}">
        <p14:creationId xmlns:p14="http://schemas.microsoft.com/office/powerpoint/2010/main" val="140191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C93C1-5A70-A1E3-FA34-2DFC1F2CE401}"/>
              </a:ext>
            </a:extLst>
          </p:cNvPr>
          <p:cNvSpPr>
            <a:spLocks noGrp="1"/>
          </p:cNvSpPr>
          <p:nvPr>
            <p:ph idx="1"/>
          </p:nvPr>
        </p:nvSpPr>
        <p:spPr>
          <a:xfrm>
            <a:off x="838200" y="556591"/>
            <a:ext cx="10552043" cy="5178287"/>
          </a:xfrm>
        </p:spPr>
        <p:txBody>
          <a:bodyPr/>
          <a:lstStyle/>
          <a:p>
            <a:endParaRPr lang="en-US" dirty="0"/>
          </a:p>
          <a:p>
            <a:r>
              <a:rPr lang="en-US" dirty="0"/>
              <a:t>However , it must be noted that the relationship between the lexical representations of L1 &amp; L2 may be mediated by proficiency levels of the individuals and also the stage of bilingualism they are at, as was true for </a:t>
            </a:r>
            <a:r>
              <a:rPr lang="en-US" dirty="0" err="1"/>
              <a:t>Weinreich’s</a:t>
            </a:r>
            <a:r>
              <a:rPr lang="en-US" dirty="0"/>
              <a:t> classification as well.</a:t>
            </a:r>
          </a:p>
          <a:p>
            <a:endParaRPr lang="en-US" dirty="0"/>
          </a:p>
          <a:p>
            <a:endParaRPr lang="en-US" dirty="0"/>
          </a:p>
          <a:p>
            <a:r>
              <a:rPr lang="en-US" dirty="0"/>
              <a:t>Later studies scrutinized evidence in favor/against these models and new insights were revealed, for instance, </a:t>
            </a:r>
            <a:r>
              <a:rPr lang="en-US" i="1" dirty="0"/>
              <a:t>the revised hierarchical model</a:t>
            </a:r>
            <a:r>
              <a:rPr lang="en-US" dirty="0"/>
              <a:t>(Kroll &amp; Stewart, 1994).</a:t>
            </a:r>
          </a:p>
        </p:txBody>
      </p:sp>
    </p:spTree>
    <p:extLst>
      <p:ext uri="{BB962C8B-B14F-4D97-AF65-F5344CB8AC3E}">
        <p14:creationId xmlns:p14="http://schemas.microsoft.com/office/powerpoint/2010/main" val="16414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C1E4E3-5202-53BE-4B52-C770CD848CFD}"/>
              </a:ext>
            </a:extLst>
          </p:cNvPr>
          <p:cNvPicPr>
            <a:picLocks noChangeAspect="1"/>
          </p:cNvPicPr>
          <p:nvPr/>
        </p:nvPicPr>
        <p:blipFill>
          <a:blip r:embed="rId2"/>
          <a:stretch>
            <a:fillRect/>
          </a:stretch>
        </p:blipFill>
        <p:spPr>
          <a:xfrm>
            <a:off x="1272746" y="989120"/>
            <a:ext cx="9440561" cy="4208723"/>
          </a:xfrm>
          <a:prstGeom prst="rect">
            <a:avLst/>
          </a:prstGeom>
        </p:spPr>
      </p:pic>
      <p:sp>
        <p:nvSpPr>
          <p:cNvPr id="5" name="TextBox 4">
            <a:extLst>
              <a:ext uri="{FF2B5EF4-FFF2-40B4-BE49-F238E27FC236}">
                <a16:creationId xmlns:a16="http://schemas.microsoft.com/office/drawing/2014/main" id="{1F17A2B7-3D12-97E1-8E9F-D1C292F180AC}"/>
              </a:ext>
            </a:extLst>
          </p:cNvPr>
          <p:cNvSpPr txBox="1"/>
          <p:nvPr/>
        </p:nvSpPr>
        <p:spPr>
          <a:xfrm>
            <a:off x="1388175" y="5407215"/>
            <a:ext cx="101153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Credit: Bhatia, T. K., &amp; Ritchie, W. C. (Eds.). (2014). The handbook of bilingualism and multilingualism. John Wiley &amp; Sons.</a:t>
            </a:r>
          </a:p>
          <a:p>
            <a:r>
              <a:rPr lang="en-US" dirty="0">
                <a:latin typeface="Times New Roman" panose="02020603050405020304" pitchFamily="18" charset="0"/>
                <a:cs typeface="Times New Roman" panose="02020603050405020304" pitchFamily="18" charset="0"/>
              </a:rPr>
              <a:t>. Page 37.</a:t>
            </a:r>
          </a:p>
        </p:txBody>
      </p:sp>
    </p:spTree>
    <p:extLst>
      <p:ext uri="{BB962C8B-B14F-4D97-AF65-F5344CB8AC3E}">
        <p14:creationId xmlns:p14="http://schemas.microsoft.com/office/powerpoint/2010/main" val="1287881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695F1-B25A-B614-8C99-4B782966AA34}"/>
              </a:ext>
            </a:extLst>
          </p:cNvPr>
          <p:cNvSpPr>
            <a:spLocks noGrp="1"/>
          </p:cNvSpPr>
          <p:nvPr>
            <p:ph idx="1"/>
          </p:nvPr>
        </p:nvSpPr>
        <p:spPr>
          <a:xfrm>
            <a:off x="838200" y="691978"/>
            <a:ext cx="10515600" cy="5484985"/>
          </a:xfrm>
        </p:spPr>
        <p:txBody>
          <a:bodyPr/>
          <a:lstStyle/>
          <a:p>
            <a:endParaRPr lang="en-US" dirty="0"/>
          </a:p>
          <a:p>
            <a:r>
              <a:rPr lang="en-US" dirty="0"/>
              <a:t>However, as mentioned earlier, the choice of language that multilingual speakers make depends upon a variety of situations for instance, the setting of the conversation, the topic of conversation, the listener, the background of the listener and so on.</a:t>
            </a:r>
          </a:p>
          <a:p>
            <a:endParaRPr lang="en-US" dirty="0"/>
          </a:p>
          <a:p>
            <a:r>
              <a:rPr lang="en-US" dirty="0"/>
              <a:t>These choices therefore force a bilingual to swiftly change between different language modes depending upon these different factors.</a:t>
            </a:r>
          </a:p>
          <a:p>
            <a:endParaRPr lang="en-US" dirty="0"/>
          </a:p>
          <a:p>
            <a:r>
              <a:rPr lang="en-US" dirty="0"/>
              <a:t>These have been modelled in Grosjean (2001)’s language modes’ model.</a:t>
            </a:r>
          </a:p>
        </p:txBody>
      </p:sp>
    </p:spTree>
    <p:extLst>
      <p:ext uri="{BB962C8B-B14F-4D97-AF65-F5344CB8AC3E}">
        <p14:creationId xmlns:p14="http://schemas.microsoft.com/office/powerpoint/2010/main" val="92952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DD08BC-8EF0-3CD8-160E-1CC4ED61950C}"/>
              </a:ext>
            </a:extLst>
          </p:cNvPr>
          <p:cNvPicPr>
            <a:picLocks noChangeAspect="1"/>
          </p:cNvPicPr>
          <p:nvPr/>
        </p:nvPicPr>
        <p:blipFill>
          <a:blip r:embed="rId2"/>
          <a:stretch>
            <a:fillRect/>
          </a:stretch>
        </p:blipFill>
        <p:spPr>
          <a:xfrm>
            <a:off x="1462638" y="864973"/>
            <a:ext cx="9487790" cy="4468442"/>
          </a:xfrm>
          <a:prstGeom prst="rect">
            <a:avLst/>
          </a:prstGeom>
        </p:spPr>
      </p:pic>
      <p:sp>
        <p:nvSpPr>
          <p:cNvPr id="5" name="TextBox 4">
            <a:extLst>
              <a:ext uri="{FF2B5EF4-FFF2-40B4-BE49-F238E27FC236}">
                <a16:creationId xmlns:a16="http://schemas.microsoft.com/office/drawing/2014/main" id="{7440B41C-7551-E01B-3128-19A0D3D04C42}"/>
              </a:ext>
            </a:extLst>
          </p:cNvPr>
          <p:cNvSpPr txBox="1"/>
          <p:nvPr/>
        </p:nvSpPr>
        <p:spPr>
          <a:xfrm>
            <a:off x="1388175" y="5407215"/>
            <a:ext cx="101153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Credit: Bhatia, T. K., &amp; Ritchie, W. C. (Eds.). (2014). The handbook of bilingualism and multilingualism. John Wiley &amp; Sons.</a:t>
            </a:r>
          </a:p>
          <a:p>
            <a:r>
              <a:rPr lang="en-US" dirty="0">
                <a:latin typeface="Times New Roman" panose="02020603050405020304" pitchFamily="18" charset="0"/>
                <a:cs typeface="Times New Roman" panose="02020603050405020304" pitchFamily="18" charset="0"/>
              </a:rPr>
              <a:t>. Page 38.</a:t>
            </a:r>
          </a:p>
        </p:txBody>
      </p:sp>
    </p:spTree>
    <p:extLst>
      <p:ext uri="{BB962C8B-B14F-4D97-AF65-F5344CB8AC3E}">
        <p14:creationId xmlns:p14="http://schemas.microsoft.com/office/powerpoint/2010/main" val="43433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78DDF-648E-7349-DC5B-75CC8E280127}"/>
              </a:ext>
            </a:extLst>
          </p:cNvPr>
          <p:cNvSpPr>
            <a:spLocks noGrp="1"/>
          </p:cNvSpPr>
          <p:nvPr>
            <p:ph idx="1"/>
          </p:nvPr>
        </p:nvSpPr>
        <p:spPr>
          <a:xfrm>
            <a:off x="838200" y="667265"/>
            <a:ext cx="10515600" cy="5509698"/>
          </a:xfrm>
        </p:spPr>
        <p:txBody>
          <a:bodyPr>
            <a:normAutofit lnSpcReduction="10000"/>
          </a:bodyPr>
          <a:lstStyle/>
          <a:p>
            <a:r>
              <a:rPr lang="en-US" dirty="0"/>
              <a:t>Another model tracing the steps of a bilingual child through the different stages of language acquisition was presented by Volterra &amp; </a:t>
            </a:r>
            <a:r>
              <a:rPr lang="en-US" dirty="0" err="1"/>
              <a:t>Taeschner</a:t>
            </a:r>
            <a:r>
              <a:rPr lang="en-US" dirty="0"/>
              <a:t> (1978) wherein the kids are supposed to pass through three stages of acquisition:</a:t>
            </a:r>
          </a:p>
          <a:p>
            <a:pPr lvl="1"/>
            <a:endParaRPr lang="en-US" dirty="0"/>
          </a:p>
          <a:p>
            <a:pPr lvl="1"/>
            <a:r>
              <a:rPr lang="en-US" dirty="0"/>
              <a:t>Stage I: initially, the child’s lexical system is composed of words from both the known languages.</a:t>
            </a:r>
          </a:p>
          <a:p>
            <a:pPr lvl="1"/>
            <a:endParaRPr lang="en-US" dirty="0"/>
          </a:p>
          <a:p>
            <a:pPr lvl="1"/>
            <a:r>
              <a:rPr lang="en-US" dirty="0"/>
              <a:t>Stage II: moving further, the child can distinguish between two different lexicons of the two languages, but still apply the same syntactic rules to both languages.</a:t>
            </a:r>
          </a:p>
          <a:p>
            <a:pPr lvl="1"/>
            <a:endParaRPr lang="en-US" dirty="0"/>
          </a:p>
          <a:p>
            <a:pPr lvl="1"/>
            <a:r>
              <a:rPr lang="en-US" dirty="0"/>
              <a:t>Stage III: by now the child’s linguistic system has differentiated the two language systems both in terms of the lexicon and syntax, but can now decide the speakers with which he interacts with in a given language.</a:t>
            </a:r>
          </a:p>
        </p:txBody>
      </p:sp>
    </p:spTree>
    <p:extLst>
      <p:ext uri="{BB962C8B-B14F-4D97-AF65-F5344CB8AC3E}">
        <p14:creationId xmlns:p14="http://schemas.microsoft.com/office/powerpoint/2010/main" val="126671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2BB3F-177F-18E2-77FE-E1B2CC2C7D5F}"/>
              </a:ext>
            </a:extLst>
          </p:cNvPr>
          <p:cNvSpPr>
            <a:spLocks noGrp="1"/>
          </p:cNvSpPr>
          <p:nvPr>
            <p:ph idx="1"/>
          </p:nvPr>
        </p:nvSpPr>
        <p:spPr>
          <a:xfrm>
            <a:off x="838200" y="626165"/>
            <a:ext cx="10515600" cy="5550798"/>
          </a:xfrm>
        </p:spPr>
        <p:txBody>
          <a:bodyPr/>
          <a:lstStyle/>
          <a:p>
            <a:endParaRPr lang="en-US" dirty="0"/>
          </a:p>
          <a:p>
            <a:endParaRPr lang="en-US" dirty="0"/>
          </a:p>
          <a:p>
            <a:endParaRPr lang="en-US" dirty="0"/>
          </a:p>
          <a:p>
            <a:endParaRPr lang="en-US" dirty="0"/>
          </a:p>
          <a:p>
            <a:r>
              <a:rPr lang="en-US" dirty="0"/>
              <a:t>These suggestions have given a rise to a debate about whether there exist separate systems for the two languages or a unified system composed of the two languages.</a:t>
            </a:r>
          </a:p>
        </p:txBody>
      </p:sp>
    </p:spTree>
    <p:extLst>
      <p:ext uri="{BB962C8B-B14F-4D97-AF65-F5344CB8AC3E}">
        <p14:creationId xmlns:p14="http://schemas.microsoft.com/office/powerpoint/2010/main" val="296782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A322-735A-22C2-2E1B-0E6B96743D41}"/>
              </a:ext>
            </a:extLst>
          </p:cNvPr>
          <p:cNvSpPr>
            <a:spLocks noGrp="1"/>
          </p:cNvSpPr>
          <p:nvPr>
            <p:ph type="title"/>
          </p:nvPr>
        </p:nvSpPr>
        <p:spPr>
          <a:xfrm>
            <a:off x="838200" y="365125"/>
            <a:ext cx="10515600" cy="827571"/>
          </a:xfrm>
        </p:spPr>
        <p:txBody>
          <a:bodyPr/>
          <a:lstStyle/>
          <a:p>
            <a:r>
              <a:rPr lang="en-US" dirty="0"/>
              <a:t>Linguistic Approach</a:t>
            </a:r>
          </a:p>
        </p:txBody>
      </p:sp>
      <p:sp>
        <p:nvSpPr>
          <p:cNvPr id="3" name="Content Placeholder 2">
            <a:extLst>
              <a:ext uri="{FF2B5EF4-FFF2-40B4-BE49-F238E27FC236}">
                <a16:creationId xmlns:a16="http://schemas.microsoft.com/office/drawing/2014/main" id="{57CF0DFB-ED0C-930C-9744-01201FC90A03}"/>
              </a:ext>
            </a:extLst>
          </p:cNvPr>
          <p:cNvSpPr>
            <a:spLocks noGrp="1"/>
          </p:cNvSpPr>
          <p:nvPr>
            <p:ph idx="1"/>
          </p:nvPr>
        </p:nvSpPr>
        <p:spPr>
          <a:xfrm>
            <a:off x="838200" y="1411357"/>
            <a:ext cx="10515600" cy="4909930"/>
          </a:xfrm>
        </p:spPr>
        <p:txBody>
          <a:bodyPr>
            <a:normAutofit/>
          </a:bodyPr>
          <a:lstStyle/>
          <a:p>
            <a:endParaRPr lang="en-US" dirty="0"/>
          </a:p>
          <a:p>
            <a:r>
              <a:rPr lang="en-US" dirty="0"/>
              <a:t>Linguistic approaches to bilingualism typically focus on the structural changes in the languages that happen due to coming in contact with each other.</a:t>
            </a:r>
          </a:p>
          <a:p>
            <a:endParaRPr lang="en-US" dirty="0"/>
          </a:p>
          <a:p>
            <a:r>
              <a:rPr lang="en-US" dirty="0"/>
              <a:t>An idea is offered by Winford (2003), who offers a taxonomy of different contact situations, for instance: </a:t>
            </a:r>
          </a:p>
          <a:p>
            <a:pPr lvl="1"/>
            <a:endParaRPr lang="en-US" dirty="0"/>
          </a:p>
        </p:txBody>
      </p:sp>
    </p:spTree>
    <p:extLst>
      <p:ext uri="{BB962C8B-B14F-4D97-AF65-F5344CB8AC3E}">
        <p14:creationId xmlns:p14="http://schemas.microsoft.com/office/powerpoint/2010/main" val="33379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9C9F8-32A5-D62A-4821-3700F406F74A}"/>
              </a:ext>
            </a:extLst>
          </p:cNvPr>
          <p:cNvSpPr>
            <a:spLocks noGrp="1"/>
          </p:cNvSpPr>
          <p:nvPr>
            <p:ph idx="1"/>
          </p:nvPr>
        </p:nvSpPr>
        <p:spPr>
          <a:xfrm>
            <a:off x="838200" y="685800"/>
            <a:ext cx="10515600" cy="5491163"/>
          </a:xfrm>
        </p:spPr>
        <p:txBody>
          <a:bodyPr/>
          <a:lstStyle/>
          <a:p>
            <a:pPr lvl="1"/>
            <a:endParaRPr lang="en-US" dirty="0"/>
          </a:p>
          <a:p>
            <a:pPr lvl="1"/>
            <a:endParaRPr lang="en-US" dirty="0"/>
          </a:p>
          <a:p>
            <a:pPr lvl="1"/>
            <a:r>
              <a:rPr lang="en-US" dirty="0"/>
              <a:t>Language maintenance, wherein one would expect lexical and structural borrowing ( for instance, influence of Sanskrit on Dravidian languages)</a:t>
            </a:r>
          </a:p>
          <a:p>
            <a:pPr lvl="1"/>
            <a:endParaRPr lang="en-US" dirty="0"/>
          </a:p>
          <a:p>
            <a:pPr lvl="1"/>
            <a:r>
              <a:rPr lang="en-US" dirty="0"/>
              <a:t>Language Shift (in language shift, one may expect the base language to either not change or change considerably due to contact with a different language, for instance influence on English by Irish speakers).</a:t>
            </a:r>
          </a:p>
          <a:p>
            <a:pPr lvl="1"/>
            <a:endParaRPr lang="en-US" dirty="0"/>
          </a:p>
          <a:p>
            <a:pPr lvl="1"/>
            <a:r>
              <a:rPr lang="en-US" dirty="0"/>
              <a:t>Language creation (here, typically due to prolonged contact between two languages, a new language may be the outcome for example Urdu, through contact of Hindi(</a:t>
            </a:r>
            <a:r>
              <a:rPr lang="en-US" dirty="0" err="1"/>
              <a:t>khariboli</a:t>
            </a:r>
            <a:r>
              <a:rPr lang="en-US" dirty="0"/>
              <a:t>) and Persian.</a:t>
            </a:r>
          </a:p>
          <a:p>
            <a:pPr lvl="1"/>
            <a:endParaRPr lang="en-US" dirty="0"/>
          </a:p>
        </p:txBody>
      </p:sp>
    </p:spTree>
    <p:extLst>
      <p:ext uri="{BB962C8B-B14F-4D97-AF65-F5344CB8AC3E}">
        <p14:creationId xmlns:p14="http://schemas.microsoft.com/office/powerpoint/2010/main" val="19475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B7F1E-2B5F-77CC-023B-4B29FB408389}"/>
              </a:ext>
            </a:extLst>
          </p:cNvPr>
          <p:cNvSpPr>
            <a:spLocks noGrp="1"/>
          </p:cNvSpPr>
          <p:nvPr>
            <p:ph idx="1"/>
          </p:nvPr>
        </p:nvSpPr>
        <p:spPr>
          <a:xfrm>
            <a:off x="838200" y="755374"/>
            <a:ext cx="10515600" cy="5421589"/>
          </a:xfrm>
        </p:spPr>
        <p:txBody>
          <a:bodyPr/>
          <a:lstStyle/>
          <a:p>
            <a:endParaRPr lang="en-US" dirty="0"/>
          </a:p>
          <a:p>
            <a:r>
              <a:rPr lang="en-US" dirty="0"/>
              <a:t>Besides, these contact situations languages certainly influence each other when they come in contact through an individual speaker or groups of speakers.</a:t>
            </a:r>
          </a:p>
          <a:p>
            <a:pPr lvl="1"/>
            <a:endParaRPr lang="en-US" dirty="0"/>
          </a:p>
          <a:p>
            <a:pPr lvl="1"/>
            <a:r>
              <a:rPr lang="en-US" dirty="0"/>
              <a:t>Some propose that bilinguals may have two discrete grammatical systems, use the knowledge of the two languages into use while they produce languages.</a:t>
            </a:r>
          </a:p>
          <a:p>
            <a:pPr lvl="1"/>
            <a:endParaRPr lang="en-US" dirty="0"/>
          </a:p>
          <a:p>
            <a:pPr lvl="1"/>
            <a:r>
              <a:rPr lang="en-US" dirty="0"/>
              <a:t>On the other hand, some researchers argue for a reconceptualization of a bilingual users’ grammatical system, wherein the </a:t>
            </a:r>
            <a:r>
              <a:rPr lang="en-US" dirty="0" err="1"/>
              <a:t>tww</a:t>
            </a:r>
            <a:r>
              <a:rPr lang="en-US" dirty="0"/>
              <a:t> grammatical systems interact with each other, and a code-mixed system of grammar is in use.</a:t>
            </a:r>
          </a:p>
        </p:txBody>
      </p:sp>
    </p:spTree>
    <p:extLst>
      <p:ext uri="{BB962C8B-B14F-4D97-AF65-F5344CB8AC3E}">
        <p14:creationId xmlns:p14="http://schemas.microsoft.com/office/powerpoint/2010/main" val="900582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2FD1-DA76-898B-97E0-65B44CF7E3C9}"/>
              </a:ext>
            </a:extLst>
          </p:cNvPr>
          <p:cNvSpPr>
            <a:spLocks noGrp="1"/>
          </p:cNvSpPr>
          <p:nvPr>
            <p:ph type="title"/>
          </p:nvPr>
        </p:nvSpPr>
        <p:spPr>
          <a:xfrm>
            <a:off x="838200" y="365126"/>
            <a:ext cx="10515600" cy="817632"/>
          </a:xfrm>
        </p:spPr>
        <p:txBody>
          <a:bodyPr/>
          <a:lstStyle/>
          <a:p>
            <a:r>
              <a:rPr lang="en-US" dirty="0"/>
              <a:t>Sociolinguistic approaches</a:t>
            </a:r>
          </a:p>
        </p:txBody>
      </p:sp>
      <p:sp>
        <p:nvSpPr>
          <p:cNvPr id="3" name="Content Placeholder 2">
            <a:extLst>
              <a:ext uri="{FF2B5EF4-FFF2-40B4-BE49-F238E27FC236}">
                <a16:creationId xmlns:a16="http://schemas.microsoft.com/office/drawing/2014/main" id="{1B28A506-579B-91B2-4FC7-E6EDC361CF21}"/>
              </a:ext>
            </a:extLst>
          </p:cNvPr>
          <p:cNvSpPr>
            <a:spLocks noGrp="1"/>
          </p:cNvSpPr>
          <p:nvPr>
            <p:ph idx="1"/>
          </p:nvPr>
        </p:nvSpPr>
        <p:spPr>
          <a:xfrm>
            <a:off x="838200" y="1282148"/>
            <a:ext cx="10515600" cy="4894815"/>
          </a:xfrm>
        </p:spPr>
        <p:txBody>
          <a:bodyPr>
            <a:normAutofit lnSpcReduction="10000"/>
          </a:bodyPr>
          <a:lstStyle/>
          <a:p>
            <a:endParaRPr lang="en-US" dirty="0"/>
          </a:p>
          <a:p>
            <a:r>
              <a:rPr lang="en-US" dirty="0"/>
              <a:t>The sociolinguistic approaches to bilingualism and multilingualism have a different focus than the psycholinguistic and linguistic approaches both in terms of methodology and fundamental questions raised.</a:t>
            </a:r>
          </a:p>
          <a:p>
            <a:endParaRPr lang="en-US" dirty="0"/>
          </a:p>
          <a:p>
            <a:r>
              <a:rPr lang="en-US" dirty="0"/>
              <a:t>For instance, language choice is also understood as a matter of identity (Le Page &amp; Tabouret-Keller, 1985).</a:t>
            </a:r>
          </a:p>
          <a:p>
            <a:endParaRPr lang="en-US" dirty="0"/>
          </a:p>
          <a:p>
            <a:r>
              <a:rPr lang="en-US" dirty="0"/>
              <a:t>Individuals assert their identity by choosing to express themselves in a given language, they identify with the history, traditions and culture associated with that language.</a:t>
            </a:r>
          </a:p>
        </p:txBody>
      </p:sp>
    </p:spTree>
    <p:extLst>
      <p:ext uri="{BB962C8B-B14F-4D97-AF65-F5344CB8AC3E}">
        <p14:creationId xmlns:p14="http://schemas.microsoft.com/office/powerpoint/2010/main" val="1271765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BF0C5-7BE1-2AD0-0191-3457BBF4074B}"/>
              </a:ext>
            </a:extLst>
          </p:cNvPr>
          <p:cNvSpPr>
            <a:spLocks noGrp="1"/>
          </p:cNvSpPr>
          <p:nvPr>
            <p:ph idx="1"/>
          </p:nvPr>
        </p:nvSpPr>
        <p:spPr>
          <a:xfrm>
            <a:off x="838200" y="685800"/>
            <a:ext cx="10515600" cy="5491163"/>
          </a:xfrm>
        </p:spPr>
        <p:txBody>
          <a:bodyPr>
            <a:normAutofit fontScale="92500" lnSpcReduction="10000"/>
          </a:bodyPr>
          <a:lstStyle/>
          <a:p>
            <a:endParaRPr lang="en-US" dirty="0"/>
          </a:p>
          <a:p>
            <a:r>
              <a:rPr lang="en-US" dirty="0"/>
              <a:t>Through language choice, individuals define ‘self’ and ‘other’ within a broader sociopolitical context.</a:t>
            </a:r>
          </a:p>
          <a:p>
            <a:endParaRPr lang="en-US" dirty="0"/>
          </a:p>
          <a:p>
            <a:r>
              <a:rPr lang="en-US" dirty="0"/>
              <a:t>However, many other determinants of identity have also been proposed, for instance, </a:t>
            </a:r>
          </a:p>
          <a:p>
            <a:pPr lvl="1"/>
            <a:endParaRPr lang="en-US" dirty="0"/>
          </a:p>
          <a:p>
            <a:pPr lvl="1"/>
            <a:r>
              <a:rPr lang="en-US" dirty="0" err="1"/>
              <a:t>Labov</a:t>
            </a:r>
            <a:r>
              <a:rPr lang="en-US" dirty="0"/>
              <a:t> (1972) takes it to be the speaker’s socio-economic class, gender, age, or place of origin.</a:t>
            </a:r>
          </a:p>
          <a:p>
            <a:pPr lvl="1"/>
            <a:endParaRPr lang="en-US" dirty="0"/>
          </a:p>
          <a:p>
            <a:pPr lvl="1"/>
            <a:r>
              <a:rPr lang="en-US" dirty="0"/>
              <a:t>Others like Cameron (1990) &amp; Johnstone (1996) argued that identities are negotiated through social interaction.</a:t>
            </a:r>
          </a:p>
          <a:p>
            <a:pPr lvl="1"/>
            <a:endParaRPr lang="en-US" dirty="0"/>
          </a:p>
          <a:p>
            <a:pPr lvl="1"/>
            <a:r>
              <a:rPr lang="en-US" dirty="0"/>
              <a:t>While still others, such as Tajfel (1974) look at identity as an outcome of group processes and intergroup relations.</a:t>
            </a:r>
          </a:p>
        </p:txBody>
      </p:sp>
    </p:spTree>
    <p:extLst>
      <p:ext uri="{BB962C8B-B14F-4D97-AF65-F5344CB8AC3E}">
        <p14:creationId xmlns:p14="http://schemas.microsoft.com/office/powerpoint/2010/main" val="393883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04CC-476E-C9E9-80F1-AE8BDFD663B6}"/>
              </a:ext>
            </a:extLst>
          </p:cNvPr>
          <p:cNvSpPr>
            <a:spLocks noGrp="1"/>
          </p:cNvSpPr>
          <p:nvPr>
            <p:ph type="title"/>
          </p:nvPr>
        </p:nvSpPr>
        <p:spPr>
          <a:xfrm>
            <a:off x="1007165" y="2690882"/>
            <a:ext cx="10515600" cy="1325563"/>
          </a:xfrm>
        </p:spPr>
        <p:txBody>
          <a:bodyPr/>
          <a:lstStyle/>
          <a:p>
            <a:r>
              <a:rPr lang="en-US" dirty="0"/>
              <a:t>Scope of interdisciplinary enquiry</a:t>
            </a:r>
          </a:p>
        </p:txBody>
      </p:sp>
    </p:spTree>
    <p:extLst>
      <p:ext uri="{BB962C8B-B14F-4D97-AF65-F5344CB8AC3E}">
        <p14:creationId xmlns:p14="http://schemas.microsoft.com/office/powerpoint/2010/main" val="1246584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US" dirty="0"/>
              <a:t>Bhatia, T. K., &amp; Ritchie, W. C. (Eds.). (2014). The handbook of bilingualism and multilingualism. John Wiley &amp; Sons.</a:t>
            </a:r>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2A2C-88C9-AF66-226C-1EC747DFA0D6}"/>
              </a:ext>
            </a:extLst>
          </p:cNvPr>
          <p:cNvSpPr>
            <a:spLocks noGrp="1"/>
          </p:cNvSpPr>
          <p:nvPr>
            <p:ph type="title"/>
          </p:nvPr>
        </p:nvSpPr>
        <p:spPr>
          <a:xfrm>
            <a:off x="987287" y="2273438"/>
            <a:ext cx="10515600" cy="1325563"/>
          </a:xfrm>
        </p:spPr>
        <p:txBody>
          <a:bodyPr/>
          <a:lstStyle/>
          <a:p>
            <a:r>
              <a:rPr lang="en-US" dirty="0"/>
              <a:t>Bilingualism &amp; Multilingualism: Conceptual Issues - II</a:t>
            </a:r>
          </a:p>
        </p:txBody>
      </p:sp>
    </p:spTree>
    <p:extLst>
      <p:ext uri="{BB962C8B-B14F-4D97-AF65-F5344CB8AC3E}">
        <p14:creationId xmlns:p14="http://schemas.microsoft.com/office/powerpoint/2010/main" val="18969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2996-1042-54CD-DFAA-57D781E98AF2}"/>
              </a:ext>
            </a:extLst>
          </p:cNvPr>
          <p:cNvSpPr>
            <a:spLocks noGrp="1"/>
          </p:cNvSpPr>
          <p:nvPr>
            <p:ph type="title"/>
          </p:nvPr>
        </p:nvSpPr>
        <p:spPr/>
        <p:txBody>
          <a:bodyPr/>
          <a:lstStyle/>
          <a:p>
            <a:r>
              <a:rPr lang="en-US" dirty="0"/>
              <a:t>Through the different lenses</a:t>
            </a:r>
          </a:p>
        </p:txBody>
      </p:sp>
      <p:sp>
        <p:nvSpPr>
          <p:cNvPr id="3" name="Content Placeholder 2">
            <a:extLst>
              <a:ext uri="{FF2B5EF4-FFF2-40B4-BE49-F238E27FC236}">
                <a16:creationId xmlns:a16="http://schemas.microsoft.com/office/drawing/2014/main" id="{84A9FAAF-C198-40BF-21F9-C53684D3523F}"/>
              </a:ext>
            </a:extLst>
          </p:cNvPr>
          <p:cNvSpPr>
            <a:spLocks noGrp="1"/>
          </p:cNvSpPr>
          <p:nvPr>
            <p:ph idx="1"/>
          </p:nvPr>
        </p:nvSpPr>
        <p:spPr/>
        <p:txBody>
          <a:bodyPr/>
          <a:lstStyle/>
          <a:p>
            <a:endParaRPr lang="en-US" dirty="0"/>
          </a:p>
          <a:p>
            <a:r>
              <a:rPr lang="en-US" dirty="0"/>
              <a:t>Bilingualism as a phenomenon has been of interest to different disciplines, including linguistics, psychology, neuroscience, sociolinguistics etc.</a:t>
            </a:r>
          </a:p>
          <a:p>
            <a:endParaRPr lang="en-US" dirty="0"/>
          </a:p>
          <a:p>
            <a:r>
              <a:rPr lang="en-US" dirty="0"/>
              <a:t>Different aspects of the phenomenon has interested these different stakeholders who have approached the issue through their specific methodological lenses.</a:t>
            </a:r>
          </a:p>
        </p:txBody>
      </p:sp>
    </p:spTree>
    <p:extLst>
      <p:ext uri="{BB962C8B-B14F-4D97-AF65-F5344CB8AC3E}">
        <p14:creationId xmlns:p14="http://schemas.microsoft.com/office/powerpoint/2010/main" val="57303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723C-A153-D47D-E01A-22DDC396BCD8}"/>
              </a:ext>
            </a:extLst>
          </p:cNvPr>
          <p:cNvSpPr>
            <a:spLocks noGrp="1"/>
          </p:cNvSpPr>
          <p:nvPr>
            <p:ph type="title"/>
          </p:nvPr>
        </p:nvSpPr>
        <p:spPr>
          <a:xfrm>
            <a:off x="838200" y="365125"/>
            <a:ext cx="10515600" cy="887205"/>
          </a:xfrm>
        </p:spPr>
        <p:txBody>
          <a:bodyPr/>
          <a:lstStyle/>
          <a:p>
            <a:r>
              <a:rPr lang="en-US" dirty="0"/>
              <a:t>Psycholinguistic Approaches</a:t>
            </a:r>
          </a:p>
        </p:txBody>
      </p:sp>
      <p:sp>
        <p:nvSpPr>
          <p:cNvPr id="3" name="Content Placeholder 2">
            <a:extLst>
              <a:ext uri="{FF2B5EF4-FFF2-40B4-BE49-F238E27FC236}">
                <a16:creationId xmlns:a16="http://schemas.microsoft.com/office/drawing/2014/main" id="{ABFF95F2-1BA7-4D47-FD85-90F60B9A7252}"/>
              </a:ext>
            </a:extLst>
          </p:cNvPr>
          <p:cNvSpPr>
            <a:spLocks noGrp="1"/>
          </p:cNvSpPr>
          <p:nvPr>
            <p:ph idx="1"/>
          </p:nvPr>
        </p:nvSpPr>
        <p:spPr>
          <a:xfrm>
            <a:off x="838200" y="1451113"/>
            <a:ext cx="10515600" cy="4890052"/>
          </a:xfrm>
        </p:spPr>
        <p:txBody>
          <a:bodyPr/>
          <a:lstStyle/>
          <a:p>
            <a:r>
              <a:rPr lang="en-US" dirty="0"/>
              <a:t>Psycholinguistic approaches of studying bilingualism mainly focus on the individual and his/her mental functions involved in acquiring and using more than one language.</a:t>
            </a:r>
          </a:p>
          <a:p>
            <a:r>
              <a:rPr lang="en-US" dirty="0"/>
              <a:t>There are several conceptions of a bilingual that have been discussed under this approach, for instance, Weinreich (1953)’s classification of bilinguals into three types:</a:t>
            </a:r>
          </a:p>
          <a:p>
            <a:pPr lvl="1"/>
            <a:r>
              <a:rPr lang="en-US" dirty="0"/>
              <a:t>Coordinative Bilingual: Wherein the concepts and the words depicting the concepts are separate for the two languages.</a:t>
            </a:r>
          </a:p>
          <a:p>
            <a:pPr lvl="1"/>
            <a:r>
              <a:rPr lang="en-US" dirty="0"/>
              <a:t>Compound Bilingual: Wherein the individual identifies the same concept with two different words.</a:t>
            </a:r>
          </a:p>
          <a:p>
            <a:pPr lvl="1"/>
            <a:r>
              <a:rPr lang="en-US" dirty="0"/>
              <a:t>Subordinative Bilingual: Wherein the individual accesses a concept using translation of a word from one language into another.</a:t>
            </a:r>
          </a:p>
        </p:txBody>
      </p:sp>
    </p:spTree>
    <p:extLst>
      <p:ext uri="{BB962C8B-B14F-4D97-AF65-F5344CB8AC3E}">
        <p14:creationId xmlns:p14="http://schemas.microsoft.com/office/powerpoint/2010/main" val="33428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1262</Words>
  <Application>Microsoft Macintosh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Bilingualism &amp; Multilingualism: Conceptual Issues - II</vt:lpstr>
      <vt:lpstr>Through the different lenses</vt:lpstr>
      <vt:lpstr>Psycholinguistic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Linguistic Approach</vt:lpstr>
      <vt:lpstr>PowerPoint Presentation</vt:lpstr>
      <vt:lpstr>PowerPoint Presentation</vt:lpstr>
      <vt:lpstr>Sociolinguistic approaches</vt:lpstr>
      <vt:lpstr>PowerPoint Presentation</vt:lpstr>
      <vt:lpstr>Scope of interdisciplinary enquiry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44</cp:revision>
  <dcterms:created xsi:type="dcterms:W3CDTF">2019-01-13T17:34:45Z</dcterms:created>
  <dcterms:modified xsi:type="dcterms:W3CDTF">2024-02-04T08:32:38Z</dcterms:modified>
</cp:coreProperties>
</file>