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81"/>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15E4-0141-3D45-8E8B-76DFCA2228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7B6319-FBAC-A24F-89D4-A8F5322940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8A0298-0F85-F749-BB72-3040565592CB}"/>
              </a:ext>
            </a:extLst>
          </p:cNvPr>
          <p:cNvSpPr>
            <a:spLocks noGrp="1"/>
          </p:cNvSpPr>
          <p:nvPr>
            <p:ph type="dt" sz="half" idx="10"/>
          </p:nvPr>
        </p:nvSpPr>
        <p:spPr/>
        <p:txBody>
          <a:bodyPr/>
          <a:lstStyle/>
          <a:p>
            <a:fld id="{5D94F897-24CD-484C-B9BC-93872A6807B5}" type="datetimeFigureOut">
              <a:rPr lang="en-US" smtClean="0"/>
              <a:t>2/8/24</a:t>
            </a:fld>
            <a:endParaRPr lang="en-US"/>
          </a:p>
        </p:txBody>
      </p:sp>
      <p:sp>
        <p:nvSpPr>
          <p:cNvPr id="5" name="Footer Placeholder 4">
            <a:extLst>
              <a:ext uri="{FF2B5EF4-FFF2-40B4-BE49-F238E27FC236}">
                <a16:creationId xmlns:a16="http://schemas.microsoft.com/office/drawing/2014/main" id="{703F7E91-12EE-A34C-8946-35E4F07A2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4F36D0-585E-0645-8EE9-21BC3F21E33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603376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9EA8B-2F9E-F742-A39B-F9D626EEA1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66D09C-04DA-BB4C-8E43-74DADB11A12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3513B4-4966-344C-B689-53B27E7C3816}"/>
              </a:ext>
            </a:extLst>
          </p:cNvPr>
          <p:cNvSpPr>
            <a:spLocks noGrp="1"/>
          </p:cNvSpPr>
          <p:nvPr>
            <p:ph type="dt" sz="half" idx="10"/>
          </p:nvPr>
        </p:nvSpPr>
        <p:spPr/>
        <p:txBody>
          <a:bodyPr/>
          <a:lstStyle/>
          <a:p>
            <a:fld id="{5D94F897-24CD-484C-B9BC-93872A6807B5}" type="datetimeFigureOut">
              <a:rPr lang="en-US" smtClean="0"/>
              <a:t>2/8/24</a:t>
            </a:fld>
            <a:endParaRPr lang="en-US"/>
          </a:p>
        </p:txBody>
      </p:sp>
      <p:sp>
        <p:nvSpPr>
          <p:cNvPr id="5" name="Footer Placeholder 4">
            <a:extLst>
              <a:ext uri="{FF2B5EF4-FFF2-40B4-BE49-F238E27FC236}">
                <a16:creationId xmlns:a16="http://schemas.microsoft.com/office/drawing/2014/main" id="{AC2ED550-52A3-B64B-91F8-39CAD778C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6892D1-6571-3149-9CE0-317FDCE8FAFD}"/>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3663523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C90661-1C93-7147-BE2C-2EA9E2F889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CE0331-47F8-2E4E-83BE-40B85BF35DD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347F27-B725-9741-8961-C648E56FDB21}"/>
              </a:ext>
            </a:extLst>
          </p:cNvPr>
          <p:cNvSpPr>
            <a:spLocks noGrp="1"/>
          </p:cNvSpPr>
          <p:nvPr>
            <p:ph type="dt" sz="half" idx="10"/>
          </p:nvPr>
        </p:nvSpPr>
        <p:spPr/>
        <p:txBody>
          <a:bodyPr/>
          <a:lstStyle/>
          <a:p>
            <a:fld id="{5D94F897-24CD-484C-B9BC-93872A6807B5}" type="datetimeFigureOut">
              <a:rPr lang="en-US" smtClean="0"/>
              <a:t>2/8/24</a:t>
            </a:fld>
            <a:endParaRPr lang="en-US"/>
          </a:p>
        </p:txBody>
      </p:sp>
      <p:sp>
        <p:nvSpPr>
          <p:cNvPr id="5" name="Footer Placeholder 4">
            <a:extLst>
              <a:ext uri="{FF2B5EF4-FFF2-40B4-BE49-F238E27FC236}">
                <a16:creationId xmlns:a16="http://schemas.microsoft.com/office/drawing/2014/main" id="{AC6F286C-E244-F443-8D48-176D21CD8E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B05BFC-A23C-EC4C-9ECF-8304B1957612}"/>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738895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E1C0B-DE4C-1A4B-A946-BDC77D402217}"/>
              </a:ext>
            </a:extLst>
          </p:cNvPr>
          <p:cNvSpPr>
            <a:spLocks noGrp="1"/>
          </p:cNvSpPr>
          <p:nvPr>
            <p:ph type="title"/>
          </p:nvPr>
        </p:nvSpPr>
        <p:spPr/>
        <p:txBody>
          <a:bodyPr>
            <a:normAutofit/>
          </a:bodyPr>
          <a:lstStyle>
            <a:lvl1pPr>
              <a:defRPr sz="3400" b="1">
                <a:solidFill>
                  <a:srgbClr val="C00000"/>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81BB0192-C220-BE4D-921E-554DA2E2A315}"/>
              </a:ext>
            </a:extLst>
          </p:cNvPr>
          <p:cNvSpPr>
            <a:spLocks noGrp="1"/>
          </p:cNvSpPr>
          <p:nvPr>
            <p:ph idx="1"/>
          </p:nvPr>
        </p:nvSpPr>
        <p:spPr/>
        <p:txBody>
          <a:bodyPr/>
          <a:lstStyle>
            <a:lvl1pPr algn="just">
              <a:defRPr>
                <a:latin typeface="Times New Roman" panose="02020603050405020304" pitchFamily="18" charset="0"/>
                <a:cs typeface="Times New Roman" panose="02020603050405020304" pitchFamily="18" charset="0"/>
              </a:defRPr>
            </a:lvl1pPr>
            <a:lvl2pPr algn="just">
              <a:defRPr sz="2600">
                <a:latin typeface="Times New Roman" panose="02020603050405020304" pitchFamily="18" charset="0"/>
                <a:cs typeface="Times New Roman" panose="02020603050405020304" pitchFamily="18" charset="0"/>
              </a:defRPr>
            </a:lvl2pPr>
            <a:lvl3pPr algn="just">
              <a:defRPr sz="2400">
                <a:latin typeface="Times New Roman" panose="02020603050405020304" pitchFamily="18" charset="0"/>
                <a:cs typeface="Times New Roman" panose="02020603050405020304" pitchFamily="18" charset="0"/>
              </a:defRPr>
            </a:lvl3pPr>
            <a:lvl4pPr algn="just">
              <a:defRPr sz="2200">
                <a:latin typeface="Times New Roman" panose="02020603050405020304" pitchFamily="18" charset="0"/>
                <a:cs typeface="Times New Roman" panose="02020603050405020304" pitchFamily="18" charset="0"/>
              </a:defRPr>
            </a:lvl4pPr>
            <a:lvl5pPr algn="just">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B4D485E-1688-DA4D-88F8-5DB80170771B}"/>
              </a:ext>
            </a:extLst>
          </p:cNvPr>
          <p:cNvSpPr>
            <a:spLocks noGrp="1"/>
          </p:cNvSpPr>
          <p:nvPr>
            <p:ph type="dt" sz="half" idx="10"/>
          </p:nvPr>
        </p:nvSpPr>
        <p:spPr/>
        <p:txBody>
          <a:bodyPr/>
          <a:lstStyle/>
          <a:p>
            <a:fld id="{5D94F897-24CD-484C-B9BC-93872A6807B5}" type="datetimeFigureOut">
              <a:rPr lang="en-US" smtClean="0"/>
              <a:t>2/8/24</a:t>
            </a:fld>
            <a:endParaRPr lang="en-US"/>
          </a:p>
        </p:txBody>
      </p:sp>
      <p:sp>
        <p:nvSpPr>
          <p:cNvPr id="5" name="Footer Placeholder 4">
            <a:extLst>
              <a:ext uri="{FF2B5EF4-FFF2-40B4-BE49-F238E27FC236}">
                <a16:creationId xmlns:a16="http://schemas.microsoft.com/office/drawing/2014/main" id="{F722C10E-72D2-A448-B39F-257F744F4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AFC24E-B6C6-F94E-8E1A-B321AFE3CF9B}"/>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4064773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C277-628E-A045-B75A-4D0A960706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73E7FF-F66E-EE41-9DFD-DB251A5AEC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DA9D855-9E4F-5F49-A893-7250A6249688}"/>
              </a:ext>
            </a:extLst>
          </p:cNvPr>
          <p:cNvSpPr>
            <a:spLocks noGrp="1"/>
          </p:cNvSpPr>
          <p:nvPr>
            <p:ph type="dt" sz="half" idx="10"/>
          </p:nvPr>
        </p:nvSpPr>
        <p:spPr/>
        <p:txBody>
          <a:bodyPr/>
          <a:lstStyle/>
          <a:p>
            <a:fld id="{5D94F897-24CD-484C-B9BC-93872A6807B5}" type="datetimeFigureOut">
              <a:rPr lang="en-US" smtClean="0"/>
              <a:t>2/8/24</a:t>
            </a:fld>
            <a:endParaRPr lang="en-US"/>
          </a:p>
        </p:txBody>
      </p:sp>
      <p:sp>
        <p:nvSpPr>
          <p:cNvPr id="5" name="Footer Placeholder 4">
            <a:extLst>
              <a:ext uri="{FF2B5EF4-FFF2-40B4-BE49-F238E27FC236}">
                <a16:creationId xmlns:a16="http://schemas.microsoft.com/office/drawing/2014/main" id="{47138D86-799B-4E41-A185-4B203B9DAF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21ACA-1AF1-5F4C-A8FE-8C49538D1DA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86020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60A7-44D1-A34B-A54B-B3BC66C313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BD630A-79A6-1E4B-BC46-C31A9341F94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68670E-EDAD-D648-B8A9-F27D9D53881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06B82D-14F7-A34C-95A2-46C19C375D05}"/>
              </a:ext>
            </a:extLst>
          </p:cNvPr>
          <p:cNvSpPr>
            <a:spLocks noGrp="1"/>
          </p:cNvSpPr>
          <p:nvPr>
            <p:ph type="dt" sz="half" idx="10"/>
          </p:nvPr>
        </p:nvSpPr>
        <p:spPr/>
        <p:txBody>
          <a:bodyPr/>
          <a:lstStyle/>
          <a:p>
            <a:fld id="{5D94F897-24CD-484C-B9BC-93872A6807B5}" type="datetimeFigureOut">
              <a:rPr lang="en-US" smtClean="0"/>
              <a:t>2/8/24</a:t>
            </a:fld>
            <a:endParaRPr lang="en-US"/>
          </a:p>
        </p:txBody>
      </p:sp>
      <p:sp>
        <p:nvSpPr>
          <p:cNvPr id="6" name="Footer Placeholder 5">
            <a:extLst>
              <a:ext uri="{FF2B5EF4-FFF2-40B4-BE49-F238E27FC236}">
                <a16:creationId xmlns:a16="http://schemas.microsoft.com/office/drawing/2014/main" id="{49156BD3-E88E-4641-B98F-DC96E3DB3E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3B42F5-268A-524A-BB85-D064D6486FA3}"/>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836616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567ED-8CA0-1648-8F62-6CFD1CA4D1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CE307C-8D0F-8B4D-A754-721172A0E0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7802FBC-C567-2F40-B097-7BF60E009CE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A6D95F-357F-B64B-ABD3-6CD97ADA1D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4684AD5-638F-DA45-B7B1-FF994CF4C42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C251B2-B839-A248-AED7-2FB14865E9DD}"/>
              </a:ext>
            </a:extLst>
          </p:cNvPr>
          <p:cNvSpPr>
            <a:spLocks noGrp="1"/>
          </p:cNvSpPr>
          <p:nvPr>
            <p:ph type="dt" sz="half" idx="10"/>
          </p:nvPr>
        </p:nvSpPr>
        <p:spPr/>
        <p:txBody>
          <a:bodyPr/>
          <a:lstStyle/>
          <a:p>
            <a:fld id="{5D94F897-24CD-484C-B9BC-93872A6807B5}" type="datetimeFigureOut">
              <a:rPr lang="en-US" smtClean="0"/>
              <a:t>2/8/24</a:t>
            </a:fld>
            <a:endParaRPr lang="en-US"/>
          </a:p>
        </p:txBody>
      </p:sp>
      <p:sp>
        <p:nvSpPr>
          <p:cNvPr id="8" name="Footer Placeholder 7">
            <a:extLst>
              <a:ext uri="{FF2B5EF4-FFF2-40B4-BE49-F238E27FC236}">
                <a16:creationId xmlns:a16="http://schemas.microsoft.com/office/drawing/2014/main" id="{4D619C13-12AD-5B49-85F3-5DF00BE1E4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5FF853-F095-044B-908B-7CE634051162}"/>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795324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2CB9-2CE5-6A4D-8367-E6525D3ECA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72913A-CF3B-144D-8C6C-F028E6A4F5D5}"/>
              </a:ext>
            </a:extLst>
          </p:cNvPr>
          <p:cNvSpPr>
            <a:spLocks noGrp="1"/>
          </p:cNvSpPr>
          <p:nvPr>
            <p:ph type="dt" sz="half" idx="10"/>
          </p:nvPr>
        </p:nvSpPr>
        <p:spPr/>
        <p:txBody>
          <a:bodyPr/>
          <a:lstStyle/>
          <a:p>
            <a:fld id="{5D94F897-24CD-484C-B9BC-93872A6807B5}" type="datetimeFigureOut">
              <a:rPr lang="en-US" smtClean="0"/>
              <a:t>2/8/24</a:t>
            </a:fld>
            <a:endParaRPr lang="en-US"/>
          </a:p>
        </p:txBody>
      </p:sp>
      <p:sp>
        <p:nvSpPr>
          <p:cNvPr id="4" name="Footer Placeholder 3">
            <a:extLst>
              <a:ext uri="{FF2B5EF4-FFF2-40B4-BE49-F238E27FC236}">
                <a16:creationId xmlns:a16="http://schemas.microsoft.com/office/drawing/2014/main" id="{1542351A-CADF-9944-80D8-22A96D22E6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52FC7A-0369-7047-9EEE-231AF81EA1F8}"/>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90258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247270-350E-C44C-98F0-F9264C6F4822}"/>
              </a:ext>
            </a:extLst>
          </p:cNvPr>
          <p:cNvSpPr>
            <a:spLocks noGrp="1"/>
          </p:cNvSpPr>
          <p:nvPr>
            <p:ph type="dt" sz="half" idx="10"/>
          </p:nvPr>
        </p:nvSpPr>
        <p:spPr/>
        <p:txBody>
          <a:bodyPr/>
          <a:lstStyle/>
          <a:p>
            <a:fld id="{5D94F897-24CD-484C-B9BC-93872A6807B5}" type="datetimeFigureOut">
              <a:rPr lang="en-US" smtClean="0"/>
              <a:t>2/8/24</a:t>
            </a:fld>
            <a:endParaRPr lang="en-US"/>
          </a:p>
        </p:txBody>
      </p:sp>
      <p:sp>
        <p:nvSpPr>
          <p:cNvPr id="3" name="Footer Placeholder 2">
            <a:extLst>
              <a:ext uri="{FF2B5EF4-FFF2-40B4-BE49-F238E27FC236}">
                <a16:creationId xmlns:a16="http://schemas.microsoft.com/office/drawing/2014/main" id="{DD5FE49C-7286-3D4D-9AA7-278BE67A54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8269E5-9D14-C14D-A38D-B2578F1B2A4A}"/>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518587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07C4E-4914-E842-BA70-CE4ABA24E0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BD94C5-9DAA-6C47-B5C5-681B025D37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FF85F5-A4A6-FA40-A0C9-DC6D173D9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8D1C2A-50D1-AF49-B363-8F3FA2B0EEEA}"/>
              </a:ext>
            </a:extLst>
          </p:cNvPr>
          <p:cNvSpPr>
            <a:spLocks noGrp="1"/>
          </p:cNvSpPr>
          <p:nvPr>
            <p:ph type="dt" sz="half" idx="10"/>
          </p:nvPr>
        </p:nvSpPr>
        <p:spPr/>
        <p:txBody>
          <a:bodyPr/>
          <a:lstStyle/>
          <a:p>
            <a:fld id="{5D94F897-24CD-484C-B9BC-93872A6807B5}" type="datetimeFigureOut">
              <a:rPr lang="en-US" smtClean="0"/>
              <a:t>2/8/24</a:t>
            </a:fld>
            <a:endParaRPr lang="en-US"/>
          </a:p>
        </p:txBody>
      </p:sp>
      <p:sp>
        <p:nvSpPr>
          <p:cNvPr id="6" name="Footer Placeholder 5">
            <a:extLst>
              <a:ext uri="{FF2B5EF4-FFF2-40B4-BE49-F238E27FC236}">
                <a16:creationId xmlns:a16="http://schemas.microsoft.com/office/drawing/2014/main" id="{508B868C-B905-7247-8FB1-D3FEED589A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B0011-E948-A141-AEAA-B613B259B60F}"/>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315998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4E0DB-882A-E545-839B-0DE7B16A15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CC203E-646D-9946-A316-3694D19AC5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40A16E-8F83-384D-8D7D-36FD9EF15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E14FF0-306A-DE4E-81AA-9DE1EF7F770B}"/>
              </a:ext>
            </a:extLst>
          </p:cNvPr>
          <p:cNvSpPr>
            <a:spLocks noGrp="1"/>
          </p:cNvSpPr>
          <p:nvPr>
            <p:ph type="dt" sz="half" idx="10"/>
          </p:nvPr>
        </p:nvSpPr>
        <p:spPr/>
        <p:txBody>
          <a:bodyPr/>
          <a:lstStyle/>
          <a:p>
            <a:fld id="{5D94F897-24CD-484C-B9BC-93872A6807B5}" type="datetimeFigureOut">
              <a:rPr lang="en-US" smtClean="0"/>
              <a:t>2/8/24</a:t>
            </a:fld>
            <a:endParaRPr lang="en-US"/>
          </a:p>
        </p:txBody>
      </p:sp>
      <p:sp>
        <p:nvSpPr>
          <p:cNvPr id="6" name="Footer Placeholder 5">
            <a:extLst>
              <a:ext uri="{FF2B5EF4-FFF2-40B4-BE49-F238E27FC236}">
                <a16:creationId xmlns:a16="http://schemas.microsoft.com/office/drawing/2014/main" id="{77376D5C-235F-D54F-8E90-60DAEA9EAC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AE5B6-4F6B-FB44-98EA-01D4427E659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51110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9F0BCC-7F75-7D4C-A64D-1BF8DA22FE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A6405A-B568-5C44-8F4E-C6F547EFC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38387-9915-F446-8679-79A8F57A12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94F897-24CD-484C-B9BC-93872A6807B5}" type="datetimeFigureOut">
              <a:rPr lang="en-US" smtClean="0"/>
              <a:t>2/8/24</a:t>
            </a:fld>
            <a:endParaRPr lang="en-US"/>
          </a:p>
        </p:txBody>
      </p:sp>
      <p:sp>
        <p:nvSpPr>
          <p:cNvPr id="5" name="Footer Placeholder 4">
            <a:extLst>
              <a:ext uri="{FF2B5EF4-FFF2-40B4-BE49-F238E27FC236}">
                <a16:creationId xmlns:a16="http://schemas.microsoft.com/office/drawing/2014/main" id="{96655B27-B09B-944D-ADAA-0F7F3A786A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B55B69-8DC0-B147-A4DF-6C5324A34E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ADC1F-C5C0-9A41-AA61-6B37A6CEA29B}" type="slidenum">
              <a:rPr lang="en-US" smtClean="0"/>
              <a:t>‹#›</a:t>
            </a:fld>
            <a:endParaRPr lang="en-US"/>
          </a:p>
        </p:txBody>
      </p:sp>
    </p:spTree>
    <p:extLst>
      <p:ext uri="{BB962C8B-B14F-4D97-AF65-F5344CB8AC3E}">
        <p14:creationId xmlns:p14="http://schemas.microsoft.com/office/powerpoint/2010/main" val="1358997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6154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BC1679-BD67-FC2A-8129-DDBE9B43BE77}"/>
              </a:ext>
            </a:extLst>
          </p:cNvPr>
          <p:cNvSpPr>
            <a:spLocks noGrp="1"/>
          </p:cNvSpPr>
          <p:nvPr>
            <p:ph idx="1"/>
          </p:nvPr>
        </p:nvSpPr>
        <p:spPr>
          <a:xfrm>
            <a:off x="838200" y="735496"/>
            <a:ext cx="10515600" cy="5441467"/>
          </a:xfrm>
        </p:spPr>
        <p:txBody>
          <a:bodyPr/>
          <a:lstStyle/>
          <a:p>
            <a:pPr marL="0" indent="0">
              <a:buNone/>
            </a:pPr>
            <a:r>
              <a:rPr lang="en-IN" b="1" dirty="0">
                <a:solidFill>
                  <a:srgbClr val="000000"/>
                </a:solidFill>
                <a:effectLst/>
                <a:latin typeface="Times New Roman" panose="02020603050405020304" pitchFamily="18" charset="0"/>
              </a:rPr>
              <a:t>Challenges for language acquisition…</a:t>
            </a:r>
            <a:endParaRPr lang="en-IN" dirty="0">
              <a:solidFill>
                <a:srgbClr val="000000"/>
              </a:solidFill>
              <a:effectLst/>
              <a:latin typeface="Times New Roman" panose="02020603050405020304" pitchFamily="18" charset="0"/>
            </a:endParaRPr>
          </a:p>
          <a:p>
            <a:endParaRPr lang="en-IN" dirty="0">
              <a:solidFill>
                <a:srgbClr val="000000"/>
              </a:solidFill>
              <a:effectLst/>
              <a:latin typeface="Times New Roman" panose="02020603050405020304" pitchFamily="18" charset="0"/>
            </a:endParaRPr>
          </a:p>
          <a:p>
            <a:r>
              <a:rPr lang="en-IN" dirty="0">
                <a:solidFill>
                  <a:srgbClr val="000000"/>
                </a:solidFill>
                <a:effectLst/>
                <a:latin typeface="Times New Roman" panose="02020603050405020304" pitchFamily="18" charset="0"/>
              </a:rPr>
              <a:t>Distinguishing speech sounds (phonemes)…</a:t>
            </a:r>
          </a:p>
          <a:p>
            <a:endParaRPr lang="en-IN" dirty="0">
              <a:solidFill>
                <a:srgbClr val="000000"/>
              </a:solidFill>
              <a:effectLst/>
              <a:latin typeface="Times New Roman" panose="02020603050405020304" pitchFamily="18" charset="0"/>
            </a:endParaRPr>
          </a:p>
          <a:p>
            <a:r>
              <a:rPr lang="en-IN" dirty="0">
                <a:solidFill>
                  <a:srgbClr val="000000"/>
                </a:solidFill>
                <a:effectLst/>
                <a:latin typeface="Times New Roman" panose="02020603050405020304" pitchFamily="18" charset="0"/>
              </a:rPr>
              <a:t>Recognizing words (auditory)</a:t>
            </a:r>
          </a:p>
          <a:p>
            <a:endParaRPr lang="en-IN" dirty="0">
              <a:solidFill>
                <a:srgbClr val="000000"/>
              </a:solidFill>
              <a:effectLst/>
              <a:latin typeface="Times New Roman" panose="02020603050405020304" pitchFamily="18" charset="0"/>
            </a:endParaRPr>
          </a:p>
          <a:p>
            <a:r>
              <a:rPr lang="en-IN" dirty="0">
                <a:solidFill>
                  <a:srgbClr val="000000"/>
                </a:solidFill>
                <a:effectLst/>
                <a:latin typeface="Times New Roman" panose="02020603050405020304" pitchFamily="18" charset="0"/>
              </a:rPr>
              <a:t>Relating word-meaning…</a:t>
            </a:r>
          </a:p>
          <a:p>
            <a:endParaRPr lang="en-IN" dirty="0">
              <a:solidFill>
                <a:srgbClr val="000000"/>
              </a:solidFill>
              <a:effectLst/>
              <a:latin typeface="Times New Roman" panose="02020603050405020304" pitchFamily="18" charset="0"/>
            </a:endParaRPr>
          </a:p>
          <a:p>
            <a:r>
              <a:rPr lang="en-IN" dirty="0">
                <a:solidFill>
                  <a:srgbClr val="000000"/>
                </a:solidFill>
                <a:effectLst/>
                <a:latin typeface="Times New Roman" panose="02020603050405020304" pitchFamily="18" charset="0"/>
              </a:rPr>
              <a:t>Building sentences…</a:t>
            </a:r>
          </a:p>
          <a:p>
            <a:endParaRPr lang="en-US" dirty="0"/>
          </a:p>
        </p:txBody>
      </p:sp>
    </p:spTree>
    <p:extLst>
      <p:ext uri="{BB962C8B-B14F-4D97-AF65-F5344CB8AC3E}">
        <p14:creationId xmlns:p14="http://schemas.microsoft.com/office/powerpoint/2010/main" val="3398348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09750-9C70-5565-44A8-9AD450E01264}"/>
              </a:ext>
            </a:extLst>
          </p:cNvPr>
          <p:cNvSpPr>
            <a:spLocks noGrp="1"/>
          </p:cNvSpPr>
          <p:nvPr>
            <p:ph type="title"/>
          </p:nvPr>
        </p:nvSpPr>
        <p:spPr/>
        <p:txBody>
          <a:bodyPr/>
          <a:lstStyle/>
          <a:p>
            <a:r>
              <a:rPr lang="en-US" dirty="0"/>
              <a:t>Methods of Studying Language Acquisition in Infants and Young Children</a:t>
            </a:r>
          </a:p>
        </p:txBody>
      </p:sp>
      <p:sp>
        <p:nvSpPr>
          <p:cNvPr id="3" name="Content Placeholder 2">
            <a:extLst>
              <a:ext uri="{FF2B5EF4-FFF2-40B4-BE49-F238E27FC236}">
                <a16:creationId xmlns:a16="http://schemas.microsoft.com/office/drawing/2014/main" id="{D2DE7D03-BE4B-66CB-AF5F-BA200C85A2A1}"/>
              </a:ext>
            </a:extLst>
          </p:cNvPr>
          <p:cNvSpPr>
            <a:spLocks noGrp="1"/>
          </p:cNvSpPr>
          <p:nvPr>
            <p:ph idx="1"/>
          </p:nvPr>
        </p:nvSpPr>
        <p:spPr/>
        <p:txBody>
          <a:bodyPr>
            <a:normAutofit fontScale="92500" lnSpcReduction="10000"/>
          </a:bodyPr>
          <a:lstStyle/>
          <a:p>
            <a:r>
              <a:rPr lang="en-US" dirty="0"/>
              <a:t>The first and simplest methods to investigate aspects of language acquisition in children would simply rely upon their natural responses, to their environmental stimuli and their instinctive tendencies.</a:t>
            </a:r>
          </a:p>
          <a:p>
            <a:endParaRPr lang="en-US" dirty="0"/>
          </a:p>
          <a:p>
            <a:r>
              <a:rPr lang="en-US" dirty="0"/>
              <a:t>These responses would primarily be sensory responses inferred through visual or auditory behaviour.</a:t>
            </a:r>
          </a:p>
          <a:p>
            <a:endParaRPr lang="en-US" dirty="0"/>
          </a:p>
          <a:p>
            <a:r>
              <a:rPr lang="en-US" dirty="0"/>
              <a:t>The stimuli used would also be therefore visual or auditory to which children could be expected to respond via simply paying attention, showing a preference for, identifying or discriminating with reference to something they have seen/hear before.</a:t>
            </a:r>
          </a:p>
        </p:txBody>
      </p:sp>
    </p:spTree>
    <p:extLst>
      <p:ext uri="{BB962C8B-B14F-4D97-AF65-F5344CB8AC3E}">
        <p14:creationId xmlns:p14="http://schemas.microsoft.com/office/powerpoint/2010/main" val="508931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D6C7DB-0D1B-D12E-9EEE-DB70556B6EC9}"/>
              </a:ext>
            </a:extLst>
          </p:cNvPr>
          <p:cNvSpPr>
            <a:spLocks noGrp="1"/>
          </p:cNvSpPr>
          <p:nvPr>
            <p:ph idx="1"/>
          </p:nvPr>
        </p:nvSpPr>
        <p:spPr>
          <a:xfrm>
            <a:off x="838200" y="586409"/>
            <a:ext cx="10515600" cy="5590554"/>
          </a:xfrm>
        </p:spPr>
        <p:txBody>
          <a:bodyPr>
            <a:normAutofit lnSpcReduction="10000"/>
          </a:bodyPr>
          <a:lstStyle/>
          <a:p>
            <a:r>
              <a:rPr lang="en-US" dirty="0"/>
              <a:t>One of the most commonly used paradigms is the </a:t>
            </a:r>
            <a:r>
              <a:rPr lang="en-US" b="1" i="1" dirty="0"/>
              <a:t>habituation paradigm</a:t>
            </a:r>
            <a:r>
              <a:rPr lang="en-US" dirty="0"/>
              <a:t> or the </a:t>
            </a:r>
            <a:r>
              <a:rPr lang="en-US" b="1" i="1" dirty="0"/>
              <a:t>familiarization paradigm</a:t>
            </a:r>
            <a:r>
              <a:rPr lang="en-US" dirty="0"/>
              <a:t>.</a:t>
            </a:r>
          </a:p>
          <a:p>
            <a:pPr lvl="1"/>
            <a:endParaRPr lang="en-US" dirty="0"/>
          </a:p>
          <a:p>
            <a:pPr lvl="1"/>
            <a:r>
              <a:rPr lang="en-US" dirty="0"/>
              <a:t>Here in, young infants are repeatedly exposed to the same stimulus (visual/auditory), so that they can start identifying the stimulus, and get used to it.</a:t>
            </a:r>
          </a:p>
          <a:p>
            <a:pPr lvl="1"/>
            <a:endParaRPr lang="en-US" dirty="0"/>
          </a:p>
          <a:p>
            <a:pPr lvl="1"/>
            <a:r>
              <a:rPr lang="en-US" dirty="0"/>
              <a:t>Typically, when the stimulus is first introduced it would capture the infants’ attention and they would show some interest in hearing it, by way of being alert to the stimulus.</a:t>
            </a:r>
          </a:p>
          <a:p>
            <a:pPr lvl="1"/>
            <a:endParaRPr lang="en-US" dirty="0"/>
          </a:p>
          <a:p>
            <a:pPr lvl="1"/>
            <a:r>
              <a:rPr lang="en-US" dirty="0"/>
              <a:t>After some time, when the stimulus has been presented again and again for a certain period of time, their interest in the stimulus would slowly start reducing and they would stop paying attention to the stimulus specifically, which is referred to as the </a:t>
            </a:r>
            <a:r>
              <a:rPr lang="en-US" i="1" dirty="0"/>
              <a:t>habituation phase</a:t>
            </a:r>
            <a:r>
              <a:rPr lang="en-US" dirty="0"/>
              <a:t>.</a:t>
            </a:r>
          </a:p>
        </p:txBody>
      </p:sp>
    </p:spTree>
    <p:extLst>
      <p:ext uri="{BB962C8B-B14F-4D97-AF65-F5344CB8AC3E}">
        <p14:creationId xmlns:p14="http://schemas.microsoft.com/office/powerpoint/2010/main" val="3582029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6D4103-F639-C6B5-3A50-8FB3C24B8B10}"/>
              </a:ext>
            </a:extLst>
          </p:cNvPr>
          <p:cNvSpPr>
            <a:spLocks noGrp="1"/>
          </p:cNvSpPr>
          <p:nvPr>
            <p:ph idx="1"/>
          </p:nvPr>
        </p:nvSpPr>
        <p:spPr>
          <a:xfrm>
            <a:off x="838200" y="626165"/>
            <a:ext cx="10515600" cy="5550798"/>
          </a:xfrm>
        </p:spPr>
        <p:txBody>
          <a:bodyPr/>
          <a:lstStyle/>
          <a:p>
            <a:endParaRPr lang="en-US" dirty="0"/>
          </a:p>
          <a:p>
            <a:pPr lvl="1"/>
            <a:r>
              <a:rPr lang="en-US" dirty="0"/>
              <a:t>In the subsequent </a:t>
            </a:r>
            <a:r>
              <a:rPr lang="en-US" i="1" dirty="0"/>
              <a:t>test phase</a:t>
            </a:r>
            <a:r>
              <a:rPr lang="en-US" dirty="0"/>
              <a:t>, the researchers would try and check if the infant had learnt the previously presented sound, this they do by presenting a new speech sound.</a:t>
            </a:r>
          </a:p>
          <a:p>
            <a:pPr lvl="2"/>
            <a:endParaRPr lang="en-US" dirty="0"/>
          </a:p>
          <a:p>
            <a:pPr lvl="2"/>
            <a:r>
              <a:rPr lang="en-US" dirty="0"/>
              <a:t>If the infant detects the difference between the previously presented speech sound and the new one, this new sound will gauge the child’s attention again.</a:t>
            </a:r>
          </a:p>
          <a:p>
            <a:pPr lvl="2"/>
            <a:endParaRPr lang="en-US" dirty="0"/>
          </a:p>
          <a:p>
            <a:pPr lvl="2"/>
            <a:r>
              <a:rPr lang="en-US" dirty="0"/>
              <a:t>For comparison, on some trials the same speech sound is presented again, which is expected not to gain the child’s attention.</a:t>
            </a:r>
          </a:p>
          <a:p>
            <a:pPr lvl="2"/>
            <a:endParaRPr lang="en-US" dirty="0"/>
          </a:p>
          <a:p>
            <a:pPr lvl="2"/>
            <a:r>
              <a:rPr lang="en-US" dirty="0"/>
              <a:t>Comparison between the two conditions, gives the researchers an idea about whether the infant noticed the specifics of the speech sound.</a:t>
            </a:r>
          </a:p>
        </p:txBody>
      </p:sp>
    </p:spTree>
    <p:extLst>
      <p:ext uri="{BB962C8B-B14F-4D97-AF65-F5344CB8AC3E}">
        <p14:creationId xmlns:p14="http://schemas.microsoft.com/office/powerpoint/2010/main" val="1284971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211AFD-43D7-688F-2C71-B869CD42BB90}"/>
              </a:ext>
            </a:extLst>
          </p:cNvPr>
          <p:cNvSpPr>
            <a:spLocks noGrp="1"/>
          </p:cNvSpPr>
          <p:nvPr>
            <p:ph idx="1"/>
          </p:nvPr>
        </p:nvSpPr>
        <p:spPr>
          <a:xfrm>
            <a:off x="838200" y="636104"/>
            <a:ext cx="10515600" cy="5540859"/>
          </a:xfrm>
        </p:spPr>
        <p:txBody>
          <a:bodyPr>
            <a:normAutofit fontScale="92500"/>
          </a:bodyPr>
          <a:lstStyle/>
          <a:p>
            <a:endParaRPr lang="en-US" dirty="0"/>
          </a:p>
          <a:p>
            <a:r>
              <a:rPr lang="en-US" dirty="0"/>
              <a:t>Moving to even younger infants, one that are just a few hours old, one needs a technique that is more sensitive to the infants’ natural response making tendencies.</a:t>
            </a:r>
          </a:p>
          <a:p>
            <a:endParaRPr lang="en-US" dirty="0"/>
          </a:p>
          <a:p>
            <a:r>
              <a:rPr lang="en-US" dirty="0"/>
              <a:t>One of these techniques that have developed to tap into the natural suckling behavior if the babies is the </a:t>
            </a:r>
            <a:r>
              <a:rPr lang="en-US" b="1" i="1" dirty="0"/>
              <a:t>high-amplitude sucking paradigm</a:t>
            </a:r>
            <a:r>
              <a:rPr lang="en-US" dirty="0"/>
              <a:t> (HAS).</a:t>
            </a:r>
          </a:p>
          <a:p>
            <a:pPr lvl="1"/>
            <a:endParaRPr lang="en-US" dirty="0"/>
          </a:p>
          <a:p>
            <a:pPr lvl="1"/>
            <a:r>
              <a:rPr lang="en-US" dirty="0"/>
              <a:t>In this paradigm infants are attached to an artificial pacifier, at which the infants would suck on naturally.</a:t>
            </a:r>
          </a:p>
          <a:p>
            <a:pPr lvl="1"/>
            <a:endParaRPr lang="en-US" dirty="0"/>
          </a:p>
          <a:p>
            <a:pPr lvl="1"/>
            <a:r>
              <a:rPr lang="en-US" dirty="0"/>
              <a:t>Here, the two dependent variables would be a high/low sucking rate or the pressure that the infants would apply while sucking, measured by a device called the pressure transducer.</a:t>
            </a:r>
          </a:p>
        </p:txBody>
      </p:sp>
    </p:spTree>
    <p:extLst>
      <p:ext uri="{BB962C8B-B14F-4D97-AF65-F5344CB8AC3E}">
        <p14:creationId xmlns:p14="http://schemas.microsoft.com/office/powerpoint/2010/main" val="192175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4606DE-9A0F-F175-BA8F-AA97F9AFA7DC}"/>
              </a:ext>
            </a:extLst>
          </p:cNvPr>
          <p:cNvSpPr>
            <a:spLocks noGrp="1"/>
          </p:cNvSpPr>
          <p:nvPr>
            <p:ph idx="1"/>
          </p:nvPr>
        </p:nvSpPr>
        <p:spPr>
          <a:xfrm>
            <a:off x="838200" y="745435"/>
            <a:ext cx="10515600" cy="5431528"/>
          </a:xfrm>
        </p:spPr>
        <p:txBody>
          <a:bodyPr>
            <a:normAutofit lnSpcReduction="10000"/>
          </a:bodyPr>
          <a:lstStyle/>
          <a:p>
            <a:r>
              <a:rPr lang="en-US" dirty="0"/>
              <a:t>The </a:t>
            </a:r>
            <a:r>
              <a:rPr lang="en-US" i="1" dirty="0"/>
              <a:t>HAS </a:t>
            </a:r>
            <a:r>
              <a:rPr lang="en-US" dirty="0"/>
              <a:t>has been used to decipher the phenomenon of </a:t>
            </a:r>
            <a:r>
              <a:rPr lang="en-US" b="1" i="1" dirty="0"/>
              <a:t>categorical perception </a:t>
            </a:r>
            <a:r>
              <a:rPr lang="en-US" dirty="0"/>
              <a:t>i.e., whether infants can hear the difference between two speech sounds that represent two different phonemes but can not fail to discriminate a pair of speech sounds that are variants of the same phoneme.</a:t>
            </a:r>
          </a:p>
          <a:p>
            <a:endParaRPr lang="en-US" dirty="0"/>
          </a:p>
          <a:p>
            <a:r>
              <a:rPr lang="en-US" dirty="0"/>
              <a:t>Distinguishing between two category of phonemes is a sophisticated task, that requires the infants to distinguish between the range of Voice Onset Times, between the two sounds.</a:t>
            </a:r>
          </a:p>
          <a:p>
            <a:endParaRPr lang="en-US" dirty="0"/>
          </a:p>
          <a:p>
            <a:r>
              <a:rPr lang="en-US" dirty="0"/>
              <a:t>For instance, </a:t>
            </a:r>
            <a:r>
              <a:rPr lang="en-US" dirty="0" err="1"/>
              <a:t>Eimas</a:t>
            </a:r>
            <a:r>
              <a:rPr lang="en-US" dirty="0"/>
              <a:t> et al., (1971) tested the infants using the HAS paradigm and demonstrated that infants were able to detect the difference between two similarly articulated sounds (plosives) /p/ and /b/ that differ only in VOTs.</a:t>
            </a:r>
          </a:p>
          <a:p>
            <a:endParaRPr lang="en-US" dirty="0"/>
          </a:p>
        </p:txBody>
      </p:sp>
    </p:spTree>
    <p:extLst>
      <p:ext uri="{BB962C8B-B14F-4D97-AF65-F5344CB8AC3E}">
        <p14:creationId xmlns:p14="http://schemas.microsoft.com/office/powerpoint/2010/main" val="1970425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DD0FB0-C78C-3833-BDDA-068C9874E5B3}"/>
              </a:ext>
            </a:extLst>
          </p:cNvPr>
          <p:cNvSpPr>
            <a:spLocks noGrp="1"/>
          </p:cNvSpPr>
          <p:nvPr>
            <p:ph idx="1"/>
          </p:nvPr>
        </p:nvSpPr>
        <p:spPr>
          <a:xfrm>
            <a:off x="838200" y="685800"/>
            <a:ext cx="10515600" cy="5491163"/>
          </a:xfrm>
        </p:spPr>
        <p:txBody>
          <a:bodyPr/>
          <a:lstStyle/>
          <a:p>
            <a:endParaRPr lang="en-US" dirty="0"/>
          </a:p>
          <a:p>
            <a:r>
              <a:rPr lang="en-US" dirty="0"/>
              <a:t>Another interesting paradigm is referred to as the </a:t>
            </a:r>
            <a:r>
              <a:rPr lang="en-US" b="1" i="1" dirty="0"/>
              <a:t>heart – rate paradigm</a:t>
            </a:r>
            <a:r>
              <a:rPr lang="en-US" dirty="0"/>
              <a:t>.</a:t>
            </a:r>
          </a:p>
          <a:p>
            <a:pPr lvl="1"/>
            <a:endParaRPr lang="en-US" dirty="0"/>
          </a:p>
          <a:p>
            <a:pPr lvl="1"/>
            <a:r>
              <a:rPr lang="en-US" dirty="0"/>
              <a:t>The heart – rate paradigm exploits the fact that an increase in attention to a new stimulus was indexed by an increase in the heartbeat. </a:t>
            </a:r>
          </a:p>
          <a:p>
            <a:pPr lvl="1"/>
            <a:endParaRPr lang="en-US" dirty="0"/>
          </a:p>
          <a:p>
            <a:pPr lvl="1"/>
            <a:r>
              <a:rPr lang="en-US" dirty="0"/>
              <a:t>The increase/decrease in the heartbeat is measured using a cardiogram, and the changes recorded therewith can be used to infer the changes in an infants’ attention to the presented stimuli.</a:t>
            </a:r>
          </a:p>
        </p:txBody>
      </p:sp>
    </p:spTree>
    <p:extLst>
      <p:ext uri="{BB962C8B-B14F-4D97-AF65-F5344CB8AC3E}">
        <p14:creationId xmlns:p14="http://schemas.microsoft.com/office/powerpoint/2010/main" val="3123737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A9E877-5CF9-B1D1-E241-004350EAF5CD}"/>
              </a:ext>
            </a:extLst>
          </p:cNvPr>
          <p:cNvSpPr>
            <a:spLocks noGrp="1"/>
          </p:cNvSpPr>
          <p:nvPr>
            <p:ph idx="1"/>
          </p:nvPr>
        </p:nvSpPr>
        <p:spPr>
          <a:xfrm>
            <a:off x="838200" y="586409"/>
            <a:ext cx="10515600" cy="5590554"/>
          </a:xfrm>
        </p:spPr>
        <p:txBody>
          <a:bodyPr>
            <a:normAutofit lnSpcReduction="10000"/>
          </a:bodyPr>
          <a:lstStyle/>
          <a:p>
            <a:endParaRPr lang="en-US" dirty="0"/>
          </a:p>
          <a:p>
            <a:r>
              <a:rPr lang="en-US" dirty="0"/>
              <a:t>Another paradigm that has been used for testing with slightly older infants is referred to as the </a:t>
            </a:r>
            <a:r>
              <a:rPr lang="en-US" b="1" i="1" dirty="0"/>
              <a:t>preferential looking technique</a:t>
            </a:r>
            <a:r>
              <a:rPr lang="en-US" dirty="0"/>
              <a:t>.</a:t>
            </a:r>
          </a:p>
          <a:p>
            <a:pPr lvl="1"/>
            <a:endParaRPr lang="en-US" dirty="0"/>
          </a:p>
          <a:p>
            <a:pPr lvl="1"/>
            <a:r>
              <a:rPr lang="en-US" dirty="0"/>
              <a:t>The </a:t>
            </a:r>
            <a:r>
              <a:rPr lang="en-US" i="1" dirty="0"/>
              <a:t>preferential looking technique</a:t>
            </a:r>
            <a:r>
              <a:rPr lang="en-US" dirty="0"/>
              <a:t> exploits the fact that infants look at the location where a sound comes from and stop looking when the novelty of the sound the sound fades off.</a:t>
            </a:r>
          </a:p>
          <a:p>
            <a:pPr lvl="1"/>
            <a:endParaRPr lang="en-US" dirty="0"/>
          </a:p>
          <a:p>
            <a:pPr lvl="1"/>
            <a:r>
              <a:rPr lang="en-US" dirty="0"/>
              <a:t>Here, infants are first familiarized by repeatedly presenting a certain speech sound, for instance /</a:t>
            </a:r>
            <a:r>
              <a:rPr lang="en-US" dirty="0" err="1"/>
              <a:t>ba</a:t>
            </a:r>
            <a:r>
              <a:rPr lang="en-US" dirty="0"/>
              <a:t>/ and then changed with another speech sound /pa/.</a:t>
            </a:r>
          </a:p>
          <a:p>
            <a:pPr lvl="1"/>
            <a:endParaRPr lang="en-US" dirty="0"/>
          </a:p>
          <a:p>
            <a:pPr lvl="1"/>
            <a:r>
              <a:rPr lang="en-US" dirty="0"/>
              <a:t>If the infants notice the difference between the two speech sounds, they will look at the source of the new speech sound, and hence the researchers can infer the detection of difference.</a:t>
            </a:r>
          </a:p>
        </p:txBody>
      </p:sp>
    </p:spTree>
    <p:extLst>
      <p:ext uri="{BB962C8B-B14F-4D97-AF65-F5344CB8AC3E}">
        <p14:creationId xmlns:p14="http://schemas.microsoft.com/office/powerpoint/2010/main" val="2260329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738345-F684-D9F0-CDBB-20A7DE74C928}"/>
              </a:ext>
            </a:extLst>
          </p:cNvPr>
          <p:cNvSpPr>
            <a:spLocks noGrp="1"/>
          </p:cNvSpPr>
          <p:nvPr>
            <p:ph idx="1"/>
          </p:nvPr>
        </p:nvSpPr>
        <p:spPr>
          <a:xfrm>
            <a:off x="838200" y="626165"/>
            <a:ext cx="10515600" cy="5550798"/>
          </a:xfrm>
        </p:spPr>
        <p:txBody>
          <a:bodyPr>
            <a:normAutofit lnSpcReduction="10000"/>
          </a:bodyPr>
          <a:lstStyle/>
          <a:p>
            <a:endParaRPr lang="en-US" dirty="0"/>
          </a:p>
          <a:p>
            <a:r>
              <a:rPr lang="en-US" dirty="0"/>
              <a:t>Finally, another technique is referred to as the </a:t>
            </a:r>
            <a:r>
              <a:rPr lang="en-US" b="1" i="1" dirty="0"/>
              <a:t>head – turn procedure</a:t>
            </a:r>
            <a:r>
              <a:rPr lang="en-US" dirty="0"/>
              <a:t>, developed by </a:t>
            </a:r>
            <a:r>
              <a:rPr lang="en-US" dirty="0" err="1"/>
              <a:t>Kemler</a:t>
            </a:r>
            <a:r>
              <a:rPr lang="en-US" dirty="0"/>
              <a:t> – Nelson et al., (1995).</a:t>
            </a:r>
          </a:p>
          <a:p>
            <a:endParaRPr lang="en-US" dirty="0"/>
          </a:p>
          <a:p>
            <a:r>
              <a:rPr lang="en-US" dirty="0"/>
              <a:t>Herein, the two speech sounds are emitted from two different loudspeakers positioned left-front and right-front of the infant, and the infants are tested post-familiarization with a given speech sound.</a:t>
            </a:r>
          </a:p>
          <a:p>
            <a:endParaRPr lang="en-US" dirty="0"/>
          </a:p>
          <a:p>
            <a:r>
              <a:rPr lang="en-US" dirty="0"/>
              <a:t>During familiarization, infants are trained to turn their heads towards either of the two speakers by flashing a light that is centered between the two loudspeakers, extinguishes when the infant looks at the light. At the same moment the side light near one of the speakers begins to flash.</a:t>
            </a:r>
          </a:p>
          <a:p>
            <a:endParaRPr lang="en-US" dirty="0"/>
          </a:p>
        </p:txBody>
      </p:sp>
    </p:spTree>
    <p:extLst>
      <p:ext uri="{BB962C8B-B14F-4D97-AF65-F5344CB8AC3E}">
        <p14:creationId xmlns:p14="http://schemas.microsoft.com/office/powerpoint/2010/main" val="2636754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05A39F-0098-EEAE-D23B-4E3A2CF71253}"/>
              </a:ext>
            </a:extLst>
          </p:cNvPr>
          <p:cNvSpPr>
            <a:spLocks noGrp="1"/>
          </p:cNvSpPr>
          <p:nvPr>
            <p:ph idx="1"/>
          </p:nvPr>
        </p:nvSpPr>
        <p:spPr>
          <a:xfrm>
            <a:off x="838200" y="546652"/>
            <a:ext cx="10515600" cy="5630311"/>
          </a:xfrm>
        </p:spPr>
        <p:txBody>
          <a:bodyPr/>
          <a:lstStyle/>
          <a:p>
            <a:endParaRPr lang="en-US" dirty="0"/>
          </a:p>
          <a:p>
            <a:r>
              <a:rPr lang="en-US" dirty="0"/>
              <a:t>Once the infant learns to make the criterion head – turn towards one of the lights, it the light continues to flash until the infant looks away from the same. At this moment, the trial ends.</a:t>
            </a:r>
          </a:p>
          <a:p>
            <a:endParaRPr lang="en-US" dirty="0"/>
          </a:p>
          <a:p>
            <a:r>
              <a:rPr lang="en-US" dirty="0"/>
              <a:t>The head– turn is inferred to that the infants detected the different between the two presented speech stimuli.</a:t>
            </a:r>
          </a:p>
          <a:p>
            <a:endParaRPr lang="en-US" dirty="0"/>
          </a:p>
          <a:p>
            <a:r>
              <a:rPr lang="en-US" dirty="0"/>
              <a:t>The paradigm has been used by researchers to investigate the listening behavior of the infants across a multitude of studies.</a:t>
            </a:r>
          </a:p>
        </p:txBody>
      </p:sp>
    </p:spTree>
    <p:extLst>
      <p:ext uri="{BB962C8B-B14F-4D97-AF65-F5344CB8AC3E}">
        <p14:creationId xmlns:p14="http://schemas.microsoft.com/office/powerpoint/2010/main" val="1300370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45672" y="5227082"/>
            <a:ext cx="9143999" cy="707886"/>
          </a:xfrm>
          <a:prstGeom prst="rect">
            <a:avLst/>
          </a:prstGeom>
          <a:noFill/>
        </p:spPr>
        <p:txBody>
          <a:bodyPr wrap="square" rtlCol="0">
            <a:sp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Indian Institute of Technology Kanpur</a:t>
            </a:r>
          </a:p>
        </p:txBody>
      </p:sp>
      <p:pic>
        <p:nvPicPr>
          <p:cNvPr id="5" name="Picture 4">
            <a:extLst>
              <a:ext uri="{FF2B5EF4-FFF2-40B4-BE49-F238E27FC236}">
                <a16:creationId xmlns:a16="http://schemas.microsoft.com/office/drawing/2014/main" id="{AAF0E8CF-D160-3145-94A0-2A607F2CDFB8}"/>
              </a:ext>
            </a:extLst>
          </p:cNvPr>
          <p:cNvPicPr>
            <a:picLocks noChangeAspect="1"/>
          </p:cNvPicPr>
          <p:nvPr/>
        </p:nvPicPr>
        <p:blipFill>
          <a:blip r:embed="rId2"/>
          <a:stretch>
            <a:fillRect/>
          </a:stretch>
        </p:blipFill>
        <p:spPr>
          <a:xfrm>
            <a:off x="4022519" y="890525"/>
            <a:ext cx="3736800" cy="3736800"/>
          </a:xfrm>
          <a:prstGeom prst="rect">
            <a:avLst/>
          </a:prstGeom>
        </p:spPr>
      </p:pic>
    </p:spTree>
    <p:extLst>
      <p:ext uri="{BB962C8B-B14F-4D97-AF65-F5344CB8AC3E}">
        <p14:creationId xmlns:p14="http://schemas.microsoft.com/office/powerpoint/2010/main" val="385415382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0D0E6-B393-4603-6EE1-75547CBF4015}"/>
              </a:ext>
            </a:extLst>
          </p:cNvPr>
          <p:cNvSpPr>
            <a:spLocks noGrp="1"/>
          </p:cNvSpPr>
          <p:nvPr>
            <p:ph type="title"/>
          </p:nvPr>
        </p:nvSpPr>
        <p:spPr/>
        <p:txBody>
          <a:bodyPr/>
          <a:lstStyle/>
          <a:p>
            <a:r>
              <a:rPr lang="en-US" dirty="0"/>
              <a:t>Final word…</a:t>
            </a:r>
          </a:p>
        </p:txBody>
      </p:sp>
      <p:sp>
        <p:nvSpPr>
          <p:cNvPr id="3" name="Content Placeholder 2">
            <a:extLst>
              <a:ext uri="{FF2B5EF4-FFF2-40B4-BE49-F238E27FC236}">
                <a16:creationId xmlns:a16="http://schemas.microsoft.com/office/drawing/2014/main" id="{D55B8450-50E7-FBBE-81A4-1786B6B63D5C}"/>
              </a:ext>
            </a:extLst>
          </p:cNvPr>
          <p:cNvSpPr>
            <a:spLocks noGrp="1"/>
          </p:cNvSpPr>
          <p:nvPr>
            <p:ph idx="1"/>
          </p:nvPr>
        </p:nvSpPr>
        <p:spPr/>
        <p:txBody>
          <a:bodyPr/>
          <a:lstStyle/>
          <a:p>
            <a:endParaRPr lang="en-US"/>
          </a:p>
          <a:p>
            <a:r>
              <a:rPr lang="en-US"/>
              <a:t>Paradigms </a:t>
            </a:r>
            <a:r>
              <a:rPr lang="en-US" dirty="0"/>
              <a:t>and choices are governed by the choice of the research question and the </a:t>
            </a:r>
            <a:r>
              <a:rPr lang="en-US"/>
              <a:t>subsequent subject pool.</a:t>
            </a:r>
          </a:p>
        </p:txBody>
      </p:sp>
    </p:spTree>
    <p:extLst>
      <p:ext uri="{BB962C8B-B14F-4D97-AF65-F5344CB8AC3E}">
        <p14:creationId xmlns:p14="http://schemas.microsoft.com/office/powerpoint/2010/main" val="3589035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BD891-1D44-C5FE-8332-00FE09104BE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4B0D8FF-607E-9C3B-7928-5CC40D23701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898433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2D087-FEFA-6527-C36D-726DFE24D49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02F67C4-3B1A-9330-D56F-C19DB247ACA0}"/>
              </a:ext>
            </a:extLst>
          </p:cNvPr>
          <p:cNvSpPr>
            <a:spLocks noGrp="1"/>
          </p:cNvSpPr>
          <p:nvPr>
            <p:ph idx="1"/>
          </p:nvPr>
        </p:nvSpPr>
        <p:spPr/>
        <p:txBody>
          <a:bodyPr/>
          <a:lstStyle/>
          <a:p>
            <a:r>
              <a:rPr lang="en-IN" b="0" i="0" dirty="0">
                <a:solidFill>
                  <a:srgbClr val="222222"/>
                </a:solidFill>
                <a:effectLst/>
              </a:rPr>
              <a:t>De Groot, A. M. (2011). </a:t>
            </a:r>
            <a:r>
              <a:rPr lang="en-IN" b="0" i="1" dirty="0">
                <a:solidFill>
                  <a:srgbClr val="222222"/>
                </a:solidFill>
                <a:effectLst/>
              </a:rPr>
              <a:t>Language and cognition in bilinguals and multilinguals: An introduction</a:t>
            </a:r>
            <a:r>
              <a:rPr lang="en-IN" b="0" i="0" dirty="0">
                <a:solidFill>
                  <a:srgbClr val="222222"/>
                </a:solidFill>
                <a:effectLst/>
              </a:rPr>
              <a:t>. Psychology press.</a:t>
            </a:r>
            <a:endParaRPr lang="en-US" dirty="0"/>
          </a:p>
        </p:txBody>
      </p:sp>
    </p:spTree>
    <p:extLst>
      <p:ext uri="{BB962C8B-B14F-4D97-AF65-F5344CB8AC3E}">
        <p14:creationId xmlns:p14="http://schemas.microsoft.com/office/powerpoint/2010/main" val="929679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1939" y="2686682"/>
            <a:ext cx="7772400" cy="1131887"/>
          </a:xfrm>
        </p:spPr>
        <p:txBody>
          <a:bodyPr>
            <a:no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In Collaboration </a:t>
            </a:r>
          </a:p>
          <a:p>
            <a:pPr algn="ctr"/>
            <a:r>
              <a:rPr lang="en-US" sz="4000" b="1" dirty="0">
                <a:solidFill>
                  <a:srgbClr val="C00000"/>
                </a:solidFill>
                <a:latin typeface="Times New Roman" panose="02020603050405020304" pitchFamily="18" charset="0"/>
                <a:cs typeface="Times New Roman" panose="02020603050405020304" pitchFamily="18" charset="0"/>
              </a:rPr>
              <a:t>with</a:t>
            </a:r>
          </a:p>
        </p:txBody>
      </p:sp>
    </p:spTree>
    <p:extLst>
      <p:ext uri="{BB962C8B-B14F-4D97-AF65-F5344CB8AC3E}">
        <p14:creationId xmlns:p14="http://schemas.microsoft.com/office/powerpoint/2010/main" val="179336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PTEL 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3232" y="966144"/>
            <a:ext cx="4096986" cy="3490025"/>
          </a:xfrm>
          <a:prstGeom prst="rect">
            <a:avLst/>
          </a:prstGeom>
        </p:spPr>
      </p:pic>
      <p:sp>
        <p:nvSpPr>
          <p:cNvPr id="3" name="TextBox 2"/>
          <p:cNvSpPr txBox="1"/>
          <p:nvPr/>
        </p:nvSpPr>
        <p:spPr>
          <a:xfrm>
            <a:off x="878774" y="4704955"/>
            <a:ext cx="10699667" cy="1200329"/>
          </a:xfrm>
          <a:prstGeom prst="rect">
            <a:avLst/>
          </a:prstGeom>
          <a:noFill/>
        </p:spPr>
        <p:txBody>
          <a:bodyPr wrap="square" rtlCol="0">
            <a:sp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National Program on Technology Enhanced Learning (NPTEL)</a:t>
            </a:r>
          </a:p>
        </p:txBody>
      </p:sp>
    </p:spTree>
    <p:extLst>
      <p:ext uri="{BB962C8B-B14F-4D97-AF65-F5344CB8AC3E}">
        <p14:creationId xmlns:p14="http://schemas.microsoft.com/office/powerpoint/2010/main" val="360606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46313" y="2936063"/>
            <a:ext cx="7772400" cy="1131887"/>
          </a:xfrm>
        </p:spPr>
        <p:txBody>
          <a:bodyPr>
            <a:normAutofit/>
          </a:bodyPr>
          <a:lstStyle/>
          <a:p>
            <a:pPr algn="ctr"/>
            <a:r>
              <a:rPr lang="en-US" sz="3000" b="1" dirty="0">
                <a:solidFill>
                  <a:srgbClr val="C00000"/>
                </a:solidFill>
                <a:latin typeface="Times New Roman" panose="02020603050405020304" pitchFamily="18" charset="0"/>
                <a:cs typeface="Times New Roman" panose="02020603050405020304" pitchFamily="18" charset="0"/>
              </a:rPr>
              <a:t>Presents</a:t>
            </a:r>
          </a:p>
        </p:txBody>
      </p:sp>
    </p:spTree>
    <p:extLst>
      <p:ext uri="{BB962C8B-B14F-4D97-AF65-F5344CB8AC3E}">
        <p14:creationId xmlns:p14="http://schemas.microsoft.com/office/powerpoint/2010/main" val="385636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609602"/>
            <a:ext cx="7772400" cy="3183667"/>
          </a:xfrm>
        </p:spPr>
        <p:txBody>
          <a:bodyPr/>
          <a:lstStyle/>
          <a:p>
            <a:r>
              <a:rPr lang="en-US" sz="3400" b="1" dirty="0">
                <a:solidFill>
                  <a:srgbClr val="C00000"/>
                </a:solidFill>
                <a:latin typeface="Times New Roman" panose="02020603050405020304" pitchFamily="18" charset="0"/>
                <a:cs typeface="Times New Roman" panose="02020603050405020304" pitchFamily="18" charset="0"/>
              </a:rPr>
              <a:t>Introduction</a:t>
            </a:r>
            <a:br>
              <a:rPr lang="en-US" sz="3400" b="1" dirty="0">
                <a:solidFill>
                  <a:srgbClr val="C00000"/>
                </a:solidFill>
                <a:latin typeface="Times New Roman" panose="02020603050405020304" pitchFamily="18" charset="0"/>
                <a:cs typeface="Times New Roman" panose="02020603050405020304" pitchFamily="18" charset="0"/>
              </a:rPr>
            </a:br>
            <a:r>
              <a:rPr lang="en-US" sz="3400" b="1" dirty="0">
                <a:solidFill>
                  <a:srgbClr val="C00000"/>
                </a:solidFill>
                <a:latin typeface="Times New Roman" panose="02020603050405020304" pitchFamily="18" charset="0"/>
                <a:cs typeface="Times New Roman" panose="02020603050405020304" pitchFamily="18" charset="0"/>
              </a:rPr>
              <a:t> </a:t>
            </a:r>
            <a:r>
              <a:rPr lang="en-US" sz="3000" dirty="0">
                <a:solidFill>
                  <a:srgbClr val="C00000"/>
                </a:solidFill>
                <a:latin typeface="Times New Roman" panose="02020603050405020304" pitchFamily="18" charset="0"/>
                <a:cs typeface="Times New Roman" panose="02020603050405020304" pitchFamily="18" charset="0"/>
              </a:rPr>
              <a:t>to the </a:t>
            </a:r>
            <a:br>
              <a:rPr lang="en-US" sz="3400" b="1" dirty="0">
                <a:solidFill>
                  <a:srgbClr val="C00000"/>
                </a:solidFill>
                <a:latin typeface="Times New Roman" panose="02020603050405020304" pitchFamily="18" charset="0"/>
                <a:cs typeface="Times New Roman" panose="02020603050405020304" pitchFamily="18" charset="0"/>
              </a:rPr>
            </a:br>
            <a:r>
              <a:rPr lang="en-US" sz="4800" b="1" dirty="0">
                <a:solidFill>
                  <a:srgbClr val="C00000"/>
                </a:solidFill>
                <a:latin typeface="Times New Roman" panose="02020603050405020304" pitchFamily="18" charset="0"/>
                <a:cs typeface="Times New Roman" panose="02020603050405020304" pitchFamily="18" charset="0"/>
              </a:rPr>
              <a:t>Psychology of Bilingualism &amp; Multilingualism</a:t>
            </a:r>
          </a:p>
        </p:txBody>
      </p:sp>
      <p:sp>
        <p:nvSpPr>
          <p:cNvPr id="3" name="Subtitle 2"/>
          <p:cNvSpPr>
            <a:spLocks noGrp="1"/>
          </p:cNvSpPr>
          <p:nvPr>
            <p:ph type="subTitle" idx="1"/>
          </p:nvPr>
        </p:nvSpPr>
        <p:spPr>
          <a:xfrm>
            <a:off x="2517162" y="4363124"/>
            <a:ext cx="7326597" cy="2020770"/>
          </a:xfrm>
        </p:spPr>
        <p:txBody>
          <a:bodyPr>
            <a:noAutofit/>
          </a:bodyPr>
          <a:lstStyle/>
          <a:p>
            <a:r>
              <a:rPr lang="en-US" sz="2600" b="1" dirty="0">
                <a:solidFill>
                  <a:srgbClr val="C00000"/>
                </a:solidFill>
                <a:latin typeface="Times New Roman" panose="02020603050405020304" pitchFamily="18" charset="0"/>
                <a:cs typeface="Times New Roman" panose="02020603050405020304" pitchFamily="18" charset="0"/>
              </a:rPr>
              <a:t>Dr. Ark Verma, </a:t>
            </a:r>
          </a:p>
          <a:p>
            <a:r>
              <a:rPr lang="en-US" sz="2600" b="1" dirty="0">
                <a:solidFill>
                  <a:srgbClr val="C00000"/>
                </a:solidFill>
                <a:latin typeface="Times New Roman" panose="02020603050405020304" pitchFamily="18" charset="0"/>
                <a:cs typeface="Times New Roman" panose="02020603050405020304" pitchFamily="18" charset="0"/>
              </a:rPr>
              <a:t>Assistant Professor of Psychology, </a:t>
            </a:r>
          </a:p>
          <a:p>
            <a:r>
              <a:rPr lang="en-US" sz="2600" b="1" dirty="0">
                <a:solidFill>
                  <a:srgbClr val="C00000"/>
                </a:solidFill>
                <a:latin typeface="Times New Roman" panose="02020603050405020304" pitchFamily="18" charset="0"/>
                <a:cs typeface="Times New Roman" panose="02020603050405020304" pitchFamily="18" charset="0"/>
              </a:rPr>
              <a:t>Department of Cognitive Science, </a:t>
            </a:r>
          </a:p>
          <a:p>
            <a:r>
              <a:rPr lang="en-US" sz="2600" b="1" dirty="0">
                <a:solidFill>
                  <a:srgbClr val="C00000"/>
                </a:solidFill>
                <a:latin typeface="Times New Roman" panose="02020603050405020304" pitchFamily="18" charset="0"/>
                <a:cs typeface="Times New Roman" panose="02020603050405020304" pitchFamily="18" charset="0"/>
              </a:rPr>
              <a:t>IIT Kanpur</a:t>
            </a:r>
          </a:p>
        </p:txBody>
      </p:sp>
    </p:spTree>
    <p:extLst>
      <p:ext uri="{BB962C8B-B14F-4D97-AF65-F5344CB8AC3E}">
        <p14:creationId xmlns:p14="http://schemas.microsoft.com/office/powerpoint/2010/main" val="136147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37"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6" presetID="37"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par>
                                <p:cTn id="22" presetID="37"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28" presetID="37"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10809-1240-0830-3E33-37055420A11D}"/>
              </a:ext>
            </a:extLst>
          </p:cNvPr>
          <p:cNvSpPr>
            <a:spLocks noGrp="1"/>
          </p:cNvSpPr>
          <p:nvPr>
            <p:ph type="title"/>
          </p:nvPr>
        </p:nvSpPr>
        <p:spPr>
          <a:xfrm>
            <a:off x="1046922" y="2502038"/>
            <a:ext cx="10515600" cy="1325563"/>
          </a:xfrm>
        </p:spPr>
        <p:txBody>
          <a:bodyPr/>
          <a:lstStyle/>
          <a:p>
            <a:r>
              <a:rPr lang="en-US" dirty="0"/>
              <a:t>Language Acquisition in Bi/Multilinguals - I</a:t>
            </a:r>
          </a:p>
        </p:txBody>
      </p:sp>
    </p:spTree>
    <p:extLst>
      <p:ext uri="{BB962C8B-B14F-4D97-AF65-F5344CB8AC3E}">
        <p14:creationId xmlns:p14="http://schemas.microsoft.com/office/powerpoint/2010/main" val="859903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B1767-8BB4-D24C-3AA7-FCBF1C913EFF}"/>
              </a:ext>
            </a:extLst>
          </p:cNvPr>
          <p:cNvSpPr>
            <a:spLocks noGrp="1"/>
          </p:cNvSpPr>
          <p:nvPr>
            <p:ph type="title"/>
          </p:nvPr>
        </p:nvSpPr>
        <p:spPr/>
        <p:txBody>
          <a:bodyPr/>
          <a:lstStyle/>
          <a:p>
            <a:r>
              <a:rPr lang="en-US" dirty="0"/>
              <a:t>First word…</a:t>
            </a:r>
          </a:p>
        </p:txBody>
      </p:sp>
      <p:sp>
        <p:nvSpPr>
          <p:cNvPr id="3" name="Content Placeholder 2">
            <a:extLst>
              <a:ext uri="{FF2B5EF4-FFF2-40B4-BE49-F238E27FC236}">
                <a16:creationId xmlns:a16="http://schemas.microsoft.com/office/drawing/2014/main" id="{053A9BEC-6944-DBA6-0C33-64A186EBDD4C}"/>
              </a:ext>
            </a:extLst>
          </p:cNvPr>
          <p:cNvSpPr>
            <a:spLocks noGrp="1"/>
          </p:cNvSpPr>
          <p:nvPr>
            <p:ph idx="1"/>
          </p:nvPr>
        </p:nvSpPr>
        <p:spPr/>
        <p:txBody>
          <a:bodyPr/>
          <a:lstStyle/>
          <a:p>
            <a:endParaRPr lang="en-US" dirty="0"/>
          </a:p>
          <a:p>
            <a:r>
              <a:rPr lang="en-US" dirty="0"/>
              <a:t>When one decides to study language acquisition in infants, it is an interesting problem.</a:t>
            </a:r>
          </a:p>
          <a:p>
            <a:pPr lvl="1"/>
            <a:endParaRPr lang="en-US" dirty="0"/>
          </a:p>
          <a:p>
            <a:pPr lvl="1"/>
            <a:r>
              <a:rPr lang="en-US" dirty="0"/>
              <a:t>For, one does not know what the best ways collect &amp; interpret data is.</a:t>
            </a:r>
          </a:p>
          <a:p>
            <a:pPr lvl="1"/>
            <a:endParaRPr lang="en-US" dirty="0"/>
          </a:p>
          <a:p>
            <a:pPr lvl="1"/>
            <a:r>
              <a:rPr lang="en-US" dirty="0"/>
              <a:t>Also, it is not rather straightforward to interpret the data collected from the infants, as one would be mostly making rather indirect and in some cases extrapolated inferences.</a:t>
            </a:r>
          </a:p>
        </p:txBody>
      </p:sp>
    </p:spTree>
    <p:extLst>
      <p:ext uri="{BB962C8B-B14F-4D97-AF65-F5344CB8AC3E}">
        <p14:creationId xmlns:p14="http://schemas.microsoft.com/office/powerpoint/2010/main" val="2738125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F1233F-11E5-699D-ACBC-6BAACDD3CDD6}"/>
              </a:ext>
            </a:extLst>
          </p:cNvPr>
          <p:cNvSpPr>
            <a:spLocks noGrp="1"/>
          </p:cNvSpPr>
          <p:nvPr>
            <p:ph idx="1"/>
          </p:nvPr>
        </p:nvSpPr>
        <p:spPr>
          <a:xfrm>
            <a:off x="838200" y="665922"/>
            <a:ext cx="10515600" cy="5511041"/>
          </a:xfrm>
        </p:spPr>
        <p:txBody>
          <a:bodyPr/>
          <a:lstStyle/>
          <a:p>
            <a:endParaRPr lang="en-US" dirty="0"/>
          </a:p>
          <a:p>
            <a:r>
              <a:rPr lang="en-US" dirty="0"/>
              <a:t>Nonetheless, it is imperative that any enquiry in language acquisition starts at the very beginning (?)</a:t>
            </a:r>
          </a:p>
          <a:p>
            <a:endParaRPr lang="en-US" dirty="0"/>
          </a:p>
          <a:p>
            <a:r>
              <a:rPr lang="en-US" dirty="0"/>
              <a:t>For that one would need to devise ingenious methods to collect data about language acquisition from the infants that taps chronologically into the specific stages of language acquisition.</a:t>
            </a:r>
          </a:p>
          <a:p>
            <a:endParaRPr lang="en-US" dirty="0"/>
          </a:p>
          <a:p>
            <a:r>
              <a:rPr lang="en-US" dirty="0"/>
              <a:t>More interestingly, in case of studying bi/multilingual acquisition one needs to try and find ways of probing the acquisition of not one but two (or more) linguistic systems…</a:t>
            </a:r>
          </a:p>
        </p:txBody>
      </p:sp>
    </p:spTree>
    <p:extLst>
      <p:ext uri="{BB962C8B-B14F-4D97-AF65-F5344CB8AC3E}">
        <p14:creationId xmlns:p14="http://schemas.microsoft.com/office/powerpoint/2010/main" val="3427477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TotalTime>
  <Words>1222</Words>
  <Application>Microsoft Macintosh PowerPoint</Application>
  <PresentationFormat>Widescreen</PresentationFormat>
  <Paragraphs>98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Introduction  to the  Psychology of Bilingualism &amp; Multilingualism</vt:lpstr>
      <vt:lpstr>Language Acquisition in Bi/Multilinguals - I</vt:lpstr>
      <vt:lpstr>First word…</vt:lpstr>
      <vt:lpstr>PowerPoint Presentation</vt:lpstr>
      <vt:lpstr>PowerPoint Presentation</vt:lpstr>
      <vt:lpstr>Methods of Studying Language Acquisition in Infants and Young Children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word…</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Verma, Ark</dc:creator>
  <cp:lastModifiedBy>Ark Verma</cp:lastModifiedBy>
  <cp:revision>30</cp:revision>
  <dcterms:created xsi:type="dcterms:W3CDTF">2019-01-13T17:34:45Z</dcterms:created>
  <dcterms:modified xsi:type="dcterms:W3CDTF">2024-02-08T04:12:48Z</dcterms:modified>
</cp:coreProperties>
</file>