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76" r:id="rId8"/>
    <p:sldId id="277" r:id="rId9"/>
    <p:sldId id="278" r:id="rId10"/>
    <p:sldId id="279" r:id="rId11"/>
    <p:sldId id="280" r:id="rId12"/>
    <p:sldId id="281" r:id="rId13"/>
    <p:sldId id="282" r:id="rId14"/>
    <p:sldId id="284" r:id="rId15"/>
    <p:sldId id="285" r:id="rId16"/>
    <p:sldId id="286" r:id="rId17"/>
    <p:sldId id="287" r:id="rId18"/>
    <p:sldId id="291" r:id="rId19"/>
    <p:sldId id="288" r:id="rId20"/>
    <p:sldId id="289" r:id="rId21"/>
    <p:sldId id="290" r:id="rId22"/>
    <p:sldId id="283"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81"/>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15E4-0141-3D45-8E8B-76DFCA2228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B6319-FBAC-A24F-89D4-A8F5322940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8A0298-0F85-F749-BB72-3040565592CB}"/>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5" name="Footer Placeholder 4">
            <a:extLst>
              <a:ext uri="{FF2B5EF4-FFF2-40B4-BE49-F238E27FC236}">
                <a16:creationId xmlns:a16="http://schemas.microsoft.com/office/drawing/2014/main" id="{703F7E91-12EE-A34C-8946-35E4F07A2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F36D0-585E-0645-8EE9-21BC3F21E33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60337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EA8B-2F9E-F742-A39B-F9D626EEA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66D09C-04DA-BB4C-8E43-74DADB11A12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513B4-4966-344C-B689-53B27E7C3816}"/>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5" name="Footer Placeholder 4">
            <a:extLst>
              <a:ext uri="{FF2B5EF4-FFF2-40B4-BE49-F238E27FC236}">
                <a16:creationId xmlns:a16="http://schemas.microsoft.com/office/drawing/2014/main" id="{AC2ED550-52A3-B64B-91F8-39CAD778C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2D1-6571-3149-9CE0-317FDCE8FAFD}"/>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366352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90661-1C93-7147-BE2C-2EA9E2F889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CE0331-47F8-2E4E-83BE-40B85BF35D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47F27-B725-9741-8961-C648E56FDB21}"/>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5" name="Footer Placeholder 4">
            <a:extLst>
              <a:ext uri="{FF2B5EF4-FFF2-40B4-BE49-F238E27FC236}">
                <a16:creationId xmlns:a16="http://schemas.microsoft.com/office/drawing/2014/main" id="{AC6F286C-E244-F443-8D48-176D21CD8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05BFC-A23C-EC4C-9ECF-8304B195761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3889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1C0B-DE4C-1A4B-A946-BDC77D402217}"/>
              </a:ext>
            </a:extLst>
          </p:cNvPr>
          <p:cNvSpPr>
            <a:spLocks noGrp="1"/>
          </p:cNvSpPr>
          <p:nvPr>
            <p:ph type="title"/>
          </p:nvPr>
        </p:nvSpPr>
        <p:spPr/>
        <p:txBody>
          <a:bodyPr>
            <a:normAutofit/>
          </a:bodyPr>
          <a:lstStyle>
            <a:lvl1pPr>
              <a:defRPr sz="3400" b="1">
                <a:solidFill>
                  <a:srgbClr val="C0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81BB0192-C220-BE4D-921E-554DA2E2A315}"/>
              </a:ext>
            </a:extLst>
          </p:cNvPr>
          <p:cNvSpPr>
            <a:spLocks noGrp="1"/>
          </p:cNvSpPr>
          <p:nvPr>
            <p:ph idx="1"/>
          </p:nvPr>
        </p:nvSpPr>
        <p:spPr/>
        <p:txBody>
          <a:bodyPr/>
          <a:lstStyle>
            <a:lvl1pPr algn="just">
              <a:defRPr>
                <a:latin typeface="Times New Roman" panose="02020603050405020304" pitchFamily="18" charset="0"/>
                <a:cs typeface="Times New Roman" panose="02020603050405020304" pitchFamily="18" charset="0"/>
              </a:defRPr>
            </a:lvl1pPr>
            <a:lvl2pPr algn="just">
              <a:defRPr sz="2600">
                <a:latin typeface="Times New Roman" panose="02020603050405020304" pitchFamily="18" charset="0"/>
                <a:cs typeface="Times New Roman" panose="02020603050405020304" pitchFamily="18" charset="0"/>
              </a:defRPr>
            </a:lvl2pPr>
            <a:lvl3pPr algn="just">
              <a:defRPr sz="2400">
                <a:latin typeface="Times New Roman" panose="02020603050405020304" pitchFamily="18" charset="0"/>
                <a:cs typeface="Times New Roman" panose="02020603050405020304" pitchFamily="18" charset="0"/>
              </a:defRPr>
            </a:lvl3pPr>
            <a:lvl4pPr algn="just">
              <a:defRPr sz="2200">
                <a:latin typeface="Times New Roman" panose="02020603050405020304" pitchFamily="18" charset="0"/>
                <a:cs typeface="Times New Roman" panose="02020603050405020304" pitchFamily="18" charset="0"/>
              </a:defRPr>
            </a:lvl4pPr>
            <a:lvl5pPr algn="just">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B4D485E-1688-DA4D-88F8-5DB80170771B}"/>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5" name="Footer Placeholder 4">
            <a:extLst>
              <a:ext uri="{FF2B5EF4-FFF2-40B4-BE49-F238E27FC236}">
                <a16:creationId xmlns:a16="http://schemas.microsoft.com/office/drawing/2014/main" id="{F722C10E-72D2-A448-B39F-257F744F4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AFC24E-B6C6-F94E-8E1A-B321AFE3CF9B}"/>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406477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C277-628E-A045-B75A-4D0A96070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73E7FF-F66E-EE41-9DFD-DB251A5AEC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A9D855-9E4F-5F49-A893-7250A6249688}"/>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5" name="Footer Placeholder 4">
            <a:extLst>
              <a:ext uri="{FF2B5EF4-FFF2-40B4-BE49-F238E27FC236}">
                <a16:creationId xmlns:a16="http://schemas.microsoft.com/office/drawing/2014/main" id="{47138D86-799B-4E41-A185-4B203B9DA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21ACA-1AF1-5F4C-A8FE-8C49538D1DA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86020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60A7-44D1-A34B-A54B-B3BC66C313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D630A-79A6-1E4B-BC46-C31A9341F9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8670E-EDAD-D648-B8A9-F27D9D5388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06B82D-14F7-A34C-95A2-46C19C375D05}"/>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6" name="Footer Placeholder 5">
            <a:extLst>
              <a:ext uri="{FF2B5EF4-FFF2-40B4-BE49-F238E27FC236}">
                <a16:creationId xmlns:a16="http://schemas.microsoft.com/office/drawing/2014/main" id="{49156BD3-E88E-4641-B98F-DC96E3DB3E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B42F5-268A-524A-BB85-D064D6486FA3}"/>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836616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567ED-8CA0-1648-8F62-6CFD1CA4D1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CE307C-8D0F-8B4D-A754-721172A0E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7802FBC-C567-2F40-B097-7BF60E009C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A6D95F-357F-B64B-ABD3-6CD97ADA1D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684AD5-638F-DA45-B7B1-FF994CF4C42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C251B2-B839-A248-AED7-2FB14865E9DD}"/>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8" name="Footer Placeholder 7">
            <a:extLst>
              <a:ext uri="{FF2B5EF4-FFF2-40B4-BE49-F238E27FC236}">
                <a16:creationId xmlns:a16="http://schemas.microsoft.com/office/drawing/2014/main" id="{4D619C13-12AD-5B49-85F3-5DF00BE1E4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FF853-F095-044B-908B-7CE634051162}"/>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7953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2CB9-2CE5-6A4D-8367-E6525D3ECA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72913A-CF3B-144D-8C6C-F028E6A4F5D5}"/>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4" name="Footer Placeholder 3">
            <a:extLst>
              <a:ext uri="{FF2B5EF4-FFF2-40B4-BE49-F238E27FC236}">
                <a16:creationId xmlns:a16="http://schemas.microsoft.com/office/drawing/2014/main" id="{1542351A-CADF-9944-80D8-22A96D22E6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52FC7A-0369-7047-9EEE-231AF81EA1F8}"/>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90258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247270-350E-C44C-98F0-F9264C6F4822}"/>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3" name="Footer Placeholder 2">
            <a:extLst>
              <a:ext uri="{FF2B5EF4-FFF2-40B4-BE49-F238E27FC236}">
                <a16:creationId xmlns:a16="http://schemas.microsoft.com/office/drawing/2014/main" id="{DD5FE49C-7286-3D4D-9AA7-278BE67A54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269E5-9D14-C14D-A38D-B2578F1B2A4A}"/>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51858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7C4E-4914-E842-BA70-CE4ABA24E0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BD94C5-9DAA-6C47-B5C5-681B025D37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F85F5-A4A6-FA40-A0C9-DC6D173D9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78D1C2A-50D1-AF49-B363-8F3FA2B0EEEA}"/>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6" name="Footer Placeholder 5">
            <a:extLst>
              <a:ext uri="{FF2B5EF4-FFF2-40B4-BE49-F238E27FC236}">
                <a16:creationId xmlns:a16="http://schemas.microsoft.com/office/drawing/2014/main" id="{508B868C-B905-7247-8FB1-D3FEED589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B0011-E948-A141-AEAA-B613B259B60F}"/>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231599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4E0DB-882A-E545-839B-0DE7B16A1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CC203E-646D-9946-A316-3694D19AC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40A16E-8F83-384D-8D7D-36FD9EF15A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E14FF0-306A-DE4E-81AA-9DE1EF7F770B}"/>
              </a:ext>
            </a:extLst>
          </p:cNvPr>
          <p:cNvSpPr>
            <a:spLocks noGrp="1"/>
          </p:cNvSpPr>
          <p:nvPr>
            <p:ph type="dt" sz="half" idx="10"/>
          </p:nvPr>
        </p:nvSpPr>
        <p:spPr/>
        <p:txBody>
          <a:bodyPr/>
          <a:lstStyle/>
          <a:p>
            <a:fld id="{5D94F897-24CD-484C-B9BC-93872A6807B5}" type="datetimeFigureOut">
              <a:rPr lang="en-US" smtClean="0"/>
              <a:t>2/21/24</a:t>
            </a:fld>
            <a:endParaRPr lang="en-US"/>
          </a:p>
        </p:txBody>
      </p:sp>
      <p:sp>
        <p:nvSpPr>
          <p:cNvPr id="6" name="Footer Placeholder 5">
            <a:extLst>
              <a:ext uri="{FF2B5EF4-FFF2-40B4-BE49-F238E27FC236}">
                <a16:creationId xmlns:a16="http://schemas.microsoft.com/office/drawing/2014/main" id="{77376D5C-235F-D54F-8E90-60DAEA9EA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AE5B6-4F6B-FB44-98EA-01D4427E6590}"/>
              </a:ext>
            </a:extLst>
          </p:cNvPr>
          <p:cNvSpPr>
            <a:spLocks noGrp="1"/>
          </p:cNvSpPr>
          <p:nvPr>
            <p:ph type="sldNum" sz="quarter" idx="12"/>
          </p:nvPr>
        </p:nvSpPr>
        <p:spPr/>
        <p:txBody>
          <a:bodyPr/>
          <a:lstStyle/>
          <a:p>
            <a:fld id="{D94ADC1F-C5C0-9A41-AA61-6B37A6CEA29B}" type="slidenum">
              <a:rPr lang="en-US" smtClean="0"/>
              <a:t>‹#›</a:t>
            </a:fld>
            <a:endParaRPr lang="en-US"/>
          </a:p>
        </p:txBody>
      </p:sp>
    </p:spTree>
    <p:extLst>
      <p:ext uri="{BB962C8B-B14F-4D97-AF65-F5344CB8AC3E}">
        <p14:creationId xmlns:p14="http://schemas.microsoft.com/office/powerpoint/2010/main" val="151110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9F0BCC-7F75-7D4C-A64D-1BF8DA22F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A6405A-B568-5C44-8F4E-C6F547EFC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838387-9915-F446-8679-79A8F57A1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4F897-24CD-484C-B9BC-93872A6807B5}" type="datetimeFigureOut">
              <a:rPr lang="en-US" smtClean="0"/>
              <a:t>2/21/24</a:t>
            </a:fld>
            <a:endParaRPr lang="en-US"/>
          </a:p>
        </p:txBody>
      </p:sp>
      <p:sp>
        <p:nvSpPr>
          <p:cNvPr id="5" name="Footer Placeholder 4">
            <a:extLst>
              <a:ext uri="{FF2B5EF4-FFF2-40B4-BE49-F238E27FC236}">
                <a16:creationId xmlns:a16="http://schemas.microsoft.com/office/drawing/2014/main" id="{96655B27-B09B-944D-ADAA-0F7F3A786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B55B69-8DC0-B147-A4DF-6C5324A34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4ADC1F-C5C0-9A41-AA61-6B37A6CEA29B}" type="slidenum">
              <a:rPr lang="en-US" smtClean="0"/>
              <a:t>‹#›</a:t>
            </a:fld>
            <a:endParaRPr lang="en-US"/>
          </a:p>
        </p:txBody>
      </p:sp>
    </p:spTree>
    <p:extLst>
      <p:ext uri="{BB962C8B-B14F-4D97-AF65-F5344CB8AC3E}">
        <p14:creationId xmlns:p14="http://schemas.microsoft.com/office/powerpoint/2010/main" val="1358997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154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8F795-2AC1-FAD1-4095-5A83A1B83718}"/>
              </a:ext>
            </a:extLst>
          </p:cNvPr>
          <p:cNvSpPr>
            <a:spLocks noGrp="1"/>
          </p:cNvSpPr>
          <p:nvPr>
            <p:ph idx="1"/>
          </p:nvPr>
        </p:nvSpPr>
        <p:spPr>
          <a:xfrm>
            <a:off x="838200" y="496957"/>
            <a:ext cx="10515600" cy="5680006"/>
          </a:xfrm>
        </p:spPr>
        <p:txBody>
          <a:bodyPr/>
          <a:lstStyle/>
          <a:p>
            <a:endParaRPr lang="en-US" dirty="0"/>
          </a:p>
          <a:p>
            <a:pPr lvl="1"/>
            <a:r>
              <a:rPr lang="en-US" dirty="0"/>
              <a:t>The second subgroup was habituated and tested with stimuli of either (-20ms and 0ms VOTs or with +40ms and +60ms VOTs).</a:t>
            </a:r>
          </a:p>
          <a:p>
            <a:pPr lvl="2"/>
            <a:r>
              <a:rPr lang="en-US" dirty="0"/>
              <a:t>Note that these stimuli fall on the same side of the phonemic categorization, i.e., the former towards /b/ and the latter towards /p/.</a:t>
            </a:r>
          </a:p>
          <a:p>
            <a:pPr lvl="1"/>
            <a:endParaRPr lang="en-US" dirty="0"/>
          </a:p>
          <a:p>
            <a:pPr lvl="1"/>
            <a:r>
              <a:rPr lang="en-US" dirty="0"/>
              <a:t>The third subgroup was used as a control group and was presented with the exact same stimuli during the habituation and the test phase.</a:t>
            </a:r>
          </a:p>
          <a:p>
            <a:pPr lvl="1"/>
            <a:endParaRPr lang="en-US" dirty="0"/>
          </a:p>
          <a:p>
            <a:r>
              <a:rPr lang="en-US" dirty="0"/>
              <a:t>What would you expect would be the performance of the three subgroups?</a:t>
            </a:r>
          </a:p>
          <a:p>
            <a:pPr lvl="1"/>
            <a:endParaRPr lang="en-US" dirty="0"/>
          </a:p>
        </p:txBody>
      </p:sp>
    </p:spTree>
    <p:extLst>
      <p:ext uri="{BB962C8B-B14F-4D97-AF65-F5344CB8AC3E}">
        <p14:creationId xmlns:p14="http://schemas.microsoft.com/office/powerpoint/2010/main" val="2306431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28856-5857-FB01-17AE-DCCE7A655486}"/>
              </a:ext>
            </a:extLst>
          </p:cNvPr>
          <p:cNvSpPr>
            <a:spLocks noGrp="1"/>
          </p:cNvSpPr>
          <p:nvPr>
            <p:ph idx="1"/>
          </p:nvPr>
        </p:nvSpPr>
        <p:spPr>
          <a:xfrm>
            <a:off x="838200" y="646043"/>
            <a:ext cx="10515600" cy="5530920"/>
          </a:xfrm>
        </p:spPr>
        <p:txBody>
          <a:bodyPr/>
          <a:lstStyle/>
          <a:p>
            <a:endParaRPr lang="en-US" dirty="0"/>
          </a:p>
          <a:p>
            <a:r>
              <a:rPr lang="en-US" dirty="0" err="1"/>
              <a:t>Eimas</a:t>
            </a:r>
            <a:r>
              <a:rPr lang="en-US" dirty="0"/>
              <a:t> &amp; </a:t>
            </a:r>
            <a:r>
              <a:rPr lang="en-US" dirty="0" err="1"/>
              <a:t>coleagues</a:t>
            </a:r>
            <a:r>
              <a:rPr lang="en-US" dirty="0"/>
              <a:t> (1971) that only the first subgroup demonstrated a release from habituation using the HAS paradigm, showing that they could recognize the phonemes presented across the VOT boundary.</a:t>
            </a:r>
          </a:p>
          <a:p>
            <a:pPr lvl="1"/>
            <a:r>
              <a:rPr lang="en-US" dirty="0"/>
              <a:t>i.e., they could perceive the difference between the two phonemes /b/ and /p/ - this ability to perceive differences in phonemes is referred to as </a:t>
            </a:r>
            <a:r>
              <a:rPr lang="en-US" b="1" i="1" dirty="0"/>
              <a:t>categorical perception</a:t>
            </a:r>
            <a:r>
              <a:rPr lang="en-US" dirty="0"/>
              <a:t>.</a:t>
            </a:r>
          </a:p>
          <a:p>
            <a:endParaRPr lang="en-US" dirty="0"/>
          </a:p>
          <a:p>
            <a:r>
              <a:rPr lang="en-US" dirty="0"/>
              <a:t>So, the authors concluded that much like adults infants are also capable of perceiving linguistically meaningful differences between speech sounds, that is they can perceive different phonemes which are the basic categories of sounds in a given language.</a:t>
            </a:r>
          </a:p>
        </p:txBody>
      </p:sp>
    </p:spTree>
    <p:extLst>
      <p:ext uri="{BB962C8B-B14F-4D97-AF65-F5344CB8AC3E}">
        <p14:creationId xmlns:p14="http://schemas.microsoft.com/office/powerpoint/2010/main" val="420521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B251B8-D3F9-53DB-A9B3-FA1F45071B7F}"/>
              </a:ext>
            </a:extLst>
          </p:cNvPr>
          <p:cNvSpPr>
            <a:spLocks noGrp="1"/>
          </p:cNvSpPr>
          <p:nvPr>
            <p:ph idx="1"/>
          </p:nvPr>
        </p:nvSpPr>
        <p:spPr>
          <a:xfrm>
            <a:off x="838200" y="546652"/>
            <a:ext cx="10515600" cy="5630311"/>
          </a:xfrm>
        </p:spPr>
        <p:txBody>
          <a:bodyPr/>
          <a:lstStyle/>
          <a:p>
            <a:endParaRPr lang="en-US" dirty="0"/>
          </a:p>
          <a:p>
            <a:r>
              <a:rPr lang="en-US" dirty="0"/>
              <a:t>Several studies followed that of </a:t>
            </a:r>
            <a:r>
              <a:rPr lang="en-US" dirty="0" err="1"/>
              <a:t>Eimas</a:t>
            </a:r>
            <a:r>
              <a:rPr lang="en-US" dirty="0"/>
              <a:t> et al., (1971) and demonstrated that indeed infants have the ability to perceive contrasts between phonemes, and speech categories.</a:t>
            </a:r>
          </a:p>
          <a:p>
            <a:endParaRPr lang="en-US" dirty="0"/>
          </a:p>
          <a:p>
            <a:r>
              <a:rPr lang="en-US" dirty="0"/>
              <a:t>Given that infants as young as 1-month old can distinguish between distinct categories of speech sounds, researchers have suggested that categorical perception is an innate ability.</a:t>
            </a:r>
          </a:p>
          <a:p>
            <a:pPr lvl="1"/>
            <a:r>
              <a:rPr lang="en-US" dirty="0"/>
              <a:t>Must be noted that different languages have different phoneme categories, and given that this ability is innate, one could assume that infants would be sensitive to phoneme categories irrespective of the language.</a:t>
            </a:r>
          </a:p>
        </p:txBody>
      </p:sp>
    </p:spTree>
    <p:extLst>
      <p:ext uri="{BB962C8B-B14F-4D97-AF65-F5344CB8AC3E}">
        <p14:creationId xmlns:p14="http://schemas.microsoft.com/office/powerpoint/2010/main" val="208122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099D1-213B-FB54-DE1F-304A6B2165FE}"/>
              </a:ext>
            </a:extLst>
          </p:cNvPr>
          <p:cNvSpPr>
            <a:spLocks noGrp="1"/>
          </p:cNvSpPr>
          <p:nvPr>
            <p:ph idx="1"/>
          </p:nvPr>
        </p:nvSpPr>
        <p:spPr>
          <a:xfrm>
            <a:off x="838200" y="536713"/>
            <a:ext cx="10515600" cy="5874026"/>
          </a:xfrm>
        </p:spPr>
        <p:txBody>
          <a:bodyPr/>
          <a:lstStyle/>
          <a:p>
            <a:endParaRPr lang="en-US" dirty="0"/>
          </a:p>
          <a:p>
            <a:r>
              <a:rPr lang="en-US" dirty="0"/>
              <a:t>Indeed, in a cross-linguistic study for 11 languages, </a:t>
            </a:r>
            <a:r>
              <a:rPr lang="en-US" dirty="0" err="1"/>
              <a:t>Lisker</a:t>
            </a:r>
            <a:r>
              <a:rPr lang="en-US" dirty="0"/>
              <a:t> and Abramson (1964) demonstrated that different languages slice up the VOT continuum differently to carve out different categories of phonemes.</a:t>
            </a:r>
          </a:p>
          <a:p>
            <a:endParaRPr lang="en-US" dirty="0"/>
          </a:p>
          <a:p>
            <a:r>
              <a:rPr lang="en-US" dirty="0"/>
              <a:t>Also, researchers (for instance Lasky et al., 1975) have shown that while the ability to perceive different phoneme categories is innate, infants are under 7 months of age are sensitive to phonemic contrasts not only for their native language (say Spanish) but also for phonemic contrasts that occur in other languages as well.</a:t>
            </a:r>
          </a:p>
        </p:txBody>
      </p:sp>
    </p:spTree>
    <p:extLst>
      <p:ext uri="{BB962C8B-B14F-4D97-AF65-F5344CB8AC3E}">
        <p14:creationId xmlns:p14="http://schemas.microsoft.com/office/powerpoint/2010/main" val="3044149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CB0D9C-993D-58F3-CF07-6AEEA5CB1A22}"/>
              </a:ext>
            </a:extLst>
          </p:cNvPr>
          <p:cNvSpPr>
            <a:spLocks noGrp="1"/>
          </p:cNvSpPr>
          <p:nvPr>
            <p:ph idx="1"/>
          </p:nvPr>
        </p:nvSpPr>
        <p:spPr>
          <a:xfrm>
            <a:off x="838200" y="655983"/>
            <a:ext cx="10515600" cy="5520980"/>
          </a:xfrm>
        </p:spPr>
        <p:txBody>
          <a:bodyPr/>
          <a:lstStyle/>
          <a:p>
            <a:endParaRPr lang="en-US" dirty="0"/>
          </a:p>
          <a:p>
            <a:r>
              <a:rPr lang="en-US" dirty="0"/>
              <a:t>However, a closer look at the data from these experiments suggests that infants do not learn to perceive all of the the phonemic contrasts that occur in all natural languages, and the same is a function of the type of language exposure that the children have received.</a:t>
            </a:r>
          </a:p>
          <a:p>
            <a:endParaRPr lang="en-US" dirty="0"/>
          </a:p>
          <a:p>
            <a:r>
              <a:rPr lang="en-US" dirty="0"/>
              <a:t>Finally, it was also noted that the age of around 6.5 months was not sufficient to learn all of the phonemic contrasts of the native language as well, and few more months of language exposure might be required to master all of the contrasts even in the native language.</a:t>
            </a:r>
          </a:p>
        </p:txBody>
      </p:sp>
    </p:spTree>
    <p:extLst>
      <p:ext uri="{BB962C8B-B14F-4D97-AF65-F5344CB8AC3E}">
        <p14:creationId xmlns:p14="http://schemas.microsoft.com/office/powerpoint/2010/main" val="340909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1106D-B455-7661-65B4-4E43234CA6C8}"/>
              </a:ext>
            </a:extLst>
          </p:cNvPr>
          <p:cNvSpPr>
            <a:spLocks noGrp="1"/>
          </p:cNvSpPr>
          <p:nvPr>
            <p:ph idx="1"/>
          </p:nvPr>
        </p:nvSpPr>
        <p:spPr>
          <a:xfrm>
            <a:off x="838200" y="705678"/>
            <a:ext cx="10515600" cy="5471285"/>
          </a:xfrm>
        </p:spPr>
        <p:txBody>
          <a:bodyPr/>
          <a:lstStyle/>
          <a:p>
            <a:endParaRPr lang="en-US" dirty="0"/>
          </a:p>
          <a:p>
            <a:r>
              <a:rPr lang="en-US" dirty="0"/>
              <a:t>The innateness of categorical perception has been the source of a bit of a dispute amongst researchers, for instance, </a:t>
            </a:r>
          </a:p>
          <a:p>
            <a:pPr lvl="1"/>
            <a:endParaRPr lang="en-US" dirty="0"/>
          </a:p>
          <a:p>
            <a:pPr lvl="1"/>
            <a:r>
              <a:rPr lang="en-US" dirty="0"/>
              <a:t>Some scientists are of the view that categorical perception only applies to language and is not a property of general perception and that it is unique to humans (</a:t>
            </a:r>
            <a:r>
              <a:rPr lang="en-US" dirty="0" err="1"/>
              <a:t>Eimas</a:t>
            </a:r>
            <a:r>
              <a:rPr lang="en-US" dirty="0"/>
              <a:t> &amp; Miller, 1991).</a:t>
            </a:r>
          </a:p>
          <a:p>
            <a:pPr lvl="1"/>
            <a:endParaRPr lang="en-US" dirty="0"/>
          </a:p>
          <a:p>
            <a:pPr lvl="1"/>
            <a:r>
              <a:rPr lang="en-US" dirty="0"/>
              <a:t>Whereas few others opine that categorical perception is not unique to the acquisition of language but is property of general perceptual abilities which is shared by few other species as well, such as chinchillas, macaques etc. (Kuhl &amp; Miller, 1978).</a:t>
            </a:r>
          </a:p>
          <a:p>
            <a:pPr lvl="1"/>
            <a:endParaRPr lang="en-US" dirty="0"/>
          </a:p>
        </p:txBody>
      </p:sp>
    </p:spTree>
    <p:extLst>
      <p:ext uri="{BB962C8B-B14F-4D97-AF65-F5344CB8AC3E}">
        <p14:creationId xmlns:p14="http://schemas.microsoft.com/office/powerpoint/2010/main" val="365446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89AC1-443A-04B3-27A6-B83A9169491A}"/>
              </a:ext>
            </a:extLst>
          </p:cNvPr>
          <p:cNvSpPr>
            <a:spLocks noGrp="1"/>
          </p:cNvSpPr>
          <p:nvPr>
            <p:ph idx="1"/>
          </p:nvPr>
        </p:nvSpPr>
        <p:spPr>
          <a:xfrm>
            <a:off x="838200" y="556591"/>
            <a:ext cx="10515600" cy="5620372"/>
          </a:xfrm>
        </p:spPr>
        <p:txBody>
          <a:bodyPr>
            <a:normAutofit lnSpcReduction="10000"/>
          </a:bodyPr>
          <a:lstStyle/>
          <a:p>
            <a:endParaRPr lang="en-US" dirty="0"/>
          </a:p>
          <a:p>
            <a:r>
              <a:rPr lang="en-US" dirty="0"/>
              <a:t>The discussion along these lines typically raises few interesting questions pointed out by De Groot (2011):</a:t>
            </a:r>
          </a:p>
          <a:p>
            <a:pPr lvl="1"/>
            <a:endParaRPr lang="en-US" dirty="0"/>
          </a:p>
          <a:p>
            <a:pPr lvl="1"/>
            <a:r>
              <a:rPr lang="en-US" dirty="0"/>
              <a:t>Do humans continue to perceive phonetic contrasts that are meaningful in some languages but not in the native language? If not, by when does this ability to perceive contrasts in other languages start to decline?</a:t>
            </a:r>
          </a:p>
          <a:p>
            <a:pPr lvl="1"/>
            <a:endParaRPr lang="en-US" dirty="0"/>
          </a:p>
          <a:p>
            <a:pPr lvl="1"/>
            <a:r>
              <a:rPr lang="en-US" dirty="0"/>
              <a:t>How long does it take for humans to develop the ability to perceive all the contrasts that are meaningful in the native language but that were not innate?</a:t>
            </a:r>
          </a:p>
          <a:p>
            <a:pPr lvl="1"/>
            <a:endParaRPr lang="en-US" dirty="0"/>
          </a:p>
          <a:p>
            <a:pPr lvl="1"/>
            <a:r>
              <a:rPr lang="en-US" dirty="0"/>
              <a:t>Finally, for bilingualism, does the learning of phonemic contrasts of the native language and unlearning of contrasts of the non – native language, differ between monolinguals and bilinguals?</a:t>
            </a:r>
          </a:p>
        </p:txBody>
      </p:sp>
    </p:spTree>
    <p:extLst>
      <p:ext uri="{BB962C8B-B14F-4D97-AF65-F5344CB8AC3E}">
        <p14:creationId xmlns:p14="http://schemas.microsoft.com/office/powerpoint/2010/main" val="7507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C847-B99C-4E36-90DB-A1F3E175DD3E}"/>
              </a:ext>
            </a:extLst>
          </p:cNvPr>
          <p:cNvSpPr>
            <a:spLocks noGrp="1"/>
          </p:cNvSpPr>
          <p:nvPr>
            <p:ph type="title"/>
          </p:nvPr>
        </p:nvSpPr>
        <p:spPr>
          <a:xfrm>
            <a:off x="838200" y="365125"/>
            <a:ext cx="10515600" cy="777875"/>
          </a:xfrm>
        </p:spPr>
        <p:txBody>
          <a:bodyPr/>
          <a:lstStyle/>
          <a:p>
            <a:r>
              <a:rPr lang="en-US" dirty="0"/>
              <a:t>Lets’ zoom in…</a:t>
            </a:r>
          </a:p>
        </p:txBody>
      </p:sp>
      <p:sp>
        <p:nvSpPr>
          <p:cNvPr id="3" name="Content Placeholder 2">
            <a:extLst>
              <a:ext uri="{FF2B5EF4-FFF2-40B4-BE49-F238E27FC236}">
                <a16:creationId xmlns:a16="http://schemas.microsoft.com/office/drawing/2014/main" id="{679B8393-613B-E36E-0C44-988480248F15}"/>
              </a:ext>
            </a:extLst>
          </p:cNvPr>
          <p:cNvSpPr>
            <a:spLocks noGrp="1"/>
          </p:cNvSpPr>
          <p:nvPr>
            <p:ph idx="1"/>
          </p:nvPr>
        </p:nvSpPr>
        <p:spPr>
          <a:xfrm>
            <a:off x="838200" y="1341783"/>
            <a:ext cx="10515600" cy="4835180"/>
          </a:xfrm>
        </p:spPr>
        <p:txBody>
          <a:bodyPr/>
          <a:lstStyle/>
          <a:p>
            <a:endParaRPr lang="en-US" dirty="0"/>
          </a:p>
          <a:p>
            <a:r>
              <a:rPr lang="en-US" dirty="0"/>
              <a:t>According to the timeline of acquisition of linguistic abilities as envisioned by Kuhl (2004), infants under 6 </a:t>
            </a:r>
            <a:r>
              <a:rPr lang="en-US" dirty="0" err="1"/>
              <a:t>onths</a:t>
            </a:r>
            <a:r>
              <a:rPr lang="en-US" dirty="0"/>
              <a:t> of age can perceive phonemic contrasts of </a:t>
            </a:r>
            <a:r>
              <a:rPr lang="en-US" i="1" dirty="0"/>
              <a:t>all</a:t>
            </a:r>
            <a:r>
              <a:rPr lang="en-US" dirty="0"/>
              <a:t> languages.</a:t>
            </a:r>
          </a:p>
          <a:p>
            <a:endParaRPr lang="en-US" dirty="0"/>
          </a:p>
          <a:p>
            <a:r>
              <a:rPr lang="en-US" dirty="0"/>
              <a:t>After which, the ability for the perception of the phonemic contrasts of the non-native languages continues to declines and the ability to perceive contrasts specific to the native language increases (</a:t>
            </a:r>
            <a:r>
              <a:rPr lang="en-US" dirty="0" err="1"/>
              <a:t>Werker</a:t>
            </a:r>
            <a:r>
              <a:rPr lang="en-US" dirty="0"/>
              <a:t> et al., 1981).</a:t>
            </a:r>
          </a:p>
        </p:txBody>
      </p:sp>
    </p:spTree>
    <p:extLst>
      <p:ext uri="{BB962C8B-B14F-4D97-AF65-F5344CB8AC3E}">
        <p14:creationId xmlns:p14="http://schemas.microsoft.com/office/powerpoint/2010/main" val="419540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AFD635-6CF2-A415-E64C-99857866565A}"/>
              </a:ext>
            </a:extLst>
          </p:cNvPr>
          <p:cNvPicPr>
            <a:picLocks noChangeAspect="1"/>
          </p:cNvPicPr>
          <p:nvPr/>
        </p:nvPicPr>
        <p:blipFill>
          <a:blip r:embed="rId2"/>
          <a:stretch>
            <a:fillRect/>
          </a:stretch>
        </p:blipFill>
        <p:spPr>
          <a:xfrm>
            <a:off x="4564167" y="262018"/>
            <a:ext cx="2841244" cy="5571067"/>
          </a:xfrm>
          <a:prstGeom prst="rect">
            <a:avLst/>
          </a:prstGeom>
        </p:spPr>
      </p:pic>
      <p:sp>
        <p:nvSpPr>
          <p:cNvPr id="3" name="TextBox 2">
            <a:extLst>
              <a:ext uri="{FF2B5EF4-FFF2-40B4-BE49-F238E27FC236}">
                <a16:creationId xmlns:a16="http://schemas.microsoft.com/office/drawing/2014/main" id="{E9CE176C-0793-75F1-6515-78C3A3ACD7DD}"/>
              </a:ext>
            </a:extLst>
          </p:cNvPr>
          <p:cNvSpPr txBox="1"/>
          <p:nvPr/>
        </p:nvSpPr>
        <p:spPr>
          <a:xfrm>
            <a:off x="1680518" y="5934670"/>
            <a:ext cx="9057503" cy="923330"/>
          </a:xfrm>
          <a:prstGeom prst="rect">
            <a:avLst/>
          </a:prstGeom>
          <a:noFill/>
        </p:spPr>
        <p:txBody>
          <a:bodyPr wrap="square" rtlCol="0">
            <a:spAutoFit/>
          </a:bodyPr>
          <a:lstStyle/>
          <a:p>
            <a:r>
              <a:rPr lang="en-US" dirty="0"/>
              <a:t>Figure: from </a:t>
            </a:r>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 Page 21.</a:t>
            </a:r>
            <a:endParaRPr lang="en-US" dirty="0"/>
          </a:p>
          <a:p>
            <a:endParaRPr lang="en-US" dirty="0"/>
          </a:p>
        </p:txBody>
      </p:sp>
    </p:spTree>
    <p:extLst>
      <p:ext uri="{BB962C8B-B14F-4D97-AF65-F5344CB8AC3E}">
        <p14:creationId xmlns:p14="http://schemas.microsoft.com/office/powerpoint/2010/main" val="2964860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54C63-B86C-EEB7-C99D-112BA068063F}"/>
              </a:ext>
            </a:extLst>
          </p:cNvPr>
          <p:cNvSpPr>
            <a:spLocks noGrp="1"/>
          </p:cNvSpPr>
          <p:nvPr>
            <p:ph idx="1"/>
          </p:nvPr>
        </p:nvSpPr>
        <p:spPr>
          <a:xfrm>
            <a:off x="838200" y="665922"/>
            <a:ext cx="10515600" cy="5511041"/>
          </a:xfrm>
        </p:spPr>
        <p:txBody>
          <a:bodyPr/>
          <a:lstStyle/>
          <a:p>
            <a:endParaRPr lang="en-US" dirty="0"/>
          </a:p>
          <a:p>
            <a:r>
              <a:rPr lang="en-US" dirty="0"/>
              <a:t>Further, by about 11 months, infants have mostly lost the ability to perceive the phonemic contrasts of non – native languages almost completely, especially for consonants, although the ability to perceive contrasts for vowel sounds may last a little longer (Polka &amp; </a:t>
            </a:r>
            <a:r>
              <a:rPr lang="en-US" dirty="0" err="1"/>
              <a:t>Werker</a:t>
            </a:r>
            <a:r>
              <a:rPr lang="en-US" dirty="0"/>
              <a:t>, 1994).</a:t>
            </a:r>
          </a:p>
          <a:p>
            <a:pPr lvl="1"/>
            <a:r>
              <a:rPr lang="en-US" dirty="0"/>
              <a:t>Kuhl (2004) points out that the same is a result of perceptual reorganization processes spurred mainly by linguistic experience.</a:t>
            </a:r>
          </a:p>
          <a:p>
            <a:endParaRPr lang="en-US" dirty="0"/>
          </a:p>
          <a:p>
            <a:r>
              <a:rPr lang="en-US" dirty="0"/>
              <a:t>The chronology also highlights the fact that around 9 months of age, the ability to perceive specific sequences of sounds in the native language, i.e., phonotactics gradually starts to emerge.</a:t>
            </a:r>
          </a:p>
        </p:txBody>
      </p:sp>
    </p:spTree>
    <p:extLst>
      <p:ext uri="{BB962C8B-B14F-4D97-AF65-F5344CB8AC3E}">
        <p14:creationId xmlns:p14="http://schemas.microsoft.com/office/powerpoint/2010/main" val="2362429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45672" y="5227082"/>
            <a:ext cx="9143999" cy="707886"/>
          </a:xfrm>
          <a:prstGeom prst="rect">
            <a:avLst/>
          </a:prstGeom>
          <a:noFill/>
        </p:spPr>
        <p:txBody>
          <a:bodyPr wrap="square" rtlCol="0">
            <a:sp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Indian Institute of Technology Kanpur</a:t>
            </a:r>
          </a:p>
        </p:txBody>
      </p:sp>
      <p:pic>
        <p:nvPicPr>
          <p:cNvPr id="5" name="Picture 4">
            <a:extLst>
              <a:ext uri="{FF2B5EF4-FFF2-40B4-BE49-F238E27FC236}">
                <a16:creationId xmlns:a16="http://schemas.microsoft.com/office/drawing/2014/main" id="{AAF0E8CF-D160-3145-94A0-2A607F2CDFB8}"/>
              </a:ext>
            </a:extLst>
          </p:cNvPr>
          <p:cNvPicPr>
            <a:picLocks noChangeAspect="1"/>
          </p:cNvPicPr>
          <p:nvPr/>
        </p:nvPicPr>
        <p:blipFill>
          <a:blip r:embed="rId2"/>
          <a:stretch>
            <a:fillRect/>
          </a:stretch>
        </p:blipFill>
        <p:spPr>
          <a:xfrm>
            <a:off x="4022519" y="890525"/>
            <a:ext cx="3736800" cy="3736800"/>
          </a:xfrm>
          <a:prstGeom prst="rect">
            <a:avLst/>
          </a:prstGeom>
        </p:spPr>
      </p:pic>
    </p:spTree>
    <p:extLst>
      <p:ext uri="{BB962C8B-B14F-4D97-AF65-F5344CB8AC3E}">
        <p14:creationId xmlns:p14="http://schemas.microsoft.com/office/powerpoint/2010/main" val="38541538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xmlns:p14="http://schemas.microsoft.com/office/powerpoint/2010/mai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3CAFC-D63F-772C-2707-9487B177CCE1}"/>
              </a:ext>
            </a:extLst>
          </p:cNvPr>
          <p:cNvSpPr>
            <a:spLocks noGrp="1"/>
          </p:cNvSpPr>
          <p:nvPr>
            <p:ph idx="1"/>
          </p:nvPr>
        </p:nvSpPr>
        <p:spPr>
          <a:xfrm>
            <a:off x="838200" y="626165"/>
            <a:ext cx="10515600" cy="5550798"/>
          </a:xfrm>
        </p:spPr>
        <p:txBody>
          <a:bodyPr/>
          <a:lstStyle/>
          <a:p>
            <a:endParaRPr lang="en-US" dirty="0"/>
          </a:p>
          <a:p>
            <a:r>
              <a:rPr lang="en-US" dirty="0"/>
              <a:t>Researchers have noted that the decline in the ability to perceive non – native phonemic contrasts is not universal, in the sense that the ability to perceive some non – native contrasts, may still be retained till later ages.</a:t>
            </a:r>
          </a:p>
          <a:p>
            <a:endParaRPr lang="en-US" dirty="0"/>
          </a:p>
          <a:p>
            <a:r>
              <a:rPr lang="en-US" dirty="0"/>
              <a:t>This variability in the decline for the perception of non – native  contrasts has been discussed in detail, by Best &amp; Mc Roberts (2003) and the following proposals have been offered to understand the same:-</a:t>
            </a:r>
          </a:p>
        </p:txBody>
      </p:sp>
    </p:spTree>
    <p:extLst>
      <p:ext uri="{BB962C8B-B14F-4D97-AF65-F5344CB8AC3E}">
        <p14:creationId xmlns:p14="http://schemas.microsoft.com/office/powerpoint/2010/main" val="2585239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9704F3-E572-C66D-F11D-9C3A69D13C46}"/>
              </a:ext>
            </a:extLst>
          </p:cNvPr>
          <p:cNvSpPr>
            <a:spLocks noGrp="1"/>
          </p:cNvSpPr>
          <p:nvPr>
            <p:ph idx="1"/>
          </p:nvPr>
        </p:nvSpPr>
        <p:spPr>
          <a:xfrm>
            <a:off x="838200" y="566530"/>
            <a:ext cx="10515600" cy="5610433"/>
          </a:xfrm>
        </p:spPr>
        <p:txBody>
          <a:bodyPr>
            <a:normAutofit lnSpcReduction="10000"/>
          </a:bodyPr>
          <a:lstStyle/>
          <a:p>
            <a:endParaRPr lang="en-US" dirty="0"/>
          </a:p>
          <a:p>
            <a:pPr lvl="1"/>
            <a:r>
              <a:rPr lang="en-US" dirty="0"/>
              <a:t>One account (Burnham, 1986) distinguishes between, </a:t>
            </a:r>
            <a:r>
              <a:rPr lang="en-US" i="1" dirty="0"/>
              <a:t>fragile</a:t>
            </a:r>
            <a:r>
              <a:rPr lang="en-US" dirty="0"/>
              <a:t> and </a:t>
            </a:r>
            <a:r>
              <a:rPr lang="en-US" i="1" dirty="0"/>
              <a:t>robust</a:t>
            </a:r>
            <a:r>
              <a:rPr lang="en-US" dirty="0"/>
              <a:t> phonemic contrasts, wherein the latter involves distinctions that are acoustically salient and occur across most languages, and the former are non – salient and occur only in few languages of the world.</a:t>
            </a:r>
          </a:p>
          <a:p>
            <a:pPr lvl="1"/>
            <a:endParaRPr lang="en-US" dirty="0"/>
          </a:p>
          <a:p>
            <a:pPr lvl="1"/>
            <a:r>
              <a:rPr lang="en-US" dirty="0"/>
              <a:t>Another account (Tees &amp; </a:t>
            </a:r>
            <a:r>
              <a:rPr lang="en-US" dirty="0" err="1"/>
              <a:t>Werker</a:t>
            </a:r>
            <a:r>
              <a:rPr lang="en-US" dirty="0"/>
              <a:t>, 1984), suggests that non – native contrasts may continue to be perceived if they are allophones of similar phonemes in the ambient language environment, and are lost if that is not the case.</a:t>
            </a:r>
          </a:p>
          <a:p>
            <a:pPr lvl="1"/>
            <a:endParaRPr lang="en-US" dirty="0"/>
          </a:p>
          <a:p>
            <a:pPr lvl="1"/>
            <a:r>
              <a:rPr lang="en-US" dirty="0"/>
              <a:t>Finally, Best et al., (1994) offer the </a:t>
            </a:r>
            <a:r>
              <a:rPr lang="en-US" i="1" dirty="0"/>
              <a:t>perceptual assimilation model </a:t>
            </a:r>
            <a:r>
              <a:rPr lang="en-US" dirty="0"/>
              <a:t>(PAM) which postulates that individuals assimilate non – native phonemes within the native phonemes which they perceive as most similar, and form common categories, which then would continue to be perceived at later ages.</a:t>
            </a:r>
            <a:endParaRPr lang="en-US" i="1" dirty="0"/>
          </a:p>
        </p:txBody>
      </p:sp>
    </p:spTree>
    <p:extLst>
      <p:ext uri="{BB962C8B-B14F-4D97-AF65-F5344CB8AC3E}">
        <p14:creationId xmlns:p14="http://schemas.microsoft.com/office/powerpoint/2010/main" val="3167912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EA-195D-AA68-3E49-AC0E8E502157}"/>
              </a:ext>
            </a:extLst>
          </p:cNvPr>
          <p:cNvSpPr>
            <a:spLocks noGrp="1"/>
          </p:cNvSpPr>
          <p:nvPr>
            <p:ph type="title"/>
          </p:nvPr>
        </p:nvSpPr>
        <p:spPr/>
        <p:txBody>
          <a:bodyPr/>
          <a:lstStyle/>
          <a:p>
            <a:r>
              <a:rPr lang="en-US" dirty="0"/>
              <a:t>In Summary</a:t>
            </a:r>
          </a:p>
        </p:txBody>
      </p:sp>
      <p:sp>
        <p:nvSpPr>
          <p:cNvPr id="3" name="Content Placeholder 2">
            <a:extLst>
              <a:ext uri="{FF2B5EF4-FFF2-40B4-BE49-F238E27FC236}">
                <a16:creationId xmlns:a16="http://schemas.microsoft.com/office/drawing/2014/main" id="{D20A564B-F1CD-67B9-4C1E-81D858BD4A7F}"/>
              </a:ext>
            </a:extLst>
          </p:cNvPr>
          <p:cNvSpPr>
            <a:spLocks noGrp="1"/>
          </p:cNvSpPr>
          <p:nvPr>
            <p:ph idx="1"/>
          </p:nvPr>
        </p:nvSpPr>
        <p:spPr/>
        <p:txBody>
          <a:bodyPr/>
          <a:lstStyle/>
          <a:p>
            <a:endParaRPr lang="en-US" dirty="0"/>
          </a:p>
          <a:p>
            <a:r>
              <a:rPr lang="en-US" dirty="0"/>
              <a:t>Categorical perception of distinct phonemic categories is fundamental to ability of speech perception.</a:t>
            </a:r>
          </a:p>
          <a:p>
            <a:endParaRPr lang="en-US" dirty="0"/>
          </a:p>
          <a:p>
            <a:r>
              <a:rPr lang="en-US" dirty="0"/>
              <a:t>While infants become better with age at perceiving the contrasts of the native language, the ability of perceiving the contrasts from the non – native language continues to decline as they grow older, albeit the decline is not universal and complete.</a:t>
            </a:r>
          </a:p>
        </p:txBody>
      </p:sp>
    </p:spTree>
    <p:extLst>
      <p:ext uri="{BB962C8B-B14F-4D97-AF65-F5344CB8AC3E}">
        <p14:creationId xmlns:p14="http://schemas.microsoft.com/office/powerpoint/2010/main" val="504486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D087-FEFA-6527-C36D-726DFE24D49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2F67C4-3B1A-9330-D56F-C19DB247ACA0}"/>
              </a:ext>
            </a:extLst>
          </p:cNvPr>
          <p:cNvSpPr>
            <a:spLocks noGrp="1"/>
          </p:cNvSpPr>
          <p:nvPr>
            <p:ph idx="1"/>
          </p:nvPr>
        </p:nvSpPr>
        <p:spPr/>
        <p:txBody>
          <a:bodyPr/>
          <a:lstStyle/>
          <a:p>
            <a:r>
              <a:rPr lang="en-IN" b="0" i="0" dirty="0">
                <a:solidFill>
                  <a:srgbClr val="222222"/>
                </a:solidFill>
                <a:effectLst/>
              </a:rPr>
              <a:t>De Groot, A. M. (2011). </a:t>
            </a:r>
            <a:r>
              <a:rPr lang="en-IN" b="0" i="1" dirty="0">
                <a:solidFill>
                  <a:srgbClr val="222222"/>
                </a:solidFill>
                <a:effectLst/>
              </a:rPr>
              <a:t>Language and cognition in bilinguals and multilinguals: An introduction</a:t>
            </a:r>
            <a:r>
              <a:rPr lang="en-IN" b="0" i="0" dirty="0">
                <a:solidFill>
                  <a:srgbClr val="222222"/>
                </a:solidFill>
                <a:effectLst/>
              </a:rPr>
              <a:t>. Psychology press.</a:t>
            </a:r>
            <a:endParaRPr lang="en-US" dirty="0"/>
          </a:p>
        </p:txBody>
      </p:sp>
    </p:spTree>
    <p:extLst>
      <p:ext uri="{BB962C8B-B14F-4D97-AF65-F5344CB8AC3E}">
        <p14:creationId xmlns:p14="http://schemas.microsoft.com/office/powerpoint/2010/main" val="92967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1939" y="2686682"/>
            <a:ext cx="7772400" cy="1131887"/>
          </a:xfrm>
        </p:spPr>
        <p:txBody>
          <a:bodyPr>
            <a:no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In Collaboration </a:t>
            </a:r>
          </a:p>
          <a:p>
            <a:pPr algn="ctr"/>
            <a:r>
              <a:rPr lang="en-US" sz="4000" b="1" dirty="0">
                <a:solidFill>
                  <a:srgbClr val="C00000"/>
                </a:solidFill>
                <a:latin typeface="Times New Roman" panose="02020603050405020304" pitchFamily="18" charset="0"/>
                <a:cs typeface="Times New Roman" panose="02020603050405020304" pitchFamily="18" charset="0"/>
              </a:rPr>
              <a:t>with</a:t>
            </a:r>
          </a:p>
        </p:txBody>
      </p:sp>
    </p:spTree>
    <p:extLst>
      <p:ext uri="{BB962C8B-B14F-4D97-AF65-F5344CB8AC3E}">
        <p14:creationId xmlns:p14="http://schemas.microsoft.com/office/powerpoint/2010/main" val="179336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PTEL 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232" y="966144"/>
            <a:ext cx="4096986" cy="3490025"/>
          </a:xfrm>
          <a:prstGeom prst="rect">
            <a:avLst/>
          </a:prstGeom>
        </p:spPr>
      </p:pic>
      <p:sp>
        <p:nvSpPr>
          <p:cNvPr id="3" name="TextBox 2"/>
          <p:cNvSpPr txBox="1"/>
          <p:nvPr/>
        </p:nvSpPr>
        <p:spPr>
          <a:xfrm>
            <a:off x="878774" y="4704955"/>
            <a:ext cx="10699667" cy="1200329"/>
          </a:xfrm>
          <a:prstGeom prst="rect">
            <a:avLst/>
          </a:prstGeom>
          <a:noFill/>
        </p:spPr>
        <p:txBody>
          <a:bodyPr wrap="square" rtlCol="0">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National Program on Technology Enhanced Learning (NPTEL)</a:t>
            </a:r>
          </a:p>
        </p:txBody>
      </p:sp>
    </p:spTree>
    <p:extLst>
      <p:ext uri="{BB962C8B-B14F-4D97-AF65-F5344CB8AC3E}">
        <p14:creationId xmlns:p14="http://schemas.microsoft.com/office/powerpoint/2010/main" val="3606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46313" y="2936063"/>
            <a:ext cx="7772400" cy="1131887"/>
          </a:xfrm>
        </p:spPr>
        <p:txBody>
          <a:bodyPr>
            <a:normAutofit/>
          </a:bodyPr>
          <a:lstStyle/>
          <a:p>
            <a:pPr algn="ctr"/>
            <a:r>
              <a:rPr lang="en-US" sz="3000" b="1" dirty="0">
                <a:solidFill>
                  <a:srgbClr val="C00000"/>
                </a:solidFill>
                <a:latin typeface="Times New Roman" panose="02020603050405020304" pitchFamily="18" charset="0"/>
                <a:cs typeface="Times New Roman" panose="02020603050405020304" pitchFamily="18" charset="0"/>
              </a:rPr>
              <a:t>Presents</a:t>
            </a:r>
          </a:p>
        </p:txBody>
      </p:sp>
    </p:spTree>
    <p:extLst>
      <p:ext uri="{BB962C8B-B14F-4D97-AF65-F5344CB8AC3E}">
        <p14:creationId xmlns:p14="http://schemas.microsoft.com/office/powerpoint/2010/main" val="385636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609602"/>
            <a:ext cx="7772400" cy="3183667"/>
          </a:xfrm>
        </p:spPr>
        <p:txBody>
          <a:bodyPr/>
          <a:lstStyle/>
          <a:p>
            <a:r>
              <a:rPr lang="en-US" sz="3400" b="1" dirty="0">
                <a:solidFill>
                  <a:srgbClr val="C00000"/>
                </a:solidFill>
                <a:latin typeface="Times New Roman" panose="02020603050405020304" pitchFamily="18" charset="0"/>
                <a:cs typeface="Times New Roman" panose="02020603050405020304" pitchFamily="18" charset="0"/>
              </a:rPr>
              <a:t>Introduction</a:t>
            </a:r>
            <a:br>
              <a:rPr lang="en-US" sz="3400" b="1" dirty="0">
                <a:solidFill>
                  <a:srgbClr val="C00000"/>
                </a:solidFill>
                <a:latin typeface="Times New Roman" panose="02020603050405020304" pitchFamily="18" charset="0"/>
                <a:cs typeface="Times New Roman" panose="02020603050405020304" pitchFamily="18" charset="0"/>
              </a:rPr>
            </a:br>
            <a:r>
              <a:rPr lang="en-US" sz="3400" b="1" dirty="0">
                <a:solidFill>
                  <a:srgbClr val="C00000"/>
                </a:solidFill>
                <a:latin typeface="Times New Roman" panose="02020603050405020304" pitchFamily="18" charset="0"/>
                <a:cs typeface="Times New Roman" panose="02020603050405020304" pitchFamily="18" charset="0"/>
              </a:rPr>
              <a:t> </a:t>
            </a:r>
            <a:r>
              <a:rPr lang="en-US" sz="3000" dirty="0">
                <a:solidFill>
                  <a:srgbClr val="C00000"/>
                </a:solidFill>
                <a:latin typeface="Times New Roman" panose="02020603050405020304" pitchFamily="18" charset="0"/>
                <a:cs typeface="Times New Roman" panose="02020603050405020304" pitchFamily="18" charset="0"/>
              </a:rPr>
              <a:t>to the </a:t>
            </a:r>
            <a:br>
              <a:rPr lang="en-US" sz="3400" b="1" dirty="0">
                <a:solidFill>
                  <a:srgbClr val="C00000"/>
                </a:solidFill>
                <a:latin typeface="Times New Roman" panose="02020603050405020304" pitchFamily="18" charset="0"/>
                <a:cs typeface="Times New Roman" panose="02020603050405020304" pitchFamily="18" charset="0"/>
              </a:rPr>
            </a:br>
            <a:r>
              <a:rPr lang="en-US" sz="4800" b="1" dirty="0">
                <a:solidFill>
                  <a:srgbClr val="C00000"/>
                </a:solidFill>
                <a:latin typeface="Times New Roman" panose="02020603050405020304" pitchFamily="18" charset="0"/>
                <a:cs typeface="Times New Roman" panose="02020603050405020304" pitchFamily="18" charset="0"/>
              </a:rPr>
              <a:t>Psychology of Bilingualism &amp; Multilingualism</a:t>
            </a:r>
          </a:p>
        </p:txBody>
      </p:sp>
      <p:sp>
        <p:nvSpPr>
          <p:cNvPr id="3" name="Subtitle 2"/>
          <p:cNvSpPr>
            <a:spLocks noGrp="1"/>
          </p:cNvSpPr>
          <p:nvPr>
            <p:ph type="subTitle" idx="1"/>
          </p:nvPr>
        </p:nvSpPr>
        <p:spPr>
          <a:xfrm>
            <a:off x="2517162" y="4363124"/>
            <a:ext cx="7326597" cy="2020770"/>
          </a:xfrm>
        </p:spPr>
        <p:txBody>
          <a:bodyPr>
            <a:noAutofit/>
          </a:bodyPr>
          <a:lstStyle/>
          <a:p>
            <a:r>
              <a:rPr lang="en-US" sz="2600" b="1" dirty="0">
                <a:solidFill>
                  <a:srgbClr val="C00000"/>
                </a:solidFill>
                <a:latin typeface="Times New Roman" panose="02020603050405020304" pitchFamily="18" charset="0"/>
                <a:cs typeface="Times New Roman" panose="02020603050405020304" pitchFamily="18" charset="0"/>
              </a:rPr>
              <a:t>Dr. Ark Verma, </a:t>
            </a:r>
          </a:p>
          <a:p>
            <a:r>
              <a:rPr lang="en-US" sz="2600" b="1" dirty="0">
                <a:solidFill>
                  <a:srgbClr val="C00000"/>
                </a:solidFill>
                <a:latin typeface="Times New Roman" panose="02020603050405020304" pitchFamily="18" charset="0"/>
                <a:cs typeface="Times New Roman" panose="02020603050405020304" pitchFamily="18" charset="0"/>
              </a:rPr>
              <a:t>Assistant Professor of Psychology, </a:t>
            </a:r>
          </a:p>
          <a:p>
            <a:r>
              <a:rPr lang="en-US" sz="2600" b="1" dirty="0">
                <a:solidFill>
                  <a:srgbClr val="C00000"/>
                </a:solidFill>
                <a:latin typeface="Times New Roman" panose="02020603050405020304" pitchFamily="18" charset="0"/>
                <a:cs typeface="Times New Roman" panose="02020603050405020304" pitchFamily="18" charset="0"/>
              </a:rPr>
              <a:t>Department of Cognitive Science, </a:t>
            </a:r>
          </a:p>
          <a:p>
            <a:r>
              <a:rPr lang="en-US" sz="2600" b="1" dirty="0">
                <a:solidFill>
                  <a:srgbClr val="C00000"/>
                </a:solidFill>
                <a:latin typeface="Times New Roman" panose="02020603050405020304" pitchFamily="18" charset="0"/>
                <a:cs typeface="Times New Roman" panose="02020603050405020304" pitchFamily="18" charset="0"/>
              </a:rPr>
              <a:t>IIT Kanpur</a:t>
            </a:r>
          </a:p>
        </p:txBody>
      </p:sp>
    </p:spTree>
    <p:extLst>
      <p:ext uri="{BB962C8B-B14F-4D97-AF65-F5344CB8AC3E}">
        <p14:creationId xmlns:p14="http://schemas.microsoft.com/office/powerpoint/2010/main" val="136147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37"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par>
                                <p:cTn id="16" presetID="37"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0809-1240-0830-3E33-37055420A11D}"/>
              </a:ext>
            </a:extLst>
          </p:cNvPr>
          <p:cNvSpPr>
            <a:spLocks noGrp="1"/>
          </p:cNvSpPr>
          <p:nvPr>
            <p:ph type="title"/>
          </p:nvPr>
        </p:nvSpPr>
        <p:spPr>
          <a:xfrm>
            <a:off x="1046922" y="2502038"/>
            <a:ext cx="10515600" cy="1325563"/>
          </a:xfrm>
        </p:spPr>
        <p:txBody>
          <a:bodyPr/>
          <a:lstStyle/>
          <a:p>
            <a:r>
              <a:rPr lang="en-US" dirty="0"/>
              <a:t>Language Acquisition in Bi/Multilinguals - II</a:t>
            </a:r>
          </a:p>
        </p:txBody>
      </p:sp>
    </p:spTree>
    <p:extLst>
      <p:ext uri="{BB962C8B-B14F-4D97-AF65-F5344CB8AC3E}">
        <p14:creationId xmlns:p14="http://schemas.microsoft.com/office/powerpoint/2010/main" val="85990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6BCF-FFDE-33AC-8F4C-431CB7F4A1C2}"/>
              </a:ext>
            </a:extLst>
          </p:cNvPr>
          <p:cNvSpPr>
            <a:spLocks noGrp="1"/>
          </p:cNvSpPr>
          <p:nvPr>
            <p:ph type="title"/>
          </p:nvPr>
        </p:nvSpPr>
        <p:spPr/>
        <p:txBody>
          <a:bodyPr/>
          <a:lstStyle/>
          <a:p>
            <a:r>
              <a:rPr lang="en-US" dirty="0"/>
              <a:t>Development of Bilingualism: Early Days</a:t>
            </a:r>
          </a:p>
        </p:txBody>
      </p:sp>
      <p:sp>
        <p:nvSpPr>
          <p:cNvPr id="3" name="Content Placeholder 2">
            <a:extLst>
              <a:ext uri="{FF2B5EF4-FFF2-40B4-BE49-F238E27FC236}">
                <a16:creationId xmlns:a16="http://schemas.microsoft.com/office/drawing/2014/main" id="{56C803AA-6B78-257B-6AC1-0EE546575B5C}"/>
              </a:ext>
            </a:extLst>
          </p:cNvPr>
          <p:cNvSpPr>
            <a:spLocks noGrp="1"/>
          </p:cNvSpPr>
          <p:nvPr>
            <p:ph idx="1"/>
          </p:nvPr>
        </p:nvSpPr>
        <p:spPr/>
        <p:txBody>
          <a:bodyPr/>
          <a:lstStyle/>
          <a:p>
            <a:r>
              <a:rPr lang="en-US" dirty="0"/>
              <a:t>As mentioned in the previous lecture, various ingenious paradigms have been developed to track the development of language acquisition amongst infants.</a:t>
            </a:r>
          </a:p>
          <a:p>
            <a:endParaRPr lang="en-US" dirty="0"/>
          </a:p>
          <a:p>
            <a:r>
              <a:rPr lang="en-US" dirty="0"/>
              <a:t>These paradigms have boosted the the research into infants’ ability to perceive and understand language and consequently informed the researchers of how the same develops chronologically as the children grow up picking up language from their environment, along with their biological predispositions.</a:t>
            </a:r>
          </a:p>
        </p:txBody>
      </p:sp>
    </p:spTree>
    <p:extLst>
      <p:ext uri="{BB962C8B-B14F-4D97-AF65-F5344CB8AC3E}">
        <p14:creationId xmlns:p14="http://schemas.microsoft.com/office/powerpoint/2010/main" val="1334166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F015-8BEB-586E-FC0C-2451102A24DE}"/>
              </a:ext>
            </a:extLst>
          </p:cNvPr>
          <p:cNvSpPr>
            <a:spLocks noGrp="1"/>
          </p:cNvSpPr>
          <p:nvPr>
            <p:ph type="title"/>
          </p:nvPr>
        </p:nvSpPr>
        <p:spPr>
          <a:xfrm>
            <a:off x="838200" y="365125"/>
            <a:ext cx="10515600" cy="936901"/>
          </a:xfrm>
        </p:spPr>
        <p:txBody>
          <a:bodyPr/>
          <a:lstStyle/>
          <a:p>
            <a:r>
              <a:rPr lang="en-US" dirty="0"/>
              <a:t>Some key findings…</a:t>
            </a:r>
          </a:p>
        </p:txBody>
      </p:sp>
      <p:sp>
        <p:nvSpPr>
          <p:cNvPr id="3" name="Content Placeholder 2">
            <a:extLst>
              <a:ext uri="{FF2B5EF4-FFF2-40B4-BE49-F238E27FC236}">
                <a16:creationId xmlns:a16="http://schemas.microsoft.com/office/drawing/2014/main" id="{50907C10-2163-C29F-F769-67A7ED4BA7A9}"/>
              </a:ext>
            </a:extLst>
          </p:cNvPr>
          <p:cNvSpPr>
            <a:spLocks noGrp="1"/>
          </p:cNvSpPr>
          <p:nvPr>
            <p:ph idx="1"/>
          </p:nvPr>
        </p:nvSpPr>
        <p:spPr>
          <a:xfrm>
            <a:off x="838200" y="1302026"/>
            <a:ext cx="10515600" cy="4874937"/>
          </a:xfrm>
        </p:spPr>
        <p:txBody>
          <a:bodyPr>
            <a:normAutofit fontScale="92500" lnSpcReduction="10000"/>
          </a:bodyPr>
          <a:lstStyle/>
          <a:p>
            <a:endParaRPr lang="en-US" dirty="0"/>
          </a:p>
          <a:p>
            <a:r>
              <a:rPr lang="en-US" dirty="0" err="1"/>
              <a:t>Eimas</a:t>
            </a:r>
            <a:r>
              <a:rPr lang="en-US" dirty="0"/>
              <a:t> and colleagues (1971) presented their 1- and 4-month-old infants with a number of machine-synthesized instances of /p/ and /b/, which are bilabial plosives, while manipulating the VOT values.</a:t>
            </a:r>
          </a:p>
          <a:p>
            <a:pPr lvl="1"/>
            <a:r>
              <a:rPr lang="en-US" dirty="0"/>
              <a:t>Note that research had shown that English speakers identify bilabial plosives of VOT values below +25 s as /b/ and above +25 as /p/.</a:t>
            </a:r>
          </a:p>
          <a:p>
            <a:endParaRPr lang="en-US" dirty="0"/>
          </a:p>
          <a:p>
            <a:r>
              <a:rPr lang="en-US" dirty="0"/>
              <a:t>In the current study, infants from each age group (1 month &amp; 4 month) were divided into three subgroups: </a:t>
            </a:r>
          </a:p>
          <a:p>
            <a:pPr lvl="1"/>
            <a:r>
              <a:rPr lang="en-US" dirty="0"/>
              <a:t>one was familiarized with +20 ms VOT stimuli, and tested with the +40 ms stimuli.</a:t>
            </a:r>
          </a:p>
          <a:p>
            <a:pPr lvl="2"/>
            <a:r>
              <a:rPr lang="en-US" dirty="0"/>
              <a:t>These stimuli at the habituation and the test phases therefore fell at opposite ends of the VOT spectrum.</a:t>
            </a:r>
          </a:p>
        </p:txBody>
      </p:sp>
    </p:spTree>
    <p:extLst>
      <p:ext uri="{BB962C8B-B14F-4D97-AF65-F5344CB8AC3E}">
        <p14:creationId xmlns:p14="http://schemas.microsoft.com/office/powerpoint/2010/main" val="88438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2154</TotalTime>
  <Words>1495</Words>
  <Application>Microsoft Macintosh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Introduction  to the  Psychology of Bilingualism &amp; Multilingualism</vt:lpstr>
      <vt:lpstr>Language Acquisition in Bi/Multilinguals - II</vt:lpstr>
      <vt:lpstr>Development of Bilingualism: Early Days</vt:lpstr>
      <vt:lpstr>Some key findings…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zoom in…</vt:lpstr>
      <vt:lpstr>PowerPoint Presentation</vt:lpstr>
      <vt:lpstr>PowerPoint Presentation</vt:lpstr>
      <vt:lpstr>PowerPoint Presentation</vt:lpstr>
      <vt:lpstr>PowerPoint Presentation</vt:lpstr>
      <vt:lpstr>In 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Verma, Ark</dc:creator>
  <cp:lastModifiedBy>ArkVerma</cp:lastModifiedBy>
  <cp:revision>29</cp:revision>
  <dcterms:created xsi:type="dcterms:W3CDTF">2019-01-13T17:34:45Z</dcterms:created>
  <dcterms:modified xsi:type="dcterms:W3CDTF">2024-02-22T22:58:03Z</dcterms:modified>
</cp:coreProperties>
</file>