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8" r:id="rId27"/>
    <p:sldId id="295" r:id="rId28"/>
    <p:sldId id="296" r:id="rId29"/>
    <p:sldId id="297" r:id="rId30"/>
    <p:sldId id="299"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6/11/24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6/11/24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3F484-7E64-C230-3853-BC9B6CEEF7DC}"/>
              </a:ext>
            </a:extLst>
          </p:cNvPr>
          <p:cNvSpPr>
            <a:spLocks noGrp="1"/>
          </p:cNvSpPr>
          <p:nvPr>
            <p:ph idx="1"/>
          </p:nvPr>
        </p:nvSpPr>
        <p:spPr>
          <a:xfrm>
            <a:off x="838200" y="636104"/>
            <a:ext cx="10515600" cy="5540859"/>
          </a:xfrm>
        </p:spPr>
        <p:txBody>
          <a:bodyPr>
            <a:normAutofit lnSpcReduction="10000"/>
          </a:bodyPr>
          <a:lstStyle/>
          <a:p>
            <a:endParaRPr lang="en-US" dirty="0"/>
          </a:p>
          <a:p>
            <a:r>
              <a:rPr lang="en-US" dirty="0"/>
              <a:t>Now, in order for the children to learn the sounds of the second language part of the ability to perceive non – native contrasts needs to be restored.</a:t>
            </a:r>
          </a:p>
          <a:p>
            <a:pPr lvl="1"/>
            <a:endParaRPr lang="en-US" dirty="0"/>
          </a:p>
          <a:p>
            <a:pPr lvl="1"/>
            <a:r>
              <a:rPr lang="en-US" dirty="0"/>
              <a:t>For instance, De Groot (2011) takes the example of a Japanese-born child at 12 months of age who can no longer perceive the difference between the /l/ and the /r/ sounds which are instances of the same phonemic category in Japanese but will need to learn to treat them as separate categories if the child needs to acquire English.</a:t>
            </a:r>
          </a:p>
          <a:p>
            <a:pPr lvl="1"/>
            <a:endParaRPr lang="en-US" dirty="0"/>
          </a:p>
          <a:p>
            <a:pPr lvl="1"/>
            <a:r>
              <a:rPr lang="en-US" dirty="0"/>
              <a:t>Naturally, the later the onset of second language learning will be, it will be that much more difficult for the child to acquire the sounds of a given second language. </a:t>
            </a:r>
          </a:p>
        </p:txBody>
      </p:sp>
    </p:spTree>
    <p:extLst>
      <p:ext uri="{BB962C8B-B14F-4D97-AF65-F5344CB8AC3E}">
        <p14:creationId xmlns:p14="http://schemas.microsoft.com/office/powerpoint/2010/main" val="220366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C5939-C81D-4D81-2149-7203E2CAC2C3}"/>
              </a:ext>
            </a:extLst>
          </p:cNvPr>
          <p:cNvSpPr>
            <a:spLocks noGrp="1"/>
          </p:cNvSpPr>
          <p:nvPr>
            <p:ph idx="1"/>
          </p:nvPr>
        </p:nvSpPr>
        <p:spPr>
          <a:xfrm>
            <a:off x="838200" y="566530"/>
            <a:ext cx="10515600" cy="5754757"/>
          </a:xfrm>
        </p:spPr>
        <p:txBody>
          <a:bodyPr/>
          <a:lstStyle/>
          <a:p>
            <a:endParaRPr lang="en-US" dirty="0"/>
          </a:p>
          <a:p>
            <a:pPr lvl="1"/>
            <a:r>
              <a:rPr lang="en-US" dirty="0"/>
              <a:t>Kuhl et al., (2003) examines the conditions which could lead to the reversal of the ability to perceive non – native phonemic contrasts:</a:t>
            </a:r>
          </a:p>
          <a:p>
            <a:pPr marL="914400" lvl="2" indent="0">
              <a:buNone/>
            </a:pPr>
            <a:endParaRPr lang="en-US" dirty="0"/>
          </a:p>
          <a:p>
            <a:pPr lvl="2"/>
            <a:r>
              <a:rPr lang="en-US" dirty="0"/>
              <a:t>In 12 laboratory sessions of 25 minutes across 4 weeks, they exposed a ground of 9- and 10-month-old American infants (from only English-speaking families) to Mandarin Chinese.</a:t>
            </a:r>
          </a:p>
          <a:p>
            <a:pPr lvl="2"/>
            <a:endParaRPr lang="en-US" dirty="0"/>
          </a:p>
          <a:p>
            <a:pPr lvl="2"/>
            <a:r>
              <a:rPr lang="en-US" dirty="0"/>
              <a:t>During these sessions, four different Mandarin Chinese speakers read children’s books to the infants and played games with them, exposing them to about 25,000 syllables from Mandarin Chinese; whereas a control group was exposed to similar sessions conducted in English.</a:t>
            </a:r>
          </a:p>
          <a:p>
            <a:pPr lvl="2"/>
            <a:endParaRPr lang="en-US" dirty="0"/>
          </a:p>
          <a:p>
            <a:pPr lvl="2"/>
            <a:r>
              <a:rPr lang="en-US" dirty="0"/>
              <a:t>Post-training, the ability to perceive contrasts in Mandarin Chinese for the two groups was tested, using the head – turn paradigm.</a:t>
            </a:r>
          </a:p>
        </p:txBody>
      </p:sp>
    </p:spTree>
    <p:extLst>
      <p:ext uri="{BB962C8B-B14F-4D97-AF65-F5344CB8AC3E}">
        <p14:creationId xmlns:p14="http://schemas.microsoft.com/office/powerpoint/2010/main" val="37457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36E80-3053-287E-FFBA-4CD0C25DDE3C}"/>
              </a:ext>
            </a:extLst>
          </p:cNvPr>
          <p:cNvSpPr>
            <a:spLocks noGrp="1"/>
          </p:cNvSpPr>
          <p:nvPr>
            <p:ph idx="1"/>
          </p:nvPr>
        </p:nvSpPr>
        <p:spPr>
          <a:xfrm>
            <a:off x="838200" y="636104"/>
            <a:ext cx="10515600" cy="5540859"/>
          </a:xfrm>
        </p:spPr>
        <p:txBody>
          <a:bodyPr/>
          <a:lstStyle/>
          <a:p>
            <a:endParaRPr lang="en-US" dirty="0"/>
          </a:p>
          <a:p>
            <a:pPr lvl="2"/>
            <a:endParaRPr lang="en-US" dirty="0"/>
          </a:p>
          <a:p>
            <a:pPr lvl="2"/>
            <a:r>
              <a:rPr lang="en-US" dirty="0"/>
              <a:t>As experimental stimuli, two computer – synthesized speech sounds were chosen so that they were contrastive in Mandarin but not in English.</a:t>
            </a:r>
          </a:p>
          <a:p>
            <a:pPr lvl="2"/>
            <a:endParaRPr lang="en-US" dirty="0"/>
          </a:p>
          <a:p>
            <a:pPr lvl="2"/>
            <a:r>
              <a:rPr lang="en-US" dirty="0"/>
              <a:t>The results showed clearly that infants who were exposed to interactive sessions of Mandarin Chinese exposure were able to perceive the contrasts in Mandarin Chinese, almost as well as the native Chinese infants.</a:t>
            </a:r>
          </a:p>
          <a:p>
            <a:pPr lvl="1"/>
            <a:endParaRPr lang="en-US" dirty="0"/>
          </a:p>
          <a:p>
            <a:pPr lvl="1"/>
            <a:r>
              <a:rPr lang="en-US" dirty="0"/>
              <a:t>These findings provide support to the notion that the decline in the ability to perceive non – native phonemic contrast can be reversed through exposure to another language.</a:t>
            </a:r>
          </a:p>
        </p:txBody>
      </p:sp>
    </p:spTree>
    <p:extLst>
      <p:ext uri="{BB962C8B-B14F-4D97-AF65-F5344CB8AC3E}">
        <p14:creationId xmlns:p14="http://schemas.microsoft.com/office/powerpoint/2010/main" val="157417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3E4EA-12F3-0A9F-05F6-8956DB30018B}"/>
              </a:ext>
            </a:extLst>
          </p:cNvPr>
          <p:cNvSpPr>
            <a:spLocks noGrp="1"/>
          </p:cNvSpPr>
          <p:nvPr>
            <p:ph idx="1"/>
          </p:nvPr>
        </p:nvSpPr>
        <p:spPr>
          <a:xfrm>
            <a:off x="838200" y="646043"/>
            <a:ext cx="10515600" cy="5530920"/>
          </a:xfrm>
        </p:spPr>
        <p:txBody>
          <a:bodyPr/>
          <a:lstStyle/>
          <a:p>
            <a:endParaRPr lang="en-US" dirty="0"/>
          </a:p>
          <a:p>
            <a:pPr lvl="1"/>
            <a:endParaRPr lang="en-US" dirty="0"/>
          </a:p>
          <a:p>
            <a:pPr lvl="1"/>
            <a:endParaRPr lang="en-US" dirty="0"/>
          </a:p>
          <a:p>
            <a:pPr lvl="1"/>
            <a:r>
              <a:rPr lang="en-US" dirty="0"/>
              <a:t>Interestingly, another similar experiment, which exposed children to  audio – visual material or just audio material, did not achieve the same reversal.</a:t>
            </a:r>
          </a:p>
          <a:p>
            <a:pPr lvl="1"/>
            <a:endParaRPr lang="en-US" dirty="0"/>
          </a:p>
          <a:p>
            <a:pPr lvl="1"/>
            <a:r>
              <a:rPr lang="en-US" dirty="0"/>
              <a:t>This finding was taken to conclude that infants benefitted more from the true-to-life interactive exposure to Mandarin Chinese instead of an impersonal training regime. </a:t>
            </a:r>
          </a:p>
        </p:txBody>
      </p:sp>
    </p:spTree>
    <p:extLst>
      <p:ext uri="{BB962C8B-B14F-4D97-AF65-F5344CB8AC3E}">
        <p14:creationId xmlns:p14="http://schemas.microsoft.com/office/powerpoint/2010/main" val="346879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F2F7-C3FE-C68D-E216-FE26A8D467D2}"/>
              </a:ext>
            </a:extLst>
          </p:cNvPr>
          <p:cNvSpPr>
            <a:spLocks noGrp="1"/>
          </p:cNvSpPr>
          <p:nvPr>
            <p:ph type="title"/>
          </p:nvPr>
        </p:nvSpPr>
        <p:spPr/>
        <p:txBody>
          <a:bodyPr/>
          <a:lstStyle/>
          <a:p>
            <a:r>
              <a:rPr lang="en-US" dirty="0"/>
              <a:t>Learning two languages together…</a:t>
            </a:r>
          </a:p>
        </p:txBody>
      </p:sp>
      <p:sp>
        <p:nvSpPr>
          <p:cNvPr id="3" name="Content Placeholder 2">
            <a:extLst>
              <a:ext uri="{FF2B5EF4-FFF2-40B4-BE49-F238E27FC236}">
                <a16:creationId xmlns:a16="http://schemas.microsoft.com/office/drawing/2014/main" id="{2526DEBC-1C6B-240E-7F9F-76D75F0AEC2D}"/>
              </a:ext>
            </a:extLst>
          </p:cNvPr>
          <p:cNvSpPr>
            <a:spLocks noGrp="1"/>
          </p:cNvSpPr>
          <p:nvPr>
            <p:ph idx="1"/>
          </p:nvPr>
        </p:nvSpPr>
        <p:spPr/>
        <p:txBody>
          <a:bodyPr/>
          <a:lstStyle/>
          <a:p>
            <a:endParaRPr lang="en-US" dirty="0"/>
          </a:p>
          <a:p>
            <a:r>
              <a:rPr lang="en-US" dirty="0"/>
              <a:t>What would happen in the case of infants who are exposed to a bilingual environment from birth?</a:t>
            </a:r>
          </a:p>
          <a:p>
            <a:endParaRPr lang="en-US" dirty="0"/>
          </a:p>
          <a:p>
            <a:r>
              <a:rPr lang="en-US" dirty="0"/>
              <a:t>What will be considered as the native language?</a:t>
            </a:r>
          </a:p>
          <a:p>
            <a:endParaRPr lang="en-US" dirty="0"/>
          </a:p>
          <a:p>
            <a:r>
              <a:rPr lang="en-US" dirty="0"/>
              <a:t>Which contrasts the infants will prioritize, with the perspective of learning?</a:t>
            </a:r>
          </a:p>
        </p:txBody>
      </p:sp>
    </p:spTree>
    <p:extLst>
      <p:ext uri="{BB962C8B-B14F-4D97-AF65-F5344CB8AC3E}">
        <p14:creationId xmlns:p14="http://schemas.microsoft.com/office/powerpoint/2010/main" val="350391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92C02-BFF4-0B18-D620-83CBC9B2C824}"/>
              </a:ext>
            </a:extLst>
          </p:cNvPr>
          <p:cNvSpPr>
            <a:spLocks noGrp="1"/>
          </p:cNvSpPr>
          <p:nvPr>
            <p:ph idx="1"/>
          </p:nvPr>
        </p:nvSpPr>
        <p:spPr>
          <a:xfrm>
            <a:off x="838200" y="576470"/>
            <a:ext cx="10515600" cy="5600493"/>
          </a:xfrm>
        </p:spPr>
        <p:txBody>
          <a:bodyPr/>
          <a:lstStyle/>
          <a:p>
            <a:endParaRPr lang="en-US" dirty="0"/>
          </a:p>
          <a:p>
            <a:pPr lvl="1"/>
            <a:r>
              <a:rPr lang="en-US" dirty="0"/>
              <a:t>Researchers looking at these questions focus more on the role of the statistical distribution of the information available to the infants from the two (or more languages) available to them.</a:t>
            </a:r>
          </a:p>
          <a:p>
            <a:pPr lvl="2"/>
            <a:endParaRPr lang="en-US" dirty="0"/>
          </a:p>
          <a:p>
            <a:pPr lvl="2"/>
            <a:r>
              <a:rPr lang="en-US" dirty="0"/>
              <a:t>For instance, Maye et al., (2006), in a study with 6- and 8-month-old infants demonstrated that infants can exploit the statistical distributional information of speech sounds from the language input to build phonetic categories.</a:t>
            </a:r>
          </a:p>
          <a:p>
            <a:pPr lvl="2"/>
            <a:endParaRPr lang="en-US" dirty="0"/>
          </a:p>
          <a:p>
            <a:pPr lvl="2"/>
            <a:r>
              <a:rPr lang="en-US" dirty="0"/>
              <a:t>More specifically, they exposed infants to either a bimodal (with two commonly occurring phonetic categories) or a unimodal distribution (with only one prominent phonetic category), and demonstrated that infants in the former condition develop two categories whereas infants in the latter condition developed only one prominent category.</a:t>
            </a:r>
          </a:p>
        </p:txBody>
      </p:sp>
    </p:spTree>
    <p:extLst>
      <p:ext uri="{BB962C8B-B14F-4D97-AF65-F5344CB8AC3E}">
        <p14:creationId xmlns:p14="http://schemas.microsoft.com/office/powerpoint/2010/main" val="275736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5AF53-5782-EAE9-FFB7-03BD87096561}"/>
              </a:ext>
            </a:extLst>
          </p:cNvPr>
          <p:cNvSpPr>
            <a:spLocks noGrp="1"/>
          </p:cNvSpPr>
          <p:nvPr>
            <p:ph idx="1"/>
          </p:nvPr>
        </p:nvSpPr>
        <p:spPr>
          <a:xfrm>
            <a:off x="838200" y="546652"/>
            <a:ext cx="10515600" cy="5630311"/>
          </a:xfrm>
        </p:spPr>
        <p:txBody>
          <a:bodyPr/>
          <a:lstStyle/>
          <a:p>
            <a:endParaRPr lang="en-US" dirty="0"/>
          </a:p>
          <a:p>
            <a:pPr lvl="1"/>
            <a:r>
              <a:rPr lang="en-US" dirty="0"/>
              <a:t>Infants raised in a simultaneous bilingual environment are exposed to two speech sound systems at the same time, that may differ from each other in a number of different ways, one of which could be the distribution of phonetic elements across various parameters (such as VOTs).</a:t>
            </a:r>
          </a:p>
          <a:p>
            <a:pPr lvl="1"/>
            <a:endParaRPr lang="en-US" dirty="0"/>
          </a:p>
          <a:p>
            <a:pPr lvl="1"/>
            <a:r>
              <a:rPr lang="en-US" dirty="0"/>
              <a:t>In that respect, Maye et al., (2002)’s demonstration that infants are sensitive to the statistical distribution of speech sounds from the input, as a mechanism for acquiring speech sounds poses the question about how do these simultaneous bilingual infants achieve the same.</a:t>
            </a:r>
          </a:p>
        </p:txBody>
      </p:sp>
    </p:spTree>
    <p:extLst>
      <p:ext uri="{BB962C8B-B14F-4D97-AF65-F5344CB8AC3E}">
        <p14:creationId xmlns:p14="http://schemas.microsoft.com/office/powerpoint/2010/main" val="417150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F009B-8FD6-FB15-9AB1-D0C97C26466E}"/>
              </a:ext>
            </a:extLst>
          </p:cNvPr>
          <p:cNvSpPr>
            <a:spLocks noGrp="1"/>
          </p:cNvSpPr>
          <p:nvPr>
            <p:ph idx="1"/>
          </p:nvPr>
        </p:nvSpPr>
        <p:spPr>
          <a:xfrm>
            <a:off x="838200" y="606287"/>
            <a:ext cx="10515600" cy="5570676"/>
          </a:xfrm>
        </p:spPr>
        <p:txBody>
          <a:bodyPr/>
          <a:lstStyle/>
          <a:p>
            <a:endParaRPr lang="en-US" dirty="0"/>
          </a:p>
          <a:p>
            <a:pPr lvl="1"/>
            <a:endParaRPr lang="en-US" dirty="0"/>
          </a:p>
          <a:p>
            <a:pPr lvl="1"/>
            <a:endParaRPr lang="en-US" dirty="0"/>
          </a:p>
          <a:p>
            <a:pPr lvl="1"/>
            <a:endParaRPr lang="en-US" dirty="0"/>
          </a:p>
          <a:p>
            <a:pPr lvl="1"/>
            <a:r>
              <a:rPr lang="en-US" dirty="0"/>
              <a:t>Given that the linguistic environment of the simultaneous bilinguals is considerably more complex than that of monolinguals or sequential bilinguals, one could assume that it may take longer for these children to acquire sound categories from the two (competing?) sound systems; and also that the developmental trajectories for these kids could be slightly different from that of monolingual or sequential bilinguals.</a:t>
            </a:r>
          </a:p>
        </p:txBody>
      </p:sp>
    </p:spTree>
    <p:extLst>
      <p:ext uri="{BB962C8B-B14F-4D97-AF65-F5344CB8AC3E}">
        <p14:creationId xmlns:p14="http://schemas.microsoft.com/office/powerpoint/2010/main" val="261479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4B0AC-EB8B-7598-0593-21C62ADB6879}"/>
              </a:ext>
            </a:extLst>
          </p:cNvPr>
          <p:cNvSpPr>
            <a:spLocks noGrp="1"/>
          </p:cNvSpPr>
          <p:nvPr>
            <p:ph idx="1"/>
          </p:nvPr>
        </p:nvSpPr>
        <p:spPr>
          <a:xfrm>
            <a:off x="838200" y="616226"/>
            <a:ext cx="10515600" cy="5560737"/>
          </a:xfrm>
        </p:spPr>
        <p:txBody>
          <a:bodyPr>
            <a:normAutofit lnSpcReduction="10000"/>
          </a:bodyPr>
          <a:lstStyle/>
          <a:p>
            <a:endParaRPr lang="en-US" dirty="0"/>
          </a:p>
          <a:p>
            <a:r>
              <a:rPr lang="en-US" dirty="0"/>
              <a:t>Using the head – turn procedure, Bosch and Sebastian-</a:t>
            </a:r>
            <a:r>
              <a:rPr lang="en-US" dirty="0" err="1"/>
              <a:t>Galles</a:t>
            </a:r>
            <a:r>
              <a:rPr lang="en-US" dirty="0"/>
              <a:t> (2003) looked at the development of vowel </a:t>
            </a:r>
            <a:r>
              <a:rPr lang="en-US" dirty="0" err="1"/>
              <a:t>constrasts</a:t>
            </a:r>
            <a:r>
              <a:rPr lang="en-US" dirty="0"/>
              <a:t> in Catalan – Spanish infants, for two groups of 4- and 8-month-olds.</a:t>
            </a:r>
          </a:p>
          <a:p>
            <a:pPr lvl="1"/>
            <a:endParaRPr lang="en-US" dirty="0"/>
          </a:p>
          <a:p>
            <a:pPr lvl="1"/>
            <a:r>
              <a:rPr lang="en-US" dirty="0"/>
              <a:t>These two age groups were chosen because a shift in the ability to perceive language-general to language-specific has been postulated to occur around 6 months.</a:t>
            </a:r>
          </a:p>
          <a:p>
            <a:pPr lvl="1"/>
            <a:endParaRPr lang="en-US" dirty="0"/>
          </a:p>
          <a:p>
            <a:pPr lvl="1"/>
            <a:r>
              <a:rPr lang="en-US" dirty="0"/>
              <a:t>As a control group, 4- and 6-month-old Spanish and Catalan monolingual children were also tested to compare the developmental pace and trajectory of these 4 groups.</a:t>
            </a:r>
          </a:p>
          <a:p>
            <a:pPr lvl="1"/>
            <a:endParaRPr lang="en-US" dirty="0"/>
          </a:p>
          <a:p>
            <a:pPr lvl="1"/>
            <a:r>
              <a:rPr lang="en-US" dirty="0"/>
              <a:t>So, in all 6 groups of infants were tested, three per age level.</a:t>
            </a:r>
          </a:p>
          <a:p>
            <a:pPr lvl="1"/>
            <a:endParaRPr lang="en-US" dirty="0"/>
          </a:p>
        </p:txBody>
      </p:sp>
    </p:spTree>
    <p:extLst>
      <p:ext uri="{BB962C8B-B14F-4D97-AF65-F5344CB8AC3E}">
        <p14:creationId xmlns:p14="http://schemas.microsoft.com/office/powerpoint/2010/main" val="197365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8F0BC-8DBA-F821-018A-23483D174361}"/>
              </a:ext>
            </a:extLst>
          </p:cNvPr>
          <p:cNvSpPr>
            <a:spLocks noGrp="1"/>
          </p:cNvSpPr>
          <p:nvPr>
            <p:ph idx="1"/>
          </p:nvPr>
        </p:nvSpPr>
        <p:spPr>
          <a:xfrm>
            <a:off x="838200" y="556591"/>
            <a:ext cx="10515600" cy="5620372"/>
          </a:xfrm>
        </p:spPr>
        <p:txBody>
          <a:bodyPr>
            <a:normAutofit lnSpcReduction="10000"/>
          </a:bodyPr>
          <a:lstStyle/>
          <a:p>
            <a:endParaRPr lang="en-US" dirty="0"/>
          </a:p>
          <a:p>
            <a:pPr lvl="1"/>
            <a:r>
              <a:rPr lang="en-US" dirty="0"/>
              <a:t>The vowel contrast that the experimenters chose to study was the vowels /e/ as in bait and /e/ as in bet.</a:t>
            </a:r>
          </a:p>
          <a:p>
            <a:pPr lvl="1"/>
            <a:endParaRPr lang="en-US" dirty="0"/>
          </a:p>
          <a:p>
            <a:pPr lvl="1"/>
            <a:r>
              <a:rPr lang="en-US" dirty="0"/>
              <a:t>This vowel pair is contrastive in Catalan, but not in Spanish wherein the vowel category lies somewhere in the middle of these two sounds.</a:t>
            </a:r>
          </a:p>
          <a:p>
            <a:pPr lvl="1"/>
            <a:endParaRPr lang="en-US" dirty="0"/>
          </a:p>
          <a:p>
            <a:pPr lvl="1"/>
            <a:r>
              <a:rPr lang="en-US" dirty="0"/>
              <a:t>Infants were exposed to different instances of the two sounds, embedded in disyllabic non words, keeping things close to how these phonemes are encountered in natural speech.</a:t>
            </a:r>
          </a:p>
          <a:p>
            <a:pPr lvl="1"/>
            <a:endParaRPr lang="en-US" dirty="0"/>
          </a:p>
          <a:p>
            <a:pPr lvl="1"/>
            <a:r>
              <a:rPr lang="en-US" dirty="0"/>
              <a:t>More specifically, during familiarization half of the infants in each age group were presented with /e/ as in bait and half were presented with /e/ as in bet. Whereas in the test trials, they were presented with either the ‘same’ or a ‘different’ sound.</a:t>
            </a:r>
          </a:p>
        </p:txBody>
      </p:sp>
    </p:spTree>
    <p:extLst>
      <p:ext uri="{BB962C8B-B14F-4D97-AF65-F5344CB8AC3E}">
        <p14:creationId xmlns:p14="http://schemas.microsoft.com/office/powerpoint/2010/main" val="211838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8FFB2-003B-39E3-A39A-8C087E15FCE7}"/>
              </a:ext>
            </a:extLst>
          </p:cNvPr>
          <p:cNvSpPr>
            <a:spLocks noGrp="1"/>
          </p:cNvSpPr>
          <p:nvPr>
            <p:ph idx="1"/>
          </p:nvPr>
        </p:nvSpPr>
        <p:spPr>
          <a:xfrm>
            <a:off x="838200" y="646043"/>
            <a:ext cx="10515600" cy="5530920"/>
          </a:xfrm>
        </p:spPr>
        <p:txBody>
          <a:bodyPr/>
          <a:lstStyle/>
          <a:p>
            <a:endParaRPr lang="en-US" dirty="0"/>
          </a:p>
          <a:p>
            <a:endParaRPr lang="en-US" dirty="0"/>
          </a:p>
          <a:p>
            <a:r>
              <a:rPr lang="en-US" dirty="0"/>
              <a:t>The authors predicted that all the three groups of 4 month </a:t>
            </a:r>
            <a:r>
              <a:rPr lang="en-US" dirty="0" err="1"/>
              <a:t>olds</a:t>
            </a:r>
            <a:r>
              <a:rPr lang="en-US" dirty="0"/>
              <a:t>, including Spanish monolinguals (for whom this contrast does not exist) would be able to perceive the contrast between /e/ in bait vs. /e/ in bait.</a:t>
            </a:r>
          </a:p>
          <a:p>
            <a:endParaRPr lang="en-US" dirty="0"/>
          </a:p>
          <a:p>
            <a:r>
              <a:rPr lang="en-US" dirty="0"/>
              <a:t>However, Spanish infants at 8 months of age, would have lost the ability to perceive these Catalan specific contrasts, since these are not meaningful for their native language.</a:t>
            </a:r>
          </a:p>
        </p:txBody>
      </p:sp>
    </p:spTree>
    <p:extLst>
      <p:ext uri="{BB962C8B-B14F-4D97-AF65-F5344CB8AC3E}">
        <p14:creationId xmlns:p14="http://schemas.microsoft.com/office/powerpoint/2010/main" val="223511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700FB-9CED-FBBE-9BAE-2BF491F053B8}"/>
              </a:ext>
            </a:extLst>
          </p:cNvPr>
          <p:cNvSpPr>
            <a:spLocks noGrp="1"/>
          </p:cNvSpPr>
          <p:nvPr>
            <p:ph idx="1"/>
          </p:nvPr>
        </p:nvSpPr>
        <p:spPr>
          <a:xfrm>
            <a:off x="838200" y="546652"/>
            <a:ext cx="10515600" cy="5630311"/>
          </a:xfrm>
        </p:spPr>
        <p:txBody>
          <a:bodyPr/>
          <a:lstStyle/>
          <a:p>
            <a:endParaRPr lang="en-US" dirty="0"/>
          </a:p>
          <a:p>
            <a:r>
              <a:rPr lang="en-US" dirty="0"/>
              <a:t>Interestingly, for the simultaneous bilingual kids, if only continued exposure to both languages is key, they should have developed distinct categories for /e/ in bait and /e/ in bet and should hence be able to perceive the contrast.</a:t>
            </a:r>
          </a:p>
          <a:p>
            <a:endParaRPr lang="en-US" dirty="0"/>
          </a:p>
          <a:p>
            <a:r>
              <a:rPr lang="en-US" dirty="0"/>
              <a:t>Alternatively, it could also be possible that due to the distributional overlap between the Catalan /e/ in bait vs. /e/ in bet and the acoustically intermediate category in Spanish, a single phonetic category could have emerged in these bilingual infants for all three sounds.</a:t>
            </a:r>
          </a:p>
        </p:txBody>
      </p:sp>
    </p:spTree>
    <p:extLst>
      <p:ext uri="{BB962C8B-B14F-4D97-AF65-F5344CB8AC3E}">
        <p14:creationId xmlns:p14="http://schemas.microsoft.com/office/powerpoint/2010/main" val="69862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39999-6C04-C133-3EE9-5D5E6CA1C2C4}"/>
              </a:ext>
            </a:extLst>
          </p:cNvPr>
          <p:cNvSpPr>
            <a:spLocks noGrp="1"/>
          </p:cNvSpPr>
          <p:nvPr>
            <p:ph idx="1"/>
          </p:nvPr>
        </p:nvSpPr>
        <p:spPr>
          <a:xfrm>
            <a:off x="838200" y="685800"/>
            <a:ext cx="10515600" cy="5491163"/>
          </a:xfrm>
        </p:spPr>
        <p:txBody>
          <a:bodyPr/>
          <a:lstStyle/>
          <a:p>
            <a:endParaRPr lang="en-US" dirty="0"/>
          </a:p>
          <a:p>
            <a:r>
              <a:rPr lang="en-US" dirty="0"/>
              <a:t>Indeed, the results showed that all three groups of 4-month-old infants were able to perceive the contrast between /e/ in bet vs. /e/ in bait.</a:t>
            </a:r>
          </a:p>
          <a:p>
            <a:endParaRPr lang="en-US" dirty="0"/>
          </a:p>
          <a:p>
            <a:r>
              <a:rPr lang="en-US" dirty="0"/>
              <a:t>Also, 8-month-old Catalan but not 8-month-old Spanish monolingual infants could perceive the said contrast.</a:t>
            </a:r>
          </a:p>
          <a:p>
            <a:endParaRPr lang="en-US" dirty="0"/>
          </a:p>
          <a:p>
            <a:r>
              <a:rPr lang="en-US" dirty="0"/>
              <a:t>For the bilingual infants, the results were interesting because they seemed to have lost the ability to perceive the contrast, behaving like Spanish monolinguals of the same age.</a:t>
            </a:r>
          </a:p>
          <a:p>
            <a:pPr lvl="1"/>
            <a:r>
              <a:rPr lang="en-US" dirty="0"/>
              <a:t>Will the ability be restored again? And By when?</a:t>
            </a:r>
          </a:p>
        </p:txBody>
      </p:sp>
    </p:spTree>
    <p:extLst>
      <p:ext uri="{BB962C8B-B14F-4D97-AF65-F5344CB8AC3E}">
        <p14:creationId xmlns:p14="http://schemas.microsoft.com/office/powerpoint/2010/main" val="227698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8DD3A-570A-CE91-A6AC-0A84F6E584C3}"/>
              </a:ext>
            </a:extLst>
          </p:cNvPr>
          <p:cNvSpPr>
            <a:spLocks noGrp="1"/>
          </p:cNvSpPr>
          <p:nvPr>
            <p:ph idx="1"/>
          </p:nvPr>
        </p:nvSpPr>
        <p:spPr>
          <a:xfrm>
            <a:off x="838200" y="536713"/>
            <a:ext cx="10515600" cy="5640250"/>
          </a:xfrm>
        </p:spPr>
        <p:txBody>
          <a:bodyPr>
            <a:normAutofit lnSpcReduction="10000"/>
          </a:bodyPr>
          <a:lstStyle/>
          <a:p>
            <a:endParaRPr lang="en-US" dirty="0"/>
          </a:p>
          <a:p>
            <a:r>
              <a:rPr lang="en-US" dirty="0"/>
              <a:t>To answer this question, the researchers tested another group of </a:t>
            </a:r>
            <a:r>
              <a:rPr lang="en-US" dirty="0" err="1"/>
              <a:t>oder</a:t>
            </a:r>
            <a:r>
              <a:rPr lang="en-US" dirty="0"/>
              <a:t> (12-month-old) Catalan-Spanish simultaneous bilingual infants and found that the ability to perceive phonemic contrasts in Catalan were restored by this age.</a:t>
            </a:r>
          </a:p>
          <a:p>
            <a:endParaRPr lang="en-US" dirty="0"/>
          </a:p>
          <a:p>
            <a:r>
              <a:rPr lang="en-US" dirty="0"/>
              <a:t>The authors concluded that due to simultaneous exposure to both Catalan and Spanish, these infants might have initially developed a single phonemic categories for the /e/ sounds in bait vs. bet, and hence initially failed to distinguish between them.</a:t>
            </a:r>
          </a:p>
          <a:p>
            <a:endParaRPr lang="en-US" dirty="0"/>
          </a:p>
          <a:p>
            <a:r>
              <a:rPr lang="en-US" dirty="0"/>
              <a:t>However, gradually the ability to perceive these contrasts is restored with age, albeit with a delay of a few months. </a:t>
            </a:r>
          </a:p>
        </p:txBody>
      </p:sp>
    </p:spTree>
    <p:extLst>
      <p:ext uri="{BB962C8B-B14F-4D97-AF65-F5344CB8AC3E}">
        <p14:creationId xmlns:p14="http://schemas.microsoft.com/office/powerpoint/2010/main" val="2515755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5CDDF-459E-3A91-99F7-1E7D02A28606}"/>
              </a:ext>
            </a:extLst>
          </p:cNvPr>
          <p:cNvSpPr>
            <a:spLocks noGrp="1"/>
          </p:cNvSpPr>
          <p:nvPr>
            <p:ph idx="1"/>
          </p:nvPr>
        </p:nvSpPr>
        <p:spPr>
          <a:xfrm>
            <a:off x="838200" y="596348"/>
            <a:ext cx="10515600" cy="5580615"/>
          </a:xfrm>
        </p:spPr>
        <p:txBody>
          <a:bodyPr/>
          <a:lstStyle/>
          <a:p>
            <a:endParaRPr lang="en-US" dirty="0"/>
          </a:p>
          <a:p>
            <a:endParaRPr lang="en-US" dirty="0"/>
          </a:p>
          <a:p>
            <a:endParaRPr lang="en-US" dirty="0"/>
          </a:p>
          <a:p>
            <a:r>
              <a:rPr lang="en-US" dirty="0"/>
              <a:t>Similar demonstrations were also documented in later studies (Bosh &amp; Sebastian </a:t>
            </a:r>
            <a:r>
              <a:rPr lang="en-US" dirty="0" err="1"/>
              <a:t>Galles</a:t>
            </a:r>
            <a:r>
              <a:rPr lang="en-US" dirty="0"/>
              <a:t>, 2003b; 2005).</a:t>
            </a:r>
          </a:p>
          <a:p>
            <a:endParaRPr lang="en-US" dirty="0"/>
          </a:p>
          <a:p>
            <a:r>
              <a:rPr lang="en-US" dirty="0"/>
              <a:t>Based on these findings, it could be concluded that cross – language distributional overlap indeed delays the building of language specific contrastive categories in simultaneous bilinguals.</a:t>
            </a:r>
          </a:p>
          <a:p>
            <a:endParaRPr lang="en-US" dirty="0"/>
          </a:p>
        </p:txBody>
      </p:sp>
    </p:spTree>
    <p:extLst>
      <p:ext uri="{BB962C8B-B14F-4D97-AF65-F5344CB8AC3E}">
        <p14:creationId xmlns:p14="http://schemas.microsoft.com/office/powerpoint/2010/main" val="191785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6D47B-D85B-8A89-43A0-3B1AAE6E935A}"/>
              </a:ext>
            </a:extLst>
          </p:cNvPr>
          <p:cNvSpPr>
            <a:spLocks noGrp="1"/>
          </p:cNvSpPr>
          <p:nvPr>
            <p:ph idx="1"/>
          </p:nvPr>
        </p:nvSpPr>
        <p:spPr>
          <a:xfrm>
            <a:off x="838200" y="646043"/>
            <a:ext cx="10515600" cy="5530920"/>
          </a:xfrm>
        </p:spPr>
        <p:txBody>
          <a:bodyPr/>
          <a:lstStyle/>
          <a:p>
            <a:endParaRPr lang="en-US" dirty="0"/>
          </a:p>
          <a:p>
            <a:endParaRPr lang="en-US" dirty="0"/>
          </a:p>
          <a:p>
            <a:r>
              <a:rPr lang="en-US" dirty="0"/>
              <a:t>An additional proposal was made by </a:t>
            </a:r>
            <a:r>
              <a:rPr lang="en-US" dirty="0" err="1"/>
              <a:t>Sundara</a:t>
            </a:r>
            <a:r>
              <a:rPr lang="en-US" dirty="0"/>
              <a:t> et al., (2008) who proposed that infants are not only sensitive to distributional characteristics of the speech input but also to the frequency of occurrence of speech sounds that they are exposed to.</a:t>
            </a:r>
          </a:p>
          <a:p>
            <a:endParaRPr lang="en-US" dirty="0"/>
          </a:p>
          <a:p>
            <a:r>
              <a:rPr lang="en-US" dirty="0"/>
              <a:t>They tested their hypotheses, by comparing the speech perception ability of monolingual French, English and bilingual French – English infants in discriminating between the French /d/ and the English /d/.</a:t>
            </a:r>
          </a:p>
        </p:txBody>
      </p:sp>
    </p:spTree>
    <p:extLst>
      <p:ext uri="{BB962C8B-B14F-4D97-AF65-F5344CB8AC3E}">
        <p14:creationId xmlns:p14="http://schemas.microsoft.com/office/powerpoint/2010/main" val="143939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5B20D-0460-EED3-7B32-FE05A09AFF7D}"/>
              </a:ext>
            </a:extLst>
          </p:cNvPr>
          <p:cNvSpPr>
            <a:spLocks noGrp="1"/>
          </p:cNvSpPr>
          <p:nvPr>
            <p:ph idx="1"/>
          </p:nvPr>
        </p:nvSpPr>
        <p:spPr>
          <a:xfrm>
            <a:off x="838200" y="606287"/>
            <a:ext cx="10515600" cy="5570676"/>
          </a:xfrm>
        </p:spPr>
        <p:txBody>
          <a:bodyPr>
            <a:normAutofit lnSpcReduction="10000"/>
          </a:bodyPr>
          <a:lstStyle/>
          <a:p>
            <a:endParaRPr lang="en-US" dirty="0"/>
          </a:p>
          <a:p>
            <a:r>
              <a:rPr lang="en-US" dirty="0"/>
              <a:t>While the French and English /d/ sounds are differently produced, this difference is phonemic in some languages but in French and English where they instantiate the same phoneme, and have considerable overlap.</a:t>
            </a:r>
          </a:p>
          <a:p>
            <a:endParaRPr lang="en-US" dirty="0"/>
          </a:p>
          <a:p>
            <a:r>
              <a:rPr lang="en-US" dirty="0"/>
              <a:t>Still, English adults are able to distinguish between the two versions of /d/ but not French adults (possibly because the French /d/ is very similar to the English /th/.</a:t>
            </a:r>
          </a:p>
          <a:p>
            <a:endParaRPr lang="en-US" dirty="0"/>
          </a:p>
          <a:p>
            <a:r>
              <a:rPr lang="en-US" dirty="0"/>
              <a:t>Given that these two versions are very frequent in French &amp; English, the French-English bilingual infants (exposed to both from birth) might be expected to follow the same trajectory as monolingual English controls. </a:t>
            </a:r>
          </a:p>
        </p:txBody>
      </p:sp>
    </p:spTree>
    <p:extLst>
      <p:ext uri="{BB962C8B-B14F-4D97-AF65-F5344CB8AC3E}">
        <p14:creationId xmlns:p14="http://schemas.microsoft.com/office/powerpoint/2010/main" val="165083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21EB6-B8B4-16F3-C38B-5C55032FB51D}"/>
              </a:ext>
            </a:extLst>
          </p:cNvPr>
          <p:cNvSpPr>
            <a:spLocks noGrp="1"/>
          </p:cNvSpPr>
          <p:nvPr>
            <p:ph idx="1"/>
          </p:nvPr>
        </p:nvSpPr>
        <p:spPr>
          <a:xfrm>
            <a:off x="838200" y="715617"/>
            <a:ext cx="10515600" cy="5461346"/>
          </a:xfrm>
        </p:spPr>
        <p:txBody>
          <a:bodyPr/>
          <a:lstStyle/>
          <a:p>
            <a:endParaRPr lang="en-US" dirty="0"/>
          </a:p>
          <a:p>
            <a:r>
              <a:rPr lang="en-US" dirty="0"/>
              <a:t>For the experiment, a visual fixation habituation procedure was used and three groups of 6-8-month-olds three groups of 10-12-month-olds were tested.</a:t>
            </a:r>
          </a:p>
          <a:p>
            <a:endParaRPr lang="en-US" dirty="0"/>
          </a:p>
          <a:p>
            <a:r>
              <a:rPr lang="en-US" dirty="0"/>
              <a:t>During habituation half of the infants from each of the six groups were exposed to French /d/ tokens excised from words spoken by three monolingual French speakers and the other half were exposed to repetitions of the English /d/ tokens excised from words spoken by native English speakers.</a:t>
            </a:r>
          </a:p>
        </p:txBody>
      </p:sp>
    </p:spTree>
    <p:extLst>
      <p:ext uri="{BB962C8B-B14F-4D97-AF65-F5344CB8AC3E}">
        <p14:creationId xmlns:p14="http://schemas.microsoft.com/office/powerpoint/2010/main" val="1755240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885BE-ED0B-3FD4-E499-76064FC523CB}"/>
              </a:ext>
            </a:extLst>
          </p:cNvPr>
          <p:cNvSpPr>
            <a:spLocks noGrp="1"/>
          </p:cNvSpPr>
          <p:nvPr>
            <p:ph idx="1"/>
          </p:nvPr>
        </p:nvSpPr>
        <p:spPr>
          <a:xfrm>
            <a:off x="838200" y="655983"/>
            <a:ext cx="10515600" cy="5520980"/>
          </a:xfrm>
        </p:spPr>
        <p:txBody>
          <a:bodyPr/>
          <a:lstStyle/>
          <a:p>
            <a:endParaRPr lang="en-US" dirty="0"/>
          </a:p>
          <a:p>
            <a:endParaRPr lang="en-US" dirty="0"/>
          </a:p>
          <a:p>
            <a:r>
              <a:rPr lang="en-US" dirty="0"/>
              <a:t>Interestingly, the results showed that since language specific perception has not developed around 6-8 months of age, infants from all the three groups were able to discriminate between the French and English /d/ sounds.</a:t>
            </a:r>
          </a:p>
          <a:p>
            <a:endParaRPr lang="en-US" dirty="0"/>
          </a:p>
          <a:p>
            <a:r>
              <a:rPr lang="en-US" dirty="0"/>
              <a:t>Similarly, since language specific perception has crystallized by around 1-12 months of age, English and French monolinguals showed very similar results, and were not able to perceive the difference </a:t>
            </a:r>
          </a:p>
        </p:txBody>
      </p:sp>
    </p:spTree>
    <p:extLst>
      <p:ext uri="{BB962C8B-B14F-4D97-AF65-F5344CB8AC3E}">
        <p14:creationId xmlns:p14="http://schemas.microsoft.com/office/powerpoint/2010/main" val="2964598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3A049-B690-BAA7-5AF4-A0957BC55F22}"/>
              </a:ext>
            </a:extLst>
          </p:cNvPr>
          <p:cNvSpPr>
            <a:spLocks noGrp="1"/>
          </p:cNvSpPr>
          <p:nvPr>
            <p:ph idx="1"/>
          </p:nvPr>
        </p:nvSpPr>
        <p:spPr>
          <a:xfrm>
            <a:off x="838200" y="715617"/>
            <a:ext cx="10515600" cy="5461346"/>
          </a:xfrm>
        </p:spPr>
        <p:txBody>
          <a:bodyPr>
            <a:normAutofit lnSpcReduction="10000"/>
          </a:bodyPr>
          <a:lstStyle/>
          <a:p>
            <a:endParaRPr lang="en-US" dirty="0"/>
          </a:p>
          <a:p>
            <a:r>
              <a:rPr lang="en-US" dirty="0"/>
              <a:t>Now, for the results of the bilinguals-to-be 10–12-month-olds, if only cross-language distributional overlap determines the time-course of phonetic development, the bilingual 10–12-month-olds, should fail to perceive the contrasts, grouping instances of the French &amp; English /d/ together.</a:t>
            </a:r>
          </a:p>
          <a:p>
            <a:endParaRPr lang="en-US" dirty="0"/>
          </a:p>
          <a:p>
            <a:r>
              <a:rPr lang="en-US" dirty="0"/>
              <a:t>On the contrary, if a higher frequency of occurrence of specific speech sounds indeed plays a role, these infants should behave more like English monolingual peers and English adults.</a:t>
            </a:r>
          </a:p>
          <a:p>
            <a:endParaRPr lang="en-US" dirty="0"/>
          </a:p>
          <a:p>
            <a:r>
              <a:rPr lang="en-US" dirty="0"/>
              <a:t>Indeed, these kids were able to detect the difference much like English monolingual infants and adults.</a:t>
            </a:r>
          </a:p>
        </p:txBody>
      </p:sp>
    </p:spTree>
    <p:extLst>
      <p:ext uri="{BB962C8B-B14F-4D97-AF65-F5344CB8AC3E}">
        <p14:creationId xmlns:p14="http://schemas.microsoft.com/office/powerpoint/2010/main" val="273575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4620-FC1D-16CB-6D1C-24CCEDF29331}"/>
              </a:ext>
            </a:extLst>
          </p:cNvPr>
          <p:cNvSpPr>
            <a:spLocks noGrp="1"/>
          </p:cNvSpPr>
          <p:nvPr>
            <p:ph type="title"/>
          </p:nvPr>
        </p:nvSpPr>
        <p:spPr>
          <a:xfrm>
            <a:off x="838200" y="365126"/>
            <a:ext cx="10515600" cy="1105866"/>
          </a:xfrm>
        </p:spPr>
        <p:txBody>
          <a:bodyPr/>
          <a:lstStyle/>
          <a:p>
            <a:r>
              <a:rPr lang="en-US" dirty="0"/>
              <a:t>In Summary. . .</a:t>
            </a:r>
          </a:p>
        </p:txBody>
      </p:sp>
      <p:sp>
        <p:nvSpPr>
          <p:cNvPr id="3" name="Content Placeholder 2">
            <a:extLst>
              <a:ext uri="{FF2B5EF4-FFF2-40B4-BE49-F238E27FC236}">
                <a16:creationId xmlns:a16="http://schemas.microsoft.com/office/drawing/2014/main" id="{5AA39D93-2955-85C0-37C4-AB9E8FD97428}"/>
              </a:ext>
            </a:extLst>
          </p:cNvPr>
          <p:cNvSpPr>
            <a:spLocks noGrp="1"/>
          </p:cNvSpPr>
          <p:nvPr>
            <p:ph idx="1"/>
          </p:nvPr>
        </p:nvSpPr>
        <p:spPr>
          <a:xfrm>
            <a:off x="838200" y="1719470"/>
            <a:ext cx="10515600" cy="4457493"/>
          </a:xfrm>
        </p:spPr>
        <p:txBody>
          <a:bodyPr/>
          <a:lstStyle/>
          <a:p>
            <a:endParaRPr lang="en-US" dirty="0"/>
          </a:p>
          <a:p>
            <a:r>
              <a:rPr lang="en-US" dirty="0"/>
              <a:t>To conclude the joint results of both types of studies indicate that simultaneous bilinguals develop some phonetic contrasts at the same pace and with the same trajectory as their monolingual peers, although the development of some contrasts may be delayed and take a different route.</a:t>
            </a:r>
          </a:p>
          <a:p>
            <a:r>
              <a:rPr lang="en-US" dirty="0"/>
              <a:t>Further, both cross-language distributional overlap and frequency of occurrence of specific speech sounds plays an important role in acquisition of specific phonemic contrasts </a:t>
            </a:r>
            <a:r>
              <a:rPr lang="en-US"/>
              <a:t>in infants.</a:t>
            </a:r>
            <a:endParaRPr lang="en-US" dirty="0"/>
          </a:p>
        </p:txBody>
      </p:sp>
    </p:spTree>
    <p:extLst>
      <p:ext uri="{BB962C8B-B14F-4D97-AF65-F5344CB8AC3E}">
        <p14:creationId xmlns:p14="http://schemas.microsoft.com/office/powerpoint/2010/main" val="3208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Acquisition in Bi/Multilinguals - III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BAF7-5990-3400-A7DD-906DD03EA9AD}"/>
              </a:ext>
            </a:extLst>
          </p:cNvPr>
          <p:cNvSpPr>
            <a:spLocks noGrp="1"/>
          </p:cNvSpPr>
          <p:nvPr>
            <p:ph type="title"/>
          </p:nvPr>
        </p:nvSpPr>
        <p:spPr/>
        <p:txBody>
          <a:bodyPr/>
          <a:lstStyle/>
          <a:p>
            <a:r>
              <a:rPr lang="en-US" dirty="0"/>
              <a:t>Consequences of phonetic development for bilinguals</a:t>
            </a:r>
          </a:p>
        </p:txBody>
      </p:sp>
      <p:sp>
        <p:nvSpPr>
          <p:cNvPr id="3" name="Content Placeholder 2">
            <a:extLst>
              <a:ext uri="{FF2B5EF4-FFF2-40B4-BE49-F238E27FC236}">
                <a16:creationId xmlns:a16="http://schemas.microsoft.com/office/drawing/2014/main" id="{CEB0DED2-73EA-4500-197C-770B6702B84F}"/>
              </a:ext>
            </a:extLst>
          </p:cNvPr>
          <p:cNvSpPr>
            <a:spLocks noGrp="1"/>
          </p:cNvSpPr>
          <p:nvPr>
            <p:ph idx="1"/>
          </p:nvPr>
        </p:nvSpPr>
        <p:spPr/>
        <p:txBody>
          <a:bodyPr/>
          <a:lstStyle/>
          <a:p>
            <a:r>
              <a:rPr lang="en-US" dirty="0"/>
              <a:t>In the previous lecture, we noted that the ability to perceive phonemic contrasts in the native language increases with age, while that for perceiving contrasts in the non – native language continues to decline.</a:t>
            </a:r>
          </a:p>
          <a:p>
            <a:endParaRPr lang="en-US" dirty="0"/>
          </a:p>
          <a:p>
            <a:r>
              <a:rPr lang="en-US" dirty="0"/>
              <a:t>In the current lecture, we begin with discussing the consequences of the same for infants in a sequential bilingual setting or a simultaneous bilingual setting.</a:t>
            </a:r>
          </a:p>
        </p:txBody>
      </p:sp>
    </p:spTree>
    <p:extLst>
      <p:ext uri="{BB962C8B-B14F-4D97-AF65-F5344CB8AC3E}">
        <p14:creationId xmlns:p14="http://schemas.microsoft.com/office/powerpoint/2010/main" val="329748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7AE6-82AF-3B4E-31E4-DFD7BEFD4E7A}"/>
              </a:ext>
            </a:extLst>
          </p:cNvPr>
          <p:cNvSpPr>
            <a:spLocks noGrp="1"/>
          </p:cNvSpPr>
          <p:nvPr>
            <p:ph type="title"/>
          </p:nvPr>
        </p:nvSpPr>
        <p:spPr/>
        <p:txBody>
          <a:bodyPr/>
          <a:lstStyle/>
          <a:p>
            <a:r>
              <a:rPr lang="en-US" dirty="0"/>
              <a:t>Learning languages one after the other …</a:t>
            </a:r>
          </a:p>
        </p:txBody>
      </p:sp>
      <p:sp>
        <p:nvSpPr>
          <p:cNvPr id="3" name="Content Placeholder 2">
            <a:extLst>
              <a:ext uri="{FF2B5EF4-FFF2-40B4-BE49-F238E27FC236}">
                <a16:creationId xmlns:a16="http://schemas.microsoft.com/office/drawing/2014/main" id="{73C6AA24-7F34-2807-6165-BE0F9D088E69}"/>
              </a:ext>
            </a:extLst>
          </p:cNvPr>
          <p:cNvSpPr>
            <a:spLocks noGrp="1"/>
          </p:cNvSpPr>
          <p:nvPr>
            <p:ph idx="1"/>
          </p:nvPr>
        </p:nvSpPr>
        <p:spPr/>
        <p:txBody>
          <a:bodyPr/>
          <a:lstStyle/>
          <a:p>
            <a:endParaRPr lang="en-US" dirty="0"/>
          </a:p>
          <a:p>
            <a:r>
              <a:rPr lang="en-US" dirty="0"/>
              <a:t>If a bilingual child is introduced to the sounds of the second language at a later age, the ability to perceive contrasts is already shifting from a language – general ability to a more language specific one, with more focus on the contrasts of the first language.</a:t>
            </a:r>
          </a:p>
          <a:p>
            <a:endParaRPr lang="en-US" dirty="0"/>
          </a:p>
          <a:p>
            <a:r>
              <a:rPr lang="en-US" dirty="0"/>
              <a:t>More specifically, children have generally become less sensitive to the non – native phonemic contrasts, including contrasts that may be meaningful for the second language, making it a bit harder for them to acquire sounds of the second language.</a:t>
            </a:r>
          </a:p>
        </p:txBody>
      </p:sp>
    </p:spTree>
    <p:extLst>
      <p:ext uri="{BB962C8B-B14F-4D97-AF65-F5344CB8AC3E}">
        <p14:creationId xmlns:p14="http://schemas.microsoft.com/office/powerpoint/2010/main" val="66732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2149</Words>
  <Application>Microsoft Macintosh PowerPoint</Application>
  <PresentationFormat>Widescreen</PresentationFormat>
  <Paragraphs>145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Acquisition in Bi/Multilinguals - III</vt:lpstr>
      <vt:lpstr>Consequences of phonetic development for bilinguals</vt:lpstr>
      <vt:lpstr>Learning languages one after the other …</vt:lpstr>
      <vt:lpstr>PowerPoint Presentation</vt:lpstr>
      <vt:lpstr>PowerPoint Presentation</vt:lpstr>
      <vt:lpstr>PowerPoint Presentation</vt:lpstr>
      <vt:lpstr>PowerPoint Presentation</vt:lpstr>
      <vt:lpstr>Learning two languages together…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64</cp:revision>
  <dcterms:created xsi:type="dcterms:W3CDTF">2019-01-13T17:34:45Z</dcterms:created>
  <dcterms:modified xsi:type="dcterms:W3CDTF">2024-06-11T03:28:05Z</dcterms:modified>
</cp:coreProperties>
</file>