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F0AAA-2AAB-E224-AFBF-06FDB4E19F79}"/>
              </a:ext>
            </a:extLst>
          </p:cNvPr>
          <p:cNvSpPr>
            <a:spLocks noGrp="1"/>
          </p:cNvSpPr>
          <p:nvPr>
            <p:ph idx="1"/>
          </p:nvPr>
        </p:nvSpPr>
        <p:spPr>
          <a:xfrm>
            <a:off x="838200" y="576470"/>
            <a:ext cx="10515600" cy="5600493"/>
          </a:xfrm>
        </p:spPr>
        <p:txBody>
          <a:bodyPr/>
          <a:lstStyle/>
          <a:p>
            <a:endParaRPr lang="en-US" dirty="0"/>
          </a:p>
          <a:p>
            <a:endParaRPr lang="en-US" dirty="0"/>
          </a:p>
          <a:p>
            <a:r>
              <a:rPr lang="en-US" dirty="0"/>
              <a:t>The problem of segmentation is even more difficult for infants – as they only just started to pickup the basic sounds of a given language and although sound are the building blocks of words, they overlap and mingle considerably in the normal course of speech production.</a:t>
            </a:r>
          </a:p>
          <a:p>
            <a:endParaRPr lang="en-US" dirty="0"/>
          </a:p>
          <a:p>
            <a:r>
              <a:rPr lang="en-US" dirty="0"/>
              <a:t>Moreover, the infants also later have to start connecting words to meanings for this exercise to be actually useful in their journey of language acquisition.</a:t>
            </a:r>
          </a:p>
        </p:txBody>
      </p:sp>
    </p:spTree>
    <p:extLst>
      <p:ext uri="{BB962C8B-B14F-4D97-AF65-F5344CB8AC3E}">
        <p14:creationId xmlns:p14="http://schemas.microsoft.com/office/powerpoint/2010/main" val="354969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81010-F070-4626-A9BF-81E042B5D105}"/>
              </a:ext>
            </a:extLst>
          </p:cNvPr>
          <p:cNvSpPr>
            <a:spLocks noGrp="1"/>
          </p:cNvSpPr>
          <p:nvPr>
            <p:ph idx="1"/>
          </p:nvPr>
        </p:nvSpPr>
        <p:spPr>
          <a:xfrm>
            <a:off x="838200" y="616226"/>
            <a:ext cx="10515600" cy="5560737"/>
          </a:xfrm>
        </p:spPr>
        <p:txBody>
          <a:bodyPr/>
          <a:lstStyle/>
          <a:p>
            <a:endParaRPr lang="en-US" dirty="0"/>
          </a:p>
          <a:p>
            <a:r>
              <a:rPr lang="en-US" dirty="0"/>
              <a:t>Since, there are no obvious clues for infants to tackle the speech segmentation problem, researchers have wondered as to what kinds of cues might eventually be helpful for children trying to segment the continuous stream of speech into distinct, meaningful words!</a:t>
            </a:r>
          </a:p>
          <a:p>
            <a:endParaRPr lang="en-US" dirty="0"/>
          </a:p>
          <a:p>
            <a:r>
              <a:rPr lang="en-US" dirty="0"/>
              <a:t>The consideration becomes even more fascinating given the fact that while most children have a vocabulary of around 50 – 100 words during their first year, they experience a “word spurt” around 18 months of age following which their vocabulary (both perceptive &amp; productive) expands exponentially.</a:t>
            </a:r>
          </a:p>
        </p:txBody>
      </p:sp>
    </p:spTree>
    <p:extLst>
      <p:ext uri="{BB962C8B-B14F-4D97-AF65-F5344CB8AC3E}">
        <p14:creationId xmlns:p14="http://schemas.microsoft.com/office/powerpoint/2010/main" val="168922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87D9-66AC-1397-F6B4-558A60940018}"/>
              </a:ext>
            </a:extLst>
          </p:cNvPr>
          <p:cNvSpPr>
            <a:spLocks noGrp="1"/>
          </p:cNvSpPr>
          <p:nvPr>
            <p:ph type="title"/>
          </p:nvPr>
        </p:nvSpPr>
        <p:spPr>
          <a:xfrm>
            <a:off x="838200" y="365126"/>
            <a:ext cx="10515600" cy="996536"/>
          </a:xfrm>
        </p:spPr>
        <p:txBody>
          <a:bodyPr/>
          <a:lstStyle/>
          <a:p>
            <a:r>
              <a:rPr lang="en-US" dirty="0"/>
              <a:t>Possible solutions to the Segmentation Problem</a:t>
            </a:r>
          </a:p>
        </p:txBody>
      </p:sp>
      <p:sp>
        <p:nvSpPr>
          <p:cNvPr id="3" name="Content Placeholder 2">
            <a:extLst>
              <a:ext uri="{FF2B5EF4-FFF2-40B4-BE49-F238E27FC236}">
                <a16:creationId xmlns:a16="http://schemas.microsoft.com/office/drawing/2014/main" id="{3067C9D6-E262-C6B5-94DA-84197CA8776B}"/>
              </a:ext>
            </a:extLst>
          </p:cNvPr>
          <p:cNvSpPr>
            <a:spLocks noGrp="1"/>
          </p:cNvSpPr>
          <p:nvPr>
            <p:ph idx="1"/>
          </p:nvPr>
        </p:nvSpPr>
        <p:spPr>
          <a:xfrm>
            <a:off x="838200" y="1500809"/>
            <a:ext cx="10515600" cy="4676154"/>
          </a:xfrm>
        </p:spPr>
        <p:txBody>
          <a:bodyPr/>
          <a:lstStyle/>
          <a:p>
            <a:pPr marL="0" indent="0">
              <a:buNone/>
            </a:pPr>
            <a:r>
              <a:rPr lang="en-US" b="1" i="1" dirty="0"/>
              <a:t>Statistical Bootstrapping</a:t>
            </a:r>
            <a:r>
              <a:rPr lang="en-US" dirty="0"/>
              <a:t> </a:t>
            </a:r>
          </a:p>
          <a:p>
            <a:pPr lvl="1"/>
            <a:endParaRPr lang="en-US" dirty="0"/>
          </a:p>
          <a:p>
            <a:pPr lvl="1"/>
            <a:r>
              <a:rPr lang="en-US" dirty="0"/>
              <a:t>Researchers have proposed that infants are able to exploit the statistical properties of the speech input, more specifically the regularity and patterns of combinations of speech sounds into words to solve the segmentation problem.</a:t>
            </a:r>
          </a:p>
          <a:p>
            <a:pPr lvl="1"/>
            <a:endParaRPr lang="en-US" dirty="0"/>
          </a:p>
          <a:p>
            <a:pPr lvl="1"/>
            <a:r>
              <a:rPr lang="en-US" dirty="0"/>
              <a:t>For instance. </a:t>
            </a:r>
            <a:r>
              <a:rPr lang="en-US" dirty="0" err="1"/>
              <a:t>Jusczyk</a:t>
            </a:r>
            <a:r>
              <a:rPr lang="en-US" dirty="0"/>
              <a:t> &amp; </a:t>
            </a:r>
            <a:r>
              <a:rPr lang="en-US" dirty="0" err="1"/>
              <a:t>Aslin</a:t>
            </a:r>
            <a:r>
              <a:rPr lang="en-US" dirty="0"/>
              <a:t> (1995) have tried to find out the age at which infants start recognizing the sound patterns of words in connected speech.</a:t>
            </a:r>
          </a:p>
        </p:txBody>
      </p:sp>
    </p:spTree>
    <p:extLst>
      <p:ext uri="{BB962C8B-B14F-4D97-AF65-F5344CB8AC3E}">
        <p14:creationId xmlns:p14="http://schemas.microsoft.com/office/powerpoint/2010/main" val="370020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84B17-6C2F-18C5-2F70-C866A28CD957}"/>
              </a:ext>
            </a:extLst>
          </p:cNvPr>
          <p:cNvSpPr>
            <a:spLocks noGrp="1"/>
          </p:cNvSpPr>
          <p:nvPr>
            <p:ph idx="1"/>
          </p:nvPr>
        </p:nvSpPr>
        <p:spPr>
          <a:xfrm>
            <a:off x="838200" y="536713"/>
            <a:ext cx="10515600" cy="5640250"/>
          </a:xfrm>
        </p:spPr>
        <p:txBody>
          <a:bodyPr>
            <a:normAutofit lnSpcReduction="10000"/>
          </a:bodyPr>
          <a:lstStyle/>
          <a:p>
            <a:endParaRPr lang="en-US" dirty="0"/>
          </a:p>
          <a:p>
            <a:pPr lvl="1"/>
            <a:r>
              <a:rPr lang="en-US" dirty="0"/>
              <a:t>The first familiarized a </a:t>
            </a:r>
            <a:r>
              <a:rPr lang="en-US" dirty="0" err="1"/>
              <a:t>groupo</a:t>
            </a:r>
            <a:r>
              <a:rPr lang="en-US" dirty="0"/>
              <a:t> of 7.5 month </a:t>
            </a:r>
            <a:r>
              <a:rPr lang="en-US" dirty="0" err="1"/>
              <a:t>olds</a:t>
            </a:r>
            <a:r>
              <a:rPr lang="en-US" dirty="0"/>
              <a:t> from American – English homes with two monosyllabic words by presenting them repeatedly for some time. </a:t>
            </a:r>
          </a:p>
          <a:p>
            <a:pPr lvl="1"/>
            <a:endParaRPr lang="en-US" dirty="0"/>
          </a:p>
          <a:p>
            <a:pPr lvl="1"/>
            <a:r>
              <a:rPr lang="en-US" dirty="0"/>
              <a:t>Afterwards, they tested these infants by presenting 4 passages each consisting of 6 sentences. 2 of these passages, contained 6 repetitions of one of the two words presented during the familiarization phase. And the remaining 2 passages contained 6 repetitions of 2 novel words, one novel word per passage.</a:t>
            </a:r>
          </a:p>
          <a:p>
            <a:pPr lvl="1"/>
            <a:endParaRPr lang="en-US" dirty="0"/>
          </a:p>
          <a:p>
            <a:pPr lvl="1"/>
            <a:r>
              <a:rPr lang="en-US" dirty="0"/>
              <a:t>The authors predicted that if the infants were noticing the similarity between the words presented during the familiarization and the test phases, this would affect their listening times for the test passages containing familiar words vs. test passages containing novel words.</a:t>
            </a:r>
          </a:p>
        </p:txBody>
      </p:sp>
    </p:spTree>
    <p:extLst>
      <p:ext uri="{BB962C8B-B14F-4D97-AF65-F5344CB8AC3E}">
        <p14:creationId xmlns:p14="http://schemas.microsoft.com/office/powerpoint/2010/main" val="69989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931B3-D0F5-ACC2-B82F-4B6C7470974F}"/>
              </a:ext>
            </a:extLst>
          </p:cNvPr>
          <p:cNvSpPr>
            <a:spLocks noGrp="1"/>
          </p:cNvSpPr>
          <p:nvPr>
            <p:ph idx="1"/>
          </p:nvPr>
        </p:nvSpPr>
        <p:spPr>
          <a:xfrm>
            <a:off x="838200" y="636104"/>
            <a:ext cx="10515600" cy="5540859"/>
          </a:xfrm>
        </p:spPr>
        <p:txBody>
          <a:bodyPr>
            <a:normAutofit lnSpcReduction="10000"/>
          </a:bodyPr>
          <a:lstStyle/>
          <a:p>
            <a:endParaRPr lang="en-US" dirty="0"/>
          </a:p>
          <a:p>
            <a:r>
              <a:rPr lang="en-US" dirty="0"/>
              <a:t>Indeed, they found that they listening times for passages containing the familiar words was significantly longer than that for passages containing novel words.</a:t>
            </a:r>
          </a:p>
          <a:p>
            <a:endParaRPr lang="en-US" dirty="0"/>
          </a:p>
          <a:p>
            <a:r>
              <a:rPr lang="en-US" dirty="0"/>
              <a:t>This led to the conclusion that 7.5-month-old infants could indeed isolate words from fluent speech, at least the ones they have been familiarized with by listening to them in isolation.</a:t>
            </a:r>
          </a:p>
          <a:p>
            <a:endParaRPr lang="en-US" dirty="0"/>
          </a:p>
          <a:p>
            <a:r>
              <a:rPr lang="en-US" dirty="0"/>
              <a:t>Interestingly, the same ability could not be demonstrated for 6-month-old infants using the same protocol, suggesting that this ability to isolate words from fluent speech develops somewhere between 6 – 7.5 months of age.</a:t>
            </a:r>
          </a:p>
        </p:txBody>
      </p:sp>
    </p:spTree>
    <p:extLst>
      <p:ext uri="{BB962C8B-B14F-4D97-AF65-F5344CB8AC3E}">
        <p14:creationId xmlns:p14="http://schemas.microsoft.com/office/powerpoint/2010/main" val="355463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4B424-762F-A5EC-4FAE-E8712E19B565}"/>
              </a:ext>
            </a:extLst>
          </p:cNvPr>
          <p:cNvSpPr>
            <a:spLocks noGrp="1"/>
          </p:cNvSpPr>
          <p:nvPr>
            <p:ph idx="1"/>
          </p:nvPr>
        </p:nvSpPr>
        <p:spPr>
          <a:xfrm>
            <a:off x="838200" y="586409"/>
            <a:ext cx="10515600" cy="5590554"/>
          </a:xfrm>
        </p:spPr>
        <p:txBody>
          <a:bodyPr>
            <a:normAutofit fontScale="92500" lnSpcReduction="20000"/>
          </a:bodyPr>
          <a:lstStyle/>
          <a:p>
            <a:endParaRPr lang="en-US" dirty="0"/>
          </a:p>
          <a:p>
            <a:r>
              <a:rPr lang="en-US" dirty="0"/>
              <a:t>To investigate further </a:t>
            </a:r>
            <a:r>
              <a:rPr lang="en-US" dirty="0" err="1"/>
              <a:t>Jusczyk</a:t>
            </a:r>
            <a:r>
              <a:rPr lang="en-US" dirty="0"/>
              <a:t> &amp; </a:t>
            </a:r>
            <a:r>
              <a:rPr lang="en-US" dirty="0" err="1"/>
              <a:t>Aslin</a:t>
            </a:r>
            <a:r>
              <a:rPr lang="en-US" dirty="0"/>
              <a:t> (1995) performed a similar experiment, more closely mimicking the segmentation problem faced by infants. </a:t>
            </a:r>
          </a:p>
          <a:p>
            <a:pPr lvl="1"/>
            <a:endParaRPr lang="en-US" dirty="0"/>
          </a:p>
          <a:p>
            <a:pPr lvl="1"/>
            <a:r>
              <a:rPr lang="en-US" dirty="0"/>
              <a:t>Here, a new group of 7.5-month-olds were first familiarized with words embedded in the passages, and at test they were exposed to 4 lists of isolated words, two lists containing of repetitions of one of the two words that had occurred in passages and two consisting of repetitions of either one of the two novel words.</a:t>
            </a:r>
          </a:p>
          <a:p>
            <a:pPr lvl="1"/>
            <a:endParaRPr lang="en-US" dirty="0"/>
          </a:p>
          <a:p>
            <a:pPr lvl="1"/>
            <a:r>
              <a:rPr lang="en-US" dirty="0"/>
              <a:t>Again, infants listened to words they were familiarized with before, as part of the passages, longer than lists of novel words.</a:t>
            </a:r>
          </a:p>
          <a:p>
            <a:pPr lvl="1"/>
            <a:endParaRPr lang="en-US" dirty="0"/>
          </a:p>
          <a:p>
            <a:pPr lvl="1"/>
            <a:r>
              <a:rPr lang="en-US" dirty="0"/>
              <a:t>This supported the conclusion that infants at around 7.5 months of age have developed the ability to recognize sound patterns of words from the continuous stream of speech.</a:t>
            </a:r>
          </a:p>
        </p:txBody>
      </p:sp>
    </p:spTree>
    <p:extLst>
      <p:ext uri="{BB962C8B-B14F-4D97-AF65-F5344CB8AC3E}">
        <p14:creationId xmlns:p14="http://schemas.microsoft.com/office/powerpoint/2010/main" val="31874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5D8A-8DBA-7F6A-702E-8E50295939CD}"/>
              </a:ext>
            </a:extLst>
          </p:cNvPr>
          <p:cNvSpPr>
            <a:spLocks noGrp="1"/>
          </p:cNvSpPr>
          <p:nvPr>
            <p:ph type="title"/>
          </p:nvPr>
        </p:nvSpPr>
        <p:spPr>
          <a:xfrm>
            <a:off x="838200" y="365126"/>
            <a:ext cx="10515600" cy="817632"/>
          </a:xfrm>
        </p:spPr>
        <p:txBody>
          <a:bodyPr/>
          <a:lstStyle/>
          <a:p>
            <a:r>
              <a:rPr lang="en-US" dirty="0"/>
              <a:t>But How?</a:t>
            </a:r>
          </a:p>
        </p:txBody>
      </p:sp>
      <p:sp>
        <p:nvSpPr>
          <p:cNvPr id="3" name="Content Placeholder 2">
            <a:extLst>
              <a:ext uri="{FF2B5EF4-FFF2-40B4-BE49-F238E27FC236}">
                <a16:creationId xmlns:a16="http://schemas.microsoft.com/office/drawing/2014/main" id="{13C7F0FC-0177-4665-0E4A-A1E3F3FCAA86}"/>
              </a:ext>
            </a:extLst>
          </p:cNvPr>
          <p:cNvSpPr>
            <a:spLocks noGrp="1"/>
          </p:cNvSpPr>
          <p:nvPr>
            <p:ph idx="1"/>
          </p:nvPr>
        </p:nvSpPr>
        <p:spPr>
          <a:xfrm>
            <a:off x="838200" y="1182758"/>
            <a:ext cx="10515600" cy="4994205"/>
          </a:xfrm>
        </p:spPr>
        <p:txBody>
          <a:bodyPr>
            <a:normAutofit fontScale="92500" lnSpcReduction="10000"/>
          </a:bodyPr>
          <a:lstStyle/>
          <a:p>
            <a:endParaRPr lang="en-US" dirty="0"/>
          </a:p>
          <a:p>
            <a:r>
              <a:rPr lang="en-US" dirty="0" err="1"/>
              <a:t>Saffran</a:t>
            </a:r>
            <a:r>
              <a:rPr lang="en-US" dirty="0"/>
              <a:t> et al., (1996) propose a mechanism of statistical learning to explain the ability of these 7.5-month-olds.</a:t>
            </a:r>
          </a:p>
          <a:p>
            <a:pPr lvl="1"/>
            <a:endParaRPr lang="en-US" dirty="0"/>
          </a:p>
          <a:p>
            <a:pPr lvl="1"/>
            <a:r>
              <a:rPr lang="en-US" dirty="0"/>
              <a:t>The tested this idea by exposing a group of 8-month-olds from an American-English linguistic setup to 2 minutes of fluent synthesized speech, nonsensical speech stream.</a:t>
            </a:r>
          </a:p>
          <a:p>
            <a:pPr lvl="1"/>
            <a:endParaRPr lang="en-US" dirty="0"/>
          </a:p>
          <a:p>
            <a:pPr lvl="1"/>
            <a:r>
              <a:rPr lang="en-US" dirty="0"/>
              <a:t>The speech stream consisted of 4 three-syllabic nonsense words (</a:t>
            </a:r>
            <a:r>
              <a:rPr lang="en-US" dirty="0" err="1"/>
              <a:t>pabiku</a:t>
            </a:r>
            <a:r>
              <a:rPr lang="en-US" dirty="0"/>
              <a:t>, </a:t>
            </a:r>
            <a:r>
              <a:rPr lang="en-US" dirty="0" err="1"/>
              <a:t>tibudo</a:t>
            </a:r>
            <a:r>
              <a:rPr lang="en-US" dirty="0"/>
              <a:t>, </a:t>
            </a:r>
            <a:r>
              <a:rPr lang="en-US" dirty="0" err="1"/>
              <a:t>golatu</a:t>
            </a:r>
            <a:r>
              <a:rPr lang="en-US" dirty="0"/>
              <a:t> and </a:t>
            </a:r>
            <a:r>
              <a:rPr lang="en-US" dirty="0" err="1"/>
              <a:t>dorapi</a:t>
            </a:r>
            <a:r>
              <a:rPr lang="en-US" dirty="0"/>
              <a:t>). The stream did not contain any pauses, stress differences or any other prosodic cues that could signal word boundaries.</a:t>
            </a:r>
          </a:p>
          <a:p>
            <a:pPr lvl="1"/>
            <a:endParaRPr lang="en-US" dirty="0"/>
          </a:p>
          <a:p>
            <a:pPr lvl="1"/>
            <a:r>
              <a:rPr lang="en-US" dirty="0"/>
              <a:t>The only way the infants could isolate these words would be the transitional probabilities of the neighboring syllables.</a:t>
            </a:r>
          </a:p>
        </p:txBody>
      </p:sp>
    </p:spTree>
    <p:extLst>
      <p:ext uri="{BB962C8B-B14F-4D97-AF65-F5344CB8AC3E}">
        <p14:creationId xmlns:p14="http://schemas.microsoft.com/office/powerpoint/2010/main" val="359003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2D5CD-8132-E9D3-FF8C-D16122C7BF2B}"/>
              </a:ext>
            </a:extLst>
          </p:cNvPr>
          <p:cNvSpPr>
            <a:spLocks noGrp="1"/>
          </p:cNvSpPr>
          <p:nvPr>
            <p:ph idx="1"/>
          </p:nvPr>
        </p:nvSpPr>
        <p:spPr>
          <a:xfrm>
            <a:off x="838200" y="665922"/>
            <a:ext cx="10515600" cy="5511041"/>
          </a:xfrm>
        </p:spPr>
        <p:txBody>
          <a:bodyPr>
            <a:normAutofit fontScale="92500"/>
          </a:bodyPr>
          <a:lstStyle/>
          <a:p>
            <a:endParaRPr lang="en-US" dirty="0"/>
          </a:p>
          <a:p>
            <a:pPr lvl="1"/>
            <a:r>
              <a:rPr lang="en-US" dirty="0"/>
              <a:t>During the test phase, the infants were presented with repetitions of 2 out of the 4 words presented during training and with repetitions of 2 new three-syllable words, created by joining the final syllable of one of the earlier presented words to the first two syllables of a second word ( for e.g., </a:t>
            </a:r>
            <a:r>
              <a:rPr lang="en-US" dirty="0" err="1"/>
              <a:t>tudaro</a:t>
            </a:r>
            <a:r>
              <a:rPr lang="en-US" dirty="0"/>
              <a:t> and </a:t>
            </a:r>
            <a:r>
              <a:rPr lang="en-US" dirty="0" err="1"/>
              <a:t>pigola</a:t>
            </a:r>
            <a:r>
              <a:rPr lang="en-US" dirty="0"/>
              <a:t>).</a:t>
            </a:r>
          </a:p>
          <a:p>
            <a:pPr lvl="1"/>
            <a:endParaRPr lang="en-US" dirty="0"/>
          </a:p>
          <a:p>
            <a:pPr lvl="1"/>
            <a:r>
              <a:rPr lang="en-US" dirty="0"/>
              <a:t>Now, while infants have encountered these syllables both in the familiarization and the test phases, the transitional patterns and probabilities are very different in the two scenarios.</a:t>
            </a:r>
          </a:p>
          <a:p>
            <a:pPr lvl="1"/>
            <a:endParaRPr lang="en-US" dirty="0"/>
          </a:p>
          <a:p>
            <a:pPr lvl="1"/>
            <a:r>
              <a:rPr lang="en-US" dirty="0"/>
              <a:t>If now, the infants were able to distinguish the familiarization words with the test words, it would indicate that they were able to decipher the transitional probabilities of the combinations of syllables from the speech stream.</a:t>
            </a:r>
          </a:p>
          <a:p>
            <a:pPr lvl="2"/>
            <a:r>
              <a:rPr lang="en-US" dirty="0"/>
              <a:t>Indeed, this was the case.</a:t>
            </a:r>
          </a:p>
        </p:txBody>
      </p:sp>
    </p:spTree>
    <p:extLst>
      <p:ext uri="{BB962C8B-B14F-4D97-AF65-F5344CB8AC3E}">
        <p14:creationId xmlns:p14="http://schemas.microsoft.com/office/powerpoint/2010/main" val="120696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30C83-69ED-A2F7-D678-B2FDDBBCA04B}"/>
              </a:ext>
            </a:extLst>
          </p:cNvPr>
          <p:cNvSpPr>
            <a:spLocks noGrp="1"/>
          </p:cNvSpPr>
          <p:nvPr>
            <p:ph idx="1"/>
          </p:nvPr>
        </p:nvSpPr>
        <p:spPr>
          <a:xfrm>
            <a:off x="838200" y="626165"/>
            <a:ext cx="10515600" cy="5550798"/>
          </a:xfrm>
        </p:spPr>
        <p:txBody>
          <a:bodyPr>
            <a:normAutofit fontScale="92500" lnSpcReduction="10000"/>
          </a:bodyPr>
          <a:lstStyle/>
          <a:p>
            <a:endParaRPr lang="en-US" dirty="0"/>
          </a:p>
          <a:p>
            <a:pPr lvl="1"/>
            <a:r>
              <a:rPr lang="en-US" dirty="0" err="1"/>
              <a:t>Saffran</a:t>
            </a:r>
            <a:r>
              <a:rPr lang="en-US" dirty="0"/>
              <a:t> (2001) further strengthened this conclusion by demonstrating that infants actually treated the output of the statistical speech learning process as potential words.</a:t>
            </a:r>
          </a:p>
          <a:p>
            <a:pPr lvl="2"/>
            <a:endParaRPr lang="en-US" dirty="0"/>
          </a:p>
          <a:p>
            <a:pPr lvl="2"/>
            <a:r>
              <a:rPr lang="en-US" dirty="0"/>
              <a:t>In this study, after familiarizing a group of American 8-month-olds with 4 three-syllabic nonsense words; these words were presented in either an English sentence context (What a nice </a:t>
            </a:r>
            <a:r>
              <a:rPr lang="en-US" dirty="0" err="1"/>
              <a:t>pabiku</a:t>
            </a:r>
            <a:r>
              <a:rPr lang="en-US" dirty="0"/>
              <a:t>?) or in a nonsense context (</a:t>
            </a:r>
            <a:r>
              <a:rPr lang="en-US" dirty="0" err="1"/>
              <a:t>Zy</a:t>
            </a:r>
            <a:r>
              <a:rPr lang="en-US" dirty="0"/>
              <a:t> </a:t>
            </a:r>
            <a:r>
              <a:rPr lang="en-US" dirty="0" err="1"/>
              <a:t>fike</a:t>
            </a:r>
            <a:r>
              <a:rPr lang="en-US" dirty="0"/>
              <a:t> </a:t>
            </a:r>
            <a:r>
              <a:rPr lang="en-US" dirty="0" err="1"/>
              <a:t>ny</a:t>
            </a:r>
            <a:r>
              <a:rPr lang="en-US" dirty="0"/>
              <a:t> </a:t>
            </a:r>
            <a:r>
              <a:rPr lang="en-US" dirty="0" err="1"/>
              <a:t>pabiku</a:t>
            </a:r>
            <a:r>
              <a:rPr lang="en-US" dirty="0"/>
              <a:t>).</a:t>
            </a:r>
          </a:p>
          <a:p>
            <a:pPr lvl="2"/>
            <a:endParaRPr lang="en-US" dirty="0"/>
          </a:p>
          <a:p>
            <a:pPr lvl="2"/>
            <a:r>
              <a:rPr lang="en-US" dirty="0" err="1"/>
              <a:t>Saffran</a:t>
            </a:r>
            <a:r>
              <a:rPr lang="en-US" dirty="0"/>
              <a:t> proposed that if the infants were treating these syllable sequences as actual words, they would attend to them better when they presented in the English sentence context.</a:t>
            </a:r>
          </a:p>
          <a:p>
            <a:pPr lvl="2"/>
            <a:endParaRPr lang="en-US" dirty="0"/>
          </a:p>
          <a:p>
            <a:pPr lvl="2"/>
            <a:r>
              <a:rPr lang="en-US" dirty="0"/>
              <a:t>Indeed, the infants listened longer to these syllable sequences when they were presented in the sentence context, than when they were presented in the nonsense context. </a:t>
            </a:r>
          </a:p>
        </p:txBody>
      </p:sp>
    </p:spTree>
    <p:extLst>
      <p:ext uri="{BB962C8B-B14F-4D97-AF65-F5344CB8AC3E}">
        <p14:creationId xmlns:p14="http://schemas.microsoft.com/office/powerpoint/2010/main" val="273097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2CE39-18AB-3E9E-426D-17BDCDAD7582}"/>
              </a:ext>
            </a:extLst>
          </p:cNvPr>
          <p:cNvSpPr>
            <a:spLocks noGrp="1"/>
          </p:cNvSpPr>
          <p:nvPr>
            <p:ph idx="1"/>
          </p:nvPr>
        </p:nvSpPr>
        <p:spPr>
          <a:xfrm>
            <a:off x="838200" y="516835"/>
            <a:ext cx="10515600" cy="5660128"/>
          </a:xfrm>
        </p:spPr>
        <p:txBody>
          <a:bodyPr/>
          <a:lstStyle/>
          <a:p>
            <a:endParaRPr lang="en-US" dirty="0"/>
          </a:p>
          <a:p>
            <a:endParaRPr lang="en-US" dirty="0"/>
          </a:p>
          <a:p>
            <a:r>
              <a:rPr lang="en-US" dirty="0" err="1"/>
              <a:t>Saffran’s</a:t>
            </a:r>
            <a:r>
              <a:rPr lang="en-US" dirty="0"/>
              <a:t> studies indeed demonstrate that infants are sensitive to the sequential probabilities of speech segments (of syllable size frames).</a:t>
            </a:r>
          </a:p>
          <a:p>
            <a:endParaRPr lang="en-US" dirty="0"/>
          </a:p>
          <a:p>
            <a:r>
              <a:rPr lang="en-US" dirty="0"/>
              <a:t>However, other researchers (Chambers et al., 2003) have also shown that infants are also sensitive to the probability of occurrence of separate phonemes as well.</a:t>
            </a:r>
          </a:p>
        </p:txBody>
      </p:sp>
    </p:spTree>
    <p:extLst>
      <p:ext uri="{BB962C8B-B14F-4D97-AF65-F5344CB8AC3E}">
        <p14:creationId xmlns:p14="http://schemas.microsoft.com/office/powerpoint/2010/main" val="308674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4E1A-CC80-0739-C636-7662F9643F09}"/>
              </a:ext>
            </a:extLst>
          </p:cNvPr>
          <p:cNvSpPr>
            <a:spLocks noGrp="1"/>
          </p:cNvSpPr>
          <p:nvPr>
            <p:ph type="title"/>
          </p:nvPr>
        </p:nvSpPr>
        <p:spPr/>
        <p:txBody>
          <a:bodyPr/>
          <a:lstStyle/>
          <a:p>
            <a:r>
              <a:rPr lang="en-US" dirty="0"/>
              <a:t>What happens with real language scenarios?</a:t>
            </a:r>
          </a:p>
        </p:txBody>
      </p:sp>
      <p:sp>
        <p:nvSpPr>
          <p:cNvPr id="3" name="Content Placeholder 2">
            <a:extLst>
              <a:ext uri="{FF2B5EF4-FFF2-40B4-BE49-F238E27FC236}">
                <a16:creationId xmlns:a16="http://schemas.microsoft.com/office/drawing/2014/main" id="{D587A3E1-2743-D5EA-01DF-7D8CF7A8F88E}"/>
              </a:ext>
            </a:extLst>
          </p:cNvPr>
          <p:cNvSpPr>
            <a:spLocks noGrp="1"/>
          </p:cNvSpPr>
          <p:nvPr>
            <p:ph idx="1"/>
          </p:nvPr>
        </p:nvSpPr>
        <p:spPr/>
        <p:txBody>
          <a:bodyPr/>
          <a:lstStyle/>
          <a:p>
            <a:endParaRPr lang="en-US" dirty="0"/>
          </a:p>
          <a:p>
            <a:r>
              <a:rPr lang="en-US" dirty="0" err="1"/>
              <a:t>Jusczyk</a:t>
            </a:r>
            <a:r>
              <a:rPr lang="en-US" dirty="0"/>
              <a:t> et al., (1993) presented American &amp; Dutch 9-month-old infants with a series of Dutch and English word lists.</a:t>
            </a:r>
          </a:p>
          <a:p>
            <a:pPr lvl="1"/>
            <a:endParaRPr lang="en-US" dirty="0"/>
          </a:p>
          <a:p>
            <a:pPr lvl="1"/>
            <a:r>
              <a:rPr lang="en-US" dirty="0"/>
              <a:t>Each list contained words that confirmed with the phonotactic constraints of one language but not the other.</a:t>
            </a:r>
          </a:p>
          <a:p>
            <a:pPr lvl="1"/>
            <a:endParaRPr lang="en-US" dirty="0"/>
          </a:p>
          <a:p>
            <a:pPr lvl="1"/>
            <a:r>
              <a:rPr lang="en-US" dirty="0"/>
              <a:t>The results showed that the American infants listened significantly longer to English word lists than Dutch word lists, and vice-a-versa.</a:t>
            </a:r>
          </a:p>
        </p:txBody>
      </p:sp>
    </p:spTree>
    <p:extLst>
      <p:ext uri="{BB962C8B-B14F-4D97-AF65-F5344CB8AC3E}">
        <p14:creationId xmlns:p14="http://schemas.microsoft.com/office/powerpoint/2010/main" val="15976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D4040-74F0-B2B2-5C1A-14A2D3ADD3D4}"/>
              </a:ext>
            </a:extLst>
          </p:cNvPr>
          <p:cNvSpPr>
            <a:spLocks noGrp="1"/>
          </p:cNvSpPr>
          <p:nvPr>
            <p:ph idx="1"/>
          </p:nvPr>
        </p:nvSpPr>
        <p:spPr>
          <a:xfrm>
            <a:off x="838200" y="636104"/>
            <a:ext cx="10515600" cy="5540859"/>
          </a:xfrm>
        </p:spPr>
        <p:txBody>
          <a:bodyPr/>
          <a:lstStyle/>
          <a:p>
            <a:endParaRPr lang="en-US" dirty="0"/>
          </a:p>
          <a:p>
            <a:pPr lvl="1"/>
            <a:r>
              <a:rPr lang="en-US" dirty="0"/>
              <a:t>In a different study with Catalan – Spanish 10-month-olds Sebastian-</a:t>
            </a:r>
            <a:r>
              <a:rPr lang="en-US" dirty="0" err="1"/>
              <a:t>Galles</a:t>
            </a:r>
            <a:r>
              <a:rPr lang="en-US" dirty="0"/>
              <a:t> and Bosch (2002) provided evidence for the fact that growing up as </a:t>
            </a:r>
            <a:r>
              <a:rPr lang="en-US" dirty="0" err="1"/>
              <a:t>bilnguals</a:t>
            </a:r>
            <a:r>
              <a:rPr lang="en-US" dirty="0"/>
              <a:t> did not significantly delay individuals phonotactic development.</a:t>
            </a:r>
          </a:p>
          <a:p>
            <a:pPr lvl="2"/>
            <a:r>
              <a:rPr lang="en-US" dirty="0"/>
              <a:t>In one experiment they presented 10-month-old infants growing up in either Catalan-speaking or Spanish-speaking monolingual families with lists of nonwords, all with a CVCC  structure.</a:t>
            </a:r>
          </a:p>
          <a:p>
            <a:pPr lvl="2"/>
            <a:r>
              <a:rPr lang="en-US" dirty="0"/>
              <a:t>Note that, Catalan contains CC clusters in word final positions, whereas Spanish does not.</a:t>
            </a:r>
          </a:p>
          <a:p>
            <a:pPr lvl="2"/>
            <a:r>
              <a:rPr lang="en-US" dirty="0"/>
              <a:t>Further, half of the lists presented to both Catalan and Spanish infants consisted of nonwords with legal Catalan end clusters ( e.g., </a:t>
            </a:r>
            <a:r>
              <a:rPr lang="en-US" dirty="0" err="1"/>
              <a:t>birt</a:t>
            </a:r>
            <a:r>
              <a:rPr lang="en-US" dirty="0"/>
              <a:t>, </a:t>
            </a:r>
            <a:r>
              <a:rPr lang="en-US" dirty="0" err="1"/>
              <a:t>kisk</a:t>
            </a:r>
            <a:r>
              <a:rPr lang="en-US" dirty="0"/>
              <a:t>) and the other half with illegal Catalan end clusters ( e.g., </a:t>
            </a:r>
            <a:r>
              <a:rPr lang="en-US" dirty="0" err="1"/>
              <a:t>ketr</a:t>
            </a:r>
            <a:r>
              <a:rPr lang="en-US" dirty="0"/>
              <a:t>, </a:t>
            </a:r>
            <a:r>
              <a:rPr lang="en-US" dirty="0" err="1"/>
              <a:t>datl</a:t>
            </a:r>
            <a:r>
              <a:rPr lang="en-US" dirty="0"/>
              <a:t>). Note that both of these were illegal for Spanish.</a:t>
            </a:r>
          </a:p>
        </p:txBody>
      </p:sp>
    </p:spTree>
    <p:extLst>
      <p:ext uri="{BB962C8B-B14F-4D97-AF65-F5344CB8AC3E}">
        <p14:creationId xmlns:p14="http://schemas.microsoft.com/office/powerpoint/2010/main" val="122870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05333-8FCE-7B7F-3FA6-167D0DF4548D}"/>
              </a:ext>
            </a:extLst>
          </p:cNvPr>
          <p:cNvSpPr>
            <a:spLocks noGrp="1"/>
          </p:cNvSpPr>
          <p:nvPr>
            <p:ph idx="1"/>
          </p:nvPr>
        </p:nvSpPr>
        <p:spPr>
          <a:xfrm>
            <a:off x="838200" y="665922"/>
            <a:ext cx="10515600" cy="5511041"/>
          </a:xfrm>
        </p:spPr>
        <p:txBody>
          <a:bodyPr/>
          <a:lstStyle/>
          <a:p>
            <a:endParaRPr lang="en-US" dirty="0"/>
          </a:p>
          <a:p>
            <a:pPr lvl="1"/>
            <a:r>
              <a:rPr lang="en-US" dirty="0"/>
              <a:t>The results showed that 10-month-old Catalan infants could discriminate between legal and illegal Catalan end clusters, as indexed in longer listening times to lists containing legal nonwords than to those containing illegal nonwords.</a:t>
            </a:r>
          </a:p>
          <a:p>
            <a:pPr lvl="1"/>
            <a:endParaRPr lang="en-US" dirty="0"/>
          </a:p>
          <a:p>
            <a:pPr lvl="1"/>
            <a:r>
              <a:rPr lang="en-US" dirty="0"/>
              <a:t>Hence, these infants demonstrated sensitivity to the phonotactics of their native language. </a:t>
            </a:r>
          </a:p>
          <a:p>
            <a:pPr lvl="1"/>
            <a:endParaRPr lang="en-US" dirty="0"/>
          </a:p>
          <a:p>
            <a:pPr lvl="1"/>
            <a:r>
              <a:rPr lang="en-US" dirty="0"/>
              <a:t>Obviously since both the lists were illegal to Spanish, Spanish infants did not show any difference in listening times to both lists.</a:t>
            </a:r>
          </a:p>
        </p:txBody>
      </p:sp>
    </p:spTree>
    <p:extLst>
      <p:ext uri="{BB962C8B-B14F-4D97-AF65-F5344CB8AC3E}">
        <p14:creationId xmlns:p14="http://schemas.microsoft.com/office/powerpoint/2010/main" val="200665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6A7B3-949F-8296-2DD8-2FBD538FAD9B}"/>
              </a:ext>
            </a:extLst>
          </p:cNvPr>
          <p:cNvSpPr>
            <a:spLocks noGrp="1"/>
          </p:cNvSpPr>
          <p:nvPr>
            <p:ph idx="1"/>
          </p:nvPr>
        </p:nvSpPr>
        <p:spPr>
          <a:xfrm>
            <a:off x="838200" y="516835"/>
            <a:ext cx="10515600" cy="5660128"/>
          </a:xfrm>
        </p:spPr>
        <p:txBody>
          <a:bodyPr/>
          <a:lstStyle/>
          <a:p>
            <a:endParaRPr lang="en-US" dirty="0"/>
          </a:p>
          <a:p>
            <a:endParaRPr lang="en-US" dirty="0"/>
          </a:p>
          <a:p>
            <a:r>
              <a:rPr lang="en-US" dirty="0"/>
              <a:t>To establish the same in the bilingual setting, the authors replicated the experiment with Catalan-Spanish bilingual-to-be infants, who had been exposed to both languages since birth.</a:t>
            </a:r>
          </a:p>
          <a:p>
            <a:pPr lvl="1"/>
            <a:endParaRPr lang="en-US" dirty="0"/>
          </a:p>
          <a:p>
            <a:r>
              <a:rPr lang="en-US" dirty="0"/>
              <a:t>However, two groups were tested: one was Catalan dominant (with 60% exposure to Catalan &amp; 40% to Spanish) and another was Spanish dominant (with 60% exposure to Spanish &amp; 40% to Catalan).</a:t>
            </a:r>
          </a:p>
          <a:p>
            <a:pPr lvl="1"/>
            <a:endParaRPr lang="en-US" dirty="0"/>
          </a:p>
          <a:p>
            <a:pPr lvl="1"/>
            <a:endParaRPr lang="en-US" dirty="0"/>
          </a:p>
        </p:txBody>
      </p:sp>
    </p:spTree>
    <p:extLst>
      <p:ext uri="{BB962C8B-B14F-4D97-AF65-F5344CB8AC3E}">
        <p14:creationId xmlns:p14="http://schemas.microsoft.com/office/powerpoint/2010/main" val="329054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FEBC3-7D07-A31D-2747-A28773CADCD3}"/>
              </a:ext>
            </a:extLst>
          </p:cNvPr>
          <p:cNvSpPr>
            <a:spLocks noGrp="1"/>
          </p:cNvSpPr>
          <p:nvPr>
            <p:ph idx="1"/>
          </p:nvPr>
        </p:nvSpPr>
        <p:spPr>
          <a:xfrm>
            <a:off x="838200" y="805070"/>
            <a:ext cx="10515600" cy="5371893"/>
          </a:xfrm>
        </p:spPr>
        <p:txBody>
          <a:bodyPr>
            <a:normAutofit lnSpcReduction="10000"/>
          </a:bodyPr>
          <a:lstStyle/>
          <a:p>
            <a:endParaRPr lang="en-US" dirty="0"/>
          </a:p>
          <a:p>
            <a:r>
              <a:rPr lang="en-US" dirty="0"/>
              <a:t>Three possible outcomes were conceived:</a:t>
            </a:r>
          </a:p>
          <a:p>
            <a:pPr lvl="1"/>
            <a:r>
              <a:rPr lang="en-US" dirty="0"/>
              <a:t>If mere exposure to a language leads to phonotactic sensitivity, then both groups of bilinguals should behave as their Catalan – monolingual peers.</a:t>
            </a:r>
          </a:p>
          <a:p>
            <a:pPr lvl="1"/>
            <a:endParaRPr lang="en-US" dirty="0"/>
          </a:p>
          <a:p>
            <a:pPr lvl="1"/>
            <a:r>
              <a:rPr lang="en-US" dirty="0"/>
              <a:t>However, if amount of exposure matters, then larger effects should be expected in Catalan monolinguals than in both bilingual groups, and a larger effect in Catalan-Spanish bilinguals than in Spanish-Catalan bilinguals could be expected.</a:t>
            </a:r>
          </a:p>
          <a:p>
            <a:pPr lvl="1"/>
            <a:endParaRPr lang="en-US" dirty="0"/>
          </a:p>
          <a:p>
            <a:pPr lvl="1"/>
            <a:r>
              <a:rPr lang="en-US" dirty="0"/>
              <a:t>However, if language dominance were the critical factor, then Catalan – dominant bilinguals would behave similar to Catalan monolingual peers and Spanish – dominant bilinguals would behave similar to Spanish monolingual peers.</a:t>
            </a:r>
          </a:p>
        </p:txBody>
      </p:sp>
    </p:spTree>
    <p:extLst>
      <p:ext uri="{BB962C8B-B14F-4D97-AF65-F5344CB8AC3E}">
        <p14:creationId xmlns:p14="http://schemas.microsoft.com/office/powerpoint/2010/main" val="3777696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A11FF-E6E5-43AE-226D-612B84BDA5DD}"/>
              </a:ext>
            </a:extLst>
          </p:cNvPr>
          <p:cNvSpPr>
            <a:spLocks noGrp="1"/>
          </p:cNvSpPr>
          <p:nvPr>
            <p:ph idx="1"/>
          </p:nvPr>
        </p:nvSpPr>
        <p:spPr>
          <a:xfrm>
            <a:off x="838200" y="526774"/>
            <a:ext cx="10515600" cy="5650189"/>
          </a:xfrm>
        </p:spPr>
        <p:txBody>
          <a:bodyPr/>
          <a:lstStyle/>
          <a:p>
            <a:endParaRPr lang="en-US" dirty="0"/>
          </a:p>
          <a:p>
            <a:r>
              <a:rPr lang="en-US" dirty="0"/>
              <a:t>Indeed, the results supported the language dominance hypothesis, the effects were equally large for Catalan monolingual and Catalan-Spanish bilingual infants.</a:t>
            </a:r>
          </a:p>
          <a:p>
            <a:endParaRPr lang="en-US" dirty="0"/>
          </a:p>
          <a:p>
            <a:r>
              <a:rPr lang="en-US" dirty="0"/>
              <a:t>These results were taken to conclude that 10-month-old monolingual Catalan infants and Catalan – dominant infants had both developed phonotactic sensitivity for Catalan, but the latter were yet to develop the same for their non – dominant language, i.e., Spanish.</a:t>
            </a:r>
          </a:p>
        </p:txBody>
      </p:sp>
    </p:spTree>
    <p:extLst>
      <p:ext uri="{BB962C8B-B14F-4D97-AF65-F5344CB8AC3E}">
        <p14:creationId xmlns:p14="http://schemas.microsoft.com/office/powerpoint/2010/main" val="150836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8581-4F56-76A7-B39D-6D605E2DC072}"/>
              </a:ext>
            </a:extLst>
          </p:cNvPr>
          <p:cNvSpPr>
            <a:spLocks noGrp="1"/>
          </p:cNvSpPr>
          <p:nvPr>
            <p:ph type="title"/>
          </p:nvPr>
        </p:nvSpPr>
        <p:spPr>
          <a:xfrm>
            <a:off x="838200" y="365125"/>
            <a:ext cx="10515600" cy="887205"/>
          </a:xfrm>
        </p:spPr>
        <p:txBody>
          <a:bodyPr/>
          <a:lstStyle/>
          <a:p>
            <a:r>
              <a:rPr lang="en-US" dirty="0"/>
              <a:t>In summary…</a:t>
            </a:r>
          </a:p>
        </p:txBody>
      </p:sp>
      <p:sp>
        <p:nvSpPr>
          <p:cNvPr id="3" name="Content Placeholder 2">
            <a:extLst>
              <a:ext uri="{FF2B5EF4-FFF2-40B4-BE49-F238E27FC236}">
                <a16:creationId xmlns:a16="http://schemas.microsoft.com/office/drawing/2014/main" id="{CDF2B4E3-0FAF-CC6B-2DF2-0C0B36F1DE08}"/>
              </a:ext>
            </a:extLst>
          </p:cNvPr>
          <p:cNvSpPr>
            <a:spLocks noGrp="1"/>
          </p:cNvSpPr>
          <p:nvPr>
            <p:ph idx="1"/>
          </p:nvPr>
        </p:nvSpPr>
        <p:spPr>
          <a:xfrm>
            <a:off x="838200" y="1470991"/>
            <a:ext cx="10515600" cy="4705972"/>
          </a:xfrm>
        </p:spPr>
        <p:txBody>
          <a:bodyPr>
            <a:normAutofit fontScale="92500"/>
          </a:bodyPr>
          <a:lstStyle/>
          <a:p>
            <a:endParaRPr lang="en-US" dirty="0"/>
          </a:p>
          <a:p>
            <a:r>
              <a:rPr lang="en-US" dirty="0"/>
              <a:t>The combined results from these studies indicate that infants indeed are capable of recognizing the recurring syllable sequences in the speech input.</a:t>
            </a:r>
          </a:p>
          <a:p>
            <a:endParaRPr lang="en-US" dirty="0"/>
          </a:p>
          <a:p>
            <a:r>
              <a:rPr lang="en-US" dirty="0"/>
              <a:t>The underlying mechanism is akin to a statistical learning mechanism that is sensitive to the sequential/transitional probabilities, even in the absence of any prosodic cues to help in the segmentation of the speech stream.</a:t>
            </a:r>
          </a:p>
          <a:p>
            <a:endParaRPr lang="en-US" dirty="0"/>
          </a:p>
          <a:p>
            <a:r>
              <a:rPr lang="en-US" dirty="0"/>
              <a:t>This ability can be assumed to bootstrap the learning of words – vocabulary acquisition in infants from around 8-month-old onwards.</a:t>
            </a:r>
          </a:p>
        </p:txBody>
      </p:sp>
    </p:spTree>
    <p:extLst>
      <p:ext uri="{BB962C8B-B14F-4D97-AF65-F5344CB8AC3E}">
        <p14:creationId xmlns:p14="http://schemas.microsoft.com/office/powerpoint/2010/main" val="275303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7D0AC-613C-0571-F893-6202F451B62F}"/>
              </a:ext>
            </a:extLst>
          </p:cNvPr>
          <p:cNvSpPr>
            <a:spLocks noGrp="1"/>
          </p:cNvSpPr>
          <p:nvPr>
            <p:ph idx="1"/>
          </p:nvPr>
        </p:nvSpPr>
        <p:spPr>
          <a:xfrm>
            <a:off x="838200" y="745435"/>
            <a:ext cx="10515600" cy="5431528"/>
          </a:xfrm>
        </p:spPr>
        <p:txBody>
          <a:bodyPr/>
          <a:lstStyle/>
          <a:p>
            <a:endParaRPr lang="en-US" dirty="0"/>
          </a:p>
          <a:p>
            <a:endParaRPr lang="en-US" dirty="0"/>
          </a:p>
          <a:p>
            <a:endParaRPr lang="en-US" dirty="0"/>
          </a:p>
          <a:p>
            <a:r>
              <a:rPr lang="en-US" dirty="0"/>
              <a:t>Finally, given that the performance of Catalan – dominant and Catalan monolingual infants were very similar, this could be taken to conclude that growing up as a bilingual does not necessarily delay the acquisition of language – specific phonotactic knowledge.</a:t>
            </a:r>
          </a:p>
        </p:txBody>
      </p:sp>
    </p:spTree>
    <p:extLst>
      <p:ext uri="{BB962C8B-B14F-4D97-AF65-F5344CB8AC3E}">
        <p14:creationId xmlns:p14="http://schemas.microsoft.com/office/powerpoint/2010/main" val="329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IV</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ED2C-F316-BFA1-798E-41F8D54CE3E9}"/>
              </a:ext>
            </a:extLst>
          </p:cNvPr>
          <p:cNvSpPr>
            <a:spLocks noGrp="1"/>
          </p:cNvSpPr>
          <p:nvPr>
            <p:ph type="title"/>
          </p:nvPr>
        </p:nvSpPr>
        <p:spPr/>
        <p:txBody>
          <a:bodyPr/>
          <a:lstStyle/>
          <a:p>
            <a:r>
              <a:rPr lang="en-US" dirty="0"/>
              <a:t>Acquired phonemes… let’s move on to learning words!</a:t>
            </a:r>
          </a:p>
        </p:txBody>
      </p:sp>
      <p:sp>
        <p:nvSpPr>
          <p:cNvPr id="3" name="Content Placeholder 2">
            <a:extLst>
              <a:ext uri="{FF2B5EF4-FFF2-40B4-BE49-F238E27FC236}">
                <a16:creationId xmlns:a16="http://schemas.microsoft.com/office/drawing/2014/main" id="{0EE37250-C830-4CC4-1010-F61D1F1C123F}"/>
              </a:ext>
            </a:extLst>
          </p:cNvPr>
          <p:cNvSpPr>
            <a:spLocks noGrp="1"/>
          </p:cNvSpPr>
          <p:nvPr>
            <p:ph idx="1"/>
          </p:nvPr>
        </p:nvSpPr>
        <p:spPr/>
        <p:txBody>
          <a:bodyPr/>
          <a:lstStyle/>
          <a:p>
            <a:endParaRPr lang="en-US" dirty="0"/>
          </a:p>
          <a:p>
            <a:r>
              <a:rPr lang="en-US" dirty="0"/>
              <a:t>While in the pervious two lectures, we focused the discussion on to the acquisition of sound categories in monolingual and bilingual children, lets move on to the second important skill for acquiring language: learning of words!</a:t>
            </a:r>
          </a:p>
          <a:p>
            <a:endParaRPr lang="en-US" dirty="0"/>
          </a:p>
          <a:p>
            <a:r>
              <a:rPr lang="en-US" dirty="0"/>
              <a:t>You might have noticed that it is very difficult to sometimes make out the words of a language that you do not know (try watching a movie in an unknown language!).</a:t>
            </a:r>
          </a:p>
        </p:txBody>
      </p:sp>
    </p:spTree>
    <p:extLst>
      <p:ext uri="{BB962C8B-B14F-4D97-AF65-F5344CB8AC3E}">
        <p14:creationId xmlns:p14="http://schemas.microsoft.com/office/powerpoint/2010/main" val="232290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32C7E-42B9-C324-3F5D-2061ABF1E99C}"/>
              </a:ext>
            </a:extLst>
          </p:cNvPr>
          <p:cNvSpPr>
            <a:spLocks noGrp="1"/>
          </p:cNvSpPr>
          <p:nvPr>
            <p:ph idx="1"/>
          </p:nvPr>
        </p:nvSpPr>
        <p:spPr>
          <a:xfrm>
            <a:off x="838200" y="536713"/>
            <a:ext cx="10515600" cy="5640250"/>
          </a:xfrm>
        </p:spPr>
        <p:txBody>
          <a:bodyPr/>
          <a:lstStyle/>
          <a:p>
            <a:endParaRPr lang="en-US" dirty="0"/>
          </a:p>
          <a:p>
            <a:endParaRPr lang="en-US" dirty="0"/>
          </a:p>
          <a:p>
            <a:r>
              <a:rPr lang="en-US" dirty="0"/>
              <a:t>If you have tried to pay attention to how individuals speak, you would notice that individuals speak in continuous stream of speech and unless you are already aware of the words in a language or specific conventions or a language or unless there are large pauses at word boundaries, it is actually very difficult to segment the words from the speech stream.</a:t>
            </a:r>
          </a:p>
          <a:p>
            <a:pPr lvl="1"/>
            <a:endParaRPr lang="en-US" dirty="0"/>
          </a:p>
          <a:p>
            <a:pPr lvl="1"/>
            <a:r>
              <a:rPr lang="en-US" dirty="0"/>
              <a:t>The Segmentation Problem!</a:t>
            </a:r>
          </a:p>
        </p:txBody>
      </p:sp>
    </p:spTree>
    <p:extLst>
      <p:ext uri="{BB962C8B-B14F-4D97-AF65-F5344CB8AC3E}">
        <p14:creationId xmlns:p14="http://schemas.microsoft.com/office/powerpoint/2010/main" val="3345902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1911</Words>
  <Application>Microsoft Macintosh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IV</vt:lpstr>
      <vt:lpstr>Acquired phonemes… let’s move on to learning words!</vt:lpstr>
      <vt:lpstr>PowerPoint Presentation</vt:lpstr>
      <vt:lpstr>PowerPoint Presentation</vt:lpstr>
      <vt:lpstr>PowerPoint Presentation</vt:lpstr>
      <vt:lpstr>Possible solutions to the Segmentation Problem</vt:lpstr>
      <vt:lpstr>PowerPoint Presentation</vt:lpstr>
      <vt:lpstr>PowerPoint Presentation</vt:lpstr>
      <vt:lpstr>PowerPoint Presentation</vt:lpstr>
      <vt:lpstr>But How?</vt:lpstr>
      <vt:lpstr>PowerPoint Presentation</vt:lpstr>
      <vt:lpstr>PowerPoint Presentation</vt:lpstr>
      <vt:lpstr>PowerPoint Presentation</vt:lpstr>
      <vt:lpstr>What happens with real language scenarios?</vt:lpstr>
      <vt:lpstr>PowerPoint Presentation</vt:lpstr>
      <vt:lpstr>PowerPoint Presentation</vt:lpstr>
      <vt:lpstr>PowerPoint Presentation</vt:lpstr>
      <vt:lpstr>PowerPoint Presentation</vt:lpstr>
      <vt:lpstr>PowerPoint Presentation</vt:lpstr>
      <vt:lpstr>In summary…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75</cp:revision>
  <dcterms:created xsi:type="dcterms:W3CDTF">2019-01-13T17:34:45Z</dcterms:created>
  <dcterms:modified xsi:type="dcterms:W3CDTF">2024-02-23T02:43:49Z</dcterms:modified>
</cp:coreProperties>
</file>