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90" r:id="rId21"/>
    <p:sldId id="289"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81"/>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15E4-0141-3D45-8E8B-76DFCA2228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7B6319-FBAC-A24F-89D4-A8F5322940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8A0298-0F85-F749-BB72-3040565592CB}"/>
              </a:ext>
            </a:extLst>
          </p:cNvPr>
          <p:cNvSpPr>
            <a:spLocks noGrp="1"/>
          </p:cNvSpPr>
          <p:nvPr>
            <p:ph type="dt" sz="half" idx="10"/>
          </p:nvPr>
        </p:nvSpPr>
        <p:spPr/>
        <p:txBody>
          <a:bodyPr/>
          <a:lstStyle/>
          <a:p>
            <a:fld id="{5D94F897-24CD-484C-B9BC-93872A6807B5}" type="datetimeFigureOut">
              <a:rPr lang="en-US" smtClean="0"/>
              <a:t>2/23/24</a:t>
            </a:fld>
            <a:endParaRPr lang="en-US"/>
          </a:p>
        </p:txBody>
      </p:sp>
      <p:sp>
        <p:nvSpPr>
          <p:cNvPr id="5" name="Footer Placeholder 4">
            <a:extLst>
              <a:ext uri="{FF2B5EF4-FFF2-40B4-BE49-F238E27FC236}">
                <a16:creationId xmlns:a16="http://schemas.microsoft.com/office/drawing/2014/main" id="{703F7E91-12EE-A34C-8946-35E4F07A2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F36D0-585E-0645-8EE9-21BC3F21E33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603376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9EA8B-2F9E-F742-A39B-F9D626EEA1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66D09C-04DA-BB4C-8E43-74DADB11A12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513B4-4966-344C-B689-53B27E7C3816}"/>
              </a:ext>
            </a:extLst>
          </p:cNvPr>
          <p:cNvSpPr>
            <a:spLocks noGrp="1"/>
          </p:cNvSpPr>
          <p:nvPr>
            <p:ph type="dt" sz="half" idx="10"/>
          </p:nvPr>
        </p:nvSpPr>
        <p:spPr/>
        <p:txBody>
          <a:bodyPr/>
          <a:lstStyle/>
          <a:p>
            <a:fld id="{5D94F897-24CD-484C-B9BC-93872A6807B5}" type="datetimeFigureOut">
              <a:rPr lang="en-US" smtClean="0"/>
              <a:t>2/23/24</a:t>
            </a:fld>
            <a:endParaRPr lang="en-US"/>
          </a:p>
        </p:txBody>
      </p:sp>
      <p:sp>
        <p:nvSpPr>
          <p:cNvPr id="5" name="Footer Placeholder 4">
            <a:extLst>
              <a:ext uri="{FF2B5EF4-FFF2-40B4-BE49-F238E27FC236}">
                <a16:creationId xmlns:a16="http://schemas.microsoft.com/office/drawing/2014/main" id="{AC2ED550-52A3-B64B-91F8-39CAD778C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892D1-6571-3149-9CE0-317FDCE8FAFD}"/>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366352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C90661-1C93-7147-BE2C-2EA9E2F889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CE0331-47F8-2E4E-83BE-40B85BF35D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47F27-B725-9741-8961-C648E56FDB21}"/>
              </a:ext>
            </a:extLst>
          </p:cNvPr>
          <p:cNvSpPr>
            <a:spLocks noGrp="1"/>
          </p:cNvSpPr>
          <p:nvPr>
            <p:ph type="dt" sz="half" idx="10"/>
          </p:nvPr>
        </p:nvSpPr>
        <p:spPr/>
        <p:txBody>
          <a:bodyPr/>
          <a:lstStyle/>
          <a:p>
            <a:fld id="{5D94F897-24CD-484C-B9BC-93872A6807B5}" type="datetimeFigureOut">
              <a:rPr lang="en-US" smtClean="0"/>
              <a:t>2/23/24</a:t>
            </a:fld>
            <a:endParaRPr lang="en-US"/>
          </a:p>
        </p:txBody>
      </p:sp>
      <p:sp>
        <p:nvSpPr>
          <p:cNvPr id="5" name="Footer Placeholder 4">
            <a:extLst>
              <a:ext uri="{FF2B5EF4-FFF2-40B4-BE49-F238E27FC236}">
                <a16:creationId xmlns:a16="http://schemas.microsoft.com/office/drawing/2014/main" id="{AC6F286C-E244-F443-8D48-176D21CD8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05BFC-A23C-EC4C-9ECF-8304B195761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3889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1C0B-DE4C-1A4B-A946-BDC77D402217}"/>
              </a:ext>
            </a:extLst>
          </p:cNvPr>
          <p:cNvSpPr>
            <a:spLocks noGrp="1"/>
          </p:cNvSpPr>
          <p:nvPr>
            <p:ph type="title"/>
          </p:nvPr>
        </p:nvSpPr>
        <p:spPr/>
        <p:txBody>
          <a:bodyPr>
            <a:normAutofit/>
          </a:bodyPr>
          <a:lstStyle>
            <a:lvl1pPr>
              <a:defRPr sz="3400" b="1">
                <a:solidFill>
                  <a:srgbClr val="C0000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1BB0192-C220-BE4D-921E-554DA2E2A315}"/>
              </a:ext>
            </a:extLst>
          </p:cNvPr>
          <p:cNvSpPr>
            <a:spLocks noGrp="1"/>
          </p:cNvSpPr>
          <p:nvPr>
            <p:ph idx="1"/>
          </p:nvPr>
        </p:nvSpPr>
        <p:spPr/>
        <p:txBody>
          <a:bodyPr/>
          <a:lstStyle>
            <a:lvl1pPr algn="just">
              <a:defRPr>
                <a:latin typeface="Times New Roman" panose="02020603050405020304" pitchFamily="18" charset="0"/>
                <a:cs typeface="Times New Roman" panose="02020603050405020304" pitchFamily="18" charset="0"/>
              </a:defRPr>
            </a:lvl1pPr>
            <a:lvl2pPr algn="just">
              <a:defRPr sz="2600">
                <a:latin typeface="Times New Roman" panose="02020603050405020304" pitchFamily="18" charset="0"/>
                <a:cs typeface="Times New Roman" panose="02020603050405020304" pitchFamily="18" charset="0"/>
              </a:defRPr>
            </a:lvl2pPr>
            <a:lvl3pPr algn="just">
              <a:defRPr sz="2400">
                <a:latin typeface="Times New Roman" panose="02020603050405020304" pitchFamily="18" charset="0"/>
                <a:cs typeface="Times New Roman" panose="02020603050405020304" pitchFamily="18" charset="0"/>
              </a:defRPr>
            </a:lvl3pPr>
            <a:lvl4pPr algn="just">
              <a:defRPr sz="2200">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B4D485E-1688-DA4D-88F8-5DB80170771B}"/>
              </a:ext>
            </a:extLst>
          </p:cNvPr>
          <p:cNvSpPr>
            <a:spLocks noGrp="1"/>
          </p:cNvSpPr>
          <p:nvPr>
            <p:ph type="dt" sz="half" idx="10"/>
          </p:nvPr>
        </p:nvSpPr>
        <p:spPr/>
        <p:txBody>
          <a:bodyPr/>
          <a:lstStyle/>
          <a:p>
            <a:fld id="{5D94F897-24CD-484C-B9BC-93872A6807B5}" type="datetimeFigureOut">
              <a:rPr lang="en-US" smtClean="0"/>
              <a:t>2/23/24</a:t>
            </a:fld>
            <a:endParaRPr lang="en-US"/>
          </a:p>
        </p:txBody>
      </p:sp>
      <p:sp>
        <p:nvSpPr>
          <p:cNvPr id="5" name="Footer Placeholder 4">
            <a:extLst>
              <a:ext uri="{FF2B5EF4-FFF2-40B4-BE49-F238E27FC236}">
                <a16:creationId xmlns:a16="http://schemas.microsoft.com/office/drawing/2014/main" id="{F722C10E-72D2-A448-B39F-257F744F4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FC24E-B6C6-F94E-8E1A-B321AFE3CF9B}"/>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406477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C277-628E-A045-B75A-4D0A960706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73E7FF-F66E-EE41-9DFD-DB251A5AEC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A9D855-9E4F-5F49-A893-7250A6249688}"/>
              </a:ext>
            </a:extLst>
          </p:cNvPr>
          <p:cNvSpPr>
            <a:spLocks noGrp="1"/>
          </p:cNvSpPr>
          <p:nvPr>
            <p:ph type="dt" sz="half" idx="10"/>
          </p:nvPr>
        </p:nvSpPr>
        <p:spPr/>
        <p:txBody>
          <a:bodyPr/>
          <a:lstStyle/>
          <a:p>
            <a:fld id="{5D94F897-24CD-484C-B9BC-93872A6807B5}" type="datetimeFigureOut">
              <a:rPr lang="en-US" smtClean="0"/>
              <a:t>2/23/24</a:t>
            </a:fld>
            <a:endParaRPr lang="en-US"/>
          </a:p>
        </p:txBody>
      </p:sp>
      <p:sp>
        <p:nvSpPr>
          <p:cNvPr id="5" name="Footer Placeholder 4">
            <a:extLst>
              <a:ext uri="{FF2B5EF4-FFF2-40B4-BE49-F238E27FC236}">
                <a16:creationId xmlns:a16="http://schemas.microsoft.com/office/drawing/2014/main" id="{47138D86-799B-4E41-A185-4B203B9DA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21ACA-1AF1-5F4C-A8FE-8C49538D1DA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86020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60A7-44D1-A34B-A54B-B3BC66C31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BD630A-79A6-1E4B-BC46-C31A9341F94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68670E-EDAD-D648-B8A9-F27D9D53881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06B82D-14F7-A34C-95A2-46C19C375D05}"/>
              </a:ext>
            </a:extLst>
          </p:cNvPr>
          <p:cNvSpPr>
            <a:spLocks noGrp="1"/>
          </p:cNvSpPr>
          <p:nvPr>
            <p:ph type="dt" sz="half" idx="10"/>
          </p:nvPr>
        </p:nvSpPr>
        <p:spPr/>
        <p:txBody>
          <a:bodyPr/>
          <a:lstStyle/>
          <a:p>
            <a:fld id="{5D94F897-24CD-484C-B9BC-93872A6807B5}" type="datetimeFigureOut">
              <a:rPr lang="en-US" smtClean="0"/>
              <a:t>2/23/24</a:t>
            </a:fld>
            <a:endParaRPr lang="en-US"/>
          </a:p>
        </p:txBody>
      </p:sp>
      <p:sp>
        <p:nvSpPr>
          <p:cNvPr id="6" name="Footer Placeholder 5">
            <a:extLst>
              <a:ext uri="{FF2B5EF4-FFF2-40B4-BE49-F238E27FC236}">
                <a16:creationId xmlns:a16="http://schemas.microsoft.com/office/drawing/2014/main" id="{49156BD3-E88E-4641-B98F-DC96E3DB3E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3B42F5-268A-524A-BB85-D064D6486FA3}"/>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83661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67ED-8CA0-1648-8F62-6CFD1CA4D1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CE307C-8D0F-8B4D-A754-721172A0E0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802FBC-C567-2F40-B097-7BF60E009C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A6D95F-357F-B64B-ABD3-6CD97ADA1D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684AD5-638F-DA45-B7B1-FF994CF4C4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C251B2-B839-A248-AED7-2FB14865E9DD}"/>
              </a:ext>
            </a:extLst>
          </p:cNvPr>
          <p:cNvSpPr>
            <a:spLocks noGrp="1"/>
          </p:cNvSpPr>
          <p:nvPr>
            <p:ph type="dt" sz="half" idx="10"/>
          </p:nvPr>
        </p:nvSpPr>
        <p:spPr/>
        <p:txBody>
          <a:bodyPr/>
          <a:lstStyle/>
          <a:p>
            <a:fld id="{5D94F897-24CD-484C-B9BC-93872A6807B5}" type="datetimeFigureOut">
              <a:rPr lang="en-US" smtClean="0"/>
              <a:t>2/23/24</a:t>
            </a:fld>
            <a:endParaRPr lang="en-US"/>
          </a:p>
        </p:txBody>
      </p:sp>
      <p:sp>
        <p:nvSpPr>
          <p:cNvPr id="8" name="Footer Placeholder 7">
            <a:extLst>
              <a:ext uri="{FF2B5EF4-FFF2-40B4-BE49-F238E27FC236}">
                <a16:creationId xmlns:a16="http://schemas.microsoft.com/office/drawing/2014/main" id="{4D619C13-12AD-5B49-85F3-5DF00BE1E4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5FF853-F095-044B-908B-7CE63405116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9532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2CB9-2CE5-6A4D-8367-E6525D3ECA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72913A-CF3B-144D-8C6C-F028E6A4F5D5}"/>
              </a:ext>
            </a:extLst>
          </p:cNvPr>
          <p:cNvSpPr>
            <a:spLocks noGrp="1"/>
          </p:cNvSpPr>
          <p:nvPr>
            <p:ph type="dt" sz="half" idx="10"/>
          </p:nvPr>
        </p:nvSpPr>
        <p:spPr/>
        <p:txBody>
          <a:bodyPr/>
          <a:lstStyle/>
          <a:p>
            <a:fld id="{5D94F897-24CD-484C-B9BC-93872A6807B5}" type="datetimeFigureOut">
              <a:rPr lang="en-US" smtClean="0"/>
              <a:t>2/23/24</a:t>
            </a:fld>
            <a:endParaRPr lang="en-US"/>
          </a:p>
        </p:txBody>
      </p:sp>
      <p:sp>
        <p:nvSpPr>
          <p:cNvPr id="4" name="Footer Placeholder 3">
            <a:extLst>
              <a:ext uri="{FF2B5EF4-FFF2-40B4-BE49-F238E27FC236}">
                <a16:creationId xmlns:a16="http://schemas.microsoft.com/office/drawing/2014/main" id="{1542351A-CADF-9944-80D8-22A96D22E6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52FC7A-0369-7047-9EEE-231AF81EA1F8}"/>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90258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247270-350E-C44C-98F0-F9264C6F4822}"/>
              </a:ext>
            </a:extLst>
          </p:cNvPr>
          <p:cNvSpPr>
            <a:spLocks noGrp="1"/>
          </p:cNvSpPr>
          <p:nvPr>
            <p:ph type="dt" sz="half" idx="10"/>
          </p:nvPr>
        </p:nvSpPr>
        <p:spPr/>
        <p:txBody>
          <a:bodyPr/>
          <a:lstStyle/>
          <a:p>
            <a:fld id="{5D94F897-24CD-484C-B9BC-93872A6807B5}" type="datetimeFigureOut">
              <a:rPr lang="en-US" smtClean="0"/>
              <a:t>2/23/24</a:t>
            </a:fld>
            <a:endParaRPr lang="en-US"/>
          </a:p>
        </p:txBody>
      </p:sp>
      <p:sp>
        <p:nvSpPr>
          <p:cNvPr id="3" name="Footer Placeholder 2">
            <a:extLst>
              <a:ext uri="{FF2B5EF4-FFF2-40B4-BE49-F238E27FC236}">
                <a16:creationId xmlns:a16="http://schemas.microsoft.com/office/drawing/2014/main" id="{DD5FE49C-7286-3D4D-9AA7-278BE67A54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8269E5-9D14-C14D-A38D-B2578F1B2A4A}"/>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51858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7C4E-4914-E842-BA70-CE4ABA24E0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BD94C5-9DAA-6C47-B5C5-681B025D37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FF85F5-A4A6-FA40-A0C9-DC6D173D9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8D1C2A-50D1-AF49-B363-8F3FA2B0EEEA}"/>
              </a:ext>
            </a:extLst>
          </p:cNvPr>
          <p:cNvSpPr>
            <a:spLocks noGrp="1"/>
          </p:cNvSpPr>
          <p:nvPr>
            <p:ph type="dt" sz="half" idx="10"/>
          </p:nvPr>
        </p:nvSpPr>
        <p:spPr/>
        <p:txBody>
          <a:bodyPr/>
          <a:lstStyle/>
          <a:p>
            <a:fld id="{5D94F897-24CD-484C-B9BC-93872A6807B5}" type="datetimeFigureOut">
              <a:rPr lang="en-US" smtClean="0"/>
              <a:t>2/23/24</a:t>
            </a:fld>
            <a:endParaRPr lang="en-US"/>
          </a:p>
        </p:txBody>
      </p:sp>
      <p:sp>
        <p:nvSpPr>
          <p:cNvPr id="6" name="Footer Placeholder 5">
            <a:extLst>
              <a:ext uri="{FF2B5EF4-FFF2-40B4-BE49-F238E27FC236}">
                <a16:creationId xmlns:a16="http://schemas.microsoft.com/office/drawing/2014/main" id="{508B868C-B905-7247-8FB1-D3FEED589A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B0011-E948-A141-AEAA-B613B259B60F}"/>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31599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E0DB-882A-E545-839B-0DE7B16A15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CC203E-646D-9946-A316-3694D19AC5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40A16E-8F83-384D-8D7D-36FD9EF15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E14FF0-306A-DE4E-81AA-9DE1EF7F770B}"/>
              </a:ext>
            </a:extLst>
          </p:cNvPr>
          <p:cNvSpPr>
            <a:spLocks noGrp="1"/>
          </p:cNvSpPr>
          <p:nvPr>
            <p:ph type="dt" sz="half" idx="10"/>
          </p:nvPr>
        </p:nvSpPr>
        <p:spPr/>
        <p:txBody>
          <a:bodyPr/>
          <a:lstStyle/>
          <a:p>
            <a:fld id="{5D94F897-24CD-484C-B9BC-93872A6807B5}" type="datetimeFigureOut">
              <a:rPr lang="en-US" smtClean="0"/>
              <a:t>2/23/24</a:t>
            </a:fld>
            <a:endParaRPr lang="en-US"/>
          </a:p>
        </p:txBody>
      </p:sp>
      <p:sp>
        <p:nvSpPr>
          <p:cNvPr id="6" name="Footer Placeholder 5">
            <a:extLst>
              <a:ext uri="{FF2B5EF4-FFF2-40B4-BE49-F238E27FC236}">
                <a16:creationId xmlns:a16="http://schemas.microsoft.com/office/drawing/2014/main" id="{77376D5C-235F-D54F-8E90-60DAEA9EA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AE5B6-4F6B-FB44-98EA-01D4427E659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51110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9F0BCC-7F75-7D4C-A64D-1BF8DA22F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A6405A-B568-5C44-8F4E-C6F547EFC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38387-9915-F446-8679-79A8F57A12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4F897-24CD-484C-B9BC-93872A6807B5}" type="datetimeFigureOut">
              <a:rPr lang="en-US" smtClean="0"/>
              <a:t>2/23/24</a:t>
            </a:fld>
            <a:endParaRPr lang="en-US"/>
          </a:p>
        </p:txBody>
      </p:sp>
      <p:sp>
        <p:nvSpPr>
          <p:cNvPr id="5" name="Footer Placeholder 4">
            <a:extLst>
              <a:ext uri="{FF2B5EF4-FFF2-40B4-BE49-F238E27FC236}">
                <a16:creationId xmlns:a16="http://schemas.microsoft.com/office/drawing/2014/main" id="{96655B27-B09B-944D-ADAA-0F7F3A786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B55B69-8DC0-B147-A4DF-6C5324A34E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ADC1F-C5C0-9A41-AA61-6B37A6CEA29B}" type="slidenum">
              <a:rPr lang="en-US" smtClean="0"/>
              <a:t>‹#›</a:t>
            </a:fld>
            <a:endParaRPr lang="en-US"/>
          </a:p>
        </p:txBody>
      </p:sp>
    </p:spTree>
    <p:extLst>
      <p:ext uri="{BB962C8B-B14F-4D97-AF65-F5344CB8AC3E}">
        <p14:creationId xmlns:p14="http://schemas.microsoft.com/office/powerpoint/2010/main" val="1358997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6154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52276-7A21-CB70-3C8D-1CDAC38C8A0E}"/>
              </a:ext>
            </a:extLst>
          </p:cNvPr>
          <p:cNvSpPr>
            <a:spLocks noGrp="1"/>
          </p:cNvSpPr>
          <p:nvPr>
            <p:ph idx="1"/>
          </p:nvPr>
        </p:nvSpPr>
        <p:spPr>
          <a:xfrm>
            <a:off x="838200" y="715617"/>
            <a:ext cx="10515600" cy="5695122"/>
          </a:xfrm>
        </p:spPr>
        <p:txBody>
          <a:bodyPr>
            <a:normAutofit fontScale="92500" lnSpcReduction="10000"/>
          </a:bodyPr>
          <a:lstStyle/>
          <a:p>
            <a:pPr lvl="1"/>
            <a:endParaRPr lang="en-US" dirty="0"/>
          </a:p>
          <a:p>
            <a:pPr lvl="1"/>
            <a:r>
              <a:rPr lang="en-US" dirty="0"/>
              <a:t>Indeed, many studies have shown that adults can exploit the specific rhythmical pattern of their native language to segment the speech stream, using a segmentation procedure which is based on the metrical unit that is typical for this language.</a:t>
            </a:r>
          </a:p>
          <a:p>
            <a:pPr lvl="2"/>
            <a:endParaRPr lang="en-US" dirty="0"/>
          </a:p>
          <a:p>
            <a:pPr lvl="2"/>
            <a:r>
              <a:rPr lang="en-US" dirty="0"/>
              <a:t>For example, </a:t>
            </a:r>
            <a:r>
              <a:rPr lang="en-US" dirty="0" err="1"/>
              <a:t>Mehler</a:t>
            </a:r>
            <a:r>
              <a:rPr lang="en-US" dirty="0"/>
              <a:t> et al., (1981) demonstrated that since syllables are clear and unambiguous in French, and as French uses a syllable-timed pattern, French adult speakers were actually found to use syllables as a tool for segmentation of  the speech stream.</a:t>
            </a:r>
          </a:p>
          <a:p>
            <a:pPr lvl="2"/>
            <a:endParaRPr lang="en-US" dirty="0"/>
          </a:p>
          <a:p>
            <a:pPr lvl="2"/>
            <a:r>
              <a:rPr lang="en-US" dirty="0"/>
              <a:t>In contrast, native adult speakers of Dutch (</a:t>
            </a:r>
            <a:r>
              <a:rPr lang="en-US" dirty="0" err="1"/>
              <a:t>Vroomen</a:t>
            </a:r>
            <a:r>
              <a:rPr lang="en-US" dirty="0"/>
              <a:t> et al., 1996) &amp; English (Cutler et al., 1986) were found to utilize the stress patterns to segment the speech stream –</a:t>
            </a:r>
          </a:p>
          <a:p>
            <a:pPr lvl="3"/>
            <a:endParaRPr lang="en-US" dirty="0"/>
          </a:p>
          <a:p>
            <a:pPr lvl="3"/>
            <a:r>
              <a:rPr lang="en-US" dirty="0"/>
              <a:t>Most of words in English carry stress on the first syllable, i.e., </a:t>
            </a:r>
            <a:r>
              <a:rPr lang="en-US" i="1" dirty="0"/>
              <a:t>trochaic stress pattern</a:t>
            </a:r>
            <a:r>
              <a:rPr lang="en-US" dirty="0"/>
              <a:t> e.g., in cookie, baby, bottle and only a few words carry stress on the second syllable, i.e., </a:t>
            </a:r>
            <a:r>
              <a:rPr lang="en-US" i="1" dirty="0"/>
              <a:t>iambic stress pattern</a:t>
            </a:r>
            <a:r>
              <a:rPr lang="en-US" dirty="0"/>
              <a:t>.</a:t>
            </a:r>
          </a:p>
        </p:txBody>
      </p:sp>
    </p:spTree>
    <p:extLst>
      <p:ext uri="{BB962C8B-B14F-4D97-AF65-F5344CB8AC3E}">
        <p14:creationId xmlns:p14="http://schemas.microsoft.com/office/powerpoint/2010/main" val="2595802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06BB8C-F20E-B376-1148-344B6EFDF30C}"/>
              </a:ext>
            </a:extLst>
          </p:cNvPr>
          <p:cNvSpPr>
            <a:spLocks noGrp="1"/>
          </p:cNvSpPr>
          <p:nvPr>
            <p:ph idx="1"/>
          </p:nvPr>
        </p:nvSpPr>
        <p:spPr>
          <a:xfrm>
            <a:off x="838200" y="705678"/>
            <a:ext cx="10515600" cy="5471285"/>
          </a:xfrm>
        </p:spPr>
        <p:txBody>
          <a:bodyPr>
            <a:normAutofit lnSpcReduction="10000"/>
          </a:bodyPr>
          <a:lstStyle/>
          <a:p>
            <a:endParaRPr lang="en-US" dirty="0"/>
          </a:p>
          <a:p>
            <a:r>
              <a:rPr lang="en-US" dirty="0"/>
              <a:t>Given that rhythm can be helpful in segmenting the speech stream in specific languages, how do bilinguals segment the speech stream with the help of prosodic characteristics.</a:t>
            </a:r>
          </a:p>
          <a:p>
            <a:endParaRPr lang="en-US" dirty="0"/>
          </a:p>
          <a:p>
            <a:r>
              <a:rPr lang="en-US" dirty="0"/>
              <a:t>For instance, one may ask whether bilinguals behave like monolinguals, in the sense that they segment each of their two languages using languages-specific strategies (if they for e.g., follow different strategies if the two languages differ in their rhythmic patterns).</a:t>
            </a:r>
          </a:p>
          <a:p>
            <a:endParaRPr lang="en-US" dirty="0"/>
          </a:p>
          <a:p>
            <a:r>
              <a:rPr lang="en-US" dirty="0"/>
              <a:t>Or if they would develop only one segmentation routine and use it for both of their languages (or more).</a:t>
            </a:r>
          </a:p>
        </p:txBody>
      </p:sp>
    </p:spTree>
    <p:extLst>
      <p:ext uri="{BB962C8B-B14F-4D97-AF65-F5344CB8AC3E}">
        <p14:creationId xmlns:p14="http://schemas.microsoft.com/office/powerpoint/2010/main" val="1847014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4F5054-A749-1BF8-B5A8-3E5C1BE3F0DC}"/>
              </a:ext>
            </a:extLst>
          </p:cNvPr>
          <p:cNvSpPr>
            <a:spLocks noGrp="1"/>
          </p:cNvSpPr>
          <p:nvPr>
            <p:ph idx="1"/>
          </p:nvPr>
        </p:nvSpPr>
        <p:spPr>
          <a:xfrm>
            <a:off x="838200" y="586409"/>
            <a:ext cx="10515600" cy="5590554"/>
          </a:xfrm>
        </p:spPr>
        <p:txBody>
          <a:bodyPr/>
          <a:lstStyle/>
          <a:p>
            <a:endParaRPr lang="en-US" dirty="0"/>
          </a:p>
          <a:p>
            <a:r>
              <a:rPr lang="en-US" dirty="0"/>
              <a:t>To investigate the same, Cutler et al., (1992) took a group of highly proficient French – English bilinguals who were tested in both the languages, to check for what kind of segmentation routine is utilized by them.</a:t>
            </a:r>
          </a:p>
          <a:p>
            <a:endParaRPr lang="en-US" dirty="0"/>
          </a:p>
          <a:p>
            <a:r>
              <a:rPr lang="en-US" dirty="0"/>
              <a:t>The results, collapsed across all participants presented a pattern where in neither language condition the bilinguals replicated the behaviour of the corresponding monolingual group, and was therefore hard to interpret.</a:t>
            </a:r>
          </a:p>
        </p:txBody>
      </p:sp>
    </p:spTree>
    <p:extLst>
      <p:ext uri="{BB962C8B-B14F-4D97-AF65-F5344CB8AC3E}">
        <p14:creationId xmlns:p14="http://schemas.microsoft.com/office/powerpoint/2010/main" val="729310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0507BC-064D-61AC-A6A0-143550549D54}"/>
              </a:ext>
            </a:extLst>
          </p:cNvPr>
          <p:cNvSpPr>
            <a:spLocks noGrp="1"/>
          </p:cNvSpPr>
          <p:nvPr>
            <p:ph idx="1"/>
          </p:nvPr>
        </p:nvSpPr>
        <p:spPr>
          <a:xfrm>
            <a:off x="838200" y="586409"/>
            <a:ext cx="10515600" cy="5590554"/>
          </a:xfrm>
        </p:spPr>
        <p:txBody>
          <a:bodyPr>
            <a:normAutofit fontScale="92500" lnSpcReduction="10000"/>
          </a:bodyPr>
          <a:lstStyle/>
          <a:p>
            <a:endParaRPr lang="en-US" dirty="0"/>
          </a:p>
          <a:p>
            <a:r>
              <a:rPr lang="en-US" dirty="0"/>
              <a:t>To zoom in further, the authors subdivided the participants into two groups by language preference and analyzed the data for these two groups separately.</a:t>
            </a:r>
          </a:p>
          <a:p>
            <a:endParaRPr lang="en-US" dirty="0"/>
          </a:p>
          <a:p>
            <a:r>
              <a:rPr lang="en-US" dirty="0"/>
              <a:t>The pattern of results from the new analyses offered a very interesting answer:</a:t>
            </a:r>
          </a:p>
          <a:p>
            <a:pPr lvl="1"/>
            <a:endParaRPr lang="en-US" dirty="0"/>
          </a:p>
          <a:p>
            <a:pPr lvl="1"/>
            <a:r>
              <a:rPr lang="en-US" dirty="0"/>
              <a:t>Depending upon which language is the dominant (or preferred) one, bilinguals may either behave like two monolinguals within one person or apply the same segmentation strategy to both their languages.</a:t>
            </a:r>
          </a:p>
          <a:p>
            <a:pPr lvl="1"/>
            <a:endParaRPr lang="en-US" dirty="0"/>
          </a:p>
          <a:p>
            <a:pPr lvl="1"/>
            <a:r>
              <a:rPr lang="en-US" dirty="0"/>
              <a:t>More specifically, French-dominant participants performed similar to French monolinguals (using syllable-based segmentation) when they had to segment French materials and like English monolinguals (using stress – based segmentation) while processing English materials.</a:t>
            </a:r>
          </a:p>
        </p:txBody>
      </p:sp>
    </p:spTree>
    <p:extLst>
      <p:ext uri="{BB962C8B-B14F-4D97-AF65-F5344CB8AC3E}">
        <p14:creationId xmlns:p14="http://schemas.microsoft.com/office/powerpoint/2010/main" val="908336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AE62A5-D6B6-D444-3078-B56CEC23257F}"/>
              </a:ext>
            </a:extLst>
          </p:cNvPr>
          <p:cNvSpPr>
            <a:spLocks noGrp="1"/>
          </p:cNvSpPr>
          <p:nvPr>
            <p:ph idx="1"/>
          </p:nvPr>
        </p:nvSpPr>
        <p:spPr>
          <a:xfrm>
            <a:off x="838200" y="496957"/>
            <a:ext cx="10515600" cy="5680006"/>
          </a:xfrm>
        </p:spPr>
        <p:txBody>
          <a:bodyPr>
            <a:normAutofit lnSpcReduction="10000"/>
          </a:bodyPr>
          <a:lstStyle/>
          <a:p>
            <a:endParaRPr lang="en-US" dirty="0"/>
          </a:p>
          <a:p>
            <a:pPr lvl="1"/>
            <a:endParaRPr lang="en-US" dirty="0"/>
          </a:p>
          <a:p>
            <a:pPr lvl="1"/>
            <a:r>
              <a:rPr lang="en-US" dirty="0"/>
              <a:t>Interestingly, English-dominant participants, behaved like English monolinguals in both language conditions, showing stress – based segmentation for both English &amp; French materials.</a:t>
            </a:r>
          </a:p>
          <a:p>
            <a:pPr lvl="1"/>
            <a:endParaRPr lang="en-US" dirty="0"/>
          </a:p>
          <a:p>
            <a:pPr lvl="1"/>
            <a:r>
              <a:rPr lang="en-US" dirty="0"/>
              <a:t>To account for their results, Cutler and colleagues (1989) proposed that syllabic segmentation is a special routine that language users only develop and apply if their native language encourages it (like in the case of French dominant bilinguals).</a:t>
            </a:r>
          </a:p>
          <a:p>
            <a:pPr lvl="1"/>
            <a:endParaRPr lang="en-US" dirty="0"/>
          </a:p>
          <a:p>
            <a:pPr lvl="1"/>
            <a:r>
              <a:rPr lang="en-US" dirty="0"/>
              <a:t>Basically, proposing that such a routine would be developed and used only if the individual is dominant/native to that language, and in case of need would use an unmarked (stress – based) segmentation routine in addition to the marked one.</a:t>
            </a:r>
          </a:p>
        </p:txBody>
      </p:sp>
    </p:spTree>
    <p:extLst>
      <p:ext uri="{BB962C8B-B14F-4D97-AF65-F5344CB8AC3E}">
        <p14:creationId xmlns:p14="http://schemas.microsoft.com/office/powerpoint/2010/main" val="1207612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BF7324-241B-DB4E-B219-7E30CDDE07CE}"/>
              </a:ext>
            </a:extLst>
          </p:cNvPr>
          <p:cNvSpPr>
            <a:spLocks noGrp="1"/>
          </p:cNvSpPr>
          <p:nvPr>
            <p:ph idx="1"/>
          </p:nvPr>
        </p:nvSpPr>
        <p:spPr>
          <a:xfrm>
            <a:off x="838200" y="576470"/>
            <a:ext cx="10515600" cy="5600493"/>
          </a:xfrm>
        </p:spPr>
        <p:txBody>
          <a:bodyPr/>
          <a:lstStyle/>
          <a:p>
            <a:endParaRPr lang="en-US" b="1" i="1" dirty="0"/>
          </a:p>
          <a:p>
            <a:pPr marL="0" indent="0">
              <a:buNone/>
            </a:pPr>
            <a:r>
              <a:rPr lang="en-US" b="1" dirty="0"/>
              <a:t>Moving to infant studies</a:t>
            </a:r>
          </a:p>
          <a:p>
            <a:pPr lvl="1"/>
            <a:endParaRPr lang="en-US" dirty="0"/>
          </a:p>
          <a:p>
            <a:pPr lvl="1"/>
            <a:r>
              <a:rPr lang="en-US" dirty="0"/>
              <a:t>A number of infant studies, have looked to investigate the age at which the sensitivity to the specific rhythm schemes for specific languages develops.</a:t>
            </a:r>
          </a:p>
          <a:p>
            <a:pPr lvl="1"/>
            <a:endParaRPr lang="en-US" dirty="0"/>
          </a:p>
          <a:p>
            <a:pPr lvl="1"/>
            <a:r>
              <a:rPr lang="en-US" dirty="0"/>
              <a:t>For instance, some research suggests (</a:t>
            </a:r>
            <a:r>
              <a:rPr lang="en-US" dirty="0" err="1"/>
              <a:t>Nazzi</a:t>
            </a:r>
            <a:r>
              <a:rPr lang="en-US" dirty="0"/>
              <a:t> &amp; Ramus, 2003; Sebastian-</a:t>
            </a:r>
            <a:r>
              <a:rPr lang="en-US" dirty="0" err="1"/>
              <a:t>Galles</a:t>
            </a:r>
            <a:r>
              <a:rPr lang="en-US" dirty="0"/>
              <a:t> &amp; Bosch, 2005) suggest that the sensitivity to language rhythm is innate – based on the findings that newborns can distinguish between languages of different rhythmical classes (English vs. French) but not between languages belonging to the same rhythmical class (English vs. Dutch).</a:t>
            </a:r>
          </a:p>
        </p:txBody>
      </p:sp>
    </p:spTree>
    <p:extLst>
      <p:ext uri="{BB962C8B-B14F-4D97-AF65-F5344CB8AC3E}">
        <p14:creationId xmlns:p14="http://schemas.microsoft.com/office/powerpoint/2010/main" val="3353816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F648DE-55F2-FC65-3832-AACA8FAA1D03}"/>
              </a:ext>
            </a:extLst>
          </p:cNvPr>
          <p:cNvSpPr>
            <a:spLocks noGrp="1"/>
          </p:cNvSpPr>
          <p:nvPr>
            <p:ph idx="1"/>
          </p:nvPr>
        </p:nvSpPr>
        <p:spPr>
          <a:xfrm>
            <a:off x="838200" y="546652"/>
            <a:ext cx="10515600" cy="5630311"/>
          </a:xfrm>
        </p:spPr>
        <p:txBody>
          <a:bodyPr>
            <a:normAutofit fontScale="92500"/>
          </a:bodyPr>
          <a:lstStyle/>
          <a:p>
            <a:endParaRPr lang="en-US" dirty="0"/>
          </a:p>
          <a:p>
            <a:pPr lvl="1"/>
            <a:r>
              <a:rPr lang="en-US" dirty="0"/>
              <a:t>Interestingly, some researchers have shown that this ability to distinguish between rhythm classes is not specific to humans and is also found in other mammals such as tamarin monkeys and rats (Toro et al., 2003).</a:t>
            </a:r>
          </a:p>
          <a:p>
            <a:pPr lvl="1"/>
            <a:endParaRPr lang="en-US" dirty="0"/>
          </a:p>
          <a:p>
            <a:pPr lvl="1"/>
            <a:r>
              <a:rPr lang="en-US" dirty="0"/>
              <a:t>In the months following birth, infants’ knowledge of their native language increases and influences their capability to discriminate other languages.</a:t>
            </a:r>
          </a:p>
          <a:p>
            <a:pPr lvl="2"/>
            <a:endParaRPr lang="en-US" dirty="0"/>
          </a:p>
          <a:p>
            <a:pPr lvl="2"/>
            <a:r>
              <a:rPr lang="en-US" dirty="0" err="1"/>
              <a:t>Mehler</a:t>
            </a:r>
            <a:r>
              <a:rPr lang="en-US" dirty="0"/>
              <a:t> et al., (1988) found that 2-month-old English speaking infants could discriminate between English and Italian, but not French and Russian.</a:t>
            </a:r>
          </a:p>
          <a:p>
            <a:pPr lvl="2"/>
            <a:endParaRPr lang="en-US" dirty="0"/>
          </a:p>
          <a:p>
            <a:pPr lvl="2"/>
            <a:r>
              <a:rPr lang="en-US" dirty="0"/>
              <a:t>Similarly, Christophe &amp; Morton (1998) demonstrated that 2-month-old English babies discriminated between English and Japanese but not between French and Japanese, even though in both cases, the languages belonged to different rhythmical classes. </a:t>
            </a:r>
          </a:p>
        </p:txBody>
      </p:sp>
    </p:spTree>
    <p:extLst>
      <p:ext uri="{BB962C8B-B14F-4D97-AF65-F5344CB8AC3E}">
        <p14:creationId xmlns:p14="http://schemas.microsoft.com/office/powerpoint/2010/main" val="372244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681BB5-D591-56E8-4B35-84E686518303}"/>
              </a:ext>
            </a:extLst>
          </p:cNvPr>
          <p:cNvSpPr>
            <a:spLocks noGrp="1"/>
          </p:cNvSpPr>
          <p:nvPr>
            <p:ph idx="1"/>
          </p:nvPr>
        </p:nvSpPr>
        <p:spPr>
          <a:xfrm>
            <a:off x="838200" y="526774"/>
            <a:ext cx="10515600" cy="5650189"/>
          </a:xfrm>
        </p:spPr>
        <p:txBody>
          <a:bodyPr>
            <a:normAutofit lnSpcReduction="10000"/>
          </a:bodyPr>
          <a:lstStyle/>
          <a:p>
            <a:endParaRPr lang="en-US" dirty="0"/>
          </a:p>
          <a:p>
            <a:pPr lvl="1"/>
            <a:r>
              <a:rPr lang="en-US" dirty="0"/>
              <a:t>A more interesting pattern of results was also presented by Christophe &amp; Morton (1998) when they tested two groups of 2-month-old English infants.</a:t>
            </a:r>
          </a:p>
          <a:p>
            <a:pPr lvl="2"/>
            <a:endParaRPr lang="en-US" dirty="0"/>
          </a:p>
          <a:p>
            <a:pPr lvl="2"/>
            <a:r>
              <a:rPr lang="en-US" dirty="0"/>
              <a:t>One group failed to discriminate between native English &amp; foreign Dutch, probably treating them in the same way as they belonged to the same rhythmic class.</a:t>
            </a:r>
          </a:p>
          <a:p>
            <a:pPr lvl="2"/>
            <a:endParaRPr lang="en-US" dirty="0"/>
          </a:p>
          <a:p>
            <a:pPr lvl="2"/>
            <a:r>
              <a:rPr lang="en-US" dirty="0"/>
              <a:t>Another group succeeded in discriminating between foreign Dutch &amp; foreign Japanese.</a:t>
            </a:r>
          </a:p>
          <a:p>
            <a:pPr lvl="1"/>
            <a:endParaRPr lang="en-US" dirty="0"/>
          </a:p>
          <a:p>
            <a:pPr lvl="1"/>
            <a:r>
              <a:rPr lang="en-US" dirty="0"/>
              <a:t>These findings were taken to suggest that infants considered English and Dutch native as they are both stress timed and prosodically similar in many other ways</a:t>
            </a:r>
          </a:p>
          <a:p>
            <a:pPr marL="914400" lvl="2" indent="0">
              <a:buNone/>
            </a:pPr>
            <a:endParaRPr lang="en-US" dirty="0"/>
          </a:p>
        </p:txBody>
      </p:sp>
    </p:spTree>
    <p:extLst>
      <p:ext uri="{BB962C8B-B14F-4D97-AF65-F5344CB8AC3E}">
        <p14:creationId xmlns:p14="http://schemas.microsoft.com/office/powerpoint/2010/main" val="3956093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98305F-B185-861E-0B34-A90C1895624A}"/>
              </a:ext>
            </a:extLst>
          </p:cNvPr>
          <p:cNvSpPr>
            <a:spLocks noGrp="1"/>
          </p:cNvSpPr>
          <p:nvPr>
            <p:ph idx="1"/>
          </p:nvPr>
        </p:nvSpPr>
        <p:spPr>
          <a:xfrm>
            <a:off x="838200" y="536713"/>
            <a:ext cx="10515600" cy="5640250"/>
          </a:xfrm>
        </p:spPr>
        <p:txBody>
          <a:bodyPr>
            <a:normAutofit lnSpcReduction="10000"/>
          </a:bodyPr>
          <a:lstStyle/>
          <a:p>
            <a:endParaRPr lang="en-US" dirty="0"/>
          </a:p>
          <a:p>
            <a:r>
              <a:rPr lang="en-US" dirty="0"/>
              <a:t>Another interesting study was conducted using a visual – orientation procedure by Bosch and Sebastian- </a:t>
            </a:r>
            <a:r>
              <a:rPr lang="en-US" dirty="0" err="1"/>
              <a:t>Galles</a:t>
            </a:r>
            <a:r>
              <a:rPr lang="en-US" dirty="0"/>
              <a:t> (1997), wherein they compared the ability of monolingual and bilingual infants for discriminating between a pair of rhythmically similar </a:t>
            </a:r>
            <a:r>
              <a:rPr lang="en-US" dirty="0" err="1"/>
              <a:t>langauges</a:t>
            </a:r>
            <a:r>
              <a:rPr lang="en-US" dirty="0"/>
              <a:t>, one native and the other foreign</a:t>
            </a:r>
          </a:p>
          <a:p>
            <a:endParaRPr lang="en-US" dirty="0"/>
          </a:p>
          <a:p>
            <a:r>
              <a:rPr lang="en-US" dirty="0"/>
              <a:t>Across two experiments, they tested for three languages, all syllable timed: Catalan, Spanish &amp; Italian.</a:t>
            </a:r>
          </a:p>
          <a:p>
            <a:pPr lvl="1"/>
            <a:r>
              <a:rPr lang="en-US" dirty="0"/>
              <a:t>In one experiment 4-month-olds growing up in Spanish or Catalan homes were presented with Catalan and Spanish sentences. And the results showed that infants from Catalan homes oriented faster to Catalan sentences than to Spanish sentences, and vice-versa for infants from Spanish homes.</a:t>
            </a:r>
          </a:p>
          <a:p>
            <a:endParaRPr lang="en-US" dirty="0"/>
          </a:p>
        </p:txBody>
      </p:sp>
    </p:spTree>
    <p:extLst>
      <p:ext uri="{BB962C8B-B14F-4D97-AF65-F5344CB8AC3E}">
        <p14:creationId xmlns:p14="http://schemas.microsoft.com/office/powerpoint/2010/main" val="1402061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DC4DE8-C311-FAEC-0E3A-CAC732F70977}"/>
              </a:ext>
            </a:extLst>
          </p:cNvPr>
          <p:cNvSpPr>
            <a:spLocks noGrp="1"/>
          </p:cNvSpPr>
          <p:nvPr>
            <p:ph idx="1"/>
          </p:nvPr>
        </p:nvSpPr>
        <p:spPr>
          <a:xfrm>
            <a:off x="838200" y="586409"/>
            <a:ext cx="10515600" cy="5590554"/>
          </a:xfrm>
        </p:spPr>
        <p:txBody>
          <a:bodyPr/>
          <a:lstStyle/>
          <a:p>
            <a:endParaRPr lang="en-US" dirty="0"/>
          </a:p>
          <a:p>
            <a:pPr lvl="1"/>
            <a:endParaRPr lang="en-US" dirty="0"/>
          </a:p>
          <a:p>
            <a:pPr lvl="1"/>
            <a:r>
              <a:rPr lang="en-US" dirty="0"/>
              <a:t>In a second experiment, 4-month-old infants from Catalan-Spanish bilingual homes were presented with either Catalan or Spanish sentences (depending upon their native language) and Italian sentences.</a:t>
            </a:r>
          </a:p>
          <a:p>
            <a:pPr lvl="1"/>
            <a:endParaRPr lang="en-US" dirty="0"/>
          </a:p>
          <a:p>
            <a:pPr lvl="1"/>
            <a:r>
              <a:rPr lang="en-US" dirty="0"/>
              <a:t>Results showed a difference in orientation time for familiar Catalan or Spanish on the one hand and Italian on the other hand, although the orienting time was found to be longer for the familiar language.</a:t>
            </a:r>
          </a:p>
          <a:p>
            <a:pPr lvl="1"/>
            <a:endParaRPr lang="en-US" dirty="0"/>
          </a:p>
          <a:p>
            <a:pPr lvl="1"/>
            <a:r>
              <a:rPr lang="en-US" dirty="0"/>
              <a:t>This could be because when hearing the familiar language materials – bilingual infants may be first trying to determine which of their native languages is being spoken and only then start looking at the speech source.</a:t>
            </a:r>
          </a:p>
        </p:txBody>
      </p:sp>
    </p:spTree>
    <p:extLst>
      <p:ext uri="{BB962C8B-B14F-4D97-AF65-F5344CB8AC3E}">
        <p14:creationId xmlns:p14="http://schemas.microsoft.com/office/powerpoint/2010/main" val="3814556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45672" y="5227082"/>
            <a:ext cx="9143999" cy="707886"/>
          </a:xfrm>
          <a:prstGeom prst="rect">
            <a:avLst/>
          </a:prstGeom>
          <a:noFill/>
        </p:spPr>
        <p:txBody>
          <a:bodyPr wrap="square" rtlCol="0">
            <a:sp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Indian Institute of Technology Kanpur</a:t>
            </a:r>
          </a:p>
        </p:txBody>
      </p:sp>
      <p:pic>
        <p:nvPicPr>
          <p:cNvPr id="5" name="Picture 4">
            <a:extLst>
              <a:ext uri="{FF2B5EF4-FFF2-40B4-BE49-F238E27FC236}">
                <a16:creationId xmlns:a16="http://schemas.microsoft.com/office/drawing/2014/main" id="{AAF0E8CF-D160-3145-94A0-2A607F2CDFB8}"/>
              </a:ext>
            </a:extLst>
          </p:cNvPr>
          <p:cNvPicPr>
            <a:picLocks noChangeAspect="1"/>
          </p:cNvPicPr>
          <p:nvPr/>
        </p:nvPicPr>
        <p:blipFill>
          <a:blip r:embed="rId2"/>
          <a:stretch>
            <a:fillRect/>
          </a:stretch>
        </p:blipFill>
        <p:spPr>
          <a:xfrm>
            <a:off x="4022519" y="890525"/>
            <a:ext cx="3736800" cy="3736800"/>
          </a:xfrm>
          <a:prstGeom prst="rect">
            <a:avLst/>
          </a:prstGeom>
        </p:spPr>
      </p:pic>
    </p:spTree>
    <p:extLst>
      <p:ext uri="{BB962C8B-B14F-4D97-AF65-F5344CB8AC3E}">
        <p14:creationId xmlns:p14="http://schemas.microsoft.com/office/powerpoint/2010/main" val="38541538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A1FDB4-4924-ABF1-8917-127AC4A7B3A4}"/>
              </a:ext>
            </a:extLst>
          </p:cNvPr>
          <p:cNvSpPr>
            <a:spLocks noGrp="1"/>
          </p:cNvSpPr>
          <p:nvPr>
            <p:ph idx="1"/>
          </p:nvPr>
        </p:nvSpPr>
        <p:spPr>
          <a:xfrm>
            <a:off x="838200" y="685800"/>
            <a:ext cx="10515600" cy="5491163"/>
          </a:xfrm>
        </p:spPr>
        <p:txBody>
          <a:bodyPr/>
          <a:lstStyle/>
          <a:p>
            <a:endParaRPr lang="en-US" dirty="0"/>
          </a:p>
          <a:p>
            <a:pPr lvl="1"/>
            <a:endParaRPr lang="en-US" dirty="0"/>
          </a:p>
          <a:p>
            <a:pPr lvl="1"/>
            <a:endParaRPr lang="en-US" dirty="0"/>
          </a:p>
          <a:p>
            <a:pPr lvl="1"/>
            <a:endParaRPr lang="en-US" dirty="0"/>
          </a:p>
          <a:p>
            <a:pPr lvl="1"/>
            <a:r>
              <a:rPr lang="en-US" dirty="0"/>
              <a:t>However, the fact that the two language conditions led to different orienting times may indicate that 4-month-old bilingual-to-be  infants can also discriminate between two languages of the same rhythmical class (Spanish &amp; Catalan in this case).</a:t>
            </a:r>
          </a:p>
        </p:txBody>
      </p:sp>
    </p:spTree>
    <p:extLst>
      <p:ext uri="{BB962C8B-B14F-4D97-AF65-F5344CB8AC3E}">
        <p14:creationId xmlns:p14="http://schemas.microsoft.com/office/powerpoint/2010/main" val="3249294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ADC43-51B9-1473-8C6F-1A16F1999830}"/>
              </a:ext>
            </a:extLst>
          </p:cNvPr>
          <p:cNvSpPr>
            <a:spLocks noGrp="1"/>
          </p:cNvSpPr>
          <p:nvPr>
            <p:ph type="title"/>
          </p:nvPr>
        </p:nvSpPr>
        <p:spPr>
          <a:xfrm>
            <a:off x="838200" y="365125"/>
            <a:ext cx="10515600" cy="887205"/>
          </a:xfrm>
        </p:spPr>
        <p:txBody>
          <a:bodyPr/>
          <a:lstStyle/>
          <a:p>
            <a:r>
              <a:rPr lang="en-US" dirty="0"/>
              <a:t>In summary . . .</a:t>
            </a:r>
          </a:p>
        </p:txBody>
      </p:sp>
      <p:sp>
        <p:nvSpPr>
          <p:cNvPr id="3" name="Content Placeholder 2">
            <a:extLst>
              <a:ext uri="{FF2B5EF4-FFF2-40B4-BE49-F238E27FC236}">
                <a16:creationId xmlns:a16="http://schemas.microsoft.com/office/drawing/2014/main" id="{9A934220-26B3-816C-531A-8EDCAF300E8C}"/>
              </a:ext>
            </a:extLst>
          </p:cNvPr>
          <p:cNvSpPr>
            <a:spLocks noGrp="1"/>
          </p:cNvSpPr>
          <p:nvPr>
            <p:ph idx="1"/>
          </p:nvPr>
        </p:nvSpPr>
        <p:spPr>
          <a:xfrm>
            <a:off x="838200" y="1401417"/>
            <a:ext cx="10515600" cy="5091458"/>
          </a:xfrm>
        </p:spPr>
        <p:txBody>
          <a:bodyPr>
            <a:normAutofit fontScale="92500" lnSpcReduction="10000"/>
          </a:bodyPr>
          <a:lstStyle/>
          <a:p>
            <a:endParaRPr lang="en-US" dirty="0"/>
          </a:p>
          <a:p>
            <a:r>
              <a:rPr lang="en-US" dirty="0"/>
              <a:t>Infants at birth seem to be able to discriminate between rhythmically different languages, at around 2 months they can discriminate between their native language on the one hand and a foreign language on the other, even if the foreign language has the same rhythm as the native language.</a:t>
            </a:r>
          </a:p>
          <a:p>
            <a:endParaRPr lang="en-US" dirty="0"/>
          </a:p>
          <a:p>
            <a:r>
              <a:rPr lang="en-US" dirty="0"/>
              <a:t>Further, at around 4 months, infants from both monolingual and bilingual homes can discriminate between their native language and a rhythmically similar foreign language.</a:t>
            </a:r>
          </a:p>
          <a:p>
            <a:pPr lvl="1"/>
            <a:endParaRPr lang="en-US"/>
          </a:p>
          <a:p>
            <a:pPr lvl="1"/>
            <a:r>
              <a:rPr lang="en-US"/>
              <a:t>Suggesting </a:t>
            </a:r>
            <a:r>
              <a:rPr lang="en-US" dirty="0"/>
              <a:t>that around this time infants have acquired the phonetic knowledge specific to their native language and have started using it for language discrimination.</a:t>
            </a:r>
          </a:p>
        </p:txBody>
      </p:sp>
    </p:spTree>
    <p:extLst>
      <p:ext uri="{BB962C8B-B14F-4D97-AF65-F5344CB8AC3E}">
        <p14:creationId xmlns:p14="http://schemas.microsoft.com/office/powerpoint/2010/main" val="1349214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D087-FEFA-6527-C36D-726DFE24D49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02F67C4-3B1A-9330-D56F-C19DB247ACA0}"/>
              </a:ext>
            </a:extLst>
          </p:cNvPr>
          <p:cNvSpPr>
            <a:spLocks noGrp="1"/>
          </p:cNvSpPr>
          <p:nvPr>
            <p:ph idx="1"/>
          </p:nvPr>
        </p:nvSpPr>
        <p:spPr/>
        <p:txBody>
          <a:bodyPr/>
          <a:lstStyle/>
          <a:p>
            <a:r>
              <a:rPr lang="en-IN" b="0" i="0" dirty="0">
                <a:solidFill>
                  <a:srgbClr val="222222"/>
                </a:solidFill>
                <a:effectLst/>
              </a:rPr>
              <a:t>De Groot, A. M. (2011). </a:t>
            </a:r>
            <a:r>
              <a:rPr lang="en-IN" b="0" i="1" dirty="0">
                <a:solidFill>
                  <a:srgbClr val="222222"/>
                </a:solidFill>
                <a:effectLst/>
              </a:rPr>
              <a:t>Language and cognition in bilinguals and multilinguals: An introduction</a:t>
            </a:r>
            <a:r>
              <a:rPr lang="en-IN" b="0" i="0" dirty="0">
                <a:solidFill>
                  <a:srgbClr val="222222"/>
                </a:solidFill>
                <a:effectLst/>
              </a:rPr>
              <a:t>. Psychology press.</a:t>
            </a:r>
            <a:endParaRPr lang="en-US" dirty="0"/>
          </a:p>
        </p:txBody>
      </p:sp>
    </p:spTree>
    <p:extLst>
      <p:ext uri="{BB962C8B-B14F-4D97-AF65-F5344CB8AC3E}">
        <p14:creationId xmlns:p14="http://schemas.microsoft.com/office/powerpoint/2010/main" val="92967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1939" y="2686682"/>
            <a:ext cx="7772400" cy="1131887"/>
          </a:xfrm>
        </p:spPr>
        <p:txBody>
          <a:bodyPr>
            <a:no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 Collaboration </a:t>
            </a:r>
          </a:p>
          <a:p>
            <a:pPr algn="ctr"/>
            <a:r>
              <a:rPr lang="en-US" sz="4000" b="1" dirty="0">
                <a:solidFill>
                  <a:srgbClr val="C00000"/>
                </a:solidFill>
                <a:latin typeface="Times New Roman" panose="02020603050405020304" pitchFamily="18" charset="0"/>
                <a:cs typeface="Times New Roman" panose="02020603050405020304" pitchFamily="18" charset="0"/>
              </a:rPr>
              <a:t>with</a:t>
            </a:r>
          </a:p>
        </p:txBody>
      </p:sp>
    </p:spTree>
    <p:extLst>
      <p:ext uri="{BB962C8B-B14F-4D97-AF65-F5344CB8AC3E}">
        <p14:creationId xmlns:p14="http://schemas.microsoft.com/office/powerpoint/2010/main" val="179336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PTEL 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232" y="966144"/>
            <a:ext cx="4096986" cy="3490025"/>
          </a:xfrm>
          <a:prstGeom prst="rect">
            <a:avLst/>
          </a:prstGeom>
        </p:spPr>
      </p:pic>
      <p:sp>
        <p:nvSpPr>
          <p:cNvPr id="3" name="TextBox 2"/>
          <p:cNvSpPr txBox="1"/>
          <p:nvPr/>
        </p:nvSpPr>
        <p:spPr>
          <a:xfrm>
            <a:off x="878774" y="4704955"/>
            <a:ext cx="10699667" cy="1200329"/>
          </a:xfrm>
          <a:prstGeom prst="rect">
            <a:avLst/>
          </a:prstGeom>
          <a:noFill/>
        </p:spPr>
        <p:txBody>
          <a:bodyPr wrap="square" rtlCol="0">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National Program on Technology Enhanced Learning (NPTEL)</a:t>
            </a:r>
          </a:p>
        </p:txBody>
      </p:sp>
    </p:spTree>
    <p:extLst>
      <p:ext uri="{BB962C8B-B14F-4D97-AF65-F5344CB8AC3E}">
        <p14:creationId xmlns:p14="http://schemas.microsoft.com/office/powerpoint/2010/main" val="360606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46313" y="2936063"/>
            <a:ext cx="7772400" cy="1131887"/>
          </a:xfrm>
        </p:spPr>
        <p:txBody>
          <a:bodyPr>
            <a:normAutofit/>
          </a:bodyPr>
          <a:lstStyle/>
          <a:p>
            <a:pPr algn="ctr"/>
            <a:r>
              <a:rPr lang="en-US" sz="3000" b="1" dirty="0">
                <a:solidFill>
                  <a:srgbClr val="C00000"/>
                </a:solidFill>
                <a:latin typeface="Times New Roman" panose="02020603050405020304" pitchFamily="18" charset="0"/>
                <a:cs typeface="Times New Roman" panose="02020603050405020304" pitchFamily="18" charset="0"/>
              </a:rPr>
              <a:t>Presents</a:t>
            </a:r>
          </a:p>
        </p:txBody>
      </p:sp>
    </p:spTree>
    <p:extLst>
      <p:ext uri="{BB962C8B-B14F-4D97-AF65-F5344CB8AC3E}">
        <p14:creationId xmlns:p14="http://schemas.microsoft.com/office/powerpoint/2010/main" val="385636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09602"/>
            <a:ext cx="7772400" cy="3183667"/>
          </a:xfrm>
        </p:spPr>
        <p:txBody>
          <a:bodyPr/>
          <a:lstStyle/>
          <a:p>
            <a:r>
              <a:rPr lang="en-US" sz="3400" b="1" dirty="0">
                <a:solidFill>
                  <a:srgbClr val="C00000"/>
                </a:solidFill>
                <a:latin typeface="Times New Roman" panose="02020603050405020304" pitchFamily="18" charset="0"/>
                <a:cs typeface="Times New Roman" panose="02020603050405020304" pitchFamily="18" charset="0"/>
              </a:rPr>
              <a:t>Introduction</a:t>
            </a:r>
            <a:br>
              <a:rPr lang="en-US" sz="3400" b="1" dirty="0">
                <a:solidFill>
                  <a:srgbClr val="C00000"/>
                </a:solidFill>
                <a:latin typeface="Times New Roman" panose="02020603050405020304" pitchFamily="18" charset="0"/>
                <a:cs typeface="Times New Roman" panose="02020603050405020304" pitchFamily="18" charset="0"/>
              </a:rPr>
            </a:br>
            <a:r>
              <a:rPr lang="en-US" sz="3400" b="1" dirty="0">
                <a:solidFill>
                  <a:srgbClr val="C00000"/>
                </a:solidFill>
                <a:latin typeface="Times New Roman" panose="02020603050405020304" pitchFamily="18" charset="0"/>
                <a:cs typeface="Times New Roman" panose="02020603050405020304" pitchFamily="18" charset="0"/>
              </a:rPr>
              <a:t> </a:t>
            </a:r>
            <a:r>
              <a:rPr lang="en-US" sz="3000" dirty="0">
                <a:solidFill>
                  <a:srgbClr val="C00000"/>
                </a:solidFill>
                <a:latin typeface="Times New Roman" panose="02020603050405020304" pitchFamily="18" charset="0"/>
                <a:cs typeface="Times New Roman" panose="02020603050405020304" pitchFamily="18" charset="0"/>
              </a:rPr>
              <a:t>to the </a:t>
            </a:r>
            <a:br>
              <a:rPr lang="en-US" sz="3400" b="1" dirty="0">
                <a:solidFill>
                  <a:srgbClr val="C00000"/>
                </a:solidFill>
                <a:latin typeface="Times New Roman" panose="02020603050405020304" pitchFamily="18" charset="0"/>
                <a:cs typeface="Times New Roman" panose="02020603050405020304" pitchFamily="18" charset="0"/>
              </a:rPr>
            </a:br>
            <a:r>
              <a:rPr lang="en-US" sz="4800" b="1" dirty="0">
                <a:solidFill>
                  <a:srgbClr val="C00000"/>
                </a:solidFill>
                <a:latin typeface="Times New Roman" panose="02020603050405020304" pitchFamily="18" charset="0"/>
                <a:cs typeface="Times New Roman" panose="02020603050405020304" pitchFamily="18" charset="0"/>
              </a:rPr>
              <a:t>Psychology of Bilingualism &amp; Multilingualism</a:t>
            </a:r>
          </a:p>
        </p:txBody>
      </p:sp>
      <p:sp>
        <p:nvSpPr>
          <p:cNvPr id="3" name="Subtitle 2"/>
          <p:cNvSpPr>
            <a:spLocks noGrp="1"/>
          </p:cNvSpPr>
          <p:nvPr>
            <p:ph type="subTitle" idx="1"/>
          </p:nvPr>
        </p:nvSpPr>
        <p:spPr>
          <a:xfrm>
            <a:off x="2517162" y="4363124"/>
            <a:ext cx="7326597" cy="2020770"/>
          </a:xfrm>
        </p:spPr>
        <p:txBody>
          <a:bodyPr>
            <a:noAutofit/>
          </a:bodyPr>
          <a:lstStyle/>
          <a:p>
            <a:r>
              <a:rPr lang="en-US" sz="2600" b="1" dirty="0">
                <a:solidFill>
                  <a:srgbClr val="C00000"/>
                </a:solidFill>
                <a:latin typeface="Times New Roman" panose="02020603050405020304" pitchFamily="18" charset="0"/>
                <a:cs typeface="Times New Roman" panose="02020603050405020304" pitchFamily="18" charset="0"/>
              </a:rPr>
              <a:t>Dr. Ark Verma, </a:t>
            </a:r>
          </a:p>
          <a:p>
            <a:r>
              <a:rPr lang="en-US" sz="2600" b="1" dirty="0">
                <a:solidFill>
                  <a:srgbClr val="C00000"/>
                </a:solidFill>
                <a:latin typeface="Times New Roman" panose="02020603050405020304" pitchFamily="18" charset="0"/>
                <a:cs typeface="Times New Roman" panose="02020603050405020304" pitchFamily="18" charset="0"/>
              </a:rPr>
              <a:t>Assistant Professor of Psychology, </a:t>
            </a:r>
          </a:p>
          <a:p>
            <a:r>
              <a:rPr lang="en-US" sz="2600" b="1" dirty="0">
                <a:solidFill>
                  <a:srgbClr val="C00000"/>
                </a:solidFill>
                <a:latin typeface="Times New Roman" panose="02020603050405020304" pitchFamily="18" charset="0"/>
                <a:cs typeface="Times New Roman" panose="02020603050405020304" pitchFamily="18" charset="0"/>
              </a:rPr>
              <a:t>Department of Cognitive Science, </a:t>
            </a:r>
          </a:p>
          <a:p>
            <a:r>
              <a:rPr lang="en-US" sz="2600" b="1" dirty="0">
                <a:solidFill>
                  <a:srgbClr val="C00000"/>
                </a:solidFill>
                <a:latin typeface="Times New Roman" panose="02020603050405020304" pitchFamily="18" charset="0"/>
                <a:cs typeface="Times New Roman" panose="02020603050405020304" pitchFamily="18" charset="0"/>
              </a:rPr>
              <a:t>IIT Kanpur</a:t>
            </a:r>
          </a:p>
        </p:txBody>
      </p:sp>
    </p:spTree>
    <p:extLst>
      <p:ext uri="{BB962C8B-B14F-4D97-AF65-F5344CB8AC3E}">
        <p14:creationId xmlns:p14="http://schemas.microsoft.com/office/powerpoint/2010/main" val="136147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7"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6" presetID="37"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22" presetID="37"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28" presetID="37"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0809-1240-0830-3E33-37055420A11D}"/>
              </a:ext>
            </a:extLst>
          </p:cNvPr>
          <p:cNvSpPr>
            <a:spLocks noGrp="1"/>
          </p:cNvSpPr>
          <p:nvPr>
            <p:ph type="title"/>
          </p:nvPr>
        </p:nvSpPr>
        <p:spPr>
          <a:xfrm>
            <a:off x="1046922" y="2502038"/>
            <a:ext cx="10515600" cy="1325563"/>
          </a:xfrm>
        </p:spPr>
        <p:txBody>
          <a:bodyPr/>
          <a:lstStyle/>
          <a:p>
            <a:r>
              <a:rPr lang="en-US" dirty="0"/>
              <a:t>Language Acquisition in Bi/Multilinguals - V</a:t>
            </a:r>
          </a:p>
        </p:txBody>
      </p:sp>
    </p:spTree>
    <p:extLst>
      <p:ext uri="{BB962C8B-B14F-4D97-AF65-F5344CB8AC3E}">
        <p14:creationId xmlns:p14="http://schemas.microsoft.com/office/powerpoint/2010/main" val="85990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1B5B-25AF-856E-6C49-4CE4B4F91BC5}"/>
              </a:ext>
            </a:extLst>
          </p:cNvPr>
          <p:cNvSpPr>
            <a:spLocks noGrp="1"/>
          </p:cNvSpPr>
          <p:nvPr>
            <p:ph type="title"/>
          </p:nvPr>
        </p:nvSpPr>
        <p:spPr/>
        <p:txBody>
          <a:bodyPr/>
          <a:lstStyle/>
          <a:p>
            <a:r>
              <a:rPr lang="en-US" dirty="0"/>
              <a:t>Is statistical learning enough?</a:t>
            </a:r>
          </a:p>
        </p:txBody>
      </p:sp>
      <p:sp>
        <p:nvSpPr>
          <p:cNvPr id="3" name="Content Placeholder 2">
            <a:extLst>
              <a:ext uri="{FF2B5EF4-FFF2-40B4-BE49-F238E27FC236}">
                <a16:creationId xmlns:a16="http://schemas.microsoft.com/office/drawing/2014/main" id="{37C27083-F8D5-DF7D-B619-5EB6F2666985}"/>
              </a:ext>
            </a:extLst>
          </p:cNvPr>
          <p:cNvSpPr>
            <a:spLocks noGrp="1"/>
          </p:cNvSpPr>
          <p:nvPr>
            <p:ph idx="1"/>
          </p:nvPr>
        </p:nvSpPr>
        <p:spPr/>
        <p:txBody>
          <a:bodyPr/>
          <a:lstStyle/>
          <a:p>
            <a:endParaRPr lang="en-US" dirty="0"/>
          </a:p>
          <a:p>
            <a:endParaRPr lang="en-US" dirty="0"/>
          </a:p>
          <a:p>
            <a:r>
              <a:rPr lang="en-US" dirty="0"/>
              <a:t>In the previous lecture, we saw that infants relied on the statistical regularities of the speech input to solve the segmentation problem.</a:t>
            </a:r>
          </a:p>
          <a:p>
            <a:endParaRPr lang="en-US" dirty="0"/>
          </a:p>
          <a:p>
            <a:r>
              <a:rPr lang="en-US" dirty="0"/>
              <a:t>But is that the only cue to solving the segmentation problem?</a:t>
            </a:r>
          </a:p>
        </p:txBody>
      </p:sp>
    </p:spTree>
    <p:extLst>
      <p:ext uri="{BB962C8B-B14F-4D97-AF65-F5344CB8AC3E}">
        <p14:creationId xmlns:p14="http://schemas.microsoft.com/office/powerpoint/2010/main" val="3393267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7C87D5-6DAF-E167-F1C7-21A13C047627}"/>
              </a:ext>
            </a:extLst>
          </p:cNvPr>
          <p:cNvSpPr>
            <a:spLocks noGrp="1"/>
          </p:cNvSpPr>
          <p:nvPr>
            <p:ph idx="1"/>
          </p:nvPr>
        </p:nvSpPr>
        <p:spPr>
          <a:xfrm>
            <a:off x="838200" y="646043"/>
            <a:ext cx="10515600" cy="5530920"/>
          </a:xfrm>
        </p:spPr>
        <p:txBody>
          <a:bodyPr/>
          <a:lstStyle/>
          <a:p>
            <a:pPr marL="0" indent="0">
              <a:buNone/>
            </a:pPr>
            <a:endParaRPr lang="en-US" b="1" i="1" dirty="0"/>
          </a:p>
          <a:p>
            <a:pPr marL="0" indent="0">
              <a:buNone/>
            </a:pPr>
            <a:r>
              <a:rPr lang="en-US" b="1" i="1" dirty="0"/>
              <a:t>Prosodic Bootstrapping</a:t>
            </a:r>
            <a:endParaRPr lang="en-US" dirty="0"/>
          </a:p>
          <a:p>
            <a:pPr lvl="1"/>
            <a:endParaRPr lang="en-US" dirty="0"/>
          </a:p>
          <a:p>
            <a:pPr lvl="1"/>
            <a:r>
              <a:rPr lang="en-US" dirty="0"/>
              <a:t>Another alternative suggested by some researchers is that in addition to the statistical learning device (</a:t>
            </a:r>
            <a:r>
              <a:rPr lang="en-US" dirty="0" err="1"/>
              <a:t>Saffran</a:t>
            </a:r>
            <a:r>
              <a:rPr lang="en-US" dirty="0"/>
              <a:t> et al., 1996), infants also rely on the prosodic characteristics of speech for instance, rhythm of speech as a tool to perform speech segmentation into words.</a:t>
            </a:r>
          </a:p>
          <a:p>
            <a:pPr lvl="1"/>
            <a:endParaRPr lang="en-US" dirty="0"/>
          </a:p>
          <a:p>
            <a:pPr lvl="1"/>
            <a:r>
              <a:rPr lang="en-US" dirty="0"/>
              <a:t>Note that three categories of languages may be distinguished based on differences in the rhythmical patterns prevalent in these languages: stress-based languages (e.g., English, German, Dutch), syllable-based languages (e.g., French, Spanish, and Italian) and mora-based </a:t>
            </a:r>
            <a:r>
              <a:rPr lang="en-US" dirty="0" err="1"/>
              <a:t>langauges</a:t>
            </a:r>
            <a:r>
              <a:rPr lang="en-US" dirty="0"/>
              <a:t> (e.g., Japanese).</a:t>
            </a:r>
          </a:p>
        </p:txBody>
      </p:sp>
    </p:spTree>
    <p:extLst>
      <p:ext uri="{BB962C8B-B14F-4D97-AF65-F5344CB8AC3E}">
        <p14:creationId xmlns:p14="http://schemas.microsoft.com/office/powerpoint/2010/main" val="1155038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TotalTime>
  <Words>1480</Words>
  <Application>Microsoft Macintosh PowerPoint</Application>
  <PresentationFormat>Widescreen</PresentationFormat>
  <Paragraphs>104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Introduction  to the  Psychology of Bilingualism &amp; Multilingualism</vt:lpstr>
      <vt:lpstr>Language Acquisition in Bi/Multilinguals - V</vt:lpstr>
      <vt:lpstr>Is statistical learning enough?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 summary . .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Verma, Ark</dc:creator>
  <cp:lastModifiedBy>ArkVerma</cp:lastModifiedBy>
  <cp:revision>57</cp:revision>
  <dcterms:created xsi:type="dcterms:W3CDTF">2019-01-13T17:34:45Z</dcterms:created>
  <dcterms:modified xsi:type="dcterms:W3CDTF">2024-02-23T07:16:08Z</dcterms:modified>
</cp:coreProperties>
</file>