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1" r:id="rId3"/>
    <p:sldId id="258" r:id="rId4"/>
    <p:sldId id="259" r:id="rId5"/>
    <p:sldId id="299" r:id="rId6"/>
    <p:sldId id="300" r:id="rId7"/>
    <p:sldId id="301" r:id="rId8"/>
    <p:sldId id="275" r:id="rId9"/>
    <p:sldId id="276" r:id="rId10"/>
    <p:sldId id="277" r:id="rId11"/>
    <p:sldId id="278" r:id="rId12"/>
    <p:sldId id="302" r:id="rId13"/>
    <p:sldId id="303" r:id="rId14"/>
    <p:sldId id="305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63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1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0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1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8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7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7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2485106-A67F-4BD9-8543-20311978E5D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660D82F-57A4-433C-9177-0951B9A08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450.png"/><Relationship Id="rId21" Type="http://schemas.openxmlformats.org/officeDocument/2006/relationships/image" Target="../media/image631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" Type="http://schemas.openxmlformats.org/officeDocument/2006/relationships/image" Target="../media/image15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5" Type="http://schemas.openxmlformats.org/officeDocument/2006/relationships/image" Target="../media/image470.png"/><Relationship Id="rId15" Type="http://schemas.openxmlformats.org/officeDocument/2006/relationships/image" Target="../media/image570.png"/><Relationship Id="rId10" Type="http://schemas.openxmlformats.org/officeDocument/2006/relationships/image" Target="../media/image520.png"/><Relationship Id="rId19" Type="http://schemas.openxmlformats.org/officeDocument/2006/relationships/image" Target="../media/image611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5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610B-3A9A-3566-D883-EFB221AE4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CA35-FA8D-DCC6-90DC-32818E6BB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5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During training, before applying mini-batch gradient descent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Randomly mark each input node (e.g. choose each with </a:t>
                </a:r>
                <a:r>
                  <a:rPr lang="en-IN" dirty="0" err="1">
                    <a:sym typeface="Wingdings" panose="05000000000000000000" pitchFamily="2" charset="2"/>
                  </a:rPr>
                  <a:t>prob</a:t>
                </a:r>
                <a:r>
                  <a:rPr lang="en-IN" dirty="0">
                    <a:sym typeface="Wingdings" panose="05000000000000000000" pitchFamily="2" charset="2"/>
                  </a:rPr>
                  <a:t> 20%)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Randomly mark each hidden node (e.g. choose each with </a:t>
                </a:r>
                <a:r>
                  <a:rPr lang="en-IN" dirty="0" err="1">
                    <a:sym typeface="Wingdings" panose="05000000000000000000" pitchFamily="2" charset="2"/>
                  </a:rPr>
                  <a:t>prob</a:t>
                </a:r>
                <a:r>
                  <a:rPr lang="en-IN" dirty="0">
                    <a:sym typeface="Wingdings" panose="05000000000000000000" pitchFamily="2" charset="2"/>
                  </a:rPr>
                  <a:t> 50%)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Remove marked nodes, and corresponding edges from the network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Apply mini-batch gradient descent (or </a:t>
                </a:r>
                <a:r>
                  <a:rPr lang="en-IN" dirty="0" err="1">
                    <a:sym typeface="Wingdings" panose="05000000000000000000" pitchFamily="2" charset="2"/>
                  </a:rPr>
                  <a:t>backprop</a:t>
                </a:r>
                <a:r>
                  <a:rPr lang="en-IN" dirty="0">
                    <a:sym typeface="Wingdings" panose="05000000000000000000" pitchFamily="2" charset="2"/>
                  </a:rPr>
                  <a:t>) to the remaining network</a:t>
                </a:r>
              </a:p>
              <a:p>
                <a:pPr lvl="3"/>
                <a:r>
                  <a:rPr lang="en-IN" dirty="0" err="1">
                    <a:sym typeface="Wingdings" panose="05000000000000000000" pitchFamily="2" charset="2"/>
                  </a:rPr>
                  <a:t>Backprop</a:t>
                </a:r>
                <a:r>
                  <a:rPr lang="en-IN" dirty="0">
                    <a:sym typeface="Wingdings" panose="05000000000000000000" pitchFamily="2" charset="2"/>
                  </a:rPr>
                  <a:t> is GD applied to multilayer </a:t>
                </a:r>
                <a:r>
                  <a:rPr lang="en-IN" dirty="0" err="1">
                    <a:sym typeface="Wingdings" panose="05000000000000000000" pitchFamily="2" charset="2"/>
                  </a:rPr>
                  <a:t>perceptrons</a:t>
                </a:r>
                <a:r>
                  <a:rPr lang="en-IN" dirty="0">
                    <a:sym typeface="Wingdings" panose="05000000000000000000" pitchFamily="2" charset="2"/>
                  </a:rPr>
                  <a:t> – will study this next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NAG, </a:t>
                </a:r>
                <a:r>
                  <a:rPr lang="en-IN" dirty="0" err="1">
                    <a:sym typeface="Wingdings" panose="05000000000000000000" pitchFamily="2" charset="2"/>
                  </a:rPr>
                  <a:t>AdaGrad</a:t>
                </a:r>
                <a:r>
                  <a:rPr lang="en-IN" dirty="0">
                    <a:sym typeface="Wingdings" panose="05000000000000000000" pitchFamily="2" charset="2"/>
                  </a:rPr>
                  <a:t>, Adam </a:t>
                </a:r>
                <a:r>
                  <a:rPr lang="en-IN" dirty="0" err="1">
                    <a:sym typeface="Wingdings" panose="05000000000000000000" pitchFamily="2" charset="2"/>
                  </a:rPr>
                  <a:t>etc</a:t>
                </a:r>
                <a:r>
                  <a:rPr lang="en-IN" dirty="0">
                    <a:sym typeface="Wingdings" panose="05000000000000000000" pitchFamily="2" charset="2"/>
                  </a:rPr>
                  <a:t> can be used along with dropout as usual</a:t>
                </a:r>
              </a:p>
              <a:p>
                <a:pPr lvl="2"/>
                <a:r>
                  <a:rPr lang="en-IN" b="1" dirty="0">
                    <a:sym typeface="Wingdings" panose="05000000000000000000" pitchFamily="2" charset="2"/>
                  </a:rPr>
                  <a:t>Dropout at t</a:t>
                </a:r>
                <a:r>
                  <a:rPr lang="en-IN" b="1" dirty="0"/>
                  <a:t>est time</a:t>
                </a:r>
                <a:r>
                  <a:rPr lang="en-IN" dirty="0"/>
                  <a:t>: scale the (post-activation) output of each node in the NN with the </a:t>
                </a:r>
                <a:r>
                  <a:rPr lang="en-IN" dirty="0" err="1"/>
                  <a:t>prob</a:t>
                </a:r>
                <a:r>
                  <a:rPr lang="en-IN" dirty="0"/>
                  <a:t> with which that node would have been spared from marking</a:t>
                </a:r>
              </a:p>
              <a:p>
                <a:pPr lvl="3"/>
                <a:r>
                  <a:rPr lang="en-IN" dirty="0">
                    <a:sym typeface="Wingdings" panose="05000000000000000000" pitchFamily="2" charset="2"/>
                  </a:rPr>
                  <a:t>An approximation but a scalable one that gives acceptable performance in practice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drop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+0⋅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drop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=0.2/0.5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for </a:t>
                </a:r>
                <a:r>
                  <a:rPr lang="en-IN" dirty="0" err="1">
                    <a:sym typeface="Wingdings" panose="05000000000000000000" pitchFamily="2" charset="2"/>
                  </a:rPr>
                  <a:t>ip</a:t>
                </a:r>
                <a:r>
                  <a:rPr lang="en-IN" dirty="0">
                    <a:sym typeface="Wingdings" panose="05000000000000000000" pitchFamily="2" charset="2"/>
                  </a:rPr>
                  <a:t>/hidden nodes)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Forces nodes to learn to work in absence of other nodes – robust!</a:t>
                </a:r>
              </a:p>
              <a:p>
                <a:pPr lvl="2"/>
                <a:r>
                  <a:rPr lang="en-IN" dirty="0"/>
                  <a:t>Side effect is slightly faster training and regularization</a:t>
                </a:r>
              </a:p>
              <a:p>
                <a:endParaRPr lang="en-IN" dirty="0"/>
              </a:p>
              <a:p>
                <a:pPr lvl="2"/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817" t="-2545" r="-511" b="-1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Dropout at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837083"/>
            <a:ext cx="2632304" cy="3688258"/>
            <a:chOff x="261098" y="1724256"/>
            <a:chExt cx="2632304" cy="36882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6"/>
              <a:endCxn id="6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1" idx="2"/>
              <a:endCxn id="7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1" idx="0"/>
              <a:endCxn id="6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18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  <a:endCxn id="18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0400" y="4678802"/>
                  <a:ext cx="6258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00" y="4678802"/>
                  <a:ext cx="62587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7242938" y="6092822"/>
                    <a:ext cx="63414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2938" y="6092822"/>
                    <a:ext cx="634148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138005" y="1724256"/>
              <a:ext cx="878490" cy="885750"/>
              <a:chOff x="5362588" y="2871839"/>
              <a:chExt cx="878490" cy="8857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581845" y="2878230"/>
                    <a:ext cx="27516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1845" y="2878230"/>
                    <a:ext cx="275167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667" r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/>
          <p:cNvGrpSpPr/>
          <p:nvPr/>
        </p:nvGrpSpPr>
        <p:grpSpPr>
          <a:xfrm>
            <a:off x="3526637" y="948200"/>
            <a:ext cx="1534628" cy="2150248"/>
            <a:chOff x="261098" y="1724254"/>
            <a:chExt cx="2632304" cy="368826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6"/>
              <a:endCxn id="24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9" idx="2"/>
              <a:endCxn id="25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9" idx="0"/>
              <a:endCxn id="24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0"/>
              <a:endCxn id="36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0"/>
              <a:endCxn id="36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Group 40"/>
          <p:cNvGrpSpPr/>
          <p:nvPr/>
        </p:nvGrpSpPr>
        <p:grpSpPr>
          <a:xfrm>
            <a:off x="5262131" y="940631"/>
            <a:ext cx="1534628" cy="2150248"/>
            <a:chOff x="261098" y="1724254"/>
            <a:chExt cx="2632304" cy="368826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>
              <a:stCxn id="53" idx="2"/>
              <a:endCxn id="43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3" idx="0"/>
              <a:endCxn id="42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3" idx="0"/>
              <a:endCxn id="50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0"/>
              <a:endCxn id="50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" name="Group 54"/>
          <p:cNvGrpSpPr/>
          <p:nvPr/>
        </p:nvGrpSpPr>
        <p:grpSpPr>
          <a:xfrm>
            <a:off x="6999920" y="940631"/>
            <a:ext cx="1534630" cy="2142678"/>
            <a:chOff x="261098" y="1724254"/>
            <a:chExt cx="2632304" cy="367527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58" name="Oval 57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8" idx="0"/>
              <a:endCxn id="57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8" idx="6"/>
              <a:endCxn id="56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0"/>
              <a:endCxn id="65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6" idx="0"/>
              <a:endCxn id="65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66" name="Rectangle 65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8" name="Group 67"/>
          <p:cNvGrpSpPr/>
          <p:nvPr/>
        </p:nvGrpSpPr>
        <p:grpSpPr>
          <a:xfrm>
            <a:off x="8693200" y="933061"/>
            <a:ext cx="1531409" cy="2150248"/>
            <a:chOff x="266620" y="1724254"/>
            <a:chExt cx="2626782" cy="368826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sp>
          <p:nvSpPr>
            <p:cNvPr id="70" name="Oval 69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70" idx="6"/>
              <a:endCxn id="69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80" idx="0"/>
              <a:endCxn id="69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0"/>
              <a:endCxn id="77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8" name="Rectangle 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78" name="Rectangle 77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6" name="TextBox 2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2" name="Group 81"/>
          <p:cNvGrpSpPr/>
          <p:nvPr/>
        </p:nvGrpSpPr>
        <p:grpSpPr>
          <a:xfrm>
            <a:off x="10424365" y="940631"/>
            <a:ext cx="1528003" cy="2150248"/>
            <a:chOff x="261098" y="1724254"/>
            <a:chExt cx="2620941" cy="368826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84" name="Oval 83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84" idx="0"/>
              <a:endCxn id="83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94" idx="2"/>
              <a:endCxn id="83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3" idx="0"/>
              <a:endCxn id="91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oup 89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4" name="TextBox 2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6" name="Group 95"/>
          <p:cNvGrpSpPr/>
          <p:nvPr/>
        </p:nvGrpSpPr>
        <p:grpSpPr>
          <a:xfrm>
            <a:off x="5584303" y="3304595"/>
            <a:ext cx="1023394" cy="2150248"/>
            <a:chOff x="1138005" y="1724254"/>
            <a:chExt cx="1755397" cy="368826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cxnSp>
          <p:nvCxnSpPr>
            <p:cNvPr id="98" name="Straight Arrow Connector 97"/>
            <p:cNvCxnSpPr>
              <a:stCxn id="105" idx="0"/>
              <a:endCxn id="97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7" idx="0"/>
              <a:endCxn id="102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81" name="Rectangle 2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03" name="Rectangle 102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9" name="TextBox 2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7" name="Group 106"/>
          <p:cNvGrpSpPr/>
          <p:nvPr/>
        </p:nvGrpSpPr>
        <p:grpSpPr>
          <a:xfrm>
            <a:off x="3522255" y="3304595"/>
            <a:ext cx="1023393" cy="2142678"/>
            <a:chOff x="261098" y="1724254"/>
            <a:chExt cx="1755397" cy="3675276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109" name="Oval 108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109" idx="0"/>
              <a:endCxn id="108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8" idx="0"/>
              <a:endCxn id="114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r="-629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7" name="Group 116"/>
          <p:cNvGrpSpPr/>
          <p:nvPr/>
        </p:nvGrpSpPr>
        <p:grpSpPr>
          <a:xfrm>
            <a:off x="7003141" y="3286485"/>
            <a:ext cx="1531409" cy="2142678"/>
            <a:chOff x="266620" y="1724254"/>
            <a:chExt cx="2626782" cy="3675276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sp>
          <p:nvSpPr>
            <p:cNvPr id="119" name="Oval 118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>
              <a:stCxn id="119" idx="6"/>
              <a:endCxn id="118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8" idx="0"/>
              <a:endCxn id="124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0" name="Rectangle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5" name="TextBox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7" name="Group 126"/>
          <p:cNvGrpSpPr/>
          <p:nvPr/>
        </p:nvGrpSpPr>
        <p:grpSpPr>
          <a:xfrm>
            <a:off x="8689980" y="3286485"/>
            <a:ext cx="1528003" cy="2150248"/>
            <a:chOff x="261098" y="1724254"/>
            <a:chExt cx="2620941" cy="3688260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cxnSp>
          <p:nvCxnSpPr>
            <p:cNvPr id="129" name="Straight Arrow Connector 128"/>
            <p:cNvCxnSpPr>
              <a:stCxn id="136" idx="2"/>
              <a:endCxn id="128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8" idx="0"/>
              <a:endCxn id="133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35" name="Rectangle 3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 131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34" name="Rectangle 133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3" name="TextBox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8" name="TextBox 137"/>
          <p:cNvSpPr txBox="1"/>
          <p:nvPr/>
        </p:nvSpPr>
        <p:spPr>
          <a:xfrm>
            <a:off x="253353" y="5582342"/>
            <a:ext cx="1160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 this toy example, 28% NN have no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/p nodes or no path connecting at least one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/p node to the o/p node i.e. cannot apply GD to them. For large networks, it is unlikely that sampling will result in such a disconnected network. In practice a large fraction of nodes do get retained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21242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16%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136221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900866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522384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16%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263844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16%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1704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946566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925113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605953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4%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215952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>
                    <a:alpha val="50000"/>
                  </a:srgbClr>
                </a:solidFill>
              </a:rPr>
              <a:t>28%</a:t>
            </a:r>
            <a:endParaRPr lang="en-US" sz="7200" b="1" dirty="0">
              <a:solidFill>
                <a:srgbClr val="FF0000">
                  <a:alpha val="50000"/>
                </a:srgbClr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10945443" y="3286486"/>
            <a:ext cx="512158" cy="516392"/>
            <a:chOff x="5362588" y="2871837"/>
            <a:chExt cx="878490" cy="885752"/>
          </a:xfrm>
        </p:grpSpPr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2588" y="2871839"/>
              <a:ext cx="878490" cy="885750"/>
            </a:xfrm>
            <a:prstGeom prst="rect">
              <a:avLst/>
            </a:prstGeom>
          </p:spPr>
        </p:pic>
        <p:sp>
          <p:nvSpPr>
            <p:cNvPr id="151" name="Rectangle 150"/>
            <p:cNvSpPr/>
            <p:nvPr/>
          </p:nvSpPr>
          <p:spPr>
            <a:xfrm>
              <a:off x="5642792" y="2937664"/>
              <a:ext cx="318081" cy="319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5526666" y="2871837"/>
                  <a:ext cx="275167" cy="475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IN" sz="12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666" y="2871837"/>
                  <a:ext cx="275167" cy="47512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20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3E1-D206-0C3C-54D9-6A22A5B3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layer types in deep 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9DC5E-CBF3-AC62-CFDA-1818D9999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9195981" cy="5300823"/>
              </a:xfrm>
            </p:spPr>
            <p:txBody>
              <a:bodyPr/>
              <a:lstStyle/>
              <a:p>
                <a:r>
                  <a:rPr lang="en-US" dirty="0"/>
                  <a:t>Features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r>
                  <a:rPr lang="en-US" dirty="0"/>
                  <a:t> learnt by a deep network depend on the type of its hidden layers parametrized by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9DC5E-CBF3-AC62-CFDA-1818D9999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9195981" cy="5300823"/>
              </a:xfrm>
              <a:blipFill>
                <a:blip r:embed="rId2"/>
                <a:stretch>
                  <a:fillRect l="-729" t="-2759" r="-1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EE57F-B93F-6C44-AD25-66520E3E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Images </a:t>
            </a:r>
            <a:r>
              <a:rPr lang="en-IN" dirty="0" err="1"/>
              <a:t>courtsey</a:t>
            </a:r>
            <a:r>
              <a:rPr lang="en-IN" dirty="0"/>
              <a:t> geeksforgeeks.org, ibm.com, theaisummer.com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14906-830C-69CB-E36A-989775FE15CA}"/>
              </a:ext>
            </a:extLst>
          </p:cNvPr>
          <p:cNvGrpSpPr/>
          <p:nvPr/>
        </p:nvGrpSpPr>
        <p:grpSpPr>
          <a:xfrm>
            <a:off x="253353" y="1979928"/>
            <a:ext cx="3062724" cy="1975441"/>
            <a:chOff x="253353" y="1979928"/>
            <a:chExt cx="3062724" cy="1975441"/>
          </a:xfrm>
        </p:grpSpPr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2D725E4-F0EC-FB66-F116-F9674D3C1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504" y="1979928"/>
              <a:ext cx="2963573" cy="160610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1373F2-A35F-7622-AF0F-F9F2D67570C1}"/>
                </a:ext>
              </a:extLst>
            </p:cNvPr>
            <p:cNvSpPr txBox="1"/>
            <p:nvPr/>
          </p:nvSpPr>
          <p:spPr>
            <a:xfrm>
              <a:off x="253353" y="3586037"/>
              <a:ext cx="2016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perceptron layer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B18FA3-5533-6DAD-C749-C768F3899A9B}"/>
              </a:ext>
            </a:extLst>
          </p:cNvPr>
          <p:cNvGrpSpPr/>
          <p:nvPr/>
        </p:nvGrpSpPr>
        <p:grpSpPr>
          <a:xfrm>
            <a:off x="249032" y="3801323"/>
            <a:ext cx="5138427" cy="2765171"/>
            <a:chOff x="249032" y="3801323"/>
            <a:chExt cx="5138427" cy="2765171"/>
          </a:xfrm>
        </p:grpSpPr>
        <p:pic>
          <p:nvPicPr>
            <p:cNvPr id="8" name="Picture 7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ED8ACA6A-308A-501D-47BB-2550DF05B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32" y="3801323"/>
              <a:ext cx="4753771" cy="276517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3A3EDE-9CC0-D0C4-819B-7355550283EC}"/>
                </a:ext>
              </a:extLst>
            </p:cNvPr>
            <p:cNvSpPr txBox="1"/>
            <p:nvPr/>
          </p:nvSpPr>
          <p:spPr>
            <a:xfrm>
              <a:off x="3371168" y="6098562"/>
              <a:ext cx="2016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convolutional layer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58DF36-FDCB-8AF3-D13B-BF844E78018E}"/>
              </a:ext>
            </a:extLst>
          </p:cNvPr>
          <p:cNvGrpSpPr/>
          <p:nvPr/>
        </p:nvGrpSpPr>
        <p:grpSpPr>
          <a:xfrm>
            <a:off x="8120617" y="36191"/>
            <a:ext cx="4045221" cy="6858000"/>
            <a:chOff x="8120617" y="36191"/>
            <a:chExt cx="4045221" cy="6858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ED7867-2F61-1414-9C67-105B81074D18}"/>
                </a:ext>
              </a:extLst>
            </p:cNvPr>
            <p:cNvSpPr txBox="1"/>
            <p:nvPr/>
          </p:nvSpPr>
          <p:spPr>
            <a:xfrm>
              <a:off x="8120617" y="6488668"/>
              <a:ext cx="20436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transformer layer</a:t>
              </a:r>
            </a:p>
          </p:txBody>
        </p:sp>
        <p:pic>
          <p:nvPicPr>
            <p:cNvPr id="19" name="Picture 18" descr="Diagram&#10;&#10;Description automatically generated">
              <a:extLst>
                <a:ext uri="{FF2B5EF4-FFF2-40B4-BE49-F238E27FC236}">
                  <a16:creationId xmlns:a16="http://schemas.microsoft.com/office/drawing/2014/main" id="{4668EC0D-6638-65FD-F81E-0927BF05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9955" y="36191"/>
              <a:ext cx="2185883" cy="6858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DA342E-5623-3DB7-DBB7-244BB43E21B1}"/>
              </a:ext>
            </a:extLst>
          </p:cNvPr>
          <p:cNvGrpSpPr/>
          <p:nvPr/>
        </p:nvGrpSpPr>
        <p:grpSpPr>
          <a:xfrm>
            <a:off x="5797319" y="2630385"/>
            <a:ext cx="2992978" cy="2865790"/>
            <a:chOff x="5797319" y="2630385"/>
            <a:chExt cx="2992978" cy="2865790"/>
          </a:xfrm>
        </p:grpSpPr>
        <p:pic>
          <p:nvPicPr>
            <p:cNvPr id="24" name="Picture 23" descr="Diagram&#10;&#10;Description automatically generated">
              <a:extLst>
                <a:ext uri="{FF2B5EF4-FFF2-40B4-BE49-F238E27FC236}">
                  <a16:creationId xmlns:a16="http://schemas.microsoft.com/office/drawing/2014/main" id="{52ECE70B-1BCD-5707-63D5-A0514732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319" y="2630385"/>
              <a:ext cx="2857500" cy="24765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A31C2E-1A27-941D-0D06-907B8CD27609}"/>
                </a:ext>
              </a:extLst>
            </p:cNvPr>
            <p:cNvSpPr txBox="1"/>
            <p:nvPr/>
          </p:nvSpPr>
          <p:spPr>
            <a:xfrm>
              <a:off x="6774006" y="5126843"/>
              <a:ext cx="2016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residual/skip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7922-3921-B77C-2158-C0FAD01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training strategies - pretraining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F1D2B-238D-DBD8-0C96-ED6AA3B47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Entire network composed of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Get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IN" dirty="0"/>
                  <a:t> from some other source</a:t>
                </a:r>
              </a:p>
              <a:p>
                <a:pPr lvl="2"/>
                <a:r>
                  <a:rPr lang="en-IN" dirty="0" err="1"/>
                  <a:t>Huggingface</a:t>
                </a:r>
                <a:r>
                  <a:rPr lang="en-IN" dirty="0"/>
                  <a:t>, GitHub, previous year CS771 offerings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Ensure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was trained on a similar task as the one we are trying to solve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During train, freeze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only train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– extremely fast!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Can also train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jointly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– known as “fine-tuning” of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Train only the top few layers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𝐇</m:t>
                    </m:r>
                  </m:oMath>
                </a14:m>
                <a:r>
                  <a:rPr lang="en-IN" b="1" i="0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for speed</a:t>
                </a:r>
                <a:endParaRPr lang="en-IN" b="1" i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Can also train all layers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if pretraining task very different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F1D2B-238D-DBD8-0C96-ED6AA3B47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7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CEBC-B89A-BAEF-50F1-3FB07389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(pre)training strategies – Siamese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F7353-AE47-A4AF-940E-D274CA90C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2016618" cy="5300823"/>
              </a:xfrm>
            </p:spPr>
            <p:txBody>
              <a:bodyPr/>
              <a:lstStyle/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-class problem</a:t>
                </a:r>
                <a:r>
                  <a:rPr lang="en-IN" dirty="0"/>
                  <a:t>, encourage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dirty="0"/>
                  <a:t> else want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Called Siamese models or two-tower models</a:t>
                </a:r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/>
                  <a:t> be a triplet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Triplet loss function: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Contrastive loss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Popular in vision, recommendation, NLP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F7353-AE47-A4AF-940E-D274CA90C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2016618" cy="5300823"/>
              </a:xfrm>
              <a:blipFill>
                <a:blip r:embed="rId2"/>
                <a:stretch>
                  <a:fillRect l="-558"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5A2FDAD-945B-C7B4-0C42-1C28DC1F0B53}"/>
              </a:ext>
            </a:extLst>
          </p:cNvPr>
          <p:cNvGrpSpPr/>
          <p:nvPr/>
        </p:nvGrpSpPr>
        <p:grpSpPr>
          <a:xfrm>
            <a:off x="7430538" y="3107541"/>
            <a:ext cx="2211572" cy="3393746"/>
            <a:chOff x="274619" y="2925408"/>
            <a:chExt cx="2211572" cy="3393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11F17CA-6041-4D6F-8B4F-84BD3AF23CB3}"/>
                    </a:ext>
                  </a:extLst>
                </p:cNvPr>
                <p:cNvSpPr txBox="1"/>
                <p:nvPr/>
              </p:nvSpPr>
              <p:spPr>
                <a:xfrm>
                  <a:off x="671232" y="5848063"/>
                  <a:ext cx="1418346" cy="4710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11F17CA-6041-4D6F-8B4F-84BD3AF23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32" y="5848063"/>
                  <a:ext cx="1418346" cy="4710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E67EE8B-0A5E-2B93-10CF-2C7181166B42}"/>
                    </a:ext>
                  </a:extLst>
                </p:cNvPr>
                <p:cNvSpPr txBox="1"/>
                <p:nvPr/>
              </p:nvSpPr>
              <p:spPr>
                <a:xfrm>
                  <a:off x="427233" y="2925408"/>
                  <a:ext cx="1906344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E67EE8B-0A5E-2B93-10CF-2C718116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33" y="2925408"/>
                  <a:ext cx="1906344" cy="5091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A0966D-24B2-DE81-38BD-9F2158B85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4619" y="3678003"/>
              <a:ext cx="2211572" cy="203096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193AAC-A509-7407-6CDC-FCA431DFF752}"/>
              </a:ext>
            </a:extLst>
          </p:cNvPr>
          <p:cNvGrpSpPr/>
          <p:nvPr/>
        </p:nvGrpSpPr>
        <p:grpSpPr>
          <a:xfrm>
            <a:off x="9642110" y="3107541"/>
            <a:ext cx="2211572" cy="3393746"/>
            <a:chOff x="2904069" y="2925408"/>
            <a:chExt cx="2211572" cy="3393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B59C2C1-3834-8384-FDF9-F33CF8AB65C1}"/>
                    </a:ext>
                  </a:extLst>
                </p:cNvPr>
                <p:cNvSpPr txBox="1"/>
                <p:nvPr/>
              </p:nvSpPr>
              <p:spPr>
                <a:xfrm>
                  <a:off x="3300682" y="5848063"/>
                  <a:ext cx="1418346" cy="4710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B59C2C1-3834-8384-FDF9-F33CF8AB6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682" y="5848063"/>
                  <a:ext cx="1418346" cy="4710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5C63F65-A835-05B0-5DA9-F26D36AAD07C}"/>
                    </a:ext>
                  </a:extLst>
                </p:cNvPr>
                <p:cNvSpPr txBox="1"/>
                <p:nvPr/>
              </p:nvSpPr>
              <p:spPr>
                <a:xfrm>
                  <a:off x="3056683" y="2925408"/>
                  <a:ext cx="1906344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5C63F65-A835-05B0-5DA9-F26D36AAD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683" y="2925408"/>
                  <a:ext cx="1906344" cy="5091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E5E356B-D286-ECEF-8AE3-0D3507CC4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4069" y="3678003"/>
              <a:ext cx="2211572" cy="2030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32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955F-5175-CE93-4766-9AEEF5DF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938647" cy="1075433"/>
          </a:xfrm>
        </p:spPr>
        <p:txBody>
          <a:bodyPr>
            <a:normAutofit/>
          </a:bodyPr>
          <a:lstStyle/>
          <a:p>
            <a:r>
              <a:rPr lang="en-US" dirty="0"/>
              <a:t>Popular (pre)training strategies – Cloze tasks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D6146-FA16-1865-3352-DF21377F5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Very popular in training language models, graph models</a:t>
                </a:r>
              </a:p>
              <a:p>
                <a:r>
                  <a:rPr lang="en-US" dirty="0"/>
                  <a:t>Given an object, hide a portion and ask the NN to retrieve it</a:t>
                </a:r>
              </a:p>
              <a:p>
                <a:pPr lvl="2"/>
                <a:r>
                  <a:rPr lang="en-US" dirty="0"/>
                  <a:t>“I am wearing a green shirt” </a:t>
                </a:r>
                <a:r>
                  <a:rPr lang="en-US" dirty="0">
                    <a:sym typeface="Wingdings" panose="05000000000000000000" pitchFamily="2" charset="2"/>
                  </a:rPr>
                  <a:t> “I am &lt;MASK&gt; a green shirt”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Also known as masked language modelling in NLP literature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Train network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𝐇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so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am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 &lt;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MASK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&gt;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Wingdings" panose="05000000000000000000" pitchFamily="2" charset="2"/>
                                  </a:rPr>
                                  <m:t>shirt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wearing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Training often proceeds in Siamese style</a:t>
                </a:r>
              </a:p>
              <a:p>
                <a:r>
                  <a:rPr lang="en-US" dirty="0"/>
                  <a:t>To train graph models, can train network to predict neighbors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D6146-FA16-1865-3352-DF21377F5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016C3-99B3-7B6E-2F6A-5EBF35F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 err="1"/>
              <a:t>Endsem</a:t>
            </a:r>
            <a:r>
              <a:rPr lang="en-US" dirty="0"/>
              <a:t> Exam</a:t>
            </a:r>
            <a:endParaRPr lang="en-IN" dirty="0"/>
          </a:p>
        </p:txBody>
      </p:sp>
      <p:pic>
        <p:nvPicPr>
          <p:cNvPr id="8" name="Picture 7" descr="Hand holding a pen shading number on a sheet">
            <a:extLst>
              <a:ext uri="{FF2B5EF4-FFF2-40B4-BE49-F238E27FC236}">
                <a16:creationId xmlns:a16="http://schemas.microsoft.com/office/drawing/2014/main" id="{7AFE89F7-9C90-3CEB-C4E3-93486BE1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94" r="-1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02BA10-88EE-5F1D-ED4D-4051992C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Apr 28 (Sun)</a:t>
            </a:r>
            <a:r>
              <a:rPr lang="en-IN" dirty="0">
                <a:solidFill>
                  <a:schemeClr val="accent5"/>
                </a:solidFill>
              </a:rPr>
              <a:t>, 8AM – Venue TBA</a:t>
            </a:r>
          </a:p>
          <a:p>
            <a:pPr lvl="2"/>
            <a:r>
              <a:rPr lang="en-IN" dirty="0"/>
              <a:t>Only for registered students (no auditors)</a:t>
            </a:r>
          </a:p>
          <a:p>
            <a:r>
              <a:rPr lang="en-US" dirty="0"/>
              <a:t>Open notes (handwritten only)</a:t>
            </a:r>
          </a:p>
          <a:p>
            <a:r>
              <a:rPr lang="en-US" dirty="0"/>
              <a:t>No mobile phones, tablets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Bring your institute ID card</a:t>
            </a:r>
          </a:p>
          <a:p>
            <a:r>
              <a:rPr lang="en-US" dirty="0"/>
              <a:t>Syllabus:</a:t>
            </a:r>
          </a:p>
          <a:p>
            <a:pPr lvl="2"/>
            <a:r>
              <a:rPr lang="en-US" dirty="0"/>
              <a:t>All videos/slides on YouTube/GitHub by 26</a:t>
            </a:r>
            <a:r>
              <a:rPr lang="en-US" baseline="30000" dirty="0"/>
              <a:t>th</a:t>
            </a:r>
            <a:r>
              <a:rPr lang="en-US" dirty="0"/>
              <a:t> Apr</a:t>
            </a:r>
          </a:p>
          <a:p>
            <a:pPr lvl="2"/>
            <a:r>
              <a:rPr lang="en-US" dirty="0"/>
              <a:t>DS content (slides, code) for DS 1 – 14.</a:t>
            </a:r>
          </a:p>
          <a:p>
            <a:r>
              <a:rPr lang="en-US" dirty="0"/>
              <a:t>See previous year’s GitHub for practice</a:t>
            </a:r>
          </a:p>
        </p:txBody>
      </p:sp>
    </p:spTree>
    <p:extLst>
      <p:ext uri="{BB962C8B-B14F-4D97-AF65-F5344CB8AC3E}">
        <p14:creationId xmlns:p14="http://schemas.microsoft.com/office/powerpoint/2010/main" val="40030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6CB-5024-58BC-49B5-7C79EE1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Deep 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067F79-D7B6-B047-5BF9-BCEE2CD2B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8106" y="1111624"/>
                <a:ext cx="6763893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Number of hidden layers, number of nodes in hidden layers are treated as hyperparameters</a:t>
                </a:r>
              </a:p>
              <a:p>
                <a:r>
                  <a:rPr lang="en-US" dirty="0"/>
                  <a:t>Number of output nodes is decided according to application</a:t>
                </a:r>
              </a:p>
              <a:p>
                <a:pPr lvl="2"/>
                <a:r>
                  <a:rPr lang="en-US" dirty="0"/>
                  <a:t>Regression: only one node, no activation</a:t>
                </a:r>
              </a:p>
              <a:p>
                <a:pPr lvl="2"/>
                <a:r>
                  <a:rPr lang="en-US" dirty="0"/>
                  <a:t>Binary classification: only one node with sigmoid activation</a:t>
                </a:r>
              </a:p>
              <a:p>
                <a:pPr lvl="2"/>
                <a:r>
                  <a:rPr lang="en-US" dirty="0"/>
                  <a:t>Multi-classification: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nodes with </a:t>
                </a:r>
                <a:r>
                  <a:rPr lang="en-IN" dirty="0" err="1"/>
                  <a:t>softmax</a:t>
                </a:r>
                <a:r>
                  <a:rPr lang="en-IN" dirty="0"/>
                  <a:t> activation</a:t>
                </a:r>
              </a:p>
              <a:p>
                <a:pPr lvl="2"/>
                <a:r>
                  <a:rPr lang="en-IN" dirty="0"/>
                  <a:t>Multi-label classification: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nodes each with sigmoid classification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067F79-D7B6-B047-5BF9-BCEE2CD2B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106" y="1111624"/>
                <a:ext cx="6763893" cy="5300823"/>
              </a:xfrm>
              <a:blipFill>
                <a:blip r:embed="rId2"/>
                <a:stretch>
                  <a:fillRect l="-901" t="-2759" r="-450" b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E32AFF9-1AA7-2430-AA50-FBF2DBA564EC}"/>
              </a:ext>
            </a:extLst>
          </p:cNvPr>
          <p:cNvSpPr/>
          <p:nvPr/>
        </p:nvSpPr>
        <p:spPr>
          <a:xfrm>
            <a:off x="833741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164F-2BE7-9E97-F27A-BAD2855E3769}"/>
              </a:ext>
            </a:extLst>
          </p:cNvPr>
          <p:cNvSpPr/>
          <p:nvPr/>
        </p:nvSpPr>
        <p:spPr>
          <a:xfrm>
            <a:off x="1397267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45C0D0-708B-4181-BD64-3CEEAC98F319}"/>
              </a:ext>
            </a:extLst>
          </p:cNvPr>
          <p:cNvSpPr/>
          <p:nvPr/>
        </p:nvSpPr>
        <p:spPr>
          <a:xfrm>
            <a:off x="1960793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2CDA5F-B379-A9D0-F6C7-39580010FE9E}"/>
              </a:ext>
            </a:extLst>
          </p:cNvPr>
          <p:cNvSpPr/>
          <p:nvPr/>
        </p:nvSpPr>
        <p:spPr>
          <a:xfrm>
            <a:off x="2524319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D451AC-7C22-C832-4EBF-670412B09BB9}"/>
              </a:ext>
            </a:extLst>
          </p:cNvPr>
          <p:cNvSpPr/>
          <p:nvPr/>
        </p:nvSpPr>
        <p:spPr>
          <a:xfrm>
            <a:off x="261784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BC0B43-3629-D0F6-3834-8965CC8B2B79}"/>
              </a:ext>
            </a:extLst>
          </p:cNvPr>
          <p:cNvSpPr/>
          <p:nvPr/>
        </p:nvSpPr>
        <p:spPr>
          <a:xfrm>
            <a:off x="825310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4E41F9-E10B-D9B6-2E91-8171F3BCAFA6}"/>
              </a:ext>
            </a:extLst>
          </p:cNvPr>
          <p:cNvSpPr/>
          <p:nvPr/>
        </p:nvSpPr>
        <p:spPr>
          <a:xfrm>
            <a:off x="1388836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8D7038-E3AA-55FB-7F55-4CEA934182CE}"/>
              </a:ext>
            </a:extLst>
          </p:cNvPr>
          <p:cNvSpPr/>
          <p:nvPr/>
        </p:nvSpPr>
        <p:spPr>
          <a:xfrm>
            <a:off x="1952362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E5B1AD-096A-2539-1086-8EF933EF557D}"/>
              </a:ext>
            </a:extLst>
          </p:cNvPr>
          <p:cNvSpPr/>
          <p:nvPr/>
        </p:nvSpPr>
        <p:spPr>
          <a:xfrm>
            <a:off x="2532749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C02C7B-2875-54FD-1927-578B54A3DDCC}"/>
              </a:ext>
            </a:extLst>
          </p:cNvPr>
          <p:cNvSpPr/>
          <p:nvPr/>
        </p:nvSpPr>
        <p:spPr>
          <a:xfrm>
            <a:off x="3096275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158EA7-B320-37A7-EE5D-12DFD56CAAE6}"/>
              </a:ext>
            </a:extLst>
          </p:cNvPr>
          <p:cNvSpPr/>
          <p:nvPr/>
        </p:nvSpPr>
        <p:spPr>
          <a:xfrm>
            <a:off x="261784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7C30B0-54DC-1B8D-A984-84EF9E976D5F}"/>
              </a:ext>
            </a:extLst>
          </p:cNvPr>
          <p:cNvSpPr/>
          <p:nvPr/>
        </p:nvSpPr>
        <p:spPr>
          <a:xfrm>
            <a:off x="825310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FEB532-EA57-0644-1B70-7F19AA7DC50A}"/>
              </a:ext>
            </a:extLst>
          </p:cNvPr>
          <p:cNvSpPr/>
          <p:nvPr/>
        </p:nvSpPr>
        <p:spPr>
          <a:xfrm>
            <a:off x="1388836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6DF672-93B3-1791-69D6-062DED68BA3C}"/>
              </a:ext>
            </a:extLst>
          </p:cNvPr>
          <p:cNvSpPr/>
          <p:nvPr/>
        </p:nvSpPr>
        <p:spPr>
          <a:xfrm>
            <a:off x="1952362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D1FA35-5925-5A98-529E-9F1243C6A70D}"/>
              </a:ext>
            </a:extLst>
          </p:cNvPr>
          <p:cNvSpPr/>
          <p:nvPr/>
        </p:nvSpPr>
        <p:spPr>
          <a:xfrm>
            <a:off x="2532749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1C7034-F9EA-0F0C-18E2-8ADD32515E36}"/>
              </a:ext>
            </a:extLst>
          </p:cNvPr>
          <p:cNvSpPr/>
          <p:nvPr/>
        </p:nvSpPr>
        <p:spPr>
          <a:xfrm>
            <a:off x="3096275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04A7AE-0C95-B592-40AF-EEC676099A6D}"/>
              </a:ext>
            </a:extLst>
          </p:cNvPr>
          <p:cNvSpPr/>
          <p:nvPr/>
        </p:nvSpPr>
        <p:spPr>
          <a:xfrm>
            <a:off x="261784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6F61CB-5523-9E43-AEFB-085C88078DD8}"/>
              </a:ext>
            </a:extLst>
          </p:cNvPr>
          <p:cNvSpPr/>
          <p:nvPr/>
        </p:nvSpPr>
        <p:spPr>
          <a:xfrm>
            <a:off x="825310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51DF63-F8A5-46E8-230B-7155855D2736}"/>
              </a:ext>
            </a:extLst>
          </p:cNvPr>
          <p:cNvSpPr/>
          <p:nvPr/>
        </p:nvSpPr>
        <p:spPr>
          <a:xfrm>
            <a:off x="1388836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6AA6F9-4695-68CC-2E0D-B6EB747FD5F7}"/>
              </a:ext>
            </a:extLst>
          </p:cNvPr>
          <p:cNvSpPr/>
          <p:nvPr/>
        </p:nvSpPr>
        <p:spPr>
          <a:xfrm>
            <a:off x="1952362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898841-DDEE-03D3-7EB7-26B9F3E94D14}"/>
              </a:ext>
            </a:extLst>
          </p:cNvPr>
          <p:cNvSpPr/>
          <p:nvPr/>
        </p:nvSpPr>
        <p:spPr>
          <a:xfrm>
            <a:off x="2532749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235B7C-5154-A638-537E-B95E012EEB9C}"/>
              </a:ext>
            </a:extLst>
          </p:cNvPr>
          <p:cNvSpPr/>
          <p:nvPr/>
        </p:nvSpPr>
        <p:spPr>
          <a:xfrm>
            <a:off x="3096275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6CB4AB-84B3-176B-17BB-B5764678EA48}"/>
              </a:ext>
            </a:extLst>
          </p:cNvPr>
          <p:cNvSpPr/>
          <p:nvPr/>
        </p:nvSpPr>
        <p:spPr>
          <a:xfrm>
            <a:off x="547763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01A272-CA0F-E18E-348F-1B1782D095AD}"/>
              </a:ext>
            </a:extLst>
          </p:cNvPr>
          <p:cNvSpPr/>
          <p:nvPr/>
        </p:nvSpPr>
        <p:spPr>
          <a:xfrm>
            <a:off x="1111289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9E25EC-2567-12E9-0A97-ADDF80A8E69C}"/>
              </a:ext>
            </a:extLst>
          </p:cNvPr>
          <p:cNvSpPr/>
          <p:nvPr/>
        </p:nvSpPr>
        <p:spPr>
          <a:xfrm>
            <a:off x="1674815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FE4CF7-90C2-5F31-D61A-21FC8ACD52BB}"/>
              </a:ext>
            </a:extLst>
          </p:cNvPr>
          <p:cNvSpPr/>
          <p:nvPr/>
        </p:nvSpPr>
        <p:spPr>
          <a:xfrm>
            <a:off x="2238341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058C43-E4CF-FD56-62E1-69080CF2A160}"/>
              </a:ext>
            </a:extLst>
          </p:cNvPr>
          <p:cNvSpPr/>
          <p:nvPr/>
        </p:nvSpPr>
        <p:spPr>
          <a:xfrm>
            <a:off x="2818728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92E338-2124-0F5D-C129-051B0E60A5DD}"/>
                  </a:ext>
                </a:extLst>
              </p:cNvPr>
              <p:cNvSpPr/>
              <p:nvPr/>
            </p:nvSpPr>
            <p:spPr>
              <a:xfrm>
                <a:off x="127590" y="3381154"/>
                <a:ext cx="3646967" cy="2030818"/>
              </a:xfrm>
              <a:prstGeom prst="rect">
                <a:avLst/>
              </a:prstGeom>
              <a:solidFill>
                <a:schemeClr val="dk1">
                  <a:alpha val="5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Hidden Layers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92E338-2124-0F5D-C129-051B0E60A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" y="3381154"/>
                <a:ext cx="3646967" cy="2030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F92AF7F3-F81B-714B-106C-8304E952E11F}"/>
              </a:ext>
            </a:extLst>
          </p:cNvPr>
          <p:cNvSpPr/>
          <p:nvPr/>
        </p:nvSpPr>
        <p:spPr>
          <a:xfrm>
            <a:off x="899550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A98A805-5C3B-6955-E500-7629514CF903}"/>
              </a:ext>
            </a:extLst>
          </p:cNvPr>
          <p:cNvSpPr/>
          <p:nvPr/>
        </p:nvSpPr>
        <p:spPr>
          <a:xfrm>
            <a:off x="1463076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D58DC6-44C4-6C59-03E2-101E4A52CEAB}"/>
              </a:ext>
            </a:extLst>
          </p:cNvPr>
          <p:cNvSpPr/>
          <p:nvPr/>
        </p:nvSpPr>
        <p:spPr>
          <a:xfrm>
            <a:off x="2026602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6A3CD5-D0AE-8693-6BC3-E3CB697C366F}"/>
              </a:ext>
            </a:extLst>
          </p:cNvPr>
          <p:cNvSpPr/>
          <p:nvPr/>
        </p:nvSpPr>
        <p:spPr>
          <a:xfrm>
            <a:off x="2590128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BCE453-E16A-4206-4520-8340ED01A302}"/>
              </a:ext>
            </a:extLst>
          </p:cNvPr>
          <p:cNvCxnSpPr>
            <a:cxnSpLocks/>
            <a:stCxn id="38" idx="0"/>
            <a:endCxn id="49" idx="4"/>
          </p:cNvCxnSpPr>
          <p:nvPr/>
        </p:nvCxnSpPr>
        <p:spPr>
          <a:xfrm flipH="1" flipV="1">
            <a:off x="2818728" y="1855903"/>
            <a:ext cx="228600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096747-BEA5-1314-DBE1-8ADEDDEE8E4E}"/>
              </a:ext>
            </a:extLst>
          </p:cNvPr>
          <p:cNvCxnSpPr>
            <a:cxnSpLocks/>
            <a:stCxn id="38" idx="0"/>
            <a:endCxn id="48" idx="4"/>
          </p:cNvCxnSpPr>
          <p:nvPr/>
        </p:nvCxnSpPr>
        <p:spPr>
          <a:xfrm flipH="1" flipV="1">
            <a:off x="2255202" y="1855903"/>
            <a:ext cx="792126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7A984B-5169-7AAF-AE13-601F0DBA89B1}"/>
              </a:ext>
            </a:extLst>
          </p:cNvPr>
          <p:cNvCxnSpPr>
            <a:cxnSpLocks/>
            <a:stCxn id="38" idx="0"/>
            <a:endCxn id="47" idx="4"/>
          </p:cNvCxnSpPr>
          <p:nvPr/>
        </p:nvCxnSpPr>
        <p:spPr>
          <a:xfrm flipH="1" flipV="1">
            <a:off x="1691676" y="1855903"/>
            <a:ext cx="1355652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F388E8-8396-0294-A3FF-D8F334A789EE}"/>
              </a:ext>
            </a:extLst>
          </p:cNvPr>
          <p:cNvCxnSpPr>
            <a:cxnSpLocks/>
            <a:stCxn id="38" idx="0"/>
            <a:endCxn id="46" idx="4"/>
          </p:cNvCxnSpPr>
          <p:nvPr/>
        </p:nvCxnSpPr>
        <p:spPr>
          <a:xfrm flipH="1" flipV="1">
            <a:off x="1128150" y="1855903"/>
            <a:ext cx="1919178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4B1C64-1214-A38A-485A-9F5817479522}"/>
              </a:ext>
            </a:extLst>
          </p:cNvPr>
          <p:cNvCxnSpPr>
            <a:cxnSpLocks/>
            <a:stCxn id="37" idx="0"/>
            <a:endCxn id="46" idx="4"/>
          </p:cNvCxnSpPr>
          <p:nvPr/>
        </p:nvCxnSpPr>
        <p:spPr>
          <a:xfrm flipH="1" flipV="1">
            <a:off x="1128150" y="1855903"/>
            <a:ext cx="1338791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010C0C-062F-A1AD-CE79-1EBA7AF661A3}"/>
              </a:ext>
            </a:extLst>
          </p:cNvPr>
          <p:cNvCxnSpPr>
            <a:cxnSpLocks/>
            <a:stCxn id="37" idx="0"/>
            <a:endCxn id="47" idx="4"/>
          </p:cNvCxnSpPr>
          <p:nvPr/>
        </p:nvCxnSpPr>
        <p:spPr>
          <a:xfrm flipH="1" flipV="1">
            <a:off x="1691676" y="1855903"/>
            <a:ext cx="7752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F323C1-4ABE-2211-5913-B1243BFAB14F}"/>
              </a:ext>
            </a:extLst>
          </p:cNvPr>
          <p:cNvCxnSpPr>
            <a:cxnSpLocks/>
            <a:stCxn id="37" idx="0"/>
            <a:endCxn id="48" idx="4"/>
          </p:cNvCxnSpPr>
          <p:nvPr/>
        </p:nvCxnSpPr>
        <p:spPr>
          <a:xfrm flipH="1" flipV="1">
            <a:off x="2255202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4EBA13-0727-3F58-54A4-5D954608EF1D}"/>
              </a:ext>
            </a:extLst>
          </p:cNvPr>
          <p:cNvCxnSpPr>
            <a:cxnSpLocks/>
            <a:stCxn id="37" idx="0"/>
            <a:endCxn id="49" idx="4"/>
          </p:cNvCxnSpPr>
          <p:nvPr/>
        </p:nvCxnSpPr>
        <p:spPr>
          <a:xfrm flipV="1">
            <a:off x="2466941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CF5F-3E1F-85CD-2B36-63A3710BB299}"/>
              </a:ext>
            </a:extLst>
          </p:cNvPr>
          <p:cNvCxnSpPr>
            <a:cxnSpLocks/>
            <a:stCxn id="36" idx="0"/>
            <a:endCxn id="46" idx="4"/>
          </p:cNvCxnSpPr>
          <p:nvPr/>
        </p:nvCxnSpPr>
        <p:spPr>
          <a:xfrm flipH="1" flipV="1">
            <a:off x="1128150" y="1855903"/>
            <a:ext cx="7752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BB1F7D-3511-267F-3EF9-61029A630CF4}"/>
              </a:ext>
            </a:extLst>
          </p:cNvPr>
          <p:cNvCxnSpPr>
            <a:cxnSpLocks/>
            <a:stCxn id="36" idx="0"/>
            <a:endCxn id="47" idx="4"/>
          </p:cNvCxnSpPr>
          <p:nvPr/>
        </p:nvCxnSpPr>
        <p:spPr>
          <a:xfrm flipH="1" flipV="1">
            <a:off x="1691676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E4EB35B-4E19-684E-8D22-F5387171915A}"/>
              </a:ext>
            </a:extLst>
          </p:cNvPr>
          <p:cNvCxnSpPr>
            <a:cxnSpLocks/>
            <a:stCxn id="36" idx="0"/>
            <a:endCxn id="48" idx="4"/>
          </p:cNvCxnSpPr>
          <p:nvPr/>
        </p:nvCxnSpPr>
        <p:spPr>
          <a:xfrm flipV="1">
            <a:off x="1903415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34FBF8-60E8-2D6B-B02D-8E84838EA341}"/>
              </a:ext>
            </a:extLst>
          </p:cNvPr>
          <p:cNvCxnSpPr>
            <a:cxnSpLocks/>
            <a:stCxn id="36" idx="0"/>
            <a:endCxn id="49" idx="4"/>
          </p:cNvCxnSpPr>
          <p:nvPr/>
        </p:nvCxnSpPr>
        <p:spPr>
          <a:xfrm flipV="1">
            <a:off x="1903415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FA7B584-86A0-15CF-0E1E-E6B7B3533F2E}"/>
              </a:ext>
            </a:extLst>
          </p:cNvPr>
          <p:cNvCxnSpPr>
            <a:cxnSpLocks/>
            <a:stCxn id="35" idx="0"/>
            <a:endCxn id="46" idx="4"/>
          </p:cNvCxnSpPr>
          <p:nvPr/>
        </p:nvCxnSpPr>
        <p:spPr>
          <a:xfrm flipH="1" flipV="1">
            <a:off x="1128150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3E9E31-E702-1D3B-7A83-154CEFF27399}"/>
              </a:ext>
            </a:extLst>
          </p:cNvPr>
          <p:cNvCxnSpPr>
            <a:cxnSpLocks/>
            <a:stCxn id="35" idx="0"/>
            <a:endCxn id="47" idx="4"/>
          </p:cNvCxnSpPr>
          <p:nvPr/>
        </p:nvCxnSpPr>
        <p:spPr>
          <a:xfrm flipV="1">
            <a:off x="1339889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64EB305-A062-ADC1-FD67-B8C07447DB8B}"/>
              </a:ext>
            </a:extLst>
          </p:cNvPr>
          <p:cNvCxnSpPr>
            <a:cxnSpLocks/>
            <a:stCxn id="35" idx="0"/>
            <a:endCxn id="48" idx="4"/>
          </p:cNvCxnSpPr>
          <p:nvPr/>
        </p:nvCxnSpPr>
        <p:spPr>
          <a:xfrm flipV="1">
            <a:off x="1339889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3F6C5C-D716-4056-9A67-05343050A93F}"/>
              </a:ext>
            </a:extLst>
          </p:cNvPr>
          <p:cNvCxnSpPr>
            <a:cxnSpLocks/>
            <a:stCxn id="35" idx="0"/>
            <a:endCxn id="49" idx="4"/>
          </p:cNvCxnSpPr>
          <p:nvPr/>
        </p:nvCxnSpPr>
        <p:spPr>
          <a:xfrm flipV="1">
            <a:off x="1339889" y="1855903"/>
            <a:ext cx="14788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6767FD8-4B65-794E-163D-E15B27D91B37}"/>
              </a:ext>
            </a:extLst>
          </p:cNvPr>
          <p:cNvCxnSpPr>
            <a:cxnSpLocks/>
            <a:stCxn id="34" idx="0"/>
            <a:endCxn id="46" idx="4"/>
          </p:cNvCxnSpPr>
          <p:nvPr/>
        </p:nvCxnSpPr>
        <p:spPr>
          <a:xfrm flipV="1">
            <a:off x="776363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FE07E7-6537-D74D-979E-C747DB9C7034}"/>
              </a:ext>
            </a:extLst>
          </p:cNvPr>
          <p:cNvCxnSpPr>
            <a:cxnSpLocks/>
            <a:stCxn id="34" idx="0"/>
            <a:endCxn id="47" idx="4"/>
          </p:cNvCxnSpPr>
          <p:nvPr/>
        </p:nvCxnSpPr>
        <p:spPr>
          <a:xfrm flipV="1">
            <a:off x="776363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217DAAA-3093-07C4-67AE-83227FC2750B}"/>
              </a:ext>
            </a:extLst>
          </p:cNvPr>
          <p:cNvCxnSpPr>
            <a:cxnSpLocks/>
            <a:stCxn id="34" idx="0"/>
            <a:endCxn id="48" idx="4"/>
          </p:cNvCxnSpPr>
          <p:nvPr/>
        </p:nvCxnSpPr>
        <p:spPr>
          <a:xfrm flipV="1">
            <a:off x="776363" y="1855903"/>
            <a:ext cx="14788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E65A146-7585-C88F-214A-CDD05D5F94C4}"/>
              </a:ext>
            </a:extLst>
          </p:cNvPr>
          <p:cNvCxnSpPr>
            <a:cxnSpLocks/>
            <a:stCxn id="34" idx="0"/>
            <a:endCxn id="49" idx="4"/>
          </p:cNvCxnSpPr>
          <p:nvPr/>
        </p:nvCxnSpPr>
        <p:spPr>
          <a:xfrm flipV="1">
            <a:off x="776363" y="1855903"/>
            <a:ext cx="20423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4D6C07-5F4A-15F4-36A9-4B26D65862D7}"/>
                  </a:ext>
                </a:extLst>
              </p:cNvPr>
              <p:cNvSpPr/>
              <p:nvPr/>
            </p:nvSpPr>
            <p:spPr>
              <a:xfrm>
                <a:off x="547763" y="1855903"/>
                <a:ext cx="2728166" cy="956408"/>
              </a:xfrm>
              <a:prstGeom prst="rect">
                <a:avLst/>
              </a:prstGeom>
              <a:solidFill>
                <a:schemeClr val="dk1">
                  <a:alpha val="5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FC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4D6C07-5F4A-15F4-36A9-4B26D6586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3" y="1855903"/>
                <a:ext cx="2728166" cy="956408"/>
              </a:xfrm>
              <a:prstGeom prst="rect">
                <a:avLst/>
              </a:prstGeom>
              <a:blipFill>
                <a:blip r:embed="rId4"/>
                <a:stretch>
                  <a:fillRect t="-28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21A547A-7974-4E20-454C-641BEB5AF90D}"/>
                  </a:ext>
                </a:extLst>
              </p:cNvPr>
              <p:cNvSpPr txBox="1"/>
              <p:nvPr/>
            </p:nvSpPr>
            <p:spPr>
              <a:xfrm>
                <a:off x="2896908" y="5573708"/>
                <a:ext cx="141834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21A547A-7974-4E20-454C-641BEB5A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08" y="5573708"/>
                <a:ext cx="141834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19BBC0F-9BAC-4E29-76D4-4957A71F0CB6}"/>
                  </a:ext>
                </a:extLst>
              </p:cNvPr>
              <p:cNvSpPr txBox="1"/>
              <p:nvPr/>
            </p:nvSpPr>
            <p:spPr>
              <a:xfrm>
                <a:off x="3202405" y="2592400"/>
                <a:ext cx="190634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19BBC0F-9BAC-4E29-76D4-4957A71F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05" y="2592400"/>
                <a:ext cx="190634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3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1" grpId="0" animBg="1"/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6CB-5024-58BC-49B5-7C79EE1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Deep 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067F79-D7B6-B047-5BF9-BCEE2CD2B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9441" y="1111624"/>
                <a:ext cx="7173155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Final output of NN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Loss function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Training done using mini-batch SGD</a:t>
                </a:r>
              </a:p>
              <a:p>
                <a:pPr lvl="2"/>
                <a:r>
                  <a:rPr lang="en-IN" dirty="0"/>
                  <a:t>Let’s call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Careful application of chain rule – backprop</a:t>
                </a:r>
              </a:p>
              <a:p>
                <a:pPr lvl="2"/>
                <a:r>
                  <a:rPr lang="en-IN" dirty="0"/>
                  <a:t>Step length chosen using Adam, NAG etc</a:t>
                </a:r>
              </a:p>
              <a:p>
                <a:pPr lvl="2"/>
                <a:r>
                  <a:rPr lang="en-IN" dirty="0"/>
                  <a:t>Regularization done explicitly using </a:t>
                </a:r>
                <a:r>
                  <a:rPr lang="en-IN" dirty="0" err="1"/>
                  <a:t>regularizers</a:t>
                </a:r>
                <a:r>
                  <a:rPr lang="en-IN" dirty="0"/>
                  <a:t> and implicitly using dropout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067F79-D7B6-B047-5BF9-BCEE2CD2B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9441" y="1111624"/>
                <a:ext cx="7173155" cy="5300823"/>
              </a:xfrm>
              <a:blipFill>
                <a:blip r:embed="rId2"/>
                <a:stretch>
                  <a:fillRect l="-850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E32AFF9-1AA7-2430-AA50-FBF2DBA564EC}"/>
              </a:ext>
            </a:extLst>
          </p:cNvPr>
          <p:cNvSpPr/>
          <p:nvPr/>
        </p:nvSpPr>
        <p:spPr>
          <a:xfrm>
            <a:off x="833741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164F-2BE7-9E97-F27A-BAD2855E3769}"/>
              </a:ext>
            </a:extLst>
          </p:cNvPr>
          <p:cNvSpPr/>
          <p:nvPr/>
        </p:nvSpPr>
        <p:spPr>
          <a:xfrm>
            <a:off x="1397267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45C0D0-708B-4181-BD64-3CEEAC98F319}"/>
              </a:ext>
            </a:extLst>
          </p:cNvPr>
          <p:cNvSpPr/>
          <p:nvPr/>
        </p:nvSpPr>
        <p:spPr>
          <a:xfrm>
            <a:off x="1960793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2CDA5F-B379-A9D0-F6C7-39580010FE9E}"/>
              </a:ext>
            </a:extLst>
          </p:cNvPr>
          <p:cNvSpPr/>
          <p:nvPr/>
        </p:nvSpPr>
        <p:spPr>
          <a:xfrm>
            <a:off x="2524319" y="5699051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D451AC-7C22-C832-4EBF-670412B09BB9}"/>
              </a:ext>
            </a:extLst>
          </p:cNvPr>
          <p:cNvSpPr/>
          <p:nvPr/>
        </p:nvSpPr>
        <p:spPr>
          <a:xfrm>
            <a:off x="261784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BC0B43-3629-D0F6-3834-8965CC8B2B79}"/>
              </a:ext>
            </a:extLst>
          </p:cNvPr>
          <p:cNvSpPr/>
          <p:nvPr/>
        </p:nvSpPr>
        <p:spPr>
          <a:xfrm>
            <a:off x="825310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4E41F9-E10B-D9B6-2E91-8171F3BCAFA6}"/>
              </a:ext>
            </a:extLst>
          </p:cNvPr>
          <p:cNvSpPr/>
          <p:nvPr/>
        </p:nvSpPr>
        <p:spPr>
          <a:xfrm>
            <a:off x="1388836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8D7038-E3AA-55FB-7F55-4CEA934182CE}"/>
              </a:ext>
            </a:extLst>
          </p:cNvPr>
          <p:cNvSpPr/>
          <p:nvPr/>
        </p:nvSpPr>
        <p:spPr>
          <a:xfrm>
            <a:off x="1952362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E5B1AD-096A-2539-1086-8EF933EF557D}"/>
              </a:ext>
            </a:extLst>
          </p:cNvPr>
          <p:cNvSpPr/>
          <p:nvPr/>
        </p:nvSpPr>
        <p:spPr>
          <a:xfrm>
            <a:off x="2532749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C02C7B-2875-54FD-1927-578B54A3DDCC}"/>
              </a:ext>
            </a:extLst>
          </p:cNvPr>
          <p:cNvSpPr/>
          <p:nvPr/>
        </p:nvSpPr>
        <p:spPr>
          <a:xfrm>
            <a:off x="3096275" y="49547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158EA7-B320-37A7-EE5D-12DFD56CAAE6}"/>
              </a:ext>
            </a:extLst>
          </p:cNvPr>
          <p:cNvSpPr/>
          <p:nvPr/>
        </p:nvSpPr>
        <p:spPr>
          <a:xfrm>
            <a:off x="261784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7C30B0-54DC-1B8D-A984-84EF9E976D5F}"/>
              </a:ext>
            </a:extLst>
          </p:cNvPr>
          <p:cNvSpPr/>
          <p:nvPr/>
        </p:nvSpPr>
        <p:spPr>
          <a:xfrm>
            <a:off x="825310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FEB532-EA57-0644-1B70-7F19AA7DC50A}"/>
              </a:ext>
            </a:extLst>
          </p:cNvPr>
          <p:cNvSpPr/>
          <p:nvPr/>
        </p:nvSpPr>
        <p:spPr>
          <a:xfrm>
            <a:off x="1388836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6DF672-93B3-1791-69D6-062DED68BA3C}"/>
              </a:ext>
            </a:extLst>
          </p:cNvPr>
          <p:cNvSpPr/>
          <p:nvPr/>
        </p:nvSpPr>
        <p:spPr>
          <a:xfrm>
            <a:off x="1952362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D1FA35-5925-5A98-529E-9F1243C6A70D}"/>
              </a:ext>
            </a:extLst>
          </p:cNvPr>
          <p:cNvSpPr/>
          <p:nvPr/>
        </p:nvSpPr>
        <p:spPr>
          <a:xfrm>
            <a:off x="2532749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1C7034-F9EA-0F0C-18E2-8ADD32515E36}"/>
              </a:ext>
            </a:extLst>
          </p:cNvPr>
          <p:cNvSpPr/>
          <p:nvPr/>
        </p:nvSpPr>
        <p:spPr>
          <a:xfrm>
            <a:off x="3096275" y="42104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04A7AE-0C95-B592-40AF-EEC676099A6D}"/>
              </a:ext>
            </a:extLst>
          </p:cNvPr>
          <p:cNvSpPr/>
          <p:nvPr/>
        </p:nvSpPr>
        <p:spPr>
          <a:xfrm>
            <a:off x="261784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6F61CB-5523-9E43-AEFB-085C88078DD8}"/>
              </a:ext>
            </a:extLst>
          </p:cNvPr>
          <p:cNvSpPr/>
          <p:nvPr/>
        </p:nvSpPr>
        <p:spPr>
          <a:xfrm>
            <a:off x="825310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51DF63-F8A5-46E8-230B-7155855D2736}"/>
              </a:ext>
            </a:extLst>
          </p:cNvPr>
          <p:cNvSpPr/>
          <p:nvPr/>
        </p:nvSpPr>
        <p:spPr>
          <a:xfrm>
            <a:off x="1388836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6AA6F9-4695-68CC-2E0D-B6EB747FD5F7}"/>
              </a:ext>
            </a:extLst>
          </p:cNvPr>
          <p:cNvSpPr/>
          <p:nvPr/>
        </p:nvSpPr>
        <p:spPr>
          <a:xfrm>
            <a:off x="1952362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898841-DDEE-03D3-7EB7-26B9F3E94D14}"/>
              </a:ext>
            </a:extLst>
          </p:cNvPr>
          <p:cNvSpPr/>
          <p:nvPr/>
        </p:nvSpPr>
        <p:spPr>
          <a:xfrm>
            <a:off x="2532749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235B7C-5154-A638-537E-B95E012EEB9C}"/>
              </a:ext>
            </a:extLst>
          </p:cNvPr>
          <p:cNvSpPr/>
          <p:nvPr/>
        </p:nvSpPr>
        <p:spPr>
          <a:xfrm>
            <a:off x="3096275" y="34662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6CB4AB-84B3-176B-17BB-B5764678EA48}"/>
              </a:ext>
            </a:extLst>
          </p:cNvPr>
          <p:cNvSpPr/>
          <p:nvPr/>
        </p:nvSpPr>
        <p:spPr>
          <a:xfrm>
            <a:off x="547763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01A272-CA0F-E18E-348F-1B1782D095AD}"/>
              </a:ext>
            </a:extLst>
          </p:cNvPr>
          <p:cNvSpPr/>
          <p:nvPr/>
        </p:nvSpPr>
        <p:spPr>
          <a:xfrm>
            <a:off x="1111289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9E25EC-2567-12E9-0A97-ADDF80A8E69C}"/>
              </a:ext>
            </a:extLst>
          </p:cNvPr>
          <p:cNvSpPr/>
          <p:nvPr/>
        </p:nvSpPr>
        <p:spPr>
          <a:xfrm>
            <a:off x="1674815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FE4CF7-90C2-5F31-D61A-21FC8ACD52BB}"/>
              </a:ext>
            </a:extLst>
          </p:cNvPr>
          <p:cNvSpPr/>
          <p:nvPr/>
        </p:nvSpPr>
        <p:spPr>
          <a:xfrm>
            <a:off x="2238341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058C43-E4CF-FD56-62E1-69080CF2A160}"/>
              </a:ext>
            </a:extLst>
          </p:cNvPr>
          <p:cNvSpPr/>
          <p:nvPr/>
        </p:nvSpPr>
        <p:spPr>
          <a:xfrm>
            <a:off x="2818728" y="281231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92E338-2124-0F5D-C129-051B0E60A5DD}"/>
                  </a:ext>
                </a:extLst>
              </p:cNvPr>
              <p:cNvSpPr/>
              <p:nvPr/>
            </p:nvSpPr>
            <p:spPr>
              <a:xfrm>
                <a:off x="127590" y="3381154"/>
                <a:ext cx="3646967" cy="2030818"/>
              </a:xfrm>
              <a:prstGeom prst="rect">
                <a:avLst/>
              </a:prstGeom>
              <a:solidFill>
                <a:schemeClr val="dk1">
                  <a:alpha val="5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Hidden Layers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92E338-2124-0F5D-C129-051B0E60A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" y="3381154"/>
                <a:ext cx="3646967" cy="2030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913083-A089-EBFC-466B-199972C21FC7}"/>
                  </a:ext>
                </a:extLst>
              </p:cNvPr>
              <p:cNvSpPr txBox="1"/>
              <p:nvPr/>
            </p:nvSpPr>
            <p:spPr>
              <a:xfrm>
                <a:off x="2896908" y="5573708"/>
                <a:ext cx="141834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913083-A089-EBFC-466B-199972C2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08" y="5573708"/>
                <a:ext cx="141834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6FF88C-DF0A-EE65-BE00-FBDCF48C98C1}"/>
                  </a:ext>
                </a:extLst>
              </p:cNvPr>
              <p:cNvSpPr txBox="1"/>
              <p:nvPr/>
            </p:nvSpPr>
            <p:spPr>
              <a:xfrm>
                <a:off x="3202405" y="2592400"/>
                <a:ext cx="190634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6FF88C-DF0A-EE65-BE00-FBDCF48C9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05" y="2592400"/>
                <a:ext cx="190634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F92AF7F3-F81B-714B-106C-8304E952E11F}"/>
              </a:ext>
            </a:extLst>
          </p:cNvPr>
          <p:cNvSpPr/>
          <p:nvPr/>
        </p:nvSpPr>
        <p:spPr>
          <a:xfrm>
            <a:off x="899550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A98A805-5C3B-6955-E500-7629514CF903}"/>
              </a:ext>
            </a:extLst>
          </p:cNvPr>
          <p:cNvSpPr/>
          <p:nvPr/>
        </p:nvSpPr>
        <p:spPr>
          <a:xfrm>
            <a:off x="1463076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D58DC6-44C4-6C59-03E2-101E4A52CEAB}"/>
              </a:ext>
            </a:extLst>
          </p:cNvPr>
          <p:cNvSpPr/>
          <p:nvPr/>
        </p:nvSpPr>
        <p:spPr>
          <a:xfrm>
            <a:off x="2026602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6A3CD5-D0AE-8693-6BC3-E3CB697C366F}"/>
              </a:ext>
            </a:extLst>
          </p:cNvPr>
          <p:cNvSpPr/>
          <p:nvPr/>
        </p:nvSpPr>
        <p:spPr>
          <a:xfrm>
            <a:off x="2590128" y="13987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BCE453-E16A-4206-4520-8340ED01A302}"/>
              </a:ext>
            </a:extLst>
          </p:cNvPr>
          <p:cNvCxnSpPr>
            <a:cxnSpLocks/>
            <a:stCxn id="38" idx="0"/>
            <a:endCxn id="49" idx="4"/>
          </p:cNvCxnSpPr>
          <p:nvPr/>
        </p:nvCxnSpPr>
        <p:spPr>
          <a:xfrm flipH="1" flipV="1">
            <a:off x="2818728" y="1855903"/>
            <a:ext cx="228600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096747-BEA5-1314-DBE1-8ADEDDEE8E4E}"/>
              </a:ext>
            </a:extLst>
          </p:cNvPr>
          <p:cNvCxnSpPr>
            <a:cxnSpLocks/>
            <a:stCxn id="38" idx="0"/>
            <a:endCxn id="48" idx="4"/>
          </p:cNvCxnSpPr>
          <p:nvPr/>
        </p:nvCxnSpPr>
        <p:spPr>
          <a:xfrm flipH="1" flipV="1">
            <a:off x="2255202" y="1855903"/>
            <a:ext cx="792126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7A984B-5169-7AAF-AE13-601F0DBA89B1}"/>
              </a:ext>
            </a:extLst>
          </p:cNvPr>
          <p:cNvCxnSpPr>
            <a:cxnSpLocks/>
            <a:stCxn id="38" idx="0"/>
            <a:endCxn id="47" idx="4"/>
          </p:cNvCxnSpPr>
          <p:nvPr/>
        </p:nvCxnSpPr>
        <p:spPr>
          <a:xfrm flipH="1" flipV="1">
            <a:off x="1691676" y="1855903"/>
            <a:ext cx="1355652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F388E8-8396-0294-A3FF-D8F334A789EE}"/>
              </a:ext>
            </a:extLst>
          </p:cNvPr>
          <p:cNvCxnSpPr>
            <a:cxnSpLocks/>
            <a:stCxn id="38" idx="0"/>
            <a:endCxn id="46" idx="4"/>
          </p:cNvCxnSpPr>
          <p:nvPr/>
        </p:nvCxnSpPr>
        <p:spPr>
          <a:xfrm flipH="1" flipV="1">
            <a:off x="1128150" y="1855903"/>
            <a:ext cx="1919178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4B1C64-1214-A38A-485A-9F5817479522}"/>
              </a:ext>
            </a:extLst>
          </p:cNvPr>
          <p:cNvCxnSpPr>
            <a:cxnSpLocks/>
            <a:stCxn id="37" idx="0"/>
            <a:endCxn id="46" idx="4"/>
          </p:cNvCxnSpPr>
          <p:nvPr/>
        </p:nvCxnSpPr>
        <p:spPr>
          <a:xfrm flipH="1" flipV="1">
            <a:off x="1128150" y="1855903"/>
            <a:ext cx="1338791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010C0C-062F-A1AD-CE79-1EBA7AF661A3}"/>
              </a:ext>
            </a:extLst>
          </p:cNvPr>
          <p:cNvCxnSpPr>
            <a:cxnSpLocks/>
            <a:stCxn id="37" idx="0"/>
            <a:endCxn id="47" idx="4"/>
          </p:cNvCxnSpPr>
          <p:nvPr/>
        </p:nvCxnSpPr>
        <p:spPr>
          <a:xfrm flipH="1" flipV="1">
            <a:off x="1691676" y="1855903"/>
            <a:ext cx="7752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F323C1-4ABE-2211-5913-B1243BFAB14F}"/>
              </a:ext>
            </a:extLst>
          </p:cNvPr>
          <p:cNvCxnSpPr>
            <a:cxnSpLocks/>
            <a:stCxn id="37" idx="0"/>
            <a:endCxn id="48" idx="4"/>
          </p:cNvCxnSpPr>
          <p:nvPr/>
        </p:nvCxnSpPr>
        <p:spPr>
          <a:xfrm flipH="1" flipV="1">
            <a:off x="2255202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4EBA13-0727-3F58-54A4-5D954608EF1D}"/>
              </a:ext>
            </a:extLst>
          </p:cNvPr>
          <p:cNvCxnSpPr>
            <a:cxnSpLocks/>
            <a:stCxn id="37" idx="0"/>
            <a:endCxn id="49" idx="4"/>
          </p:cNvCxnSpPr>
          <p:nvPr/>
        </p:nvCxnSpPr>
        <p:spPr>
          <a:xfrm flipV="1">
            <a:off x="2466941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CF5F-3E1F-85CD-2B36-63A3710BB299}"/>
              </a:ext>
            </a:extLst>
          </p:cNvPr>
          <p:cNvCxnSpPr>
            <a:cxnSpLocks/>
            <a:stCxn id="36" idx="0"/>
            <a:endCxn id="46" idx="4"/>
          </p:cNvCxnSpPr>
          <p:nvPr/>
        </p:nvCxnSpPr>
        <p:spPr>
          <a:xfrm flipH="1" flipV="1">
            <a:off x="1128150" y="1855903"/>
            <a:ext cx="7752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BB1F7D-3511-267F-3EF9-61029A630CF4}"/>
              </a:ext>
            </a:extLst>
          </p:cNvPr>
          <p:cNvCxnSpPr>
            <a:cxnSpLocks/>
            <a:stCxn id="36" idx="0"/>
            <a:endCxn id="47" idx="4"/>
          </p:cNvCxnSpPr>
          <p:nvPr/>
        </p:nvCxnSpPr>
        <p:spPr>
          <a:xfrm flipH="1" flipV="1">
            <a:off x="1691676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E4EB35B-4E19-684E-8D22-F5387171915A}"/>
              </a:ext>
            </a:extLst>
          </p:cNvPr>
          <p:cNvCxnSpPr>
            <a:cxnSpLocks/>
            <a:stCxn id="36" idx="0"/>
            <a:endCxn id="48" idx="4"/>
          </p:cNvCxnSpPr>
          <p:nvPr/>
        </p:nvCxnSpPr>
        <p:spPr>
          <a:xfrm flipV="1">
            <a:off x="1903415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34FBF8-60E8-2D6B-B02D-8E84838EA341}"/>
              </a:ext>
            </a:extLst>
          </p:cNvPr>
          <p:cNvCxnSpPr>
            <a:cxnSpLocks/>
            <a:stCxn id="36" idx="0"/>
            <a:endCxn id="49" idx="4"/>
          </p:cNvCxnSpPr>
          <p:nvPr/>
        </p:nvCxnSpPr>
        <p:spPr>
          <a:xfrm flipV="1">
            <a:off x="1903415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FA7B584-86A0-15CF-0E1E-E6B7B3533F2E}"/>
              </a:ext>
            </a:extLst>
          </p:cNvPr>
          <p:cNvCxnSpPr>
            <a:cxnSpLocks/>
            <a:stCxn id="35" idx="0"/>
            <a:endCxn id="46" idx="4"/>
          </p:cNvCxnSpPr>
          <p:nvPr/>
        </p:nvCxnSpPr>
        <p:spPr>
          <a:xfrm flipH="1" flipV="1">
            <a:off x="1128150" y="1855903"/>
            <a:ext cx="2117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3E9E31-E702-1D3B-7A83-154CEFF27399}"/>
              </a:ext>
            </a:extLst>
          </p:cNvPr>
          <p:cNvCxnSpPr>
            <a:cxnSpLocks/>
            <a:stCxn id="35" idx="0"/>
            <a:endCxn id="47" idx="4"/>
          </p:cNvCxnSpPr>
          <p:nvPr/>
        </p:nvCxnSpPr>
        <p:spPr>
          <a:xfrm flipV="1">
            <a:off x="1339889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64EB305-A062-ADC1-FD67-B8C07447DB8B}"/>
              </a:ext>
            </a:extLst>
          </p:cNvPr>
          <p:cNvCxnSpPr>
            <a:cxnSpLocks/>
            <a:stCxn id="35" idx="0"/>
            <a:endCxn id="48" idx="4"/>
          </p:cNvCxnSpPr>
          <p:nvPr/>
        </p:nvCxnSpPr>
        <p:spPr>
          <a:xfrm flipV="1">
            <a:off x="1339889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3F6C5C-D716-4056-9A67-05343050A93F}"/>
              </a:ext>
            </a:extLst>
          </p:cNvPr>
          <p:cNvCxnSpPr>
            <a:cxnSpLocks/>
            <a:stCxn id="35" idx="0"/>
            <a:endCxn id="49" idx="4"/>
          </p:cNvCxnSpPr>
          <p:nvPr/>
        </p:nvCxnSpPr>
        <p:spPr>
          <a:xfrm flipV="1">
            <a:off x="1339889" y="1855903"/>
            <a:ext cx="14788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6767FD8-4B65-794E-163D-E15B27D91B37}"/>
              </a:ext>
            </a:extLst>
          </p:cNvPr>
          <p:cNvCxnSpPr>
            <a:cxnSpLocks/>
            <a:stCxn id="34" idx="0"/>
            <a:endCxn id="46" idx="4"/>
          </p:cNvCxnSpPr>
          <p:nvPr/>
        </p:nvCxnSpPr>
        <p:spPr>
          <a:xfrm flipV="1">
            <a:off x="776363" y="1855903"/>
            <a:ext cx="351787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FE07E7-6537-D74D-979E-C747DB9C7034}"/>
              </a:ext>
            </a:extLst>
          </p:cNvPr>
          <p:cNvCxnSpPr>
            <a:cxnSpLocks/>
            <a:stCxn id="34" idx="0"/>
            <a:endCxn id="47" idx="4"/>
          </p:cNvCxnSpPr>
          <p:nvPr/>
        </p:nvCxnSpPr>
        <p:spPr>
          <a:xfrm flipV="1">
            <a:off x="776363" y="1855903"/>
            <a:ext cx="915313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217DAAA-3093-07C4-67AE-83227FC2750B}"/>
              </a:ext>
            </a:extLst>
          </p:cNvPr>
          <p:cNvCxnSpPr>
            <a:cxnSpLocks/>
            <a:stCxn id="34" idx="0"/>
            <a:endCxn id="48" idx="4"/>
          </p:cNvCxnSpPr>
          <p:nvPr/>
        </p:nvCxnSpPr>
        <p:spPr>
          <a:xfrm flipV="1">
            <a:off x="776363" y="1855903"/>
            <a:ext cx="1478839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E65A146-7585-C88F-214A-CDD05D5F94C4}"/>
              </a:ext>
            </a:extLst>
          </p:cNvPr>
          <p:cNvCxnSpPr>
            <a:cxnSpLocks/>
            <a:stCxn id="34" idx="0"/>
            <a:endCxn id="49" idx="4"/>
          </p:cNvCxnSpPr>
          <p:nvPr/>
        </p:nvCxnSpPr>
        <p:spPr>
          <a:xfrm flipV="1">
            <a:off x="776363" y="1855903"/>
            <a:ext cx="2042365" cy="95640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4D6C07-5F4A-15F4-36A9-4B26D65862D7}"/>
                  </a:ext>
                </a:extLst>
              </p:cNvPr>
              <p:cNvSpPr/>
              <p:nvPr/>
            </p:nvSpPr>
            <p:spPr>
              <a:xfrm>
                <a:off x="547763" y="1855903"/>
                <a:ext cx="2728166" cy="956408"/>
              </a:xfrm>
              <a:prstGeom prst="rect">
                <a:avLst/>
              </a:prstGeom>
              <a:solidFill>
                <a:schemeClr val="dk1">
                  <a:alpha val="59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FC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4D6C07-5F4A-15F4-36A9-4B26D6586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3" y="1855903"/>
                <a:ext cx="2728166" cy="956408"/>
              </a:xfrm>
              <a:prstGeom prst="rect">
                <a:avLst/>
              </a:prstGeom>
              <a:blipFill>
                <a:blip r:embed="rId6"/>
                <a:stretch>
                  <a:fillRect t="-28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3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Learning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Adaptive </a:t>
                </a:r>
                <a:r>
                  <a:rPr lang="en-IN" i="1" dirty="0"/>
                  <a:t>momentum</a:t>
                </a:r>
                <a:r>
                  <a:rPr lang="en-IN" dirty="0"/>
                  <a:t>-based methods popular (esp. for deep learning)</a:t>
                </a:r>
              </a:p>
              <a:p>
                <a:pPr lvl="1"/>
                <a:r>
                  <a:rPr lang="en-IN" dirty="0"/>
                  <a:t>GD is known to experience oscillations even in a simple optimization problems such as least squares regression problem</a:t>
                </a:r>
              </a:p>
              <a:p>
                <a:pPr lvl="1"/>
                <a:r>
                  <a:rPr lang="en-IN" dirty="0"/>
                  <a:t>These oscillations waste time and slow progress</a:t>
                </a:r>
              </a:p>
              <a:p>
                <a:pPr lvl="1"/>
                <a:r>
                  <a:rPr lang="en-IN" dirty="0"/>
                  <a:t>Solution: introduce a “velocity” term to prevent GD from changing directions abruptly, thus avoiding oscillations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dirty="0" err="1"/>
                  <a:t>Nesterov’s</a:t>
                </a:r>
                <a:r>
                  <a:rPr lang="en-IN" b="1" dirty="0"/>
                  <a:t> accelerated gradient </a:t>
                </a:r>
                <a:r>
                  <a:rPr lang="en-IN" dirty="0"/>
                  <a:t>(NAG): pioneer method</a:t>
                </a:r>
                <a:br>
                  <a:rPr lang="en-IN" dirty="0"/>
                </a:br>
                <a:r>
                  <a:rPr lang="en-IN" dirty="0"/>
                  <a:t>in the area of momentum methods</a:t>
                </a:r>
              </a:p>
              <a:p>
                <a:pPr lvl="2"/>
                <a:r>
                  <a:rPr lang="en-IN" dirty="0"/>
                  <a:t>For differentiable convex problems, NAG ensures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steps hence the name</a:t>
                </a:r>
                <a:br>
                  <a:rPr lang="en-US" dirty="0"/>
                </a:br>
                <a:r>
                  <a:rPr lang="en-US" dirty="0"/>
                  <a:t>“accelerated” gradient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  <a:blipFill>
                <a:blip r:embed="rId2"/>
                <a:stretch>
                  <a:fillRect l="-562" t="-2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87" y="3625941"/>
            <a:ext cx="3126106" cy="2978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07513" y="1265445"/>
            <a:ext cx="1787788" cy="1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167812" y="1108141"/>
                <a:ext cx="8101503" cy="1320056"/>
              </a:xfrm>
              <a:prstGeom prst="wedgeRectCallout">
                <a:avLst>
                  <a:gd name="adj1" fmla="val 58510"/>
                  <a:gd name="adj2" fmla="val 5145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Simple GD, on the other hand, is only able to ensure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rate of convergence for differentiable convex functions in general. Thus, NAG is able to bring a quadratic reduction in run time!</a:t>
                </a: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812" y="1108141"/>
                <a:ext cx="8101503" cy="1320056"/>
              </a:xfrm>
              <a:prstGeom prst="wedgeRectCallout">
                <a:avLst>
                  <a:gd name="adj1" fmla="val 58510"/>
                  <a:gd name="adj2" fmla="val 51456"/>
                </a:avLst>
              </a:prstGeom>
              <a:blipFill>
                <a:blip r:embed="rId5"/>
                <a:stretch>
                  <a:fillRect l="-897" b="-265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0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Learning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Adagrad</a:t>
                </a:r>
                <a:r>
                  <a:rPr lang="en-IN" dirty="0"/>
                  <a:t> (</a:t>
                </a:r>
                <a:r>
                  <a:rPr lang="en-IN" dirty="0" err="1"/>
                  <a:t>Duchi</a:t>
                </a:r>
                <a:r>
                  <a:rPr lang="en-IN" dirty="0"/>
                  <a:t> et al. 2011) – takes inspiration from Newton’s method</a:t>
                </a:r>
              </a:p>
              <a:p>
                <a:r>
                  <a:rPr lang="en-IN" dirty="0"/>
                  <a:t>Recall: Newton’s method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Key idea: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– much cheaper</a:t>
                </a:r>
              </a:p>
              <a:p>
                <a:pPr lvl="2"/>
                <a:r>
                  <a:rPr lang="en-IN" dirty="0"/>
                  <a:t>Use past updates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lvl="2" algn="ctr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a coordinate got very vigorous updates in the past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/>
                  <a:t>, mellow its future updates</a:t>
                </a:r>
              </a:p>
              <a:p>
                <a:pPr lvl="2"/>
                <a:r>
                  <a:rPr lang="en-IN" dirty="0"/>
                  <a:t>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if </a:t>
                </a:r>
                <a:r>
                  <a:rPr lang="en-IN" dirty="0"/>
                  <a:t>all coordinates got roughly similar gradients in the past since then we would have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If some coordinate is static, not getting updated at all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rad>
                  </m:oMath>
                </a14:m>
                <a:r>
                  <a:rPr lang="en-US" dirty="0"/>
                  <a:t> to prevent a divide-by-zero error when we take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Learning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</a:rPr>
                  <a:t>RMSProp</a:t>
                </a:r>
                <a:r>
                  <a:rPr lang="en-IN" dirty="0">
                    <a:solidFill>
                      <a:schemeClr val="bg1"/>
                    </a:solidFill>
                  </a:rPr>
                  <a:t> (Hinton 2012) – apply momentum idea to </a:t>
                </a:r>
                <a:r>
                  <a:rPr lang="en-IN" dirty="0" err="1">
                    <a:solidFill>
                      <a:schemeClr val="bg1"/>
                    </a:solidFill>
                  </a:rPr>
                  <a:t>Adagrad</a:t>
                </a:r>
                <a:endParaRPr lang="en-I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 err="1">
                    <a:solidFill>
                      <a:schemeClr val="bg1"/>
                    </a:solidFill>
                  </a:rPr>
                  <a:t>Adagrad</a:t>
                </a:r>
                <a:r>
                  <a:rPr lang="en-IN" dirty="0">
                    <a:solidFill>
                      <a:schemeClr val="bg1"/>
                    </a:solidFill>
                  </a:rPr>
                  <a:t> sometimes forces step sizes to go down too much – this avoids that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Adam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 (</a:t>
                </a:r>
                <a:r>
                  <a:rPr lang="en-IN" dirty="0" err="1">
                    <a:solidFill>
                      <a:schemeClr val="bg1"/>
                    </a:solidFill>
                    <a:latin typeface="+mj-lt"/>
                  </a:rPr>
                  <a:t>Kingma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 and Ba 2014) – combine NAG and RMS-Prop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and</a:t>
                </a:r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Also does some </a:t>
                </a:r>
                <a:r>
                  <a:rPr lang="en-IN" i="1" dirty="0">
                    <a:solidFill>
                      <a:schemeClr val="bg1"/>
                    </a:solidFill>
                  </a:rPr>
                  <a:t>bias corrections</a:t>
                </a:r>
                <a:r>
                  <a:rPr lang="en-IN" dirty="0">
                    <a:solidFill>
                      <a:schemeClr val="bg1"/>
                    </a:solidFill>
                  </a:rPr>
                  <a:t> (reweighting)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(not shown above)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All these methods are readily available in libraries like </a:t>
                </a:r>
                <a:r>
                  <a:rPr lang="en-IN" dirty="0" err="1">
                    <a:solidFill>
                      <a:schemeClr val="bg1"/>
                    </a:solidFill>
                  </a:rPr>
                  <a:t>PyTorch</a:t>
                </a:r>
                <a:r>
                  <a:rPr lang="en-IN" dirty="0">
                    <a:solidFill>
                      <a:schemeClr val="bg1"/>
                    </a:solidFill>
                  </a:rPr>
                  <a:t>, TF </a:t>
                </a:r>
                <a:r>
                  <a:rPr lang="en-IN" dirty="0" err="1">
                    <a:solidFill>
                      <a:schemeClr val="bg1"/>
                    </a:solidFill>
                  </a:rPr>
                  <a:t>etc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prevent overfitting?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Regularize the weights</a:t>
                </a:r>
              </a:p>
              <a:p>
                <a:pPr lvl="2"/>
                <a:r>
                  <a:rPr lang="en-IN" b="1" dirty="0"/>
                  <a:t>1.1</a:t>
                </a:r>
                <a:r>
                  <a:rPr lang="en-IN" dirty="0"/>
                  <a:t>: add an explicit regularization term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1.2</a:t>
                </a:r>
                <a:r>
                  <a:rPr lang="en-IN" dirty="0"/>
                  <a:t>: don’t allow any weight to get big (clip them)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Most libraries implement these strategies themselves e.g. weight clipping</a:t>
                </a:r>
              </a:p>
              <a:p>
                <a:pPr lvl="2"/>
                <a:r>
                  <a:rPr lang="en-IN" dirty="0"/>
                  <a:t>Sometimes even gradient coordinates are clipped to stabilize training</a:t>
                </a:r>
              </a:p>
              <a:p>
                <a:r>
                  <a:rPr lang="en-IN" b="1" dirty="0"/>
                  <a:t>Method 2</a:t>
                </a:r>
                <a:r>
                  <a:rPr lang="en-IN" dirty="0"/>
                  <a:t>: Deliberately inject noise into the labels</a:t>
                </a:r>
              </a:p>
              <a:p>
                <a:pPr lvl="2"/>
                <a:r>
                  <a:rPr lang="en-IN" dirty="0"/>
                  <a:t>For binary classification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=1→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For regression problems,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Unlikely that a NN with limited # of nodes would be able to memorize noise</a:t>
                </a:r>
              </a:p>
              <a:p>
                <a:pPr lvl="2"/>
                <a:r>
                  <a:rPr lang="en-IN" dirty="0"/>
                  <a:t>For NN setting these are just heuristics but when applied to nicer settings (e.g. linear models), label noise can be shown to be equivalent to regularization</a:t>
                </a:r>
              </a:p>
              <a:p>
                <a:pPr lvl="2"/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prevent overfitting?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Method 3</a:t>
                </a:r>
                <a:r>
                  <a:rPr lang="en-IN" dirty="0"/>
                  <a:t>: Learn Sparse Models</a:t>
                </a:r>
              </a:p>
              <a:p>
                <a:pPr lvl="2"/>
                <a:r>
                  <a:rPr lang="en-IN" b="1" dirty="0"/>
                  <a:t>3.1</a:t>
                </a:r>
                <a:r>
                  <a:rPr lang="en-IN" dirty="0"/>
                  <a:t> Learn a NN that has sparse (instead of dense) connections b/w layers</a:t>
                </a:r>
              </a:p>
              <a:p>
                <a:pPr lvl="3"/>
                <a:r>
                  <a:rPr lang="en-IN" dirty="0"/>
                  <a:t>See </a:t>
                </a:r>
                <a:r>
                  <a:rPr lang="en-IN" dirty="0" err="1"/>
                  <a:t>Frankle-Carbin</a:t>
                </a:r>
                <a:r>
                  <a:rPr lang="en-IN" dirty="0"/>
                  <a:t> (ICLR 2019) – The Lottery Ticket Hypothesis</a:t>
                </a:r>
              </a:p>
              <a:p>
                <a:pPr lvl="2"/>
                <a:r>
                  <a:rPr lang="en-IN" b="1" dirty="0"/>
                  <a:t>3.2</a:t>
                </a:r>
                <a:r>
                  <a:rPr lang="en-IN" dirty="0"/>
                  <a:t> </a:t>
                </a:r>
                <a:r>
                  <a:rPr lang="en-IN" b="1" dirty="0"/>
                  <a:t>Parameter sharing</a:t>
                </a:r>
                <a:r>
                  <a:rPr lang="en-IN" dirty="0"/>
                  <a:t>: force some of the weights to take the same value by adding constraints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Convolutional NN do this implicitly and are very successful</a:t>
                </a:r>
              </a:p>
              <a:p>
                <a:pPr lvl="2"/>
                <a:r>
                  <a:rPr lang="en-IN" b="1" dirty="0"/>
                  <a:t>3.3 Dropout</a:t>
                </a:r>
                <a:r>
                  <a:rPr lang="en-IN" dirty="0"/>
                  <a:t>: </a:t>
                </a:r>
                <a:r>
                  <a:rPr lang="en-US" dirty="0"/>
                  <a:t>Implicitly trains on multiple sparse networks in parallel</a:t>
                </a:r>
              </a:p>
              <a:p>
                <a:pPr lvl="3"/>
                <a:r>
                  <a:rPr lang="en-US" dirty="0"/>
                  <a:t>While executing a GD update, randomly remove edges or entire nodes from network so they do not get updated in that iteration. Put them back in after update is over</a:t>
                </a:r>
              </a:p>
              <a:p>
                <a:pPr lvl="3"/>
                <a:r>
                  <a:rPr lang="en-US" dirty="0"/>
                  <a:t>Can again be shown to be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regularization in “nice” settings</a:t>
                </a:r>
                <a:endParaRPr lang="en-IN" dirty="0"/>
              </a:p>
              <a:p>
                <a:r>
                  <a:rPr lang="en-IN" b="1" dirty="0"/>
                  <a:t>Method 4</a:t>
                </a:r>
                <a:r>
                  <a:rPr lang="en-IN" dirty="0"/>
                  <a:t>: Validation</a:t>
                </a:r>
              </a:p>
              <a:p>
                <a:pPr lvl="2"/>
                <a:r>
                  <a:rPr lang="en-IN" dirty="0"/>
                  <a:t>Use early stopping – do not rely on training loss but rather performance on a held-out (or k-fold) validation set to decide when to stop training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1003</TotalTime>
  <Words>1550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MLC-gold</vt:lpstr>
      <vt:lpstr>Deep Learning</vt:lpstr>
      <vt:lpstr>Endsem Exam</vt:lpstr>
      <vt:lpstr>Doing Deep Learning</vt:lpstr>
      <vt:lpstr>Doing Deep Learning</vt:lpstr>
      <vt:lpstr>Adaptive Learning Rates</vt:lpstr>
      <vt:lpstr>Adaptive Learning Rates</vt:lpstr>
      <vt:lpstr>Adaptive Learning Rates</vt:lpstr>
      <vt:lpstr>How to prevent overfitting?</vt:lpstr>
      <vt:lpstr>How to prevent overfitting?</vt:lpstr>
      <vt:lpstr>Dropout</vt:lpstr>
      <vt:lpstr>Dropout at Work</vt:lpstr>
      <vt:lpstr>Popular layer types in deep learning</vt:lpstr>
      <vt:lpstr>Popular training strategies - pretraining</vt:lpstr>
      <vt:lpstr>Popular (pre)training strategies – Siamese</vt:lpstr>
      <vt:lpstr>Popular (pre)training strategies – Cloze tasks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Purushottam Kar</dc:creator>
  <cp:lastModifiedBy>Purushottam Kar</cp:lastModifiedBy>
  <cp:revision>8</cp:revision>
  <dcterms:created xsi:type="dcterms:W3CDTF">2023-04-21T06:48:41Z</dcterms:created>
  <dcterms:modified xsi:type="dcterms:W3CDTF">2024-04-26T15:16:25Z</dcterms:modified>
</cp:coreProperties>
</file>