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11" r:id="rId3"/>
    <p:sldId id="263" r:id="rId4"/>
    <p:sldId id="305" r:id="rId5"/>
    <p:sldId id="264" r:id="rId6"/>
    <p:sldId id="266" r:id="rId7"/>
    <p:sldId id="457" r:id="rId8"/>
    <p:sldId id="412" r:id="rId9"/>
    <p:sldId id="405" r:id="rId10"/>
    <p:sldId id="454" r:id="rId11"/>
    <p:sldId id="455" r:id="rId12"/>
    <p:sldId id="410" r:id="rId13"/>
    <p:sldId id="407" r:id="rId14"/>
    <p:sldId id="453" r:id="rId15"/>
    <p:sldId id="439" r:id="rId16"/>
    <p:sldId id="438" r:id="rId17"/>
    <p:sldId id="440" r:id="rId18"/>
    <p:sldId id="447" r:id="rId19"/>
    <p:sldId id="448" r:id="rId20"/>
    <p:sldId id="461" r:id="rId21"/>
    <p:sldId id="449" r:id="rId22"/>
    <p:sldId id="409" r:id="rId23"/>
    <p:sldId id="462" r:id="rId24"/>
    <p:sldId id="458" r:id="rId25"/>
    <p:sldId id="441" r:id="rId26"/>
    <p:sldId id="460" r:id="rId27"/>
    <p:sldId id="445" r:id="rId28"/>
    <p:sldId id="443" r:id="rId29"/>
    <p:sldId id="444" r:id="rId30"/>
    <p:sldId id="272" r:id="rId31"/>
    <p:sldId id="446" r:id="rId32"/>
    <p:sldId id="413" r:id="rId33"/>
    <p:sldId id="450" r:id="rId34"/>
    <p:sldId id="451" r:id="rId35"/>
    <p:sldId id="459" r:id="rId36"/>
    <p:sldId id="414" r:id="rId37"/>
    <p:sldId id="416" r:id="rId38"/>
    <p:sldId id="434" r:id="rId39"/>
    <p:sldId id="43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18-01-2025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18-01-2025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18-01-2025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18-01-2025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18-01-2025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18-01-2025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18-01-2025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18-01-2025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18-01-2025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18-01-2025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18-01-2025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18-01-2025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www.britannica.com/science/linguistics/Language-classifica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124474" cy="1936692"/>
          </a:xfrm>
        </p:spPr>
        <p:txBody>
          <a:bodyPr>
            <a:noAutofit/>
          </a:bodyPr>
          <a:lstStyle/>
          <a:p>
            <a:pPr>
              <a:lnSpc>
                <a:spcPct val="150000"/>
              </a:lnSpc>
              <a:spcAft>
                <a:spcPts val="800"/>
              </a:spcAft>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Methodology and universals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59EF7-2067-A3EE-77D5-64607664AF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701A1BE-AD46-A469-80D1-62E6EAC7CF4B}"/>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Similarities Between Languages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Historical Origins: </a:t>
            </a:r>
            <a:r>
              <a:rPr lang="en-US" sz="2000" dirty="0">
                <a:latin typeface="Times New Roman" panose="02020603050405020304" pitchFamily="18" charset="0"/>
                <a:cs typeface="Times New Roman" panose="02020603050405020304" pitchFamily="18" charset="0"/>
              </a:rPr>
              <a:t>Languages may share similarities if they originate from the same linguistic family or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historical lineage.</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Language Contact: </a:t>
            </a:r>
            <a:r>
              <a:rPr lang="en-US" sz="2000" dirty="0">
                <a:latin typeface="Times New Roman" panose="02020603050405020304" pitchFamily="18" charset="0"/>
                <a:cs typeface="Times New Roman" panose="02020603050405020304" pitchFamily="18" charset="0"/>
              </a:rPr>
              <a:t>When languages are in close contact (e.g., due to trade, colonization, or migration),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they may adopt words, grammar structures, or sounds from each other.</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3. Shared Environments: </a:t>
            </a:r>
            <a:r>
              <a:rPr lang="en-US" sz="2000" dirty="0">
                <a:latin typeface="Times New Roman" panose="02020603050405020304" pitchFamily="18" charset="0"/>
                <a:cs typeface="Times New Roman" panose="02020603050405020304" pitchFamily="18" charset="0"/>
              </a:rPr>
              <a:t>Both natural (geography) and cultural environments can influence languages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similarly, leading to shared terms, expressions, or linguistic features.</a:t>
            </a:r>
          </a:p>
        </p:txBody>
      </p:sp>
      <p:sp>
        <p:nvSpPr>
          <p:cNvPr id="5" name="Slide Number Placeholder 4">
            <a:extLst>
              <a:ext uri="{FF2B5EF4-FFF2-40B4-BE49-F238E27FC236}">
                <a16:creationId xmlns:a16="http://schemas.microsoft.com/office/drawing/2014/main" id="{E1A7BB03-63A4-09AA-FCBC-C8D958558F93}"/>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426568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7F5CB-BA3C-19B8-CFE5-7BFC2A5D83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852BCF-367C-B576-1B9A-B29566A3859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Differences Between Languages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Distinct Origins: </a:t>
            </a:r>
            <a:r>
              <a:rPr lang="en-US" sz="2000" dirty="0">
                <a:latin typeface="Times New Roman" panose="02020603050405020304" pitchFamily="18" charset="0"/>
                <a:cs typeface="Times New Roman" panose="02020603050405020304" pitchFamily="18" charset="0"/>
              </a:rPr>
              <a:t>Languages with different historical roots naturally diverge in vocabulary, grammar,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and structure.</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Lack of Contact: </a:t>
            </a:r>
            <a:r>
              <a:rPr lang="en-US" sz="2000" dirty="0">
                <a:latin typeface="Times New Roman" panose="02020603050405020304" pitchFamily="18" charset="0"/>
                <a:cs typeface="Times New Roman" panose="02020603050405020304" pitchFamily="18" charset="0"/>
              </a:rPr>
              <a:t>Languages that are geographically or culturally isolated may evolve unique linguistic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features.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3. Different Environments: </a:t>
            </a:r>
            <a:r>
              <a:rPr lang="en-US" sz="2000" dirty="0">
                <a:latin typeface="Times New Roman" panose="02020603050405020304" pitchFamily="18" charset="0"/>
                <a:cs typeface="Times New Roman" panose="02020603050405020304" pitchFamily="18" charset="0"/>
              </a:rPr>
              <a:t>Differences in natural and cultural settings contribute to unique linguistic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expressions and vocabulary.</a:t>
            </a:r>
          </a:p>
        </p:txBody>
      </p:sp>
      <p:sp>
        <p:nvSpPr>
          <p:cNvPr id="5" name="Slide Number Placeholder 4">
            <a:extLst>
              <a:ext uri="{FF2B5EF4-FFF2-40B4-BE49-F238E27FC236}">
                <a16:creationId xmlns:a16="http://schemas.microsoft.com/office/drawing/2014/main" id="{B46EEF06-52B5-F223-7702-AF2C772A754A}"/>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54818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FE28-B9AE-8BD0-A4DE-821761EA4A4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8FB61B-0B3A-D8BB-0885-A37B34A7701E}"/>
              </a:ext>
            </a:extLst>
          </p:cNvPr>
          <p:cNvSpPr>
            <a:spLocks noGrp="1"/>
          </p:cNvSpPr>
          <p:nvPr>
            <p:ph type="subTitle" idx="1"/>
          </p:nvPr>
        </p:nvSpPr>
        <p:spPr>
          <a:xfrm>
            <a:off x="936172" y="564923"/>
            <a:ext cx="11179628" cy="5791427"/>
          </a:xfrm>
        </p:spPr>
        <p:txBody>
          <a:bodyPr>
            <a:normAutofit fontScale="92500" lnSpcReduction="2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Linguistic Typology Methodology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methodology of linguistic typology is inductive-analytic, which means it's an empirical, bottom-up approach to analyzing languages.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Typologist (are </a:t>
            </a:r>
            <a:r>
              <a:rPr lang="en-US" sz="2000" b="1" dirty="0">
                <a:latin typeface="Times New Roman" panose="02020603050405020304" pitchFamily="18" charset="0"/>
                <a:cs typeface="Times New Roman" panose="02020603050405020304" pitchFamily="18" charset="0"/>
              </a:rPr>
              <a:t>inductivist</a:t>
            </a:r>
            <a:r>
              <a:rPr lang="en-US" sz="2000" dirty="0">
                <a:latin typeface="Times New Roman" panose="02020603050405020304" pitchFamily="18" charset="0"/>
                <a:cs typeface="Times New Roman" panose="02020603050405020304" pitchFamily="18" charset="0"/>
              </a:rPr>
              <a:t>)  believe in drawing their generalizations based on data collected from a wide range of languages, (in opposed to </a:t>
            </a:r>
            <a:r>
              <a:rPr lang="en-US" sz="2000" b="1" dirty="0" err="1">
                <a:latin typeface="Times New Roman" panose="02020603050405020304" pitchFamily="18" charset="0"/>
                <a:cs typeface="Times New Roman" panose="02020603050405020304" pitchFamily="18" charset="0"/>
              </a:rPr>
              <a:t>deductivists</a:t>
            </a:r>
            <a:r>
              <a:rPr lang="en-US" sz="2000" dirty="0">
                <a:latin typeface="Times New Roman" panose="02020603050405020304" pitchFamily="18" charset="0"/>
                <a:cs typeface="Times New Roman" panose="02020603050405020304" pitchFamily="18" charset="0"/>
              </a:rPr>
              <a:t> who may arrive at these constraints based on a metalinguistic theory, drawing their evidence from a single language or a limited number of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argue that “it is necessary to have data from a wide range of languages” (Comrie 1981: 4) to carry out research on language universals or typology.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Typologist uses </a:t>
            </a:r>
            <a:r>
              <a:rPr lang="en-US" sz="2000" dirty="0">
                <a:solidFill>
                  <a:schemeClr val="accent1"/>
                </a:solidFill>
                <a:latin typeface="Times New Roman" panose="02020603050405020304" pitchFamily="18" charset="0"/>
                <a:cs typeface="Times New Roman" panose="02020603050405020304" pitchFamily="18" charset="0"/>
              </a:rPr>
              <a:t>cross-linguistic comparison </a:t>
            </a:r>
            <a:r>
              <a:rPr lang="en-US" sz="2000" dirty="0">
                <a:latin typeface="Times New Roman" panose="02020603050405020304" pitchFamily="18" charset="0"/>
                <a:cs typeface="Times New Roman" panose="02020603050405020304" pitchFamily="18" charset="0"/>
              </a:rPr>
              <a:t>to identify </a:t>
            </a:r>
            <a:r>
              <a:rPr lang="en-US" sz="2000" dirty="0">
                <a:solidFill>
                  <a:schemeClr val="accent1"/>
                </a:solidFill>
                <a:latin typeface="Times New Roman" panose="02020603050405020304" pitchFamily="18" charset="0"/>
                <a:cs typeface="Times New Roman" panose="02020603050405020304" pitchFamily="18" charset="0"/>
              </a:rPr>
              <a:t>patterns and correlations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relied on both </a:t>
            </a:r>
            <a:r>
              <a:rPr lang="en-US" sz="2000" dirty="0">
                <a:solidFill>
                  <a:schemeClr val="accent1"/>
                </a:solidFill>
                <a:latin typeface="Times New Roman" panose="02020603050405020304" pitchFamily="18" charset="0"/>
                <a:cs typeface="Times New Roman" panose="02020603050405020304" pitchFamily="18" charset="0"/>
              </a:rPr>
              <a:t>qualitative and quantitative </a:t>
            </a:r>
            <a:r>
              <a:rPr lang="en-US" sz="2000" dirty="0">
                <a:latin typeface="Times New Roman" panose="02020603050405020304" pitchFamily="18" charset="0"/>
                <a:cs typeface="Times New Roman" panose="02020603050405020304" pitchFamily="18" charset="0"/>
              </a:rPr>
              <a:t>analysis of languages.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Inductive method: </a:t>
            </a:r>
            <a:r>
              <a:rPr lang="en-US" sz="2000" dirty="0">
                <a:latin typeface="Times New Roman" panose="02020603050405020304" pitchFamily="18" charset="0"/>
                <a:cs typeface="Times New Roman" panose="02020603050405020304" pitchFamily="18" charset="0"/>
              </a:rPr>
              <a:t>Starts with specific observations and leads to general conclusions.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Deductive method: Starts with general ideas or premises and leads to specific conclusions.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studies rely on reference grammars published in dialect atlases and dictionaries,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while others use textual analysis that involves sampling directly from databases of texts featuring the target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languages.</a:t>
            </a:r>
          </a:p>
        </p:txBody>
      </p:sp>
      <p:sp>
        <p:nvSpPr>
          <p:cNvPr id="5" name="Slide Number Placeholder 4">
            <a:extLst>
              <a:ext uri="{FF2B5EF4-FFF2-40B4-BE49-F238E27FC236}">
                <a16:creationId xmlns:a16="http://schemas.microsoft.com/office/drawing/2014/main" id="{6035DBA3-A5C0-C1D4-7F8F-960D4AC97682}"/>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331021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Linguistic Typology Goal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Linguistic typology involves the classification of languages based on their structural features, such as grammar, syntax, and phonology.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aims to identify and explain the </a:t>
            </a:r>
            <a:r>
              <a:rPr lang="en-US" sz="2000" dirty="0">
                <a:solidFill>
                  <a:schemeClr val="accent1"/>
                </a:solidFill>
                <a:latin typeface="Times New Roman" panose="02020603050405020304" pitchFamily="18" charset="0"/>
                <a:cs typeface="Times New Roman" panose="02020603050405020304" pitchFamily="18" charset="0"/>
              </a:rPr>
              <a:t>common properties and structural diversity of languages,</a:t>
            </a:r>
            <a:r>
              <a:rPr lang="en-US" sz="2000" dirty="0">
                <a:latin typeface="Times New Roman" panose="02020603050405020304" pitchFamily="18" charset="0"/>
                <a:cs typeface="Times New Roman" panose="02020603050405020304" pitchFamily="18" charset="0"/>
              </a:rPr>
              <a:t> and to understand the underlying principles of human language.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study the </a:t>
            </a:r>
            <a:r>
              <a:rPr lang="en-US" sz="2000" dirty="0">
                <a:solidFill>
                  <a:schemeClr val="accent1"/>
                </a:solidFill>
                <a:latin typeface="Times New Roman" panose="02020603050405020304" pitchFamily="18" charset="0"/>
                <a:cs typeface="Times New Roman" panose="02020603050405020304" pitchFamily="18" charset="0"/>
              </a:rPr>
              <a:t>similarities and differences among languages </a:t>
            </a:r>
            <a:r>
              <a:rPr lang="en-US" sz="2000" dirty="0">
                <a:latin typeface="Times New Roman" panose="02020603050405020304" pitchFamily="18" charset="0"/>
                <a:cs typeface="Times New Roman" panose="02020603050405020304" pitchFamily="18" charset="0"/>
              </a:rPr>
              <a:t>that do not stem from shared genetic relationship, language contact, or shared environmental conditions.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technique used in </a:t>
            </a:r>
            <a:r>
              <a:rPr lang="en-US" sz="2000">
                <a:latin typeface="Times New Roman" panose="02020603050405020304" pitchFamily="18" charset="0"/>
                <a:cs typeface="Times New Roman" panose="02020603050405020304" pitchFamily="18" charset="0"/>
              </a:rPr>
              <a:t>linguistic typology </a:t>
            </a:r>
            <a:r>
              <a:rPr lang="en-US" sz="2000" dirty="0">
                <a:latin typeface="Times New Roman" panose="02020603050405020304" pitchFamily="18" charset="0"/>
                <a:cs typeface="Times New Roman" panose="02020603050405020304" pitchFamily="18" charset="0"/>
              </a:rPr>
              <a:t>research is the comparative method, which involves comparing and contrasting the characteristics of different languages.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314245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FDE82-BE59-295F-33AA-F6E389B4A2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9B5CC-CD32-DFBF-9232-7678B1B1E2B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Subdisciplines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Phonological typology, syntactic typology, lexical typology, and theoretical typology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b="1" dirty="0">
                <a:latin typeface="Times New Roman" panose="02020603050405020304" pitchFamily="18" charset="0"/>
                <a:cs typeface="Times New Roman" panose="02020603050405020304" pitchFamily="18" charset="0"/>
              </a:rPr>
              <a:t>Examples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order of subject, verb, and object in a sentence, how languages mark number, negation, and case, and how languages use phonemes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0DAC0F-400F-B3B3-B994-7EB29B551B04}"/>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282479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B5E97-C5AE-FEBC-8406-C75AEB8172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C280B6-68C9-717B-1A84-E9A9371CB583}"/>
              </a:ext>
            </a:extLst>
          </p:cNvPr>
          <p:cNvSpPr>
            <a:spLocks noGrp="1"/>
          </p:cNvSpPr>
          <p:nvPr>
            <p:ph type="subTitle" idx="1"/>
          </p:nvPr>
        </p:nvSpPr>
        <p:spPr>
          <a:xfrm>
            <a:off x="936172" y="564923"/>
            <a:ext cx="11179628" cy="5791427"/>
          </a:xfrm>
        </p:spPr>
        <p:txBody>
          <a:bodyPr>
            <a:normAutofit fontScale="92500" lnSpcReduction="2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Classification of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kinds of classification of languages practiced in linguistics: </a:t>
            </a:r>
            <a:r>
              <a:rPr lang="en-US" sz="2000" b="1" dirty="0">
                <a:latin typeface="Times New Roman" panose="02020603050405020304" pitchFamily="18" charset="0"/>
                <a:cs typeface="Times New Roman" panose="02020603050405020304" pitchFamily="18" charset="0"/>
              </a:rPr>
              <a:t>Genetic</a:t>
            </a:r>
            <a:r>
              <a:rPr lang="en-US" sz="2000" dirty="0">
                <a:latin typeface="Times New Roman" panose="02020603050405020304" pitchFamily="18" charset="0"/>
                <a:cs typeface="Times New Roman" panose="02020603050405020304" pitchFamily="18" charset="0"/>
              </a:rPr>
              <a:t> (or genealogical) and </a:t>
            </a:r>
            <a:r>
              <a:rPr lang="en-US" sz="2000" b="1" dirty="0">
                <a:latin typeface="Times New Roman" panose="02020603050405020304" pitchFamily="18" charset="0"/>
                <a:cs typeface="Times New Roman" panose="02020603050405020304" pitchFamily="18" charset="0"/>
              </a:rPr>
              <a:t>typological</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Genetic (or genealogical) classification of language</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linguistics refers to the classification of languages based on their historical and genetic relationships. It is used to group languages into families according to their shared ancestry and origin. In this typology, languages are categorized not by their structural features or functional similarities, but by tracing their development from a common ancestor or protolanguage.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instance, the Indo-European language family includes languages like English, German, Hindi, and Russian, all of which are thought to have evolved from common proto-language spoken thousands of years ago. Similarly, the Afro-Asiatic language family groups languages like Arabic, Hebrew, and Amharic based on their shared roots.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(four) major language families in the world are: Indo-European family, Dravidian language family, Tibeto-Burman language family, and Austroasiatic language family.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Recently, </a:t>
            </a:r>
            <a:r>
              <a:rPr lang="en-US" sz="2000" b="1" dirty="0">
                <a:latin typeface="Times New Roman" panose="02020603050405020304" pitchFamily="18" charset="0"/>
                <a:cs typeface="Times New Roman" panose="02020603050405020304" pitchFamily="18" charset="0"/>
              </a:rPr>
              <a:t>Andamanese</a:t>
            </a:r>
            <a:r>
              <a:rPr lang="en-US" sz="2000" dirty="0">
                <a:latin typeface="Times New Roman" panose="02020603050405020304" pitchFamily="18" charset="0"/>
                <a:cs typeface="Times New Roman" panose="02020603050405020304" pitchFamily="18" charset="0"/>
              </a:rPr>
              <a:t> is recognized as one of the language families in India.</a:t>
            </a:r>
          </a:p>
        </p:txBody>
      </p:sp>
      <p:sp>
        <p:nvSpPr>
          <p:cNvPr id="5" name="Slide Number Placeholder 4">
            <a:extLst>
              <a:ext uri="{FF2B5EF4-FFF2-40B4-BE49-F238E27FC236}">
                <a16:creationId xmlns:a16="http://schemas.microsoft.com/office/drawing/2014/main" id="{5E171243-A1D4-05AE-6F00-A5B125BC8917}"/>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174413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5B4DF-B2BD-B6F8-CEBE-E4069F68BC5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168E58D-D2E9-6196-DB15-9C47F95DCA2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Typological classification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a method of classification categorizing languages based on their structural characteristics rather than their historical or genealogical relationships.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approach focuses on the similarities in grammatical structure, syntax, morphology, and other linguistic features among different languages.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is to group languages into types according to formal criteria that highlight their commonalities.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typological classification groups languages according to their structural and functional characteristics.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most famous typological classification is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analytic</a:t>
            </a:r>
            <a:r>
              <a:rPr lang="en-US" dirty="0">
                <a:latin typeface="Times New Roman" panose="02020603050405020304" pitchFamily="18" charset="0"/>
                <a:cs typeface="Times New Roman" panose="02020603050405020304" pitchFamily="18" charset="0"/>
              </a:rPr>
              <a:t> language (isolated or root -- no inflection!): e.g. Vietnamese, Chinese</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synthetic</a:t>
            </a:r>
            <a:r>
              <a:rPr lang="en-US" dirty="0">
                <a:latin typeface="Times New Roman" panose="02020603050405020304" pitchFamily="18" charset="0"/>
                <a:cs typeface="Times New Roman" panose="02020603050405020304" pitchFamily="18" charset="0"/>
              </a:rPr>
              <a:t> language(inflectional </a:t>
            </a:r>
            <a:r>
              <a:rPr lang="en-US" sz="2000" dirty="0">
                <a:latin typeface="Times New Roman" panose="02020603050405020304" pitchFamily="18" charset="0"/>
                <a:cs typeface="Times New Roman" panose="02020603050405020304" pitchFamily="18" charset="0"/>
              </a:rPr>
              <a:t>or fusional) </a:t>
            </a:r>
            <a:r>
              <a:rPr lang="en-US" dirty="0">
                <a:latin typeface="Times New Roman" panose="02020603050405020304" pitchFamily="18" charset="0"/>
                <a:cs typeface="Times New Roman" panose="02020603050405020304" pitchFamily="18" charset="0"/>
              </a:rPr>
              <a:t>) : e.g. Latin, Russian, Hindi</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Agglutinative</a:t>
            </a:r>
            <a:r>
              <a:rPr lang="en-US" dirty="0">
                <a:latin typeface="Times New Roman" panose="02020603050405020304" pitchFamily="18" charset="0"/>
                <a:cs typeface="Times New Roman" panose="02020603050405020304" pitchFamily="18" charset="0"/>
              </a:rPr>
              <a:t> language: e.g. Turkish, Finnish, Malayalam, Punjabi, Tamil</a:t>
            </a:r>
          </a:p>
          <a:p>
            <a:pPr lvl="1" algn="l">
              <a:lnSpc>
                <a:spcPct val="150000"/>
              </a:lnSpc>
              <a:spcBef>
                <a:spcPts val="0"/>
              </a:spcBef>
            </a:pPr>
            <a:r>
              <a:rPr lang="en-US" sz="2000" dirty="0">
                <a:latin typeface="Times New Roman" panose="02020603050405020304" pitchFamily="18" charset="0"/>
                <a:cs typeface="Times New Roman" panose="02020603050405020304" pitchFamily="18" charset="0"/>
              </a:rPr>
              <a:t>Also, there is - </a:t>
            </a:r>
            <a:r>
              <a:rPr lang="en-US" sz="2000" b="1" dirty="0">
                <a:latin typeface="Times New Roman" panose="02020603050405020304" pitchFamily="18" charset="0"/>
                <a:cs typeface="Times New Roman" panose="02020603050405020304" pitchFamily="18" charset="0"/>
              </a:rPr>
              <a:t>Synthetic agglutinative</a:t>
            </a:r>
            <a:r>
              <a:rPr lang="en-US" sz="2000" dirty="0">
                <a:latin typeface="Times New Roman" panose="02020603050405020304" pitchFamily="18" charset="0"/>
                <a:cs typeface="Times New Roman" panose="02020603050405020304" pitchFamily="18" charset="0"/>
              </a:rPr>
              <a:t>: Gujarati, Marathi</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773476E-47F0-5D93-B80B-4E0AB239A2E6}"/>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318678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4CA49-3A8D-641C-2CA8-51629B7F09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B83269-ACEC-D7FB-F31E-0B5C3E07B4F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Roughly speaking, an </a:t>
            </a:r>
            <a:r>
              <a:rPr lang="en-US" sz="2000" b="1" dirty="0">
                <a:latin typeface="Times New Roman" panose="02020603050405020304" pitchFamily="18" charset="0"/>
                <a:cs typeface="Times New Roman" panose="02020603050405020304" pitchFamily="18" charset="0"/>
              </a:rPr>
              <a:t>isolating language </a:t>
            </a:r>
            <a:r>
              <a:rPr lang="en-US" sz="2000" dirty="0">
                <a:latin typeface="Times New Roman" panose="02020603050405020304" pitchFamily="18" charset="0"/>
                <a:cs typeface="Times New Roman" panose="02020603050405020304" pitchFamily="18" charset="0"/>
              </a:rPr>
              <a:t>is one in which all the words are morphologically unanalyzable (i.e., in which each word is composed of a single morph); Chinese and, even more strikingly, Vietnamese are highly isolating.</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000" kern="1200" dirty="0">
                <a:solidFill>
                  <a:schemeClr val="tx1"/>
                </a:solidFill>
                <a:latin typeface="Times New Roman" panose="02020603050405020304" pitchFamily="18" charset="0"/>
                <a:ea typeface="+mn-ea"/>
                <a:cs typeface="Times New Roman" panose="02020603050405020304" pitchFamily="18" charset="0"/>
              </a:rPr>
              <a:t>We have example form Mandarin Chinese.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(1)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206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mà</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lisi</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206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le    ma                   </a:t>
            </a:r>
            <a:r>
              <a:rPr lang="en-IN" sz="2000" b="0" dirty="0">
                <a:latin typeface="Times New Roman" panose="02020603050405020304" pitchFamily="18" charset="0"/>
                <a:cs typeface="Times New Roman" panose="02020603050405020304" pitchFamily="18" charset="0"/>
              </a:rPr>
              <a:t>[</a:t>
            </a:r>
            <a:r>
              <a:rPr lang="en-US" sz="2000" b="0" dirty="0">
                <a:latin typeface="Times New Roman" panose="02020603050405020304" pitchFamily="18" charset="0"/>
                <a:cs typeface="Times New Roman" panose="02020603050405020304" pitchFamily="18" charset="0"/>
              </a:rPr>
              <a:t>Mandarin Chinese] </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        scold   Lisi     </a:t>
            </a:r>
            <a:r>
              <a:rPr lang="en-IN" sz="2000" b="0" kern="1200" cap="small" dirty="0" err="1">
                <a:solidFill>
                  <a:schemeClr val="tx1"/>
                </a:solidFill>
                <a:latin typeface="Times New Roman" panose="02020603050405020304" pitchFamily="18" charset="0"/>
                <a:ea typeface="+mn-ea"/>
                <a:cs typeface="Times New Roman" panose="02020603050405020304" pitchFamily="18" charset="0"/>
              </a:rPr>
              <a:t>crs</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cap="small" dirty="0">
                <a:solidFill>
                  <a:schemeClr val="tx1"/>
                </a:solidFill>
                <a:latin typeface="Times New Roman" panose="02020603050405020304" pitchFamily="18" charset="0"/>
                <a:ea typeface="+mn-ea"/>
                <a:cs typeface="Times New Roman" panose="02020603050405020304" pitchFamily="18" charset="0"/>
              </a:rPr>
              <a:t>q</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‘Did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 scold Lisi?’ </a:t>
            </a:r>
          </a:p>
          <a:p>
            <a:pPr algn="l"/>
            <a:r>
              <a:rPr lang="en-IN" sz="2000" b="0" dirty="0">
                <a:latin typeface="Times New Roman" panose="02020603050405020304" pitchFamily="18" charset="0"/>
                <a:cs typeface="Times New Roman" panose="02020603050405020304" pitchFamily="18" charset="0"/>
              </a:rPr>
              <a:t>       (2)   </a:t>
            </a:r>
            <a:r>
              <a:rPr lang="en-IN" sz="2000" b="0" dirty="0" err="1">
                <a:latin typeface="Times New Roman" panose="02020603050405020304" pitchFamily="18" charset="0"/>
                <a:cs typeface="Times New Roman" panose="02020603050405020304" pitchFamily="18" charset="0"/>
              </a:rPr>
              <a:t>rén</a:t>
            </a:r>
            <a:r>
              <a:rPr lang="en-IN" sz="2000" b="0" dirty="0">
                <a:latin typeface="Times New Roman" panose="02020603050405020304" pitchFamily="18" charset="0"/>
                <a:cs typeface="Times New Roman" panose="02020603050405020304" pitchFamily="18" charset="0"/>
              </a:rPr>
              <a:t>-</a:t>
            </a:r>
            <a:r>
              <a:rPr lang="en-IN" sz="2000" b="1" dirty="0">
                <a:solidFill>
                  <a:srgbClr val="002060"/>
                </a:solidFill>
                <a:latin typeface="Times New Roman" panose="02020603050405020304" pitchFamily="18" charset="0"/>
                <a:cs typeface="Times New Roman" panose="02020603050405020304" pitchFamily="18" charset="0"/>
              </a:rPr>
              <a:t>Ø</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lái</a:t>
            </a:r>
            <a:r>
              <a:rPr lang="en-IN" sz="2000" b="0" dirty="0">
                <a:latin typeface="Times New Roman" panose="02020603050405020304" pitchFamily="18" charset="0"/>
                <a:cs typeface="Times New Roman" panose="02020603050405020304" pitchFamily="18" charset="0"/>
              </a:rPr>
              <a:t>      le</a:t>
            </a:r>
          </a:p>
          <a:p>
            <a:pPr algn="l"/>
            <a:r>
              <a:rPr lang="en-IN" sz="2000" b="0" dirty="0">
                <a:latin typeface="Times New Roman" panose="02020603050405020304" pitchFamily="18" charset="0"/>
                <a:cs typeface="Times New Roman" panose="02020603050405020304" pitchFamily="18" charset="0"/>
              </a:rPr>
              <a:t>               person       come </a:t>
            </a:r>
            <a:r>
              <a:rPr lang="en-IN" sz="2000" b="0" cap="small" dirty="0" err="1">
                <a:latin typeface="Times New Roman" panose="02020603050405020304" pitchFamily="18" charset="0"/>
                <a:cs typeface="Times New Roman" panose="02020603050405020304" pitchFamily="18" charset="0"/>
              </a:rPr>
              <a:t>crs</a:t>
            </a:r>
            <a:r>
              <a:rPr lang="en-IN" sz="2000" b="0" dirty="0">
                <a:latin typeface="Times New Roman" panose="02020603050405020304" pitchFamily="18" charset="0"/>
                <a:cs typeface="Times New Roman" panose="02020603050405020304" pitchFamily="18" charset="0"/>
              </a:rPr>
              <a:t> </a:t>
            </a:r>
          </a:p>
          <a:p>
            <a:pPr algn="l"/>
            <a:r>
              <a:rPr lang="en-IN" sz="2000" b="0" dirty="0">
                <a:latin typeface="Times New Roman" panose="02020603050405020304" pitchFamily="18" charset="0"/>
                <a:cs typeface="Times New Roman" panose="02020603050405020304" pitchFamily="18" charset="0"/>
              </a:rPr>
              <a:t>               ‘The person has come.’                                       </a:t>
            </a:r>
            <a:r>
              <a:rPr lang="en-US" sz="2000" b="0" dirty="0">
                <a:latin typeface="Times New Roman" panose="02020603050405020304" pitchFamily="18" charset="0"/>
                <a:cs typeface="Times New Roman" panose="02020603050405020304" pitchFamily="18" charset="0"/>
              </a:rPr>
              <a:t>(Li and Thompson, 1981:20) </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D37F0E6-F372-BC29-565B-97CEED9A7914}"/>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418898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10782-8C6E-2F06-D0E6-CB58523B372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A1ED99-039E-E77F-BEEC-565E2D805A0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agglutinating language </a:t>
            </a:r>
            <a:r>
              <a:rPr lang="en-US" sz="2000" dirty="0">
                <a:latin typeface="Times New Roman" panose="02020603050405020304" pitchFamily="18" charset="0"/>
                <a:cs typeface="Times New Roman" panose="02020603050405020304" pitchFamily="18" charset="0"/>
              </a:rPr>
              <a:t>(Tibeto-Burman languages spoken in northeast India) is one in which the word forms can be segmented into morphs, each of which represents a single grammatical category.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Tibeto-Burman languages are mostly agglutinative in nature.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morpheme typically represents one unit of meaning.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example from </a:t>
            </a:r>
            <a:r>
              <a:rPr lang="en-IN" sz="2000" dirty="0" err="1">
                <a:latin typeface="Times New Roman" panose="02020603050405020304" pitchFamily="18" charset="0"/>
                <a:cs typeface="Times New Roman" panose="02020603050405020304" pitchFamily="18" charset="0"/>
              </a:rPr>
              <a:t>Thadou</a:t>
            </a:r>
            <a:r>
              <a:rPr lang="en-IN" sz="2000" dirty="0">
                <a:latin typeface="Times New Roman" panose="02020603050405020304" pitchFamily="18" charset="0"/>
                <a:cs typeface="Times New Roman" panose="02020603050405020304" pitchFamily="18" charset="0"/>
              </a:rPr>
              <a:t> (Tibeto-Burman spoken in Manipur, Northeast India) is given below:  </a:t>
            </a:r>
          </a:p>
          <a:p>
            <a:pPr algn="l"/>
            <a:r>
              <a:rPr lang="en-IN" sz="2000" dirty="0">
                <a:latin typeface="Times New Roman" panose="02020603050405020304" pitchFamily="18" charset="0"/>
                <a:cs typeface="Times New Roman" panose="02020603050405020304" pitchFamily="18" charset="0"/>
              </a:rPr>
              <a:t>     (3) </a:t>
            </a:r>
            <a:r>
              <a:rPr lang="en-IN" sz="2000" dirty="0" err="1">
                <a:latin typeface="Times New Roman" panose="02020603050405020304" pitchFamily="18" charset="0"/>
                <a:cs typeface="Times New Roman" panose="02020603050405020304" pitchFamily="18" charset="0"/>
              </a:rPr>
              <a:t>boinú</a:t>
            </a:r>
            <a:r>
              <a:rPr lang="en-IN" sz="2000" dirty="0">
                <a:latin typeface="Times New Roman" panose="02020603050405020304" pitchFamily="18" charset="0"/>
                <a:cs typeface="Times New Roman" panose="02020603050405020304" pitchFamily="18" charset="0"/>
              </a:rPr>
              <a:t>=in       </a:t>
            </a:r>
            <a:r>
              <a:rPr lang="en-IN" sz="2000" dirty="0" err="1">
                <a:latin typeface="Times New Roman" panose="02020603050405020304" pitchFamily="18" charset="0"/>
                <a:cs typeface="Times New Roman" panose="02020603050405020304" pitchFamily="18" charset="0"/>
              </a:rPr>
              <a:t>hai</a:t>
            </a:r>
            <a:r>
              <a:rPr lang="en-IN" sz="2000" dirty="0">
                <a:latin typeface="Times New Roman" panose="02020603050405020304" pitchFamily="18" charset="0"/>
                <a:cs typeface="Times New Roman" panose="02020603050405020304" pitchFamily="18" charset="0"/>
              </a:rPr>
              <a:t>           á=</a:t>
            </a:r>
            <a:r>
              <a:rPr lang="en-IN" sz="2000" dirty="0" err="1">
                <a:latin typeface="Times New Roman" panose="02020603050405020304" pitchFamily="18" charset="0"/>
                <a:cs typeface="Times New Roman" panose="02020603050405020304" pitchFamily="18" charset="0"/>
              </a:rPr>
              <a:t>nè</a:t>
            </a:r>
            <a:r>
              <a:rPr lang="en-IN" sz="2000" dirty="0">
                <a:latin typeface="Times New Roman" panose="02020603050405020304" pitchFamily="18" charset="0"/>
                <a:cs typeface="Times New Roman" panose="02020603050405020304" pitchFamily="18" charset="0"/>
              </a:rPr>
              <a:t>=è</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boinu</a:t>
            </a:r>
            <a:r>
              <a:rPr lang="en-IN" sz="2000" dirty="0">
                <a:latin typeface="Times New Roman" panose="02020603050405020304" pitchFamily="18" charset="0"/>
                <a:cs typeface="Times New Roman" panose="02020603050405020304" pitchFamily="18" charset="0"/>
              </a:rPr>
              <a:t>=ERG  mango      3SG=eat=DECL</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Boinu</a:t>
            </a:r>
            <a:r>
              <a:rPr lang="en-IN" sz="2000" dirty="0">
                <a:latin typeface="Times New Roman" panose="02020603050405020304" pitchFamily="18" charset="0"/>
                <a:cs typeface="Times New Roman" panose="02020603050405020304" pitchFamily="18" charset="0"/>
              </a:rPr>
              <a:t> is eating a mango.’  (Haokip, M.K., 2014:189).</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3830B72-C2B0-B65F-C444-9B84203D8007}"/>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155655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F8547-54CC-9D9D-B648-6814D547028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BE86DE-E420-72C1-6CC5-B2B734C7CF9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inflecting (fusional) language </a:t>
            </a:r>
            <a:r>
              <a:rPr lang="en-US" sz="2000" dirty="0">
                <a:latin typeface="Times New Roman" panose="02020603050405020304" pitchFamily="18" charset="0"/>
                <a:cs typeface="Times New Roman" panose="02020603050405020304" pitchFamily="18" charset="0"/>
              </a:rPr>
              <a:t>is one in which there is no one-to-one correspondence between particular word segments and particular grammatical categories. The older Indo-European languages tend to be inflecting in this sense.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the </a:t>
            </a:r>
            <a:r>
              <a:rPr lang="en-US" sz="2000" b="1" dirty="0">
                <a:latin typeface="Times New Roman" panose="02020603050405020304" pitchFamily="18" charset="0"/>
                <a:cs typeface="Times New Roman" panose="02020603050405020304" pitchFamily="18" charset="0"/>
              </a:rPr>
              <a:t>Latin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inflected type of languages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Latin) </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     one suffix </a:t>
            </a:r>
            <a:r>
              <a:rPr lang="en-US" sz="2000" dirty="0">
                <a:latin typeface="Times New Roman" panose="02020603050405020304" pitchFamily="18" charset="0"/>
                <a:cs typeface="Times New Roman" panose="02020603050405020304" pitchFamily="18" charset="0"/>
              </a:rPr>
              <a:t>may </a:t>
            </a:r>
            <a:r>
              <a:rPr lang="en-US" sz="2000" b="1" dirty="0">
                <a:latin typeface="Times New Roman" panose="02020603050405020304" pitchFamily="18" charset="0"/>
                <a:cs typeface="Times New Roman" panose="02020603050405020304" pitchFamily="18" charset="0"/>
              </a:rPr>
              <a:t>express different grammatical </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     categories</a:t>
            </a:r>
            <a:r>
              <a:rPr lang="en-US" sz="2000" dirty="0">
                <a:latin typeface="Times New Roman" panose="02020603050405020304" pitchFamily="18" charset="0"/>
                <a:cs typeface="Times New Roman" panose="02020603050405020304" pitchFamily="18" charset="0"/>
              </a:rPr>
              <a:t>, for example in Latin, </a:t>
            </a:r>
          </a:p>
          <a:p>
            <a:pPr marL="800100" lvl="1" indent="-342900" algn="l">
              <a:lnSpc>
                <a:spcPct val="150000"/>
              </a:lnSpc>
              <a:spcBef>
                <a:spcPts val="0"/>
              </a:spcBef>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frango</a:t>
            </a:r>
            <a:r>
              <a:rPr lang="en-US" dirty="0">
                <a:latin typeface="Times New Roman" panose="02020603050405020304" pitchFamily="18" charset="0"/>
                <a:cs typeface="Times New Roman" panose="02020603050405020304" pitchFamily="18" charset="0"/>
              </a:rPr>
              <a:t> means ‘break’,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"о" expresses </a:t>
            </a:r>
            <a:r>
              <a:rPr lang="en-US" b="1" dirty="0">
                <a:latin typeface="Times New Roman" panose="02020603050405020304" pitchFamily="18" charset="0"/>
                <a:cs typeface="Times New Roman" panose="02020603050405020304" pitchFamily="18" charset="0"/>
              </a:rPr>
              <a:t>tense</a:t>
            </a:r>
            <a:r>
              <a:rPr lang="en-US" dirty="0">
                <a:latin typeface="Times New Roman" panose="02020603050405020304" pitchFamily="18" charset="0"/>
                <a:cs typeface="Times New Roman" panose="02020603050405020304" pitchFamily="18" charset="0"/>
              </a:rPr>
              <a:t> (present),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     number</a:t>
            </a:r>
            <a:r>
              <a:rPr lang="en-US" dirty="0">
                <a:latin typeface="Times New Roman" panose="02020603050405020304" pitchFamily="18" charset="0"/>
                <a:cs typeface="Times New Roman" panose="02020603050405020304" pitchFamily="18" charset="0"/>
              </a:rPr>
              <a:t> (singular), </a:t>
            </a:r>
            <a:r>
              <a:rPr lang="en-US" b="1" dirty="0">
                <a:latin typeface="Times New Roman" panose="02020603050405020304" pitchFamily="18" charset="0"/>
                <a:cs typeface="Times New Roman" panose="02020603050405020304" pitchFamily="18" charset="0"/>
              </a:rPr>
              <a:t>person</a:t>
            </a:r>
            <a:r>
              <a:rPr lang="en-US" dirty="0">
                <a:latin typeface="Times New Roman" panose="02020603050405020304" pitchFamily="18" charset="0"/>
                <a:cs typeface="Times New Roman" panose="02020603050405020304" pitchFamily="18" charset="0"/>
              </a:rPr>
              <a:t> (I),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(active),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     mood</a:t>
            </a:r>
            <a:r>
              <a:rPr lang="en-US" dirty="0">
                <a:latin typeface="Times New Roman" panose="02020603050405020304" pitchFamily="18" charset="0"/>
                <a:cs typeface="Times New Roman" panose="02020603050405020304" pitchFamily="18" charset="0"/>
              </a:rPr>
              <a:t> (indicative).</a:t>
            </a:r>
          </a:p>
        </p:txBody>
      </p:sp>
      <p:sp>
        <p:nvSpPr>
          <p:cNvPr id="5" name="Slide Number Placeholder 4">
            <a:extLst>
              <a:ext uri="{FF2B5EF4-FFF2-40B4-BE49-F238E27FC236}">
                <a16:creationId xmlns:a16="http://schemas.microsoft.com/office/drawing/2014/main" id="{19E29303-2A59-E7FE-9C78-7F25AD3019E2}"/>
              </a:ext>
            </a:extLst>
          </p:cNvPr>
          <p:cNvSpPr>
            <a:spLocks noGrp="1"/>
          </p:cNvSpPr>
          <p:nvPr>
            <p:ph type="sldNum" sz="quarter" idx="12"/>
          </p:nvPr>
        </p:nvSpPr>
        <p:spPr/>
        <p:txBody>
          <a:bodyPr/>
          <a:lstStyle/>
          <a:p>
            <a:fld id="{9953917B-9314-44A8-9CF5-8C1178B13F89}" type="slidenum">
              <a:rPr lang="en-IN" smtClean="0"/>
              <a:t>19</a:t>
            </a:fld>
            <a:endParaRPr lang="en-IN"/>
          </a:p>
        </p:txBody>
      </p:sp>
      <p:pic>
        <p:nvPicPr>
          <p:cNvPr id="4" name="Picture 3">
            <a:extLst>
              <a:ext uri="{FF2B5EF4-FFF2-40B4-BE49-F238E27FC236}">
                <a16:creationId xmlns:a16="http://schemas.microsoft.com/office/drawing/2014/main" id="{61F3190E-6DE2-E563-434E-2E8E759C493A}"/>
              </a:ext>
            </a:extLst>
          </p:cNvPr>
          <p:cNvPicPr>
            <a:picLocks noChangeAspect="1"/>
          </p:cNvPicPr>
          <p:nvPr/>
        </p:nvPicPr>
        <p:blipFill>
          <a:blip r:embed="rId2">
            <a:extLst>
              <a:ext uri="{28A0092B-C50C-407E-A947-70E740481C1C}">
                <a14:useLocalDpi xmlns:a14="http://schemas.microsoft.com/office/drawing/2010/main" val="0"/>
              </a:ext>
            </a:extLst>
          </a:blip>
          <a:srcRect r="48243" b="1155"/>
          <a:stretch/>
        </p:blipFill>
        <p:spPr>
          <a:xfrm>
            <a:off x="6771192" y="1453714"/>
            <a:ext cx="4941837" cy="4902636"/>
          </a:xfrm>
          <a:prstGeom prst="rect">
            <a:avLst/>
          </a:prstGeom>
        </p:spPr>
      </p:pic>
    </p:spTree>
    <p:extLst>
      <p:ext uri="{BB962C8B-B14F-4D97-AF65-F5344CB8AC3E}">
        <p14:creationId xmlns:p14="http://schemas.microsoft.com/office/powerpoint/2010/main" val="132325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853D0-60E9-00CB-F346-DEC495A01E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677882-C02A-36CF-895F-D9CE64DE22C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effectLst/>
                <a:latin typeface="Times New Roman" panose="02020603050405020304" pitchFamily="18" charset="0"/>
                <a:ea typeface="Calibri" panose="020F0502020204030204" pitchFamily="34" charset="0"/>
              </a:rPr>
              <a:t>Linguistic and Language: Introduction</a:t>
            </a:r>
          </a:p>
          <a:p>
            <a:pPr marL="342900" indent="-342900" algn="l">
              <a:lnSpc>
                <a:spcPct val="150000"/>
              </a:lnSpc>
              <a:spcBef>
                <a:spcPts val="0"/>
              </a:spcBef>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Linguistics is the scientific study of language.</a:t>
            </a:r>
          </a:p>
          <a:p>
            <a:pPr marL="342900" indent="-342900" algn="l">
              <a:lnSpc>
                <a:spcPct val="150000"/>
              </a:lnSpc>
              <a:spcBef>
                <a:spcPts val="0"/>
              </a:spcBef>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Since, linguistic is the scientific study of language,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it is imperative for a linguist (those who study language) to know what language is.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is a complex human phenomenon; all attempts do define it have proved inadequate.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some of the most commonly approved definitions of language given by the experts in the field of linguistics are given below:</a:t>
            </a:r>
          </a:p>
        </p:txBody>
      </p:sp>
      <p:sp>
        <p:nvSpPr>
          <p:cNvPr id="5" name="Slide Number Placeholder 4">
            <a:extLst>
              <a:ext uri="{FF2B5EF4-FFF2-40B4-BE49-F238E27FC236}">
                <a16:creationId xmlns:a16="http://schemas.microsoft.com/office/drawing/2014/main" id="{3C22BE05-FE0C-9A6E-4C17-976E412AF188}"/>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376637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2D554-5EBE-FFE6-103E-6782502398E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03090E-02CB-1EBA-B1CC-937EFC425C45}"/>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inflecting (fusional) language </a:t>
            </a:r>
            <a:r>
              <a:rPr lang="en-US" sz="2000" dirty="0">
                <a:latin typeface="Times New Roman" panose="02020603050405020304" pitchFamily="18" charset="0"/>
                <a:cs typeface="Times New Roman" panose="02020603050405020304" pitchFamily="18" charset="0"/>
              </a:rPr>
              <a:t>is one in which there is no one-to-one correspondence between particular word segments and particular grammatical categories. The older Indo-European languages tend to be inflecting in this sense.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the </a:t>
            </a:r>
            <a:r>
              <a:rPr lang="en-US" sz="2000" b="1" dirty="0">
                <a:latin typeface="Times New Roman" panose="02020603050405020304" pitchFamily="18" charset="0"/>
                <a:cs typeface="Times New Roman" panose="02020603050405020304" pitchFamily="18" charset="0"/>
              </a:rPr>
              <a:t>Latin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homin</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homo</a:t>
            </a:r>
            <a:r>
              <a:rPr lang="en-US" sz="2000" dirty="0">
                <a:latin typeface="Times New Roman" panose="02020603050405020304" pitchFamily="18" charset="0"/>
                <a:cs typeface="Times New Roman" panose="02020603050405020304" pitchFamily="18" charset="0"/>
              </a:rPr>
              <a:t> means ‘man or human’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homin</a:t>
            </a:r>
            <a:r>
              <a:rPr lang="en-US" sz="2000" b="1" i="1" dirty="0">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means ‘of the man’</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here the suffix </a:t>
            </a:r>
            <a:r>
              <a:rPr lang="en-US" sz="2000" i="1"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represents the combination of categories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“singular” and “genitive” in the word form hominis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“of the man,”  but one part of the suffix cannot be assigned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to “singular” and another to “genitive”. </a:t>
            </a:r>
          </a:p>
        </p:txBody>
      </p:sp>
      <p:sp>
        <p:nvSpPr>
          <p:cNvPr id="5" name="Slide Number Placeholder 4">
            <a:extLst>
              <a:ext uri="{FF2B5EF4-FFF2-40B4-BE49-F238E27FC236}">
                <a16:creationId xmlns:a16="http://schemas.microsoft.com/office/drawing/2014/main" id="{B3C1838C-0353-9E46-495B-6B05093E1507}"/>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6" name="Picture 5">
            <a:extLst>
              <a:ext uri="{FF2B5EF4-FFF2-40B4-BE49-F238E27FC236}">
                <a16:creationId xmlns:a16="http://schemas.microsoft.com/office/drawing/2014/main" id="{FAD3F0AC-549A-D987-481F-C95141F1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547" y="1784680"/>
            <a:ext cx="3709367" cy="4418809"/>
          </a:xfrm>
          <a:prstGeom prst="rect">
            <a:avLst/>
          </a:prstGeom>
        </p:spPr>
      </p:pic>
    </p:spTree>
    <p:extLst>
      <p:ext uri="{BB962C8B-B14F-4D97-AF65-F5344CB8AC3E}">
        <p14:creationId xmlns:p14="http://schemas.microsoft.com/office/powerpoint/2010/main" val="234469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4B159-74B2-BD5A-A686-5AB0413947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6471D53-E410-3A97-04AD-32B9E6D9EED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Latin</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Master = dominus      (in nominative (</a:t>
            </a:r>
            <a:r>
              <a:rPr lang="en-US" sz="2000" b="1" cap="small" dirty="0">
                <a:solidFill>
                  <a:srgbClr val="00B0F0"/>
                </a:solidFill>
                <a:latin typeface="Times New Roman" panose="02020603050405020304" pitchFamily="18" charset="0"/>
                <a:cs typeface="Times New Roman" panose="02020603050405020304" pitchFamily="18" charset="0"/>
              </a:rPr>
              <a:t>nom</a:t>
            </a:r>
            <a:r>
              <a:rPr lang="en-US" dirty="0">
                <a:latin typeface="Times New Roman" panose="02020603050405020304" pitchFamily="18" charset="0"/>
                <a:cs typeface="Times New Roman" panose="02020603050405020304" pitchFamily="18" charset="0"/>
              </a:rPr>
              <a:t>) form)  </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Sees     = </a:t>
            </a:r>
            <a:r>
              <a:rPr lang="en-US" dirty="0" err="1">
                <a:latin typeface="Times New Roman" panose="02020603050405020304" pitchFamily="18" charset="0"/>
                <a:cs typeface="Times New Roman" panose="02020603050405020304" pitchFamily="18" charset="0"/>
              </a:rPr>
              <a:t>videt</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Slave    = </a:t>
            </a:r>
            <a:r>
              <a:rPr lang="en-US" dirty="0" err="1">
                <a:latin typeface="Times New Roman" panose="02020603050405020304" pitchFamily="18" charset="0"/>
                <a:cs typeface="Times New Roman" panose="02020603050405020304" pitchFamily="18" charset="0"/>
              </a:rPr>
              <a:t>Servus</a:t>
            </a:r>
            <a:r>
              <a:rPr lang="en-US" dirty="0">
                <a:latin typeface="Times New Roman" panose="02020603050405020304" pitchFamily="18" charset="0"/>
                <a:cs typeface="Times New Roman" panose="02020603050405020304" pitchFamily="18" charset="0"/>
              </a:rPr>
              <a:t>        (in nominative (</a:t>
            </a:r>
            <a:r>
              <a:rPr lang="en-US" sz="2000" b="1" cap="small" dirty="0">
                <a:solidFill>
                  <a:srgbClr val="00B0F0"/>
                </a:solidFill>
                <a:latin typeface="Times New Roman" panose="02020603050405020304" pitchFamily="18" charset="0"/>
                <a:cs typeface="Times New Roman" panose="02020603050405020304" pitchFamily="18" charset="0"/>
              </a:rPr>
              <a:t>nom</a:t>
            </a:r>
            <a:r>
              <a:rPr lang="en-US" dirty="0">
                <a:latin typeface="Times New Roman" panose="02020603050405020304" pitchFamily="18" charset="0"/>
                <a:cs typeface="Times New Roman" panose="02020603050405020304" pitchFamily="18" charset="0"/>
              </a:rPr>
              <a:t>) form)  </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b="1" dirty="0">
                <a:latin typeface="Times New Roman" panose="02020603050405020304" pitchFamily="18" charset="0"/>
                <a:cs typeface="Times New Roman" panose="02020603050405020304" pitchFamily="18" charset="0"/>
              </a:rPr>
              <a:t>        English 			                Latin</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master sees the slave       =     </a:t>
            </a:r>
            <a:r>
              <a:rPr lang="en-US" sz="2000" b="1" dirty="0">
                <a:latin typeface="Times New Roman" panose="02020603050405020304" pitchFamily="18" charset="0"/>
                <a:cs typeface="Times New Roman" panose="02020603050405020304" pitchFamily="18" charset="0"/>
              </a:rPr>
              <a:t>dominus              </a:t>
            </a:r>
            <a:r>
              <a:rPr lang="en-US" sz="2000" b="1" dirty="0" err="1">
                <a:latin typeface="Times New Roman" panose="02020603050405020304" pitchFamily="18" charset="0"/>
                <a:cs typeface="Times New Roman" panose="02020603050405020304" pitchFamily="18" charset="0"/>
              </a:rPr>
              <a:t>videt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servum</a:t>
            </a:r>
            <a:endParaRPr lang="en-US" sz="2000" b="1"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master.</a:t>
            </a:r>
            <a:r>
              <a:rPr lang="en-US" sz="2000" b="1" cap="small" dirty="0" err="1">
                <a:solidFill>
                  <a:srgbClr val="00B0F0"/>
                </a:solidFill>
                <a:latin typeface="Times New Roman" panose="02020603050405020304" pitchFamily="18" charset="0"/>
                <a:cs typeface="Times New Roman" panose="02020603050405020304" pitchFamily="18" charset="0"/>
              </a:rPr>
              <a:t>nom</a:t>
            </a:r>
            <a:r>
              <a:rPr lang="en-US" sz="2000" dirty="0">
                <a:latin typeface="Times New Roman" panose="02020603050405020304" pitchFamily="18" charset="0"/>
                <a:cs typeface="Times New Roman" panose="02020603050405020304" pitchFamily="18" charset="0"/>
              </a:rPr>
              <a:t>    sees      the </a:t>
            </a:r>
            <a:r>
              <a:rPr lang="en-US" sz="2000" dirty="0" err="1">
                <a:latin typeface="Times New Roman" panose="02020603050405020304" pitchFamily="18" charset="0"/>
                <a:cs typeface="Times New Roman" panose="02020603050405020304" pitchFamily="18" charset="0"/>
              </a:rPr>
              <a:t>slave</a:t>
            </a:r>
            <a:r>
              <a:rPr lang="en-US" sz="2000" cap="small" dirty="0" err="1">
                <a:latin typeface="Times New Roman" panose="02020603050405020304" pitchFamily="18" charset="0"/>
                <a:cs typeface="Times New Roman" panose="02020603050405020304" pitchFamily="18" charset="0"/>
              </a:rPr>
              <a:t>.</a:t>
            </a:r>
            <a:r>
              <a:rPr lang="en-US" sz="2000" b="1" cap="small" dirty="0" err="1">
                <a:solidFill>
                  <a:srgbClr val="00B0F0"/>
                </a:solidFill>
                <a:latin typeface="Times New Roman" panose="02020603050405020304" pitchFamily="18" charset="0"/>
                <a:cs typeface="Times New Roman" panose="02020603050405020304" pitchFamily="18" charset="0"/>
              </a:rPr>
              <a:t>acc</a:t>
            </a:r>
            <a:endParaRPr lang="en-US" sz="2000" b="1" cap="small" dirty="0">
              <a:solidFill>
                <a:srgbClr val="00B0F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master sees the slave.’</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slave sees the master       =     </a:t>
            </a:r>
            <a:r>
              <a:rPr lang="en-US" sz="2000" b="1" dirty="0" err="1">
                <a:latin typeface="Times New Roman" panose="02020603050405020304" pitchFamily="18" charset="0"/>
                <a:cs typeface="Times New Roman" panose="02020603050405020304" pitchFamily="18" charset="0"/>
              </a:rPr>
              <a:t>servus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videt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dominum</a:t>
            </a:r>
            <a:endParaRPr lang="en-US" sz="2000" b="1"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slave</a:t>
            </a:r>
            <a:r>
              <a:rPr lang="en-US" sz="2000" cap="small" dirty="0" err="1">
                <a:latin typeface="Times New Roman" panose="02020603050405020304" pitchFamily="18" charset="0"/>
                <a:cs typeface="Times New Roman" panose="02020603050405020304" pitchFamily="18" charset="0"/>
              </a:rPr>
              <a:t>.</a:t>
            </a:r>
            <a:r>
              <a:rPr lang="en-US" sz="2000" b="1" cap="small" dirty="0" err="1">
                <a:solidFill>
                  <a:srgbClr val="00B0F0"/>
                </a:solidFill>
                <a:latin typeface="Times New Roman" panose="02020603050405020304" pitchFamily="18" charset="0"/>
                <a:cs typeface="Times New Roman" panose="02020603050405020304" pitchFamily="18" charset="0"/>
              </a:rPr>
              <a:t>nom</a:t>
            </a:r>
            <a:r>
              <a:rPr lang="en-US" sz="2000" dirty="0">
                <a:latin typeface="Times New Roman" panose="02020603050405020304" pitchFamily="18" charset="0"/>
                <a:cs typeface="Times New Roman" panose="02020603050405020304" pitchFamily="18" charset="0"/>
              </a:rPr>
              <a:t>   sees      the </a:t>
            </a:r>
            <a:r>
              <a:rPr lang="en-US" sz="2000" dirty="0" err="1">
                <a:latin typeface="Times New Roman" panose="02020603050405020304" pitchFamily="18" charset="0"/>
                <a:cs typeface="Times New Roman" panose="02020603050405020304" pitchFamily="18" charset="0"/>
              </a:rPr>
              <a:t>master</a:t>
            </a:r>
            <a:r>
              <a:rPr lang="en-US" sz="2000" cap="small" dirty="0" err="1">
                <a:latin typeface="Times New Roman" panose="02020603050405020304" pitchFamily="18" charset="0"/>
                <a:cs typeface="Times New Roman" panose="02020603050405020304" pitchFamily="18" charset="0"/>
              </a:rPr>
              <a:t>.</a:t>
            </a:r>
            <a:r>
              <a:rPr lang="en-US" sz="2000" b="1" cap="small" dirty="0" err="1">
                <a:solidFill>
                  <a:srgbClr val="00B0F0"/>
                </a:solidFill>
                <a:latin typeface="Times New Roman" panose="02020603050405020304" pitchFamily="18" charset="0"/>
                <a:cs typeface="Times New Roman" panose="02020603050405020304" pitchFamily="18" charset="0"/>
              </a:rPr>
              <a:t>acc</a:t>
            </a:r>
            <a:endParaRPr lang="en-US" sz="2000" b="1" dirty="0">
              <a:solidFill>
                <a:srgbClr val="00B0F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slave sees the master.’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10C9341-70E8-DA79-EB81-C60C8FA02C28}"/>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115209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729343" y="564923"/>
            <a:ext cx="11168742" cy="6156552"/>
          </a:xfrm>
        </p:spPr>
        <p:txBody>
          <a:bodyPr>
            <a:normAutofit/>
          </a:bodyPr>
          <a:lstStyle/>
          <a:p>
            <a:pPr marL="252095" algn="just"/>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22</a:t>
            </a:fld>
            <a:endParaRPr lang="en-IN"/>
          </a:p>
        </p:txBody>
      </p:sp>
      <p:sp>
        <p:nvSpPr>
          <p:cNvPr id="4" name="TextBox 3">
            <a:extLst>
              <a:ext uri="{FF2B5EF4-FFF2-40B4-BE49-F238E27FC236}">
                <a16:creationId xmlns:a16="http://schemas.microsoft.com/office/drawing/2014/main" id="{67CDE067-57E3-E6EE-B6C0-E8D0A5EDE556}"/>
              </a:ext>
            </a:extLst>
          </p:cNvPr>
          <p:cNvSpPr txBox="1"/>
          <p:nvPr/>
        </p:nvSpPr>
        <p:spPr>
          <a:xfrm>
            <a:off x="892629" y="457201"/>
            <a:ext cx="10798628" cy="5016758"/>
          </a:xfrm>
          <a:prstGeom prst="rect">
            <a:avLst/>
          </a:prstGeom>
          <a:noFill/>
        </p:spPr>
        <p:txBody>
          <a:bodyPr wrap="square">
            <a:spAutoFit/>
          </a:bodyPr>
          <a:lstStyle/>
          <a:p>
            <a:pPr marL="252095" algn="just"/>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What do linguistic typologists study?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There are generally estimated to be around 7000 languages in the world. </a:t>
            </a: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sheer number alone gives one at least a rough idea of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immense diversity of the languages of the world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moderate example of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this diversity comes from basic word order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Consider the following six sentences, each exhibiting one of the six basic word orders.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Korean (SOV)</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kiho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-ka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saca</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-lil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cha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-ass-ta</a:t>
            </a:r>
          </a:p>
          <a:p>
            <a:pPr marL="709295" lvl="1" algn="just"/>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Keeho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-NOM  lion-ACC   kick-PST-IND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Keeho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kicked the/a lion.'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Thai (SVO)</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khon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nii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kat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maa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tua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  this   bite   dog CL  that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man bit that dog.'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059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14BF6-B9F6-1B92-F776-7070B0FF35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2382-BDA8-0D75-E3B1-B08CCAC787BF}"/>
              </a:ext>
            </a:extLst>
          </p:cNvPr>
          <p:cNvSpPr>
            <a:spLocks noGrp="1"/>
          </p:cNvSpPr>
          <p:nvPr>
            <p:ph type="subTitle" idx="1"/>
          </p:nvPr>
        </p:nvSpPr>
        <p:spPr>
          <a:xfrm>
            <a:off x="729343" y="564923"/>
            <a:ext cx="11168742" cy="6156552"/>
          </a:xfrm>
        </p:spPr>
        <p:txBody>
          <a:bodyPr>
            <a:normAutofit/>
          </a:bodyPr>
          <a:lstStyle/>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Welsh (VSO)</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Lladdodd</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draig</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ddyn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killed         dragon  man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dragon killed a man.’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pt-BR" sz="20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pt-BR" sz="2000" b="1" kern="100" dirty="0">
                <a:effectLst/>
                <a:latin typeface="Times New Roman" panose="02020603050405020304" pitchFamily="18" charset="0"/>
                <a:ea typeface="Calibri" panose="020F0502020204030204" pitchFamily="34" charset="0"/>
                <a:cs typeface="Times New Roman" panose="02020603050405020304" pitchFamily="18" charset="0"/>
              </a:rPr>
              <a:t>Malagasy (VOS)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pt-BR"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2000" b="1" kern="100" dirty="0">
                <a:effectLst/>
                <a:latin typeface="Times New Roman" panose="02020603050405020304" pitchFamily="18" charset="0"/>
                <a:ea typeface="Calibri" panose="020F0502020204030204" pitchFamily="34" charset="0"/>
                <a:cs typeface="Times New Roman" panose="02020603050405020304" pitchFamily="18" charset="0"/>
              </a:rPr>
              <a:t>manasa </a:t>
            </a:r>
            <a:r>
              <a:rPr lang="pt-BR" sz="2000" kern="100" dirty="0">
                <a:effectLst/>
                <a:latin typeface="Times New Roman" panose="02020603050405020304" pitchFamily="18" charset="0"/>
                <a:ea typeface="Calibri" panose="020F0502020204030204" pitchFamily="34" charset="0"/>
                <a:cs typeface="Times New Roman" panose="02020603050405020304" pitchFamily="18" charset="0"/>
              </a:rPr>
              <a:t> ny  </a:t>
            </a:r>
            <a:r>
              <a:rPr lang="pt-BR" sz="2000" b="1" kern="100" dirty="0">
                <a:effectLst/>
                <a:latin typeface="Times New Roman" panose="02020603050405020304" pitchFamily="18" charset="0"/>
                <a:ea typeface="Calibri" panose="020F0502020204030204" pitchFamily="34" charset="0"/>
                <a:cs typeface="Times New Roman" panose="02020603050405020304" pitchFamily="18" charset="0"/>
              </a:rPr>
              <a:t>lamba</a:t>
            </a:r>
            <a:r>
              <a:rPr lang="pt-BR" sz="2000" kern="100" dirty="0">
                <a:effectLst/>
                <a:latin typeface="Times New Roman" panose="02020603050405020304" pitchFamily="18" charset="0"/>
                <a:ea typeface="Calibri" panose="020F0502020204030204" pitchFamily="34" charset="0"/>
                <a:cs typeface="Times New Roman" panose="02020603050405020304" pitchFamily="18" charset="0"/>
              </a:rPr>
              <a:t>   ny  </a:t>
            </a:r>
            <a:r>
              <a:rPr lang="pt-BR" sz="2000" b="1" kern="100" dirty="0">
                <a:effectLst/>
                <a:latin typeface="Times New Roman" panose="02020603050405020304" pitchFamily="18" charset="0"/>
                <a:ea typeface="Calibri" panose="020F0502020204030204" pitchFamily="34" charset="0"/>
                <a:cs typeface="Times New Roman" panose="02020603050405020304" pitchFamily="18" charset="0"/>
              </a:rPr>
              <a:t>vehivavy</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wash     the   clothes  the  woman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 woman is washing the clothes.’</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Panare</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(OVS)</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piʔ</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kokampo</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unkiʔ</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child washes     woman</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woman washes the child.'</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Nadeb</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(OSV)</a:t>
            </a:r>
          </a:p>
          <a:p>
            <a:pPr marL="252095" algn="just"/>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samũ̀ũ̀y</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yi</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qa-wũ̀h</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howler-monkey  people  eat</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'People eat howler-monkeys.'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D3269A-87AE-BAC6-2379-7B993CC81AFB}"/>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1766759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6703F-1F0A-7774-A06E-9FEFE5BDEB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C41E51E-EC4B-E6CE-0FC5-2427BE4468A2}"/>
              </a:ext>
            </a:extLst>
          </p:cNvPr>
          <p:cNvSpPr>
            <a:spLocks noGrp="1"/>
          </p:cNvSpPr>
          <p:nvPr>
            <p:ph type="subTitle" idx="1"/>
          </p:nvPr>
        </p:nvSpPr>
        <p:spPr>
          <a:xfrm>
            <a:off x="729343" y="564923"/>
            <a:ext cx="11168742" cy="6156552"/>
          </a:xfrm>
        </p:spPr>
        <p:txBody>
          <a:bodyPr>
            <a:normAutofit/>
          </a:bodyPr>
          <a:lstStyle/>
          <a:p>
            <a:pPr marL="594995" indent="-34290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What is most intriguing about these examples is the way the three main expressions -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denoting the entity which initiates an action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the entity at which that action is directed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 and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the action itself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(V) - occur in all six logically possible permutations, i.e. SOV, SVO, VSO, VOS, OVS and OSV. </a:t>
            </a:r>
          </a:p>
          <a:p>
            <a:pPr marL="594995" indent="-34290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However, t</a:t>
            </a:r>
            <a:r>
              <a:rPr lang="en-US" sz="2000" dirty="0">
                <a:effectLst/>
                <a:latin typeface="Times New Roman" panose="02020603050405020304" pitchFamily="18" charset="0"/>
                <a:ea typeface="Calibri" panose="020F0502020204030204" pitchFamily="34" charset="0"/>
              </a:rPr>
              <a:t>here is a preponderance of SOV and SVO over others in the languages of the world.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Despite the differences among them there must be certain properties whereby the languages of the world are all recognized as falling into the category of human languages. There must, therefore, be an underlying unity to human languages. </a:t>
            </a:r>
          </a:p>
          <a:p>
            <a:pPr marL="594995" indent="-342900" algn="jus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There are linguists who are concerned directly with discovering this unity by studying the rich structural variation found in the languages of the world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These linguists are known as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linguistic typologists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typologists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for short. </a:t>
            </a: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Their investigation of cross-linguistic variation is referred to as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linguistic typology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typology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for short.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94ADFFE-4210-A002-E17B-E2049D0C5E22}"/>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10602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C0AF-3607-B58F-FA7E-C605227FF8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1A31138-BFDF-21E8-FC45-F27646332DB0}"/>
              </a:ext>
            </a:extLst>
          </p:cNvPr>
          <p:cNvSpPr>
            <a:spLocks noGrp="1"/>
          </p:cNvSpPr>
          <p:nvPr>
            <p:ph type="subTitle" idx="1"/>
          </p:nvPr>
        </p:nvSpPr>
        <p:spPr>
          <a:xfrm>
            <a:off x="685800" y="564923"/>
            <a:ext cx="11179628" cy="5791427"/>
          </a:xfrm>
        </p:spPr>
        <p:txBody>
          <a:bodyPr>
            <a:normAutofit fontScale="92500" lnSpcReduction="10000"/>
          </a:bodyPr>
          <a:lstStyle/>
          <a:p>
            <a:pPr marL="252095" algn="just"/>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Typology of language universals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is language universals?</a:t>
            </a:r>
          </a:p>
          <a:p>
            <a:pPr marL="594995"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Language universals refers to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properties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that are shared by all languages</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 or potentially true for all known languages.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94995"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In linguistic typology, however, whatever </a:t>
            </a:r>
            <a:r>
              <a:rPr lang="en-US" sz="2000" b="1" dirty="0">
                <a:effectLst/>
                <a:latin typeface="Times New Roman" panose="02020603050405020304" pitchFamily="18" charset="0"/>
                <a:ea typeface="Calibri" panose="020F0502020204030204" pitchFamily="34" charset="0"/>
              </a:rPr>
              <a:t>statistically significant patterns or tendencies that are found in the languages of the world are also referred to as language universals</a:t>
            </a:r>
            <a:r>
              <a:rPr lang="en-US" sz="2000" dirty="0">
                <a:effectLst/>
                <a:latin typeface="Times New Roman" panose="02020603050405020304" pitchFamily="18" charset="0"/>
                <a:ea typeface="Calibri" panose="020F0502020204030204" pitchFamily="34" charset="0"/>
              </a:rPr>
              <a:t>. </a:t>
            </a:r>
          </a:p>
          <a:p>
            <a:pPr marL="594995"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It can be in the word order or grammatical categories, phonology, morphology, syntax, etc.</a:t>
            </a:r>
          </a:p>
          <a:p>
            <a:pPr marL="594995" indent="-342900" algn="jus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Language universals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are statements of fundamental properties of language. They are empirical claims. To say that they are empirical is to say that they are descriptions of patterns found in observed language data. As such, their accuracy can be tested by applying them to previously unstudied languages.</a:t>
            </a:r>
          </a:p>
          <a:p>
            <a:pPr marL="252095" algn="just"/>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Some Universal rules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 All languages have at least first-person and second-person pronouns.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 If a language has singular and dual forms, then it will also have plural forms.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 If a language has singular, dual, and trial forms, then it will also have plural forms.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4. If a language makes an inclusive/exclusive distinction in its pronoun system, it will make it in the first person.</a:t>
            </a:r>
          </a:p>
        </p:txBody>
      </p:sp>
      <p:sp>
        <p:nvSpPr>
          <p:cNvPr id="5" name="Slide Number Placeholder 4">
            <a:extLst>
              <a:ext uri="{FF2B5EF4-FFF2-40B4-BE49-F238E27FC236}">
                <a16:creationId xmlns:a16="http://schemas.microsoft.com/office/drawing/2014/main" id="{6DA82CE9-9344-DF11-7FC1-8D89F493B6E8}"/>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328427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68FAC-8A81-A596-227F-B2207C1BDC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47AF2B-2F5A-C49A-95D9-F5E1FEAC98DD}"/>
              </a:ext>
            </a:extLst>
          </p:cNvPr>
          <p:cNvSpPr>
            <a:spLocks noGrp="1"/>
          </p:cNvSpPr>
          <p:nvPr>
            <p:ph type="subTitle" idx="1"/>
          </p:nvPr>
        </p:nvSpPr>
        <p:spPr>
          <a:xfrm>
            <a:off x="685800" y="564923"/>
            <a:ext cx="11179628" cy="5791427"/>
          </a:xfrm>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Some more universals:</a:t>
            </a:r>
          </a:p>
          <a:p>
            <a:pPr algn="l"/>
            <a:r>
              <a:rPr lang="en-US" sz="2000" b="0" i="0" dirty="0">
                <a:solidFill>
                  <a:srgbClr val="000000"/>
                </a:solidFill>
                <a:effectLst/>
                <a:latin typeface="Times New Roman" panose="02020603050405020304" pitchFamily="18" charset="0"/>
                <a:cs typeface="Times New Roman" panose="02020603050405020304" pitchFamily="18" charset="0"/>
              </a:rPr>
              <a:t>1. All human cultures have a language and use it to communicate.</a:t>
            </a:r>
          </a:p>
          <a:p>
            <a:pPr algn="l"/>
            <a:r>
              <a:rPr lang="en-US" sz="2000" b="0" i="0" dirty="0">
                <a:solidFill>
                  <a:srgbClr val="000000"/>
                </a:solidFill>
                <a:effectLst/>
                <a:latin typeface="Times New Roman" panose="02020603050405020304" pitchFamily="18" charset="0"/>
                <a:cs typeface="Times New Roman" panose="02020603050405020304" pitchFamily="18" charset="0"/>
              </a:rPr>
              <a:t>2. All human languages change over time, a reflection of the fact that all cultures are also constantly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changing.</a:t>
            </a:r>
          </a:p>
          <a:p>
            <a:pPr algn="l"/>
            <a:r>
              <a:rPr lang="en-US" sz="2000" b="0" i="0" dirty="0">
                <a:solidFill>
                  <a:srgbClr val="000000"/>
                </a:solidFill>
                <a:effectLst/>
                <a:latin typeface="Times New Roman" panose="02020603050405020304" pitchFamily="18" charset="0"/>
                <a:cs typeface="Times New Roman" panose="02020603050405020304" pitchFamily="18" charset="0"/>
              </a:rPr>
              <a:t>3. All languages are systematic, rule-driven, and equally complex overall, and equally capable of expressing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any idea that the speaker wishes to convey. There are no primitive languages.</a:t>
            </a:r>
          </a:p>
          <a:p>
            <a:pPr algn="l"/>
            <a:r>
              <a:rPr lang="en-US" sz="2000" b="0" i="0" dirty="0">
                <a:solidFill>
                  <a:srgbClr val="000000"/>
                </a:solidFill>
                <a:effectLst/>
                <a:latin typeface="Times New Roman" panose="02020603050405020304" pitchFamily="18" charset="0"/>
                <a:cs typeface="Times New Roman" panose="02020603050405020304" pitchFamily="18" charset="0"/>
              </a:rPr>
              <a:t>4. All languages are symbolic systems.</a:t>
            </a:r>
          </a:p>
          <a:p>
            <a:pPr algn="l"/>
            <a:r>
              <a:rPr lang="en-US" sz="2000" b="0" i="0" dirty="0">
                <a:solidFill>
                  <a:srgbClr val="000000"/>
                </a:solidFill>
                <a:effectLst/>
                <a:latin typeface="Times New Roman" panose="02020603050405020304" pitchFamily="18" charset="0"/>
                <a:cs typeface="Times New Roman" panose="02020603050405020304" pitchFamily="18" charset="0"/>
              </a:rPr>
              <a:t>5. All languages have a basic word order of elements, like subject, verb, and object, with variations.</a:t>
            </a:r>
          </a:p>
          <a:p>
            <a:pPr algn="l"/>
            <a:r>
              <a:rPr lang="en-US" sz="2000" b="0" i="0" dirty="0">
                <a:solidFill>
                  <a:srgbClr val="000000"/>
                </a:solidFill>
                <a:effectLst/>
                <a:latin typeface="Times New Roman" panose="02020603050405020304" pitchFamily="18" charset="0"/>
                <a:cs typeface="Times New Roman" panose="02020603050405020304" pitchFamily="18" charset="0"/>
              </a:rPr>
              <a:t>6. All languages have similar basic grammatical categories such as nouns and verbs.</a:t>
            </a:r>
          </a:p>
          <a:p>
            <a:pPr algn="l"/>
            <a:r>
              <a:rPr lang="en-US" sz="2000" b="0" i="0" dirty="0">
                <a:solidFill>
                  <a:srgbClr val="000000"/>
                </a:solidFill>
                <a:effectLst/>
                <a:latin typeface="Times New Roman" panose="02020603050405020304" pitchFamily="18" charset="0"/>
                <a:cs typeface="Times New Roman" panose="02020603050405020304" pitchFamily="18" charset="0"/>
              </a:rPr>
              <a:t>7. Every spoken language is made up of </a:t>
            </a:r>
            <a:r>
              <a:rPr lang="en-US" sz="2000" b="0" i="1" dirty="0">
                <a:solidFill>
                  <a:srgbClr val="000000"/>
                </a:solidFill>
                <a:effectLst/>
                <a:latin typeface="Times New Roman" panose="02020603050405020304" pitchFamily="18" charset="0"/>
                <a:cs typeface="Times New Roman" panose="02020603050405020304" pitchFamily="18" charset="0"/>
              </a:rPr>
              <a:t>discrete </a:t>
            </a:r>
            <a:r>
              <a:rPr lang="en-US" sz="2000" b="0" i="0" dirty="0">
                <a:solidFill>
                  <a:srgbClr val="000000"/>
                </a:solidFill>
                <a:effectLst/>
                <a:latin typeface="Times New Roman" panose="02020603050405020304" pitchFamily="18" charset="0"/>
                <a:cs typeface="Times New Roman" panose="02020603050405020304" pitchFamily="18" charset="0"/>
              </a:rPr>
              <a:t>sounds that can be categorized as vowels or consonants.</a:t>
            </a:r>
          </a:p>
          <a:p>
            <a:pPr algn="l"/>
            <a:r>
              <a:rPr lang="en-US" sz="2000" b="0" i="0" dirty="0">
                <a:solidFill>
                  <a:srgbClr val="000000"/>
                </a:solidFill>
                <a:effectLst/>
                <a:latin typeface="Times New Roman" panose="02020603050405020304" pitchFamily="18" charset="0"/>
                <a:cs typeface="Times New Roman" panose="02020603050405020304" pitchFamily="18" charset="0"/>
              </a:rPr>
              <a:t>8. The underlying structure of all languages is characterized by the feature </a:t>
            </a:r>
            <a:r>
              <a:rPr lang="en-US" sz="2000" b="0" i="1" dirty="0">
                <a:solidFill>
                  <a:srgbClr val="000000"/>
                </a:solidFill>
                <a:effectLst/>
                <a:latin typeface="Times New Roman" panose="02020603050405020304" pitchFamily="18" charset="0"/>
                <a:cs typeface="Times New Roman" panose="02020603050405020304" pitchFamily="18" charset="0"/>
              </a:rPr>
              <a:t>duality of patterning</a:t>
            </a:r>
            <a:r>
              <a:rPr lang="en-US" sz="2000" b="0" i="0" dirty="0">
                <a:solidFill>
                  <a:srgbClr val="000000"/>
                </a:solidFill>
                <a:effectLst/>
                <a:latin typeface="Times New Roman" panose="02020603050405020304" pitchFamily="18" charset="0"/>
                <a:cs typeface="Times New Roman" panose="02020603050405020304" pitchFamily="18" charset="0"/>
              </a:rPr>
              <a:t>, which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permits any speaker to utter any message they need or wish to convey, and any speaker of the same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language to understand the message.</a:t>
            </a:r>
          </a:p>
          <a:p>
            <a:pPr marL="252095" algn="just"/>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7775C6-09FA-CA49-A280-80C668C2F4CE}"/>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139814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C1449-C513-7C54-7E4E-0857B439875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20DA1D3-40BB-F308-1198-105B6AD7F63C}"/>
              </a:ext>
            </a:extLst>
          </p:cNvPr>
          <p:cNvSpPr>
            <a:spLocks noGrp="1"/>
          </p:cNvSpPr>
          <p:nvPr>
            <p:ph type="subTitle" idx="1"/>
          </p:nvPr>
        </p:nvSpPr>
        <p:spPr>
          <a:xfrm>
            <a:off x="936172" y="564923"/>
            <a:ext cx="11179628" cy="5791427"/>
          </a:xfrm>
        </p:spPr>
        <p:txBody>
          <a:bodyPr>
            <a:normAutofit/>
          </a:bodyPr>
          <a:lstStyle/>
          <a:p>
            <a:pPr marL="594995" indent="-342900" algn="just">
              <a:lnSpc>
                <a:spcPct val="150000"/>
              </a:lnSpc>
              <a:spcBef>
                <a:spcPts val="0"/>
              </a:spcBef>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Hence, </a:t>
            </a:r>
            <a:r>
              <a:rPr lang="en-US" sz="2000" b="1" dirty="0">
                <a:effectLst/>
                <a:latin typeface="Times New Roman" panose="02020603050405020304" pitchFamily="18" charset="0"/>
                <a:ea typeface="Calibri" panose="020F0502020204030204" pitchFamily="34" charset="0"/>
              </a:rPr>
              <a:t>language universals </a:t>
            </a:r>
            <a:r>
              <a:rPr lang="en-US" sz="2000" dirty="0">
                <a:effectLst/>
                <a:latin typeface="Times New Roman" panose="02020603050405020304" pitchFamily="18" charset="0"/>
                <a:ea typeface="Calibri" panose="020F0502020204030204" pitchFamily="34" charset="0"/>
              </a:rPr>
              <a:t>can themselves be classified into </a:t>
            </a:r>
            <a:r>
              <a:rPr lang="en-US" sz="2000" b="1" dirty="0">
                <a:effectLst/>
                <a:latin typeface="Times New Roman" panose="02020603050405020304" pitchFamily="18" charset="0"/>
                <a:ea typeface="Calibri" panose="020F0502020204030204" pitchFamily="34" charset="0"/>
              </a:rPr>
              <a:t>four different types</a:t>
            </a:r>
            <a:r>
              <a:rPr lang="en-US" sz="2000" dirty="0">
                <a:effectLst/>
                <a:latin typeface="Times New Roman" panose="02020603050405020304" pitchFamily="18" charset="0"/>
                <a:ea typeface="Calibri" panose="020F0502020204030204" pitchFamily="34" charset="0"/>
              </a:rPr>
              <a:t>, by using two parameters: </a:t>
            </a:r>
          </a:p>
          <a:p>
            <a:pPr marL="252095" algn="just">
              <a:lnSpc>
                <a:spcPct val="150000"/>
              </a:lnSpc>
              <a:spcBef>
                <a:spcPts val="0"/>
              </a:spcBef>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a:t>
            </a:r>
            <a:r>
              <a:rPr lang="en-US" sz="2000" dirty="0" err="1">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t>
            </a:r>
            <a:r>
              <a:rPr lang="en-US" sz="2000" b="1" dirty="0">
                <a:effectLst/>
                <a:latin typeface="Times New Roman" panose="02020603050405020304" pitchFamily="18" charset="0"/>
                <a:ea typeface="Calibri" panose="020F0502020204030204" pitchFamily="34" charset="0"/>
              </a:rPr>
              <a:t>absolute vs. non-absolute</a:t>
            </a:r>
            <a:r>
              <a:rPr lang="en-US" sz="2000" dirty="0">
                <a:effectLst/>
                <a:latin typeface="Times New Roman" panose="02020603050405020304" pitchFamily="18" charset="0"/>
                <a:ea typeface="Calibri" panose="020F0502020204030204" pitchFamily="34" charset="0"/>
              </a:rPr>
              <a:t>; and </a:t>
            </a:r>
          </a:p>
          <a:p>
            <a:pPr marL="252095" algn="just">
              <a:lnSpc>
                <a:spcPct val="150000"/>
              </a:lnSpc>
              <a:spcBef>
                <a:spcPts val="0"/>
              </a:spcBef>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(ii) </a:t>
            </a:r>
            <a:r>
              <a:rPr lang="en-US" sz="2000" b="1" dirty="0">
                <a:effectLst/>
                <a:latin typeface="Times New Roman" panose="02020603050405020304" pitchFamily="18" charset="0"/>
                <a:ea typeface="Calibri" panose="020F0502020204030204" pitchFamily="34" charset="0"/>
              </a:rPr>
              <a:t>implicational vs. non-implicational</a:t>
            </a:r>
            <a:r>
              <a:rPr lang="en-US" sz="2000" dirty="0">
                <a:effectLst/>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6AE0AA-5E83-7FBC-AEF3-91C3CD9606A5}"/>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265420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F9278-BE2C-0694-81CD-1B55772C17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62B188E-394D-EACD-AFFB-ED5323315603}"/>
              </a:ext>
            </a:extLst>
          </p:cNvPr>
          <p:cNvSpPr>
            <a:spLocks noGrp="1"/>
          </p:cNvSpPr>
          <p:nvPr>
            <p:ph type="subTitle" idx="1"/>
          </p:nvPr>
        </p:nvSpPr>
        <p:spPr>
          <a:xfrm>
            <a:off x="707572" y="564923"/>
            <a:ext cx="11179628" cy="5791427"/>
          </a:xfrm>
        </p:spPr>
        <p:txBody>
          <a:bodyPr>
            <a:normAutofit fontScale="92500" lnSpcReduction="20000"/>
          </a:bodyPr>
          <a:lstStyle/>
          <a:p>
            <a:pPr marL="252095" algn="just"/>
            <a:r>
              <a:rPr lang="en-US" sz="2600" b="1" dirty="0">
                <a:effectLst/>
                <a:latin typeface="Times New Roman" panose="02020603050405020304" pitchFamily="18" charset="0"/>
                <a:ea typeface="Calibri" panose="020F0502020204030204" pitchFamily="34" charset="0"/>
              </a:rPr>
              <a:t>(</a:t>
            </a:r>
            <a:r>
              <a:rPr lang="en-US" sz="2600" b="1" dirty="0" err="1">
                <a:effectLst/>
                <a:latin typeface="Times New Roman" panose="02020603050405020304" pitchFamily="18" charset="0"/>
                <a:ea typeface="Calibri" panose="020F0502020204030204" pitchFamily="34" charset="0"/>
              </a:rPr>
              <a:t>i</a:t>
            </a:r>
            <a:r>
              <a:rPr lang="en-US" sz="2600" b="1" dirty="0">
                <a:effectLst/>
                <a:latin typeface="Times New Roman" panose="02020603050405020304" pitchFamily="18" charset="0"/>
                <a:ea typeface="Calibri" panose="020F0502020204030204" pitchFamily="34" charset="0"/>
              </a:rPr>
              <a:t>) Absolute universals vs. non-absolute (Statistical) universals</a:t>
            </a:r>
            <a:endPar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Absolute universals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hold true of all languages. The following are examples:</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 a. All languages have consonants and vowels. (= All languages have X, unrestricted)</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b. All languages make a distinction between nouns and verbs.</a:t>
            </a:r>
          </a:p>
          <a:p>
            <a:pPr marL="252095" algn="just"/>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c. All languages have personal pronouns.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 All languages have ways to form questions. </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Absolute universals are assumed to be true of all languages at all times, even for the hundreds of languages for which there is no written description and for many hundreds of others that have become extinct without leaving behind any record.</a:t>
            </a:r>
          </a:p>
          <a:p>
            <a:pPr marL="252095" algn="just"/>
            <a:endParaRPr lang="en-IN" sz="2200"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Non-absolute universals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admit exceptions. They are properties of languages that usually hold true. Although they cannot be regarded as reflecting properties that are essential to all languages, they represent significant tendencies. How significant the tendencies actually are depending on the number of exceptions to the universal. In (2), several non-absolute universals are provided.</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(2) a. Most languages have the vowel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b. Most languages have adjectives. </a:t>
            </a:r>
          </a:p>
          <a:p>
            <a:pPr marL="252095"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 Some languages have X. (existential statement)</a:t>
            </a:r>
          </a:p>
          <a:p>
            <a:pPr marL="594995" indent="-342900" algn="jus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All the statements in (2) have a high degree of probability. (2a), for example, is true of over 90% of languages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Maddieson</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1984).</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1C03524-86B6-8D53-9402-370AD224E63D}"/>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211446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65499-AA6C-48B8-0312-41B5AAF665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560B93-9A55-85E4-6087-1B2B922ABF26}"/>
              </a:ext>
            </a:extLst>
          </p:cNvPr>
          <p:cNvSpPr>
            <a:spLocks noGrp="1"/>
          </p:cNvSpPr>
          <p:nvPr>
            <p:ph type="subTitle" idx="1"/>
          </p:nvPr>
        </p:nvSpPr>
        <p:spPr>
          <a:xfrm>
            <a:off x="838200" y="564923"/>
            <a:ext cx="11179628" cy="5791427"/>
          </a:xfrm>
        </p:spPr>
        <p:txBody>
          <a:bodyPr>
            <a:normAutofit/>
          </a:bodyPr>
          <a:lstStyle/>
          <a:p>
            <a:pPr marL="252095" algn="just"/>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Implicational Universals vs non-implicational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94995" indent="-34290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Besides varying in whether they are absolute, statements of universals can be either implicational or non-implicational. </a:t>
            </a:r>
          </a:p>
          <a:p>
            <a:pPr marL="594995" indent="-34290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implicational universal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has a precondition. That is, it can be placed in an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"if X then Y'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form. Examples of implicational universals are given in (3).</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a. Greenberg's Universal 4: With overwhelmingly greater than chance frequency, languages with  </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normal SOV order are postpositional.</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 Greenberg's Universal 3: Languages with dominant VSO order are always prepositional.</a:t>
            </a:r>
          </a:p>
          <a:p>
            <a:pPr marL="252095" algn="just"/>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594995" indent="-342900" algn="jus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So far, the universals we have looked at have all been in a simple form. It is possible, however, to have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complex implicational universals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 well. In complex statements, there are two (or more) preconditions, as shown in the following:</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 Greenberg's Universal 5: If a language has dominant SOV order and the genitive follows  </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governing noun, then the adjective likewise follows the noun.</a:t>
            </a:r>
          </a:p>
          <a:p>
            <a:pPr marL="252095"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claim in (5) takes the form, "If X, then if Y, then Z.”</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B60248-5785-4C14-D08E-ABAB61158132}"/>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259958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716CF-009A-2565-F832-B3DFBDAA6E2E}"/>
              </a:ext>
            </a:extLst>
          </p:cNvPr>
          <p:cNvSpPr txBox="1"/>
          <p:nvPr/>
        </p:nvSpPr>
        <p:spPr>
          <a:xfrm>
            <a:off x="1066800" y="561594"/>
            <a:ext cx="10874829" cy="5078313"/>
          </a:xfrm>
          <a:prstGeom prst="rect">
            <a:avLst/>
          </a:prstGeom>
          <a:noFill/>
        </p:spPr>
        <p:txBody>
          <a:bodyPr wrap="square">
            <a:spAutoFit/>
          </a:bodyPr>
          <a:lstStyle/>
          <a:p>
            <a:pPr marL="342900" indent="-342900" algn="just">
              <a:buFont typeface="Wingdings" panose="05000000000000000000" pitchFamily="2" charset="2"/>
              <a:buChar char="Ø"/>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1. Language is a symbol system based on pure or arbitrary conventions…   </a:t>
            </a:r>
          </a:p>
          <a:p>
            <a:pPr algn="just"/>
            <a:r>
              <a:rPr lang="en-IN" sz="2400" dirty="0">
                <a:latin typeface="Times New Roman" panose="02020603050405020304" pitchFamily="18" charset="0"/>
                <a:cs typeface="Times New Roman" panose="02020603050405020304" pitchFamily="18" charset="0"/>
              </a:rPr>
              <a:t>    infinitely extendable and modifiable according to the changing needs and    </a:t>
            </a:r>
          </a:p>
          <a:p>
            <a:pPr algn="just"/>
            <a:r>
              <a:rPr lang="en-IN" sz="2400" dirty="0">
                <a:latin typeface="Times New Roman" panose="02020603050405020304" pitchFamily="18" charset="0"/>
                <a:cs typeface="Times New Roman" panose="02020603050405020304" pitchFamily="18" charset="0"/>
              </a:rPr>
              <a:t>    conditions of the speakers. (Robins 1985)</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definition states that language is a system of symbols.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languages selects some symbols to represent speech sounds.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English sound </a:t>
            </a:r>
            <a:r>
              <a:rPr lang="en-US" sz="2000" b="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for example has the symbol </a:t>
            </a:r>
            <a:r>
              <a:rPr lang="en-US" sz="2000" b="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for it, in Hindi we have </a:t>
            </a:r>
            <a:r>
              <a:rPr lang="hi-IN" sz="2000" b="1" dirty="0">
                <a:latin typeface="Times New Roman" panose="02020603050405020304" pitchFamily="18" charset="0"/>
                <a:cs typeface="Times New Roman" panose="02020603050405020304" pitchFamily="18" charset="0"/>
              </a:rPr>
              <a:t>क</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symbols make up the language’s alphabet and can be used in many ways to create meaningful words.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says the system is purely arbitrary, i.e., there is </a:t>
            </a:r>
            <a:r>
              <a:rPr lang="en-US" sz="2000" b="1" dirty="0">
                <a:latin typeface="Times New Roman" panose="02020603050405020304" pitchFamily="18" charset="0"/>
                <a:cs typeface="Times New Roman" panose="02020603050405020304" pitchFamily="18" charset="0"/>
              </a:rPr>
              <a:t>no one to one correspondence between the word and the thing it stands for</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is infinitely modifiable and extendable. As the demands of the community using the language change, words continue to take on new meanings and be added to existing ones.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7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3526DC-CC0E-E56C-7E52-4037E1799A16}"/>
              </a:ext>
            </a:extLst>
          </p:cNvPr>
          <p:cNvSpPr txBox="1"/>
          <p:nvPr/>
        </p:nvSpPr>
        <p:spPr>
          <a:xfrm>
            <a:off x="783772" y="409192"/>
            <a:ext cx="7228114" cy="230832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Joseph Harold Greenberg </a:t>
            </a:r>
          </a:p>
          <a:p>
            <a:r>
              <a:rPr lang="en-IN" sz="2000" dirty="0">
                <a:latin typeface="Times New Roman" panose="02020603050405020304" pitchFamily="18" charset="0"/>
                <a:cs typeface="Times New Roman" panose="02020603050405020304" pitchFamily="18" charset="0"/>
              </a:rPr>
              <a:t>(1915 – 2001) </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was an American linguist, known mainly for his work </a:t>
            </a:r>
          </a:p>
          <a:p>
            <a:r>
              <a:rPr lang="en-IN" sz="2000" dirty="0">
                <a:latin typeface="Times New Roman" panose="02020603050405020304" pitchFamily="18" charset="0"/>
                <a:cs typeface="Times New Roman" panose="02020603050405020304" pitchFamily="18" charset="0"/>
              </a:rPr>
              <a:t>      concerning linguistic typology and the genetic classification </a:t>
            </a:r>
          </a:p>
          <a:p>
            <a:r>
              <a:rPr lang="en-IN" sz="2000" dirty="0">
                <a:latin typeface="Times New Roman" panose="02020603050405020304" pitchFamily="18" charset="0"/>
                <a:cs typeface="Times New Roman" panose="02020603050405020304" pitchFamily="18" charset="0"/>
              </a:rPr>
              <a:t>      of languages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 proposed 45 linguistic universals</a:t>
            </a:r>
          </a:p>
        </p:txBody>
      </p:sp>
      <p:pic>
        <p:nvPicPr>
          <p:cNvPr id="6" name="Picture 5">
            <a:extLst>
              <a:ext uri="{FF2B5EF4-FFF2-40B4-BE49-F238E27FC236}">
                <a16:creationId xmlns:a16="http://schemas.microsoft.com/office/drawing/2014/main" id="{CBEA7D4C-D355-BDC3-F89A-92A1C769CD18}"/>
              </a:ext>
            </a:extLst>
          </p:cNvPr>
          <p:cNvPicPr>
            <a:picLocks noChangeAspect="1"/>
          </p:cNvPicPr>
          <p:nvPr/>
        </p:nvPicPr>
        <p:blipFill>
          <a:blip r:embed="rId2">
            <a:extLst>
              <a:ext uri="{28A0092B-C50C-407E-A947-70E740481C1C}">
                <a14:useLocalDpi xmlns:a14="http://schemas.microsoft.com/office/drawing/2010/main" val="0"/>
              </a:ext>
            </a:extLst>
          </a:blip>
          <a:srcRect b="7373"/>
          <a:stretch/>
        </p:blipFill>
        <p:spPr>
          <a:xfrm>
            <a:off x="8011885" y="409192"/>
            <a:ext cx="2146101" cy="2834751"/>
          </a:xfrm>
          <a:prstGeom prst="rect">
            <a:avLst/>
          </a:prstGeom>
        </p:spPr>
      </p:pic>
      <p:sp>
        <p:nvSpPr>
          <p:cNvPr id="8" name="TextBox 7">
            <a:extLst>
              <a:ext uri="{FF2B5EF4-FFF2-40B4-BE49-F238E27FC236}">
                <a16:creationId xmlns:a16="http://schemas.microsoft.com/office/drawing/2014/main" id="{B30F6213-B639-5FA7-1498-68A35054DDF8}"/>
              </a:ext>
            </a:extLst>
          </p:cNvPr>
          <p:cNvSpPr txBox="1"/>
          <p:nvPr/>
        </p:nvSpPr>
        <p:spPr>
          <a:xfrm>
            <a:off x="783771" y="3429000"/>
            <a:ext cx="6651171" cy="292387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Noam Chomsky (1928 </a:t>
            </a:r>
            <a:r>
              <a:rPr lang="en-IN"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an American linguist</a:t>
            </a:r>
          </a:p>
          <a:p>
            <a:pPr marL="285750" indent="-285750">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He is a generativist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He proposed</a:t>
            </a:r>
            <a:r>
              <a:rPr lang="en-US" sz="2000" dirty="0">
                <a:solidFill>
                  <a:srgbClr val="000000"/>
                </a:solidFill>
                <a:latin typeface="Times New Roman" panose="02020603050405020304" pitchFamily="18" charset="0"/>
                <a:cs typeface="Times New Roman" panose="02020603050405020304" pitchFamily="18" charset="0"/>
              </a:rPr>
              <a:t> language is an innate and universal human property</a:t>
            </a: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He says all human beings are born with an innate ability to acquire language</a:t>
            </a:r>
          </a:p>
          <a:p>
            <a:pPr marL="285750" indent="-285750">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He says we are endowed with the ability to acquire language</a:t>
            </a:r>
            <a:endParaRPr lang="en-IN"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a:t>
            </a:r>
            <a:r>
              <a:rPr lang="en-IN" sz="2000" dirty="0">
                <a:latin typeface="Times New Roman" panose="02020603050405020304" pitchFamily="18" charset="0"/>
                <a:ea typeface="Calibri" panose="020F0502020204030204" pitchFamily="34" charset="0"/>
                <a:cs typeface="Times New Roman" panose="02020603050405020304" pitchFamily="18" charset="0"/>
              </a:rPr>
              <a:t>proposed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language acquisition device (LAD)</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4FD2AAF-4917-8D9A-2BA2-25BFC035A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773" y="3614057"/>
            <a:ext cx="2442214" cy="297123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4A0-D77F-C650-1EFF-53EFAFBB452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F2F92D-628E-457E-98D2-9BE1B027C78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Non-implicational universals </a:t>
            </a:r>
            <a:r>
              <a:rPr lang="en-US" sz="2000" dirty="0">
                <a:latin typeface="Times New Roman" panose="02020603050405020304" pitchFamily="18" charset="0"/>
                <a:cs typeface="Times New Roman" panose="02020603050405020304" pitchFamily="18" charset="0"/>
              </a:rPr>
              <a:t>are linguistic universals that state the </a:t>
            </a:r>
            <a:r>
              <a:rPr lang="en-US" sz="2000" b="1" dirty="0">
                <a:latin typeface="Times New Roman" panose="02020603050405020304" pitchFamily="18" charset="0"/>
                <a:cs typeface="Times New Roman" panose="02020603050405020304" pitchFamily="18" charset="0"/>
              </a:rPr>
              <a:t>existence of a particular feature in a language without reference to any other property</a:t>
            </a:r>
            <a:r>
              <a:rPr lang="en-US" sz="2000" dirty="0">
                <a:latin typeface="Times New Roman" panose="02020603050405020304" pitchFamily="18" charset="0"/>
                <a:cs typeface="Times New Roman" panose="02020603050405020304" pitchFamily="18" charset="0"/>
              </a:rPr>
              <a:t>. They are independent of any other property of the language. For example, the non-implicational universal that all languages have oral vowels is independent of whether the language has consonants.</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Some universals are stated without the need of any references to any other properties of the different languages. They do not require another property of the language in order to be existent as a universal. For example, the fact that all languages have nouns, verbs and objects and these would be used to form a sentence in some order is a non-implicational universal and it stands as a statement which has its truth value without any need of some other state to be realized.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1F224B2-4EB4-7C2C-9698-7A125E61724E}"/>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712455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F417C-A952-2B87-8C3B-7ACD29C7A7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03FA764-6282-2C9D-9C91-BA840DEB52BD}"/>
              </a:ext>
            </a:extLst>
          </p:cNvPr>
          <p:cNvSpPr>
            <a:spLocks noGrp="1"/>
          </p:cNvSpPr>
          <p:nvPr>
            <p:ph type="subTitle" idx="1"/>
          </p:nvPr>
        </p:nvSpPr>
        <p:spPr>
          <a:xfrm>
            <a:off x="664029" y="564923"/>
            <a:ext cx="11179628" cy="5791427"/>
          </a:xfrm>
        </p:spPr>
        <p:txBody>
          <a:bodyPr>
            <a:normAutofit/>
          </a:bodyPr>
          <a:lstStyle/>
          <a:p>
            <a:pPr marL="252095" algn="just"/>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Typology, universals and generative grammar</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Greenberg’s approach to language universals emerged at about the same time as Chomsky’s, in the late 1950s. The conception of language universals in typology and generative grammar is quite different. We will briefly describe the emergence of Greenberg’s and Chomsky’s ideas, and the similarities and differences that are found in the two approaches to language.</a:t>
            </a:r>
          </a:p>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Language universals reflect the belief that </a:t>
            </a:r>
            <a:r>
              <a:rPr lang="en-US" sz="2000" b="1" i="1" dirty="0">
                <a:effectLst/>
                <a:latin typeface="Times New Roman" panose="02020603050405020304" pitchFamily="18" charset="0"/>
                <a:ea typeface="Calibri" panose="020F0502020204030204" pitchFamily="34" charset="0"/>
              </a:rPr>
              <a:t>there exist </a:t>
            </a:r>
            <a:r>
              <a:rPr lang="en-US" sz="2000" i="1" dirty="0">
                <a:effectLst/>
                <a:latin typeface="Times New Roman" panose="02020603050405020304" pitchFamily="18" charset="0"/>
                <a:ea typeface="Calibri" panose="020F0502020204030204" pitchFamily="34" charset="0"/>
              </a:rPr>
              <a:t>linguistic properties beyond the essential definitional </a:t>
            </a:r>
            <a:r>
              <a:rPr lang="en-US" sz="2000" b="1" i="1" dirty="0">
                <a:effectLst/>
                <a:latin typeface="Times New Roman" panose="02020603050405020304" pitchFamily="18" charset="0"/>
                <a:ea typeface="Calibri" panose="020F0502020204030204" pitchFamily="34" charset="0"/>
              </a:rPr>
              <a:t>properties of language that hold for all languages</a:t>
            </a:r>
            <a:r>
              <a:rPr lang="en-US" sz="2000" dirty="0">
                <a:effectLst/>
                <a:latin typeface="Times New Roman" panose="02020603050405020304" pitchFamily="18" charset="0"/>
                <a:ea typeface="Calibri" panose="020F0502020204030204" pitchFamily="34" charset="0"/>
              </a:rPr>
              <a:t>.</a:t>
            </a:r>
          </a:p>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a considerable degree, the difference between the generative and typological approaches to language universals can be traced to the different traditions to which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Chomsky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Greenberg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responded.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generative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approach represents a reaction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against behavioristic psychology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while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typological approach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represents a reaction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against anthropological relativism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behaviorist view of language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(B.F. Skinner was a prominent American psychologist) is that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language is a set of learned behaviors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Through continuous conditioning and reinforcement, children form associations between environmental stimuli and vocal responses. Words and sentences become habitual behaviors that children reproduce when the appropriate stimuli are present. There is </a:t>
            </a:r>
            <a:r>
              <a:rPr lang="en-US" sz="2000" b="1" dirty="0">
                <a:effectLst/>
                <a:latin typeface="Times New Roman" panose="02020603050405020304" pitchFamily="18" charset="0"/>
                <a:ea typeface="Calibri" panose="020F0502020204030204" pitchFamily="34" charset="0"/>
              </a:rPr>
              <a:t>no innate ability or universal internal mental abilities to acquire language</a:t>
            </a:r>
            <a:r>
              <a:rPr lang="en-US" sz="2000" dirty="0">
                <a:effectLst/>
                <a:latin typeface="Times New Roman" panose="02020603050405020304" pitchFamily="18" charset="0"/>
                <a:ea typeface="Calibri" panose="020F0502020204030204" pitchFamily="34" charset="0"/>
              </a:rPr>
              <a:t>. </a:t>
            </a:r>
          </a:p>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In contrast, the </a:t>
            </a:r>
            <a:r>
              <a:rPr lang="en-US" sz="2000" b="1" dirty="0">
                <a:effectLst/>
                <a:latin typeface="Times New Roman" panose="02020603050405020304" pitchFamily="18" charset="0"/>
                <a:ea typeface="Calibri" panose="020F0502020204030204" pitchFamily="34" charset="0"/>
              </a:rPr>
              <a:t>generative approach (Chomsky) </a:t>
            </a:r>
            <a:r>
              <a:rPr lang="en-US" sz="2000" dirty="0">
                <a:effectLst/>
                <a:latin typeface="Times New Roman" panose="02020603050405020304" pitchFamily="18" charset="0"/>
                <a:ea typeface="Calibri" panose="020F0502020204030204" pitchFamily="34" charset="0"/>
              </a:rPr>
              <a:t>posits the e</a:t>
            </a:r>
            <a:r>
              <a:rPr lang="en-US" sz="2000" b="1" dirty="0">
                <a:effectLst/>
                <a:latin typeface="Times New Roman" panose="02020603050405020304" pitchFamily="18" charset="0"/>
                <a:ea typeface="Calibri" panose="020F0502020204030204" pitchFamily="34" charset="0"/>
              </a:rPr>
              <a:t>xistence of innate internal linguistic abilities</a:t>
            </a:r>
            <a:r>
              <a:rPr lang="en-US" sz="2000" dirty="0">
                <a:effectLst/>
                <a:latin typeface="Times New Roman" panose="02020603050405020304" pitchFamily="18" charset="0"/>
                <a:ea typeface="Calibri" panose="020F0502020204030204" pitchFamily="34" charset="0"/>
              </a:rPr>
              <a:t> and constraints that </a:t>
            </a:r>
            <a:r>
              <a:rPr lang="en-US" sz="2000" b="1" dirty="0">
                <a:effectLst/>
                <a:latin typeface="Times New Roman" panose="02020603050405020304" pitchFamily="18" charset="0"/>
                <a:ea typeface="Calibri" panose="020F0502020204030204" pitchFamily="34" charset="0"/>
              </a:rPr>
              <a:t>play a major role in the acquisition of language</a:t>
            </a:r>
            <a:r>
              <a:rPr lang="en-US" sz="2000" dirty="0">
                <a:effectLst/>
                <a:latin typeface="Times New Roman" panose="02020603050405020304" pitchFamily="18" charset="0"/>
                <a:ea typeface="Calibri" panose="020F0502020204030204" pitchFamily="34"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37845" indent="-285750" algn="just">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A65D76F-93FA-38D1-C35E-BE3BAC93805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1809852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97AD-5F8D-120B-9758-2DCC728657D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AD0DC2B-850C-5105-06E7-B34C001A1D9E}"/>
              </a:ext>
            </a:extLst>
          </p:cNvPr>
          <p:cNvSpPr>
            <a:spLocks noGrp="1"/>
          </p:cNvSpPr>
          <p:nvPr>
            <p:ph type="subTitle" idx="1"/>
          </p:nvPr>
        </p:nvSpPr>
        <p:spPr>
          <a:xfrm>
            <a:off x="653143" y="564923"/>
            <a:ext cx="11179628" cy="5791427"/>
          </a:xfrm>
        </p:spPr>
        <p:txBody>
          <a:bodyPr>
            <a:normAutofit/>
          </a:bodyPr>
          <a:lstStyle/>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argument used by Chomsky (e.g. Chomsky 1976) for the existence of innate universal linguistic competence refers to the ‘poverty of the stimulus’. It is argued that the child has an extremely limited input stimulus, that is, the utterances that it is exposed to from the mother and other caregivers. This stimulus is incapable of permitting the child to construct the grammar of the adult’s language in a classic behaviorist model; therefore, </a:t>
            </a:r>
            <a:r>
              <a:rPr lang="en-US" sz="2000" b="1" dirty="0">
                <a:effectLst/>
                <a:latin typeface="Times New Roman" panose="02020603050405020304" pitchFamily="18" charset="0"/>
                <a:ea typeface="Calibri" panose="020F0502020204030204" pitchFamily="34" charset="0"/>
              </a:rPr>
              <a:t>the child must bring innate universals of grammatical competence to bear on language acquisition</a:t>
            </a:r>
            <a:r>
              <a:rPr lang="en-US" sz="2000" dirty="0">
                <a:effectLst/>
                <a:latin typeface="Times New Roman" panose="02020603050405020304" pitchFamily="18" charset="0"/>
                <a:ea typeface="Calibri" panose="020F0502020204030204" pitchFamily="34" charset="0"/>
              </a:rPr>
              <a:t>. Hence, the primary focus on universals in the generative tradition has been on their innate character. </a:t>
            </a:r>
          </a:p>
          <a:p>
            <a:pPr marL="537845" indent="-28575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Chomsky also brings in </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Universal Grammar (UG) is a theoretical concept proposed by Noam Chomsky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(not without criticism or controversy from scholars in the scientific community) </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that the human brain contains an innate mental grammar that helps humans acquire language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37845" indent="-28575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Chomsky theorized that the </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brain contains a mechanism he referred to as a language acquisition device (LAD),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which is “separate from other faculties of cognitive activity….Input is needed, but only to ‘trigger’ the operation of the language acquisition device” (Ellis 32). </a:t>
            </a:r>
          </a:p>
          <a:p>
            <a:pPr marL="537845" indent="-28575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Without this LAD, according to Chomsky, children would never be able to learn language from the input they receive.</a:t>
            </a:r>
          </a:p>
          <a:p>
            <a:pPr marL="537845" indent="-285750" algn="just">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70D63E-7930-8536-77AB-D47381BDD550}"/>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1515749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0BBEA-B018-FE1B-7A03-086D35C3AE2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02C7384-6884-E0D8-6A24-2A321CD80891}"/>
              </a:ext>
            </a:extLst>
          </p:cNvPr>
          <p:cNvSpPr>
            <a:spLocks noGrp="1"/>
          </p:cNvSpPr>
          <p:nvPr>
            <p:ph type="subTitle" idx="1"/>
          </p:nvPr>
        </p:nvSpPr>
        <p:spPr>
          <a:xfrm>
            <a:off x="696686" y="564923"/>
            <a:ext cx="11179628" cy="5791427"/>
          </a:xfrm>
        </p:spPr>
        <p:txBody>
          <a:bodyPr>
            <a:normAutofit/>
          </a:bodyPr>
          <a:lstStyle/>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a:t>
            </a:r>
            <a:r>
              <a:rPr lang="en-US" sz="2000" b="1" dirty="0">
                <a:effectLst/>
                <a:latin typeface="Times New Roman" panose="02020603050405020304" pitchFamily="18" charset="0"/>
                <a:ea typeface="Calibri" panose="020F0502020204030204" pitchFamily="34" charset="0"/>
              </a:rPr>
              <a:t>anthropological relativist view of language </a:t>
            </a:r>
            <a:r>
              <a:rPr lang="en-US" sz="2000" dirty="0">
                <a:effectLst/>
                <a:latin typeface="Times New Roman" panose="02020603050405020304" pitchFamily="18" charset="0"/>
                <a:ea typeface="Calibri" panose="020F0502020204030204" pitchFamily="34" charset="0"/>
              </a:rPr>
              <a:t>is that the languages of the world can vary arbitrarily (randomly): ‘languages could differ from each other without limit and in unpredictable ways’. This view of language was particularly strong among anthropological linguists studying North American Indian languages, which indeed differ radically in many ways from so called Standard Average European languages. </a:t>
            </a:r>
            <a:r>
              <a:rPr lang="en-US" sz="2000" b="1" dirty="0">
                <a:effectLst/>
                <a:latin typeface="Times New Roman" panose="02020603050405020304" pitchFamily="18" charset="0"/>
                <a:ea typeface="Calibri" panose="020F0502020204030204" pitchFamily="34" charset="0"/>
              </a:rPr>
              <a:t>However, the comparison of one ‘exotic’ language or a limited number of languages to English only indicates diversity</a:t>
            </a:r>
            <a:r>
              <a:rPr lang="en-US" sz="2000" dirty="0">
                <a:effectLst/>
                <a:latin typeface="Times New Roman" panose="02020603050405020304" pitchFamily="18" charset="0"/>
                <a:ea typeface="Calibri" panose="020F0502020204030204" pitchFamily="34" charset="0"/>
              </a:rPr>
              <a:t>, not the range of variation, let alone limits thereto. </a:t>
            </a:r>
            <a:r>
              <a:rPr lang="en-US" sz="2000" b="1" dirty="0">
                <a:effectLst/>
                <a:latin typeface="Times New Roman" panose="02020603050405020304" pitchFamily="18" charset="0"/>
                <a:ea typeface="Calibri" panose="020F0502020204030204" pitchFamily="34" charset="0"/>
              </a:rPr>
              <a:t>Greenberg and others discovered </a:t>
            </a:r>
            <a:r>
              <a:rPr lang="en-US" sz="2000" dirty="0">
                <a:effectLst/>
                <a:latin typeface="Times New Roman" panose="02020603050405020304" pitchFamily="18" charset="0"/>
                <a:ea typeface="Calibri" panose="020F0502020204030204" pitchFamily="34" charset="0"/>
              </a:rPr>
              <a:t>that a more systematic sampling of a substantial number of languages </a:t>
            </a:r>
            <a:r>
              <a:rPr lang="en-US" sz="2000" i="1" dirty="0">
                <a:effectLst/>
                <a:latin typeface="Times New Roman" panose="02020603050405020304" pitchFamily="18" charset="0"/>
                <a:ea typeface="Calibri" panose="020F0502020204030204" pitchFamily="34" charset="0"/>
              </a:rPr>
              <a:t>reveals not only the range of variation but constraints on that variation</a:t>
            </a:r>
            <a:r>
              <a:rPr lang="en-US" sz="2000" dirty="0">
                <a:effectLst/>
                <a:latin typeface="Times New Roman" panose="02020603050405020304" pitchFamily="18" charset="0"/>
                <a:ea typeface="Calibri" panose="020F0502020204030204" pitchFamily="34" charset="0"/>
              </a:rPr>
              <a:t>. Those constraints demonstrate that languages do not vary infinitely, and the constraints represent linguistic universals. Hence</a:t>
            </a:r>
            <a:r>
              <a:rPr lang="en-US" sz="2000" i="1" dirty="0">
                <a:effectLst/>
                <a:latin typeface="Times New Roman" panose="02020603050405020304" pitchFamily="18" charset="0"/>
                <a:ea typeface="Calibri" panose="020F0502020204030204" pitchFamily="34" charset="0"/>
              </a:rPr>
              <a:t>, the primary focus on universals in the typological tradition has been on their cross-linguistic validity, and on universals that restrict possible language variation</a:t>
            </a:r>
            <a:r>
              <a:rPr lang="en-US" sz="2000" dirty="0">
                <a:effectLst/>
                <a:latin typeface="Times New Roman" panose="02020603050405020304" pitchFamily="18" charset="0"/>
                <a:ea typeface="Calibri" panose="020F0502020204030204" pitchFamily="34" charset="0"/>
              </a:rPr>
              <a:t>.</a:t>
            </a:r>
            <a:endParaRPr lang="en-US" sz="2000" dirty="0">
              <a:latin typeface="Times New Roman" panose="02020603050405020304" pitchFamily="18" charset="0"/>
              <a:cs typeface="Times New Roman" panose="02020603050405020304" pitchFamily="18" charset="0"/>
            </a:endParaRPr>
          </a:p>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innate universals posited by generative grammar are intended to explain linguistic structure. The poverty of the stimulus argument is essentially a deductive argument from first principles (although it does make assumptions about the nature of the empirical input, and what counts as relevant input). The poverty of the stimulus argument is one aspect of Chomsky’s more generally rationalist approach to language. </a:t>
            </a:r>
          </a:p>
          <a:p>
            <a:pPr marL="537845" indent="-28575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universals posited by typology are intended to represent inductive generalizations across languages, in keeping with typology’s empiricist approach to language.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7866768-3ADE-96B1-C48B-D5514EB02679}"/>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427749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E3DE9-8F3B-7854-B373-3C629B1B676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7894C5-4C30-1BBC-144D-9752F914FDAE}"/>
              </a:ext>
            </a:extLst>
          </p:cNvPr>
          <p:cNvSpPr>
            <a:spLocks noGrp="1"/>
          </p:cNvSpPr>
          <p:nvPr>
            <p:ph type="subTitle" idx="1"/>
          </p:nvPr>
        </p:nvSpPr>
        <p:spPr>
          <a:xfrm>
            <a:off x="696686" y="564924"/>
            <a:ext cx="11201400" cy="5650820"/>
          </a:xfrm>
        </p:spPr>
        <p:txBody>
          <a:bodyPr>
            <a:normAutofit lnSpcReduction="10000"/>
          </a:bodyPr>
          <a:lstStyle/>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generative grammarian argues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that the discovery of innate principles that the child brings to bear in learning a single language can be extrapolated to language in general (Chomsky 1981). </a:t>
            </a:r>
          </a:p>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typologist argues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that a grammatical analysis based on one language or a small number of languages will not suffice to reveal linguistic universals; only a systematic empirical survey can do so.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These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differences in approach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have led to claims that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Greenbergian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approach and the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Chomskyan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approach to language universals and linguistic explanation are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diametrically opposed to each other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37845" indent="-28575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fact, there are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significant similarities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between the generative and (functional—)typological approaches. </a:t>
            </a:r>
          </a:p>
          <a:p>
            <a:pPr marL="594995" indent="-342900" algn="just">
              <a:buFont typeface="Arial" panose="020B0604020202020204" pitchFamily="34" charset="0"/>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approaches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begin with the analysis of language structure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94995" indent="-342900" algn="just">
              <a:buFont typeface="Arial" panose="020B0604020202020204" pitchFamily="34" charset="0"/>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approaches consider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central question of linguistics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be ‘What is a possible human language?’. </a:t>
            </a:r>
          </a:p>
          <a:p>
            <a:pPr marL="594995" indent="-342900" algn="just">
              <a:buFont typeface="Arial" panose="020B0604020202020204" pitchFamily="34" charset="0"/>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approaches are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universalist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 contrast to their predecessors. There is broad agreement that there do exist a substantial number of universals that hold of all languages. </a:t>
            </a:r>
          </a:p>
          <a:p>
            <a:pPr marL="594995" indent="-34290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fact, for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generative and typological approaches,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foundations of linguistic explanation are ultimately biological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although for the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Chomskyan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 biological basis is found in genetics (innate linguistic knowledge) and for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Greenbergian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 biological basis is indirect, and is to be found in evolutionary theory.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60E54BA-DE5B-663F-0835-BCBDA7840AAD}"/>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1688604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734DF-AE6F-22F9-57E3-8FB53F6006E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607722-71CF-B07C-4097-BC6FCC56F399}"/>
              </a:ext>
            </a:extLst>
          </p:cNvPr>
          <p:cNvSpPr>
            <a:spLocks noGrp="1"/>
          </p:cNvSpPr>
          <p:nvPr>
            <p:ph type="subTitle" idx="1"/>
          </p:nvPr>
        </p:nvSpPr>
        <p:spPr>
          <a:xfrm>
            <a:off x="936172" y="564923"/>
            <a:ext cx="11125199" cy="6248904"/>
          </a:xfrm>
        </p:spPr>
        <p:txBody>
          <a:bodyPr>
            <a:normAutofit/>
          </a:bodyPr>
          <a:lstStyle/>
          <a:p>
            <a:pPr algn="l">
              <a:lnSpc>
                <a:spcPct val="100000"/>
              </a:lnSpc>
              <a:spcBef>
                <a:spcPts val="0"/>
              </a:spcBef>
            </a:pPr>
            <a:r>
              <a:rPr lang="en-US" b="1" dirty="0">
                <a:latin typeface="Times New Roman" panose="02020603050405020304" pitchFamily="18" charset="0"/>
                <a:cs typeface="Times New Roman" panose="02020603050405020304" pitchFamily="18" charset="0"/>
              </a:rPr>
              <a:t>What do languages of the world have in common </a:t>
            </a:r>
          </a:p>
          <a:p>
            <a:pPr algn="l">
              <a:lnSpc>
                <a:spcPct val="100000"/>
              </a:lnSpc>
              <a:spcBef>
                <a:spcPts val="0"/>
              </a:spcBef>
            </a:pPr>
            <a:r>
              <a:rPr lang="en-US" b="1" dirty="0">
                <a:latin typeface="Times New Roman" panose="02020603050405020304" pitchFamily="18" charset="0"/>
                <a:cs typeface="Times New Roman" panose="02020603050405020304" pitchFamily="18" charset="0"/>
              </a:rPr>
              <a:t>and How do they differ from each other?</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The fact that languages are both different and similar is a puzzle. Two questions arise:</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(1) (a) How are languages different from each other and how are they similar?</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(b) What is the reason for their differences and for their similarities?</a:t>
            </a:r>
          </a:p>
          <a:p>
            <a:pPr marL="342900" lvl="0" indent="-342900" algn="jus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Languages in different parts of the world are extremely different.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When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Japanese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is compared to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Arabic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to the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West-African language Fula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Example: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‘The servant gave the horse water.’</a:t>
            </a:r>
          </a:p>
          <a:p>
            <a:pPr lvl="0" algn="just">
              <a:tabLst>
                <a:tab pos="457200" algn="l"/>
              </a:tabLst>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tabLst>
                <a:tab pos="457200" algn="l"/>
              </a:tabLst>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7524610-044C-7102-723A-AD548F25FB6A}"/>
              </a:ext>
            </a:extLst>
          </p:cNvPr>
          <p:cNvSpPr>
            <a:spLocks noGrp="1"/>
          </p:cNvSpPr>
          <p:nvPr>
            <p:ph type="sldNum" sz="quarter" idx="12"/>
          </p:nvPr>
        </p:nvSpPr>
        <p:spPr/>
        <p:txBody>
          <a:bodyPr/>
          <a:lstStyle/>
          <a:p>
            <a:fld id="{9953917B-9314-44A8-9CF5-8C1178B13F89}" type="slidenum">
              <a:rPr lang="en-IN" smtClean="0"/>
              <a:t>36</a:t>
            </a:fld>
            <a:endParaRPr lang="en-IN"/>
          </a:p>
        </p:txBody>
      </p:sp>
      <p:pic>
        <p:nvPicPr>
          <p:cNvPr id="7" name="Picture 6">
            <a:extLst>
              <a:ext uri="{FF2B5EF4-FFF2-40B4-BE49-F238E27FC236}">
                <a16:creationId xmlns:a16="http://schemas.microsoft.com/office/drawing/2014/main" id="{01C6CBE3-7E4C-A1E8-C1C8-8E9E511266B1}"/>
              </a:ext>
            </a:extLst>
          </p:cNvPr>
          <p:cNvPicPr>
            <a:picLocks noChangeAspect="1"/>
          </p:cNvPicPr>
          <p:nvPr/>
        </p:nvPicPr>
        <p:blipFill>
          <a:blip r:embed="rId2"/>
          <a:stretch>
            <a:fillRect/>
          </a:stretch>
        </p:blipFill>
        <p:spPr>
          <a:xfrm>
            <a:off x="1377690" y="3889745"/>
            <a:ext cx="6710396" cy="2924082"/>
          </a:xfrm>
          <a:prstGeom prst="rect">
            <a:avLst/>
          </a:prstGeom>
        </p:spPr>
      </p:pic>
    </p:spTree>
    <p:extLst>
      <p:ext uri="{BB962C8B-B14F-4D97-AF65-F5344CB8AC3E}">
        <p14:creationId xmlns:p14="http://schemas.microsoft.com/office/powerpoint/2010/main" val="761709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3779C-6EDB-1D6B-983F-965965D5EB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D9772B-20DB-0747-DB85-6500CB0259BF}"/>
              </a:ext>
            </a:extLst>
          </p:cNvPr>
          <p:cNvSpPr>
            <a:spLocks noGrp="1"/>
          </p:cNvSpPr>
          <p:nvPr>
            <p:ph type="subTitle" idx="1"/>
          </p:nvPr>
        </p:nvSpPr>
        <p:spPr>
          <a:xfrm>
            <a:off x="936172" y="564923"/>
            <a:ext cx="11255828" cy="6156552"/>
          </a:xfrm>
        </p:spPr>
        <p:txBody>
          <a:bodyPr>
            <a:noAutofit/>
          </a:bodyPr>
          <a:lstStyle/>
          <a:p>
            <a:pPr marL="342900" lvl="0" indent="-342900" algn="just">
              <a:buFont typeface="Wingdings" panose="05000000000000000000" pitchFamily="2"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The differences between the three languages are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pronunciation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of each word differs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one language to another.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(ii)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Word order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is different.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Japanese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(SOV)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Subject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Indirect Object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Direct Object – Verb</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Arabic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(VSO)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Verb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S</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ubject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Indirect Object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Direct Object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Fula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(SVO)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Subject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Verb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Indirect Object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Direct Object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(iii)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Case particles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are different is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Japanese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Arabic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But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Fula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(spoken in West and Central Africa) has neither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case particles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case forms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(iv ) Many more differences that are not clear from the above.</a:t>
            </a:r>
          </a:p>
          <a:p>
            <a:pPr marL="252095" algn="just"/>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spcBef>
                <a:spcPts val="0"/>
              </a:spcBef>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Their Similarities</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All three languages have sentences that consist of words with a </a:t>
            </a:r>
            <a:r>
              <a:rPr lang="en-US" sz="1800" b="1" dirty="0">
                <a:latin typeface="Times New Roman" panose="02020603050405020304" pitchFamily="18" charset="0"/>
                <a:cs typeface="Times New Roman" panose="02020603050405020304" pitchFamily="18" charset="0"/>
              </a:rPr>
              <a:t>pronunciation and a meaning</a:t>
            </a:r>
            <a:r>
              <a:rPr lang="en-US" sz="1800"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(ii) In all three languages, the pronunciation may be analyzed into </a:t>
            </a:r>
            <a:r>
              <a:rPr lang="en-US" sz="1800" b="1" dirty="0">
                <a:latin typeface="Times New Roman" panose="02020603050405020304" pitchFamily="18" charset="0"/>
                <a:cs typeface="Times New Roman" panose="02020603050405020304" pitchFamily="18" charset="0"/>
              </a:rPr>
              <a:t>vowels and consonants that combined into </a:t>
            </a:r>
          </a:p>
          <a:p>
            <a:pPr lvl="1" algn="l">
              <a:lnSpc>
                <a:spcPct val="150000"/>
              </a:lnSpc>
              <a:spcBef>
                <a:spcPts val="0"/>
              </a:spcBef>
            </a:pPr>
            <a:r>
              <a:rPr lang="en-US" sz="1800" b="1" dirty="0">
                <a:latin typeface="Times New Roman" panose="02020603050405020304" pitchFamily="18" charset="0"/>
                <a:cs typeface="Times New Roman" panose="02020603050405020304" pitchFamily="18" charset="0"/>
              </a:rPr>
              <a:t>       syllables</a:t>
            </a:r>
            <a:r>
              <a:rPr lang="en-US" sz="1800"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(iii) In all three languages, the action of giving is referred to with a </a:t>
            </a:r>
            <a:r>
              <a:rPr lang="en-US" sz="1800" b="1" dirty="0">
                <a:latin typeface="Times New Roman" panose="02020603050405020304" pitchFamily="18" charset="0"/>
                <a:cs typeface="Times New Roman" panose="02020603050405020304" pitchFamily="18" charset="0"/>
              </a:rPr>
              <a:t>verb</a:t>
            </a:r>
            <a:r>
              <a:rPr lang="en-US" sz="1800" dirty="0">
                <a:latin typeface="Times New Roman" panose="02020603050405020304" pitchFamily="18" charset="0"/>
                <a:cs typeface="Times New Roman" panose="02020603050405020304" pitchFamily="18" charset="0"/>
              </a:rPr>
              <a:t>, while the servant, the horse and the water </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are referred to with </a:t>
            </a:r>
            <a:r>
              <a:rPr lang="en-US" sz="1800" b="1" dirty="0">
                <a:latin typeface="Times New Roman" panose="02020603050405020304" pitchFamily="18" charset="0"/>
                <a:cs typeface="Times New Roman" panose="02020603050405020304" pitchFamily="18" charset="0"/>
              </a:rPr>
              <a:t>nouns</a:t>
            </a:r>
            <a:r>
              <a:rPr lang="en-US" sz="18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11661A82-DA42-22FB-038B-12AD1FCB1522}"/>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008920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12D2-8424-8FC6-23F1-2890A3D4C1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1F1CB42-1015-06C9-6B62-56FA68F625FE}"/>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Some abbreviations used in linguistics (used in this slide)</a:t>
            </a:r>
          </a:p>
          <a:p>
            <a:pPr algn="l">
              <a:lnSpc>
                <a:spcPct val="150000"/>
              </a:lnSpc>
              <a:spcBef>
                <a:spcPts val="0"/>
              </a:spcBef>
            </a:pPr>
            <a:r>
              <a:rPr lang="en-IN" sz="1800" cap="small" dirty="0">
                <a:latin typeface="Times New Roman" panose="02020603050405020304" pitchFamily="18" charset="0"/>
                <a:cs typeface="Times New Roman" panose="02020603050405020304" pitchFamily="18" charset="0"/>
              </a:rPr>
              <a:t>CRS    </a:t>
            </a:r>
            <a:r>
              <a:rPr lang="en-IN" sz="1800" b="0" kern="1200" dirty="0">
                <a:solidFill>
                  <a:schemeClr val="tx1"/>
                </a:solidFill>
                <a:latin typeface="Times New Roman" panose="02020603050405020304" pitchFamily="18" charset="0"/>
                <a:ea typeface="+mn-ea"/>
                <a:cs typeface="Times New Roman" panose="02020603050405020304" pitchFamily="18" charset="0"/>
              </a:rPr>
              <a:t>=   currently relevant state</a:t>
            </a:r>
          </a:p>
          <a:p>
            <a:pPr algn="l">
              <a:lnSpc>
                <a:spcPct val="150000"/>
              </a:lnSpc>
              <a:spcBef>
                <a:spcPts val="0"/>
              </a:spcBef>
            </a:pPr>
            <a:r>
              <a:rPr lang="en-IN" sz="1800" b="0" kern="1200" cap="small" dirty="0">
                <a:solidFill>
                  <a:schemeClr val="tx1"/>
                </a:solidFill>
                <a:latin typeface="Times New Roman" panose="02020603050405020304" pitchFamily="18" charset="0"/>
                <a:ea typeface="+mn-ea"/>
                <a:cs typeface="Times New Roman" panose="02020603050405020304" pitchFamily="18" charset="0"/>
              </a:rPr>
              <a:t>Q         =</a:t>
            </a:r>
            <a:r>
              <a:rPr lang="en-IN" sz="1800" b="0" kern="1200" dirty="0">
                <a:solidFill>
                  <a:schemeClr val="tx1"/>
                </a:solidFill>
                <a:latin typeface="Times New Roman" panose="02020603050405020304" pitchFamily="18" charset="0"/>
                <a:ea typeface="+mn-ea"/>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Question marker</a:t>
            </a:r>
            <a:r>
              <a:rPr lang="en-IN" sz="1800" b="0" kern="1200" dirty="0">
                <a:solidFill>
                  <a:schemeClr val="tx1"/>
                </a:solidFill>
                <a:latin typeface="Times New Roman" panose="02020603050405020304" pitchFamily="18" charset="0"/>
                <a:ea typeface="+mn-ea"/>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ERG    =   Ergative marker</a:t>
            </a: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3SG     =   3 person singular</a:t>
            </a: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DECL  =   Declarative marker</a:t>
            </a: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NOM   =   Nominative marker</a:t>
            </a: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ACC    =   Accusative marker</a:t>
            </a:r>
          </a:p>
          <a:p>
            <a:pPr algn="l">
              <a:lnSpc>
                <a:spcPct val="150000"/>
              </a:lnSpc>
              <a:spcBef>
                <a:spcPts val="0"/>
              </a:spcBef>
            </a:pPr>
            <a:r>
              <a:rPr lang="en-IN" sz="1800" dirty="0">
                <a:latin typeface="Times New Roman" panose="02020603050405020304" pitchFamily="18" charset="0"/>
                <a:cs typeface="Times New Roman" panose="02020603050405020304" pitchFamily="18" charset="0"/>
              </a:rPr>
              <a:t>DAT    =   Dative marker</a:t>
            </a:r>
          </a:p>
          <a:p>
            <a:pPr algn="l">
              <a:lnSpc>
                <a:spcPct val="15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PST     </a:t>
            </a:r>
            <a:r>
              <a:rPr lang="en-IN" sz="1800" dirty="0">
                <a:latin typeface="Times New Roman" panose="02020603050405020304" pitchFamily="18" charset="0"/>
                <a:cs typeface="Times New Roman" panose="02020603050405020304" pitchFamily="18" charset="0"/>
              </a:rPr>
              <a:t>=   Past tense marker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IND     </a:t>
            </a:r>
            <a:r>
              <a:rPr lang="en-IN" sz="1800" dirty="0">
                <a:latin typeface="Times New Roman" panose="02020603050405020304" pitchFamily="18" charset="0"/>
                <a:cs typeface="Times New Roman" panose="02020603050405020304" pitchFamily="18" charset="0"/>
              </a:rPr>
              <a:t>=   Indicative marker</a:t>
            </a:r>
          </a:p>
          <a:p>
            <a:pPr algn="l">
              <a:lnSpc>
                <a:spcPct val="15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IND     =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Classifier marker</a:t>
            </a:r>
          </a:p>
          <a:p>
            <a:pPr algn="l">
              <a:lnSpc>
                <a:spcPct val="150000"/>
              </a:lnSpc>
              <a:spcBef>
                <a:spcPts val="0"/>
              </a:spcBef>
            </a:pPr>
            <a:r>
              <a:rPr lang="en-IN" sz="2000" b="1" dirty="0">
                <a:latin typeface="Times New Roman" panose="02020603050405020304" pitchFamily="18" charset="0"/>
                <a:cs typeface="Times New Roman" panose="02020603050405020304" pitchFamily="18" charset="0"/>
              </a:rPr>
              <a:t>Symbol</a:t>
            </a:r>
          </a:p>
          <a:p>
            <a:pPr algn="l">
              <a:lnSpc>
                <a:spcPct val="150000"/>
              </a:lnSpc>
              <a:spcBef>
                <a:spcPts val="0"/>
              </a:spcBef>
            </a:pPr>
            <a:r>
              <a:rPr lang="en-IN" sz="1800" b="1" kern="1200" dirty="0">
                <a:solidFill>
                  <a:srgbClr val="002060"/>
                </a:solidFill>
                <a:latin typeface="Times New Roman" panose="02020603050405020304" pitchFamily="18" charset="0"/>
                <a:ea typeface="+mn-ea"/>
                <a:cs typeface="Times New Roman" panose="02020603050405020304" pitchFamily="18" charset="0"/>
              </a:rPr>
              <a:t>Ø</a:t>
            </a:r>
            <a:r>
              <a:rPr lang="en-IN" sz="1800" b="0" kern="1200" dirty="0">
                <a:solidFill>
                  <a:schemeClr val="tx1"/>
                </a:solidFill>
                <a:latin typeface="Times New Roman" panose="02020603050405020304" pitchFamily="18" charset="0"/>
                <a:ea typeface="+mn-ea"/>
                <a:cs typeface="Times New Roman" panose="02020603050405020304" pitchFamily="18" charset="0"/>
              </a:rPr>
              <a:t>        =  null (means no marker, marker is morphologically not present)</a:t>
            </a:r>
            <a:endParaRPr lang="en-IN" sz="18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AAE6C4-3BF6-E773-31BE-06D0E1DB9681}"/>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2747794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28F40-F70D-B615-BDBB-62D1B49997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DC4B021-D477-8DEC-A655-2EE6F7B6C4F0}"/>
              </a:ext>
            </a:extLst>
          </p:cNvPr>
          <p:cNvSpPr>
            <a:spLocks noGrp="1"/>
          </p:cNvSpPr>
          <p:nvPr>
            <p:ph type="subTitle" idx="1"/>
          </p:nvPr>
        </p:nvSpPr>
        <p:spPr>
          <a:xfrm>
            <a:off x="936172" y="564923"/>
            <a:ext cx="10961914"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Croft, William. 2003.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Typology and universals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(second edition). Cambridge: Cambridge University Press.</a:t>
            </a:r>
          </a:p>
          <a:p>
            <a:pPr algn="l">
              <a:lnSpc>
                <a:spcPct val="150000"/>
              </a:lnSpc>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Song, Jae Jung. 2001.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Linguistic typology: morphology and syntax</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Harlow: Longman.</a:t>
            </a:r>
          </a:p>
          <a:p>
            <a:pPr algn="l">
              <a:lnSpc>
                <a:spcPct val="150000"/>
              </a:lnSpc>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Whaley, Lindsay J. 1996.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Introduction to typology: the unity and diversity of language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50000"/>
              </a:lnSpc>
              <a:spcBef>
                <a:spcPts val="0"/>
              </a:spcBef>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London: Sage.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Syal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Pushpinder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&amp; Jindal, D.V. (2023). An Introduction to Linguistics: Language, </a:t>
            </a:r>
          </a:p>
          <a:p>
            <a:pPr algn="l">
              <a:lnSpc>
                <a:spcPct val="150000"/>
              </a:lnSpc>
              <a:spcBef>
                <a:spcPts val="0"/>
              </a:spcBef>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Grammar and Semantics, Second Edition. PHI Learning Private Limited.</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Varshney, </a:t>
            </a:r>
            <a:r>
              <a:rPr lang="en-IN" sz="2000" dirty="0" err="1">
                <a:latin typeface="Times New Roman" panose="02020603050405020304" pitchFamily="18" charset="0"/>
                <a:ea typeface="Calibri" panose="020F0502020204030204" pitchFamily="34" charset="0"/>
                <a:cs typeface="Times New Roman" panose="02020603050405020304" pitchFamily="18" charset="0"/>
              </a:rPr>
              <a:t>Radhey</a:t>
            </a:r>
            <a:r>
              <a:rPr lang="en-IN" sz="2000" dirty="0">
                <a:latin typeface="Times New Roman" panose="02020603050405020304" pitchFamily="18" charset="0"/>
                <a:ea typeface="Calibri" panose="020F0502020204030204" pitchFamily="34" charset="0"/>
                <a:cs typeface="Times New Roman" panose="02020603050405020304" pitchFamily="18" charset="0"/>
              </a:rPr>
              <a:t> L (2023). An Introductory Text Book of Linguistics &amp; Phonetics.  </a:t>
            </a:r>
          </a:p>
          <a:p>
            <a:pPr algn="l">
              <a:lnSpc>
                <a:spcPct val="15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         Surjeet Publications.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2"/>
              </a:rPr>
              <a:t>https://www.britannica.com/science/linguistics/Language-classification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*Did not repeat some references already mentioned in the slide itself.</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0F62FF-B6BA-2817-4AD9-6B6971648B57}"/>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14932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716CF-009A-2565-F832-B3DFBDAA6E2E}"/>
              </a:ext>
            </a:extLst>
          </p:cNvPr>
          <p:cNvSpPr txBox="1"/>
          <p:nvPr/>
        </p:nvSpPr>
        <p:spPr>
          <a:xfrm>
            <a:off x="1066800" y="964364"/>
            <a:ext cx="10058400" cy="372409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2. Language is a purely human and non-instinctive method of communicating </a:t>
            </a:r>
          </a:p>
          <a:p>
            <a:pPr algn="just"/>
            <a:r>
              <a:rPr lang="en-US" sz="2400" dirty="0">
                <a:latin typeface="Times New Roman" panose="02020603050405020304" pitchFamily="18" charset="0"/>
                <a:cs typeface="Times New Roman" panose="02020603050405020304" pitchFamily="18" charset="0"/>
              </a:rPr>
              <a:t>    ideas, emotions and desires by means of a system of voluntarily produced  </a:t>
            </a:r>
          </a:p>
          <a:p>
            <a:pPr algn="just"/>
            <a:r>
              <a:rPr lang="en-US" sz="2400" dirty="0">
                <a:latin typeface="Times New Roman" panose="02020603050405020304" pitchFamily="18" charset="0"/>
                <a:cs typeface="Times New Roman" panose="02020603050405020304" pitchFamily="18" charset="0"/>
              </a:rPr>
              <a:t>     symbols. (Sapir 1921)</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According to this language is human and non-instinctive.</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Only humans possess language.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Animals do have a communication system</a:t>
            </a:r>
            <a:r>
              <a:rPr lang="en-IN" sz="2000" dirty="0">
                <a:latin typeface="Times New Roman" panose="02020603050405020304" pitchFamily="18" charset="0"/>
                <a:cs typeface="Times New Roman" panose="02020603050405020304" pitchFamily="18" charset="0"/>
              </a:rPr>
              <a:t> but not a developed system as we have. </a:t>
            </a:r>
            <a:r>
              <a:rPr lang="en-US" sz="2000" dirty="0">
                <a:latin typeface="Times New Roman" panose="02020603050405020304" pitchFamily="18" charset="0"/>
                <a:cs typeface="Times New Roman" panose="02020603050405020304" pitchFamily="18" charset="0"/>
              </a:rPr>
              <a:t>That is why language is said to be species-specific.</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 does not pass from a parent to a child. In this sense it is non-instinctive.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child has to acquires language.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He/she learns the language of the society or environment in which he/she is grows up.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38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CB6875-623D-153A-2B91-A441F08692E7}"/>
              </a:ext>
            </a:extLst>
          </p:cNvPr>
          <p:cNvSpPr txBox="1"/>
          <p:nvPr/>
        </p:nvSpPr>
        <p:spPr>
          <a:xfrm>
            <a:off x="1338942" y="822848"/>
            <a:ext cx="10384971" cy="2492990"/>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3. Language is the institution whereby humans communicate and interact with each  </a:t>
            </a:r>
          </a:p>
          <a:p>
            <a:pPr algn="just"/>
            <a:r>
              <a:rPr lang="en-IN" sz="2400" dirty="0">
                <a:latin typeface="Times New Roman" panose="02020603050405020304" pitchFamily="18" charset="0"/>
                <a:cs typeface="Times New Roman" panose="02020603050405020304" pitchFamily="18" charset="0"/>
              </a:rPr>
              <a:t>    other by means of habitually used oral-auditory arbitrary symbols. (Hall) </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definition rightly says that language is primarily speech produced by oral-auditory symbols.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speaker makes a series of oral sounds that are transmitted through the air to the speaker.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speaker then receives the sound waves through his hearing organs and interprets them to the brain, which decodes the symbols to form a meaning.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921A6-9325-51EF-CDF6-73B6A8F95416}"/>
              </a:ext>
            </a:extLst>
          </p:cNvPr>
          <p:cNvSpPr txBox="1"/>
          <p:nvPr/>
        </p:nvSpPr>
        <p:spPr>
          <a:xfrm>
            <a:off x="1328057" y="844621"/>
            <a:ext cx="10308772" cy="3108543"/>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4. A language is a set (finite or infinite) of sentences, each finite in  </a:t>
            </a:r>
          </a:p>
          <a:p>
            <a:pPr algn="just"/>
            <a:r>
              <a:rPr lang="en-IN" sz="2400" dirty="0">
                <a:latin typeface="Times New Roman" panose="02020603050405020304" pitchFamily="18" charset="0"/>
                <a:cs typeface="Times New Roman" panose="02020603050405020304" pitchFamily="18" charset="0"/>
              </a:rPr>
              <a:t>    length and constructed out of a finite set of elements. (Noam   </a:t>
            </a:r>
          </a:p>
          <a:p>
            <a:pPr algn="just"/>
            <a:r>
              <a:rPr lang="en-IN" sz="2400" dirty="0">
                <a:latin typeface="Times New Roman" panose="02020603050405020304" pitchFamily="18" charset="0"/>
                <a:cs typeface="Times New Roman" panose="02020603050405020304" pitchFamily="18" charset="0"/>
              </a:rPr>
              <a:t>    Chomsky 1957)</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Chomsky intended to say: every sentence has a structure.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human brain is capable of creating different sentences using only a limited subset of the sounds and symbols found in a given language.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child can create a statement at any moment that has never been expressed or heard before due to the remarkable productivity of the human brain.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16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2916E-8F30-962A-1B96-9C450684A50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5F32A1D-7A71-F1BF-79F8-D3AC48788B4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effectLst/>
                <a:latin typeface="Times New Roman" panose="02020603050405020304" pitchFamily="18" charset="0"/>
                <a:ea typeface="Calibri" panose="020F0502020204030204" pitchFamily="34" charset="0"/>
              </a:rPr>
              <a:t>Introducing linguistic typology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Linguistic typology  / Language typology is a branch of linguistics that started to develop in the second half of the nineteenth century and attempts to categorize languages based on similarities in structure (phonological inventories, grammatical constructions, word order, etc.), not on the genetic level.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C95F38E-11D8-35E0-D9ED-762E19DCA4F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342248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8B32E-7903-9FB4-E0D1-DB68337414C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CEF6EF-CC14-3296-36EF-ABC8FD1B9A19}"/>
              </a:ext>
            </a:extLst>
          </p:cNvPr>
          <p:cNvSpPr>
            <a:spLocks noGrp="1"/>
          </p:cNvSpPr>
          <p:nvPr>
            <p:ph type="subTitle" idx="1"/>
          </p:nvPr>
        </p:nvSpPr>
        <p:spPr>
          <a:xfrm>
            <a:off x="936172" y="564923"/>
            <a:ext cx="11179628" cy="5791427"/>
          </a:xfrm>
        </p:spPr>
        <p:txBody>
          <a:bodyPr>
            <a:normAutofit fontScale="92500" lnSpcReduction="1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What is Linguistic Typology?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Linguistic Typology is the </a:t>
            </a:r>
            <a:r>
              <a:rPr lang="en-US" sz="2000" b="1" dirty="0">
                <a:latin typeface="Times New Roman" panose="02020603050405020304" pitchFamily="18" charset="0"/>
                <a:cs typeface="Times New Roman" panose="02020603050405020304" pitchFamily="18" charset="0"/>
              </a:rPr>
              <a:t>study of the structural features of languages </a:t>
            </a:r>
            <a:r>
              <a:rPr lang="en-US" sz="2000" dirty="0">
                <a:latin typeface="Times New Roman" panose="02020603050405020304" pitchFamily="18" charset="0"/>
                <a:cs typeface="Times New Roman" panose="02020603050405020304" pitchFamily="18" charset="0"/>
              </a:rPr>
              <a:t>with the </a:t>
            </a:r>
            <a:r>
              <a:rPr lang="en-US" sz="2000" b="1" dirty="0">
                <a:latin typeface="Times New Roman" panose="02020603050405020304" pitchFamily="18" charset="0"/>
                <a:cs typeface="Times New Roman" panose="02020603050405020304" pitchFamily="18" charset="0"/>
              </a:rPr>
              <a:t>goal of classifying them based on their similarities and differences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concerned with patterns across languages, and how languages can be categorized based on these patterns, regardless of their historical or genetic relationships.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Based on their similarities, languages can be divided into smaller groups called language types.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consists of comparing multiple languages on the basis of shared features.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features can be lexical, phonological, morphological, syntactic, semantic, etc.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many types of features that have been identified and studied by linguistic typologists. Examples include:</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order of the subject, verb, and object in a typical grammatical sentence,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way the language marks things like number, negation, and case, and the degree to which the language utilizes various kinds of phonemes, such as vowels or nasal consonants.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6FB63E-F73B-02E7-BB41-6AEC9C0766B7}"/>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81971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goals of language typologists is to elucidate (analyze/explain) features that are shared by all languages in the search for universal grammatical attributes.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two languages share a feature that isn’t universal to all languages, it could be the result of any one of three possible causes:</a:t>
            </a:r>
          </a:p>
          <a:p>
            <a:pPr marL="914400" lvl="1" indent="-457200" algn="l">
              <a:lnSpc>
                <a:spcPct val="150000"/>
              </a:lnSpc>
              <a:spcBef>
                <a:spcPts val="0"/>
              </a:spcBef>
              <a:buAutoNum type="arabicPeriod"/>
            </a:pPr>
            <a:r>
              <a:rPr lang="en-US" sz="2000" dirty="0">
                <a:latin typeface="Times New Roman" panose="02020603050405020304" pitchFamily="18" charset="0"/>
                <a:cs typeface="Times New Roman" panose="02020603050405020304" pitchFamily="18" charset="0"/>
              </a:rPr>
              <a:t>The shared feature is the result of the languages being genetically related to each other, meaning that they both inherited the feature from a common parent language.</a:t>
            </a:r>
          </a:p>
          <a:p>
            <a:pPr marL="914400" lvl="1" indent="-457200" algn="l">
              <a:lnSpc>
                <a:spcPct val="150000"/>
              </a:lnSpc>
              <a:spcBef>
                <a:spcPts val="0"/>
              </a:spcBef>
              <a:buAutoNum type="arabicPeriod"/>
            </a:pPr>
            <a:r>
              <a:rPr lang="en-US" sz="2000" dirty="0">
                <a:latin typeface="Times New Roman" panose="02020603050405020304" pitchFamily="18" charset="0"/>
                <a:cs typeface="Times New Roman" panose="02020603050405020304" pitchFamily="18" charset="0"/>
              </a:rPr>
              <a:t>The shared feature spreads from language to language through contact. This is called borrowing or diffusion.</a:t>
            </a:r>
          </a:p>
          <a:p>
            <a:pPr marL="914400" lvl="1" indent="-457200" algn="l">
              <a:lnSpc>
                <a:spcPct val="150000"/>
              </a:lnSpc>
              <a:spcBef>
                <a:spcPts val="0"/>
              </a:spcBef>
              <a:buAutoNum type="arabicPeriod"/>
            </a:pPr>
            <a:r>
              <a:rPr lang="en-US" sz="2000" dirty="0">
                <a:latin typeface="Times New Roman" panose="02020603050405020304" pitchFamily="18" charset="0"/>
                <a:cs typeface="Times New Roman" panose="02020603050405020304" pitchFamily="18" charset="0"/>
              </a:rPr>
              <a:t>It is coincidental.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3212851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5956</TotalTime>
  <Words>5244</Words>
  <Application>Microsoft Office PowerPoint</Application>
  <PresentationFormat>Widescreen</PresentationFormat>
  <Paragraphs>377</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1. Methodology and universals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270</cp:revision>
  <dcterms:created xsi:type="dcterms:W3CDTF">2024-01-07T16:04:09Z</dcterms:created>
  <dcterms:modified xsi:type="dcterms:W3CDTF">2025-01-18T16:04:57Z</dcterms:modified>
</cp:coreProperties>
</file>