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04" r:id="rId3"/>
    <p:sldId id="410" r:id="rId4"/>
    <p:sldId id="411" r:id="rId5"/>
    <p:sldId id="412" r:id="rId6"/>
    <p:sldId id="413" r:id="rId7"/>
    <p:sldId id="406" r:id="rId8"/>
    <p:sldId id="407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5" r:id="rId17"/>
    <p:sldId id="431" r:id="rId18"/>
    <p:sldId id="426" r:id="rId19"/>
    <p:sldId id="427" r:id="rId20"/>
    <p:sldId id="428" r:id="rId21"/>
    <p:sldId id="432" r:id="rId22"/>
    <p:sldId id="429" r:id="rId23"/>
    <p:sldId id="430" r:id="rId24"/>
    <p:sldId id="409" r:id="rId25"/>
    <p:sldId id="434" r:id="rId26"/>
    <p:sldId id="435" r:id="rId27"/>
    <p:sldId id="43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457" autoAdjust="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outlineViewPr>
    <p:cViewPr>
      <p:scale>
        <a:sx n="33" d="100"/>
        <a:sy n="33" d="100"/>
      </p:scale>
      <p:origin x="0" y="-53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144F4-9EFB-492F-B20B-3CBBAF9D4BC3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0F9BC-EC7C-404A-95E9-2A5D129CD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1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3C7F-F26E-C1A1-54FF-DDEAF05DC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EF9C3-5ECA-F669-A2F4-3DC440B12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4A8C-19F0-0693-6B7E-0DC83298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D464-1E24-445B-A4C6-3D3EB73494A1}" type="datetime1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9880-49E9-81B0-E110-FF1C3400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E1CB9-05E2-0C95-7A67-A15A2904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54B59-FCC9-FA39-6861-DDA2B57F8114}"/>
              </a:ext>
            </a:extLst>
          </p:cNvPr>
          <p:cNvSpPr txBox="1"/>
          <p:nvPr userDrawn="1"/>
        </p:nvSpPr>
        <p:spPr>
          <a:xfrm>
            <a:off x="9266584" y="203756"/>
            <a:ext cx="287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Private_for</a:t>
            </a:r>
            <a:r>
              <a:rPr lang="en-US" dirty="0"/>
              <a:t> class lecture only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52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13D1-5C07-839C-2B25-0380C408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6C392-0E35-D216-4263-01E28159B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C8CCC-A66B-8451-9964-174822BD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E343-4550-4B0A-9769-EC503FEC8A04}" type="datetime1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802E8-2951-8F3B-0A5E-D053A0E2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F5C1C-49E5-164C-09A5-60288A36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3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87ACC-1A93-C41D-164E-E4E5163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B3176-BD61-7A57-1958-19F8F4479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327EB-BB23-4BD5-1280-3775AB79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16C3-2CBF-41BD-ABF7-7548EC473A45}" type="datetime1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EB8BE-37C3-F56C-A1B8-5821D00C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F2132-B3B4-B689-D8C2-FF8FA936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81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F893-EE74-5099-40A1-49501B17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71B8C-679B-3CB0-AC3A-F2FA42407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92951-F2D0-94B1-1CB6-188BE161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9B94-45C7-4C50-A7DB-5C261D4AE344}" type="datetime1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B2667-7294-BD5B-4610-04752ECA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668EB-67CD-3414-B132-7FBE1F18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19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3BC0-4026-0894-0F7B-682BB976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E9C32-D07D-0E38-2BEF-636DAE6DF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6D0F3-C3C6-9376-7B15-9C1F9176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2A28-8DB7-4B74-9524-0258674FA5E8}" type="datetime1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C320C-643D-B71F-41B0-0128916A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BCF8-4611-022F-21CE-CA932DCD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94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1146-E356-53DF-2ECF-246006AE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1EC1-8475-A157-E929-3D0EC5BB7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D952A-CD58-BDE4-903A-722EDE747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51173-046A-E306-DAB2-C533CE6E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ED40-85B0-4A5C-A194-B03904BA4FB1}" type="datetime1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AD745-9678-4B42-6743-74E5B361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B915F-D0A3-4A06-6E6D-C181334E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41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F9F1-4DB2-DE33-C085-D3A21330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D60FB-47C6-7D5A-33E2-F0FF0A72D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6525B-F25E-677D-B148-987AF753D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0BBCE-C51F-FB6D-94FC-F080894C0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60D9B-A38E-5999-B3E3-6A1488832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E7766-57ED-BBFC-ADCF-9306759B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1A4B-FBEC-4502-B017-E5D64414456F}" type="datetime1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07420-3B3F-F5BB-8F88-7017AF87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6E711-D056-BAA6-1AC9-737C6068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5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72E6-7D4A-AFAF-FCC0-5484FD47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776A9-FA92-ACA5-2DF4-39C97829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EB61-E00D-4033-ACB4-6443EAD7DAF9}" type="datetime1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45EC3-784C-2749-464B-3292CC13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1050A-7D39-F91A-2802-5FB6B22D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59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68968-698B-6ECC-1CF2-F1B6725E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0673-70EC-495E-B063-FEA246C46B08}" type="datetime1">
              <a:rPr lang="en-IN" smtClean="0"/>
              <a:t>24-04-2025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37F2F-B9A6-21FD-2997-6FC394AF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143BA-45DC-EF5C-BA1E-0CCAFB6B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84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3C09-F5C7-0153-AF0C-A8B05896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7418-42D7-8ED6-9ABB-652E0F96F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C2862-8D76-6A2B-792A-1C183D328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84E28-F5D4-52D8-58CB-D20CBF0E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BFC5-7C9E-4D9E-B7FA-97FC8D176DBE}" type="datetime1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44082-0ADB-41DF-BCA4-70625453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532AB-AD8F-9923-E307-E965006D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23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7DBA-0BA6-C9C7-2EA6-3722CA84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EB0B7-EF8F-5D09-332F-510F5CB81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60A4B-2DAD-AB99-B5BC-050B46EEE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47A2E-6D7A-F7C8-03D9-A36A7345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BF2D-7CD8-4B26-B04E-214DC9CAE853}" type="datetime1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7C1E2-78BE-46B4-1E2B-E44C7C9B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2EC50-130A-2351-5592-95AD4813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80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510D2-0FB7-C34A-D26A-9EB7D250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79F22-A47C-4E7B-88B1-AAB5873AC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BD00-28E6-E72A-C3ED-A34615F15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AFF15-B9DC-411C-844B-23BAC52CC112}" type="datetime1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C95B-CC11-4A3E-D1FF-71EE153D9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C5FF9-3234-76CA-872E-B9A993B24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3917B-9314-44A8-9CF5-8C1178B13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58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7032988-E4D7-3A80-3433-87DF8BB5C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842" y="3996023"/>
            <a:ext cx="9590315" cy="1012372"/>
          </a:xfrm>
        </p:spPr>
        <p:txBody>
          <a:bodyPr>
            <a:normAutofit/>
          </a:bodyPr>
          <a:lstStyle/>
          <a:p>
            <a:r>
              <a:rPr lang="en-US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 452: Linguistic Typology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D2C0BC-6268-EA1D-1045-EBFE8AD6A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040" y="925286"/>
            <a:ext cx="11004731" cy="6313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 Typology of relative clauses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AC1B04-371B-5415-7158-BF160411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054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8D5FD-21CC-5B92-BC2F-E2E089BD6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46B00A-4DC0-0F38-416A-1F6A2443F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Relative Clause: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(Relationship between the main clause and the relative clause)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Externally headed relative clauses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all of the preceding examples illustrate, the </a:t>
            </a: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clause always follows the head noun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is probably the most common ordering of these elements across languages, but it is certainly not the only possibility. 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number of languages have the opposite order, with the modifying clause preceding the head noun.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of these possibilities are examples of externally </a:t>
            </a: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headed relative clauses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 those in which the head noun occurs outside the modifying clause, whether before or after.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possibility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namely an </a:t>
            </a: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internally headed relative clause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quite rare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C5E69-D80D-BEDE-3668-EAA03694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138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D5ABF-4E98-ADBA-C60E-D2D118471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14CBFA-B569-F35F-FFA0-B9F6B1CF7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examine externally headed relative constructions in many different languages, we will discover a partial correlation between the position of the modifying clause (before or after the head noun) and other word order facts in the language.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Verb-initial languages (those in which the verb occurs first in a basic declarative sentence, whether VSO or VOS) almost always have postnominal (or post-posed) relative clauses, with the modifying clause following the head noun.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number of verb-final (SOV) languages have prenominal (or pre-posed) relative clauses, with the modifying clause preceding the head noun.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Turkish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(SOV)</a:t>
            </a:r>
          </a:p>
          <a:p>
            <a:pPr lvl="1" algn="l"/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   [John=’un   Mary=ye   </a:t>
            </a:r>
            <a:r>
              <a:rPr lang="en-I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-dig-</a:t>
            </a:r>
            <a:r>
              <a:rPr lang="en-I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b="0" i="0" u="none" strike="noStrike" baseline="0" dirty="0">
                <a:solidFill>
                  <a:srgbClr val="4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patates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yedim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l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John=</a:t>
            </a:r>
            <a:r>
              <a:rPr lang="en-US" b="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Mary=</a:t>
            </a:r>
            <a:r>
              <a:rPr lang="en-US" b="0" i="0" u="none" strike="noStrike" cap="smal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give-</a:t>
            </a:r>
            <a:r>
              <a:rPr lang="en-US" b="0" i="0" u="none" strike="noStrike" cap="smal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nmlz</a:t>
            </a:r>
            <a:r>
              <a:rPr lang="en-US" b="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  potato=</a:t>
            </a:r>
            <a:r>
              <a:rPr lang="en-US" b="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I.ate</a:t>
            </a: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ate the potato that John gave to Mary.’</a:t>
            </a:r>
          </a:p>
          <a:p>
            <a:pPr lvl="1" algn="l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(lit.: ‘I ate the potato of John’s giving to Mary.’)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370FE-DB0A-2F00-1477-2CCE77BA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84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5704D-32C3-BF89-E231-E0D410AB9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A1933E-4F9A-18B2-3546-957D39989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in which RCs precede the domain nominal are especially likely to be verb-final – such as Japanese, Korean, Turkish, and Navajo – although </a:t>
            </a: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RC-first order also occurs in SVO languages such as Chinese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 and Thompson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(1981:116)):               [RCs means relative clause]</a:t>
            </a:r>
          </a:p>
          <a:p>
            <a:pPr algn="l"/>
            <a:r>
              <a:rPr lang="de-DE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(8) </a:t>
            </a:r>
            <a:endParaRPr lang="en-US" sz="1800" dirty="0">
              <a:latin typeface="Times-Roman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other verb-final languages have postnominal relative clauses instead.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(SOV)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C83BA-4E97-DC3F-D960-91FFC8F8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12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2167E-4F86-7C55-303A-302F342A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662" y="1549922"/>
            <a:ext cx="5074623" cy="882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6D21DD-FB8E-1669-C159-FF62A3E7A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624" y="3621445"/>
            <a:ext cx="5218204" cy="9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0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DD60C-3576-EA43-DEEC-0A393C8F3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7D70B3-C593-6174-4073-2FFE5D9A4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possible, although unusual, for RCs to be able to either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domain nominal. This occurs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Tagalog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(Schachter and Otanes (1972:124)):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separated from the domain nominal by a so-called ‘linker’, which appears between the RC and the domain nominal, regardless of what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these appear in.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BE0A8-D165-F4AB-168F-153B440F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13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9523D-BFF1-9B34-359B-31D456EF4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45" y="1734062"/>
            <a:ext cx="3030669" cy="14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80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B740D-B6BB-75BA-D361-C42F14C7F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F2E9FD-5050-4821-AC69-A013607DA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common pattern is for the verb inside the modifying clause to appear as a participle. German has two kinds of relative clauses: a prenominal relative containing a participial form of the verb (xa); and a postnominal relative containing a normal finite verb form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Note that English also allows participial relatives, as illustrated in the translation of (xa).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6DE98-4B60-7890-3812-06318FCD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14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F536C-21F6-B9B3-0DD4-EC4CC6905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13" y="2711947"/>
            <a:ext cx="4688197" cy="18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55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07075-6D2E-2C6D-4F65-6659327CE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6414D6-C64E-7416-FF7C-37DA6CAC6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Internally headed relative clauses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mentioned above, a few languages have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internally headed relative clauses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which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head noun appears inside the modifying clause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examples in (1) are from Dogon, a language of West Africa. 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noun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(‘woman’ in 1a, ‘man’ in 1b)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lies inside the modifying clause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both examples. 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sentences are identical, except for the form of the verb in the modifying clause (‘insult’), which indicates whether the head noun is the subject (as in 1b) or a non-subject element (as in 1a).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37DEE-DA1A-89C1-4DAF-7FA97C17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15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73057D-346E-CE0E-D466-92AD57860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82" y="3120320"/>
            <a:ext cx="7916380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31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1ED9E-38D9-BC10-3B8E-05B7E47F2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FF727B-5410-FF19-ACFA-ABF17392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0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types </a:t>
            </a: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relative clauses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found in the South Asian subcontinent.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include:</a:t>
            </a:r>
          </a:p>
          <a:p>
            <a:pPr lvl="1"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externally headed relative clauses (EHRCs) [also found in Tibeto-Burman languages]</a:t>
            </a:r>
          </a:p>
          <a:p>
            <a:pPr lvl="1" algn="l"/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Relative-Correlative clauses; and</a:t>
            </a:r>
          </a:p>
          <a:p>
            <a:pPr lvl="1"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 internally headed relative clauses (IHRCs) [also found in Tibeto-Burman languages]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Relative-Correlative clauses</a:t>
            </a: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seen the EHRC and IHRC, now we shall look at the </a:t>
            </a:r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Relative-Correlative clauses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Relative-correlative clauses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sentential, as in Indo-Aryan and less commonly in Dravidian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significant characteristic features of SALs is the occurrence of the relative-correlative clauses, which are common only in SOV languages, according to Downing (1978) and Keenan (1985). finite embedded clause.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30A7D-52FA-811F-7226-2A561F98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002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55B00-5984-490A-2295-41BCE48AA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1DD4CF-D5F8-4D65-CC7E-81C90DDD4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Relative-Correlative clauses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relative-correlative construction, there is the occurrence of a </a:t>
            </a:r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pronoun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correlative pronoun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co-indexed with each other.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A6D4D-AEA7-EA56-9BA6-8F65C5E2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00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2DBE5-4D4B-7FB0-5267-71EB3C831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270449-8847-D5C9-EFA7-25C0B104F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clause in Hindi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EHRC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1</a:t>
            </a:r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post-nominal sentential relative clause  [part of EHRC]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Post-nominal relative clauses may occur either: (a) immediately to the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of the head noun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we shall label as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NP-adjoined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clauses; or (b) to the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of the VP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matrix clause, which we shall label as the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extraposed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(CP-adjoined) relative clause.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(1) is an example of a post-nominal relative clause where the embedded relative clause occurs immediately to the right of the head noun.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ost</a:t>
            </a:r>
            <a:r>
              <a:rPr lang="en-I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nominal relative clause: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NP-adjoined</a:t>
            </a:r>
            <a:endParaRPr lang="en-IN" sz="200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Hindi-Urdu (IA)</a:t>
            </a:r>
          </a:p>
          <a:p>
            <a:pPr algn="l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81534-D2A9-C0F0-436C-4773B333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18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9F314-EBDB-27E4-5440-0332BDDE6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35" y="4629224"/>
            <a:ext cx="7165965" cy="172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4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F878D-9B43-DC76-1EE7-06CE8FB6E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24C441-F489-6299-04B8-5F6EB14DB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pattern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embedded relative clause may also occur to the right of the matrix VP, in which case the relative clause is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away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head and is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adjacent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in (2). The embedded relative clause is thus considered extraposed and is right-adjoined to CP.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-RomanSC"/>
              </a:rPr>
              <a:t>      </a:t>
            </a:r>
            <a:r>
              <a:rPr lang="en-US" sz="1800" b="1" i="0" u="none" strike="noStrike" baseline="0" dirty="0">
                <a:latin typeface="Times-RomanSC"/>
              </a:rPr>
              <a:t>the right-adjoined to cp or the extraposed relative clause</a:t>
            </a:r>
          </a:p>
          <a:p>
            <a:pPr algn="l"/>
            <a:endParaRPr lang="en-US" sz="1800" dirty="0">
              <a:latin typeface="Times-RomanSC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-RomanSC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-RomanSC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-RomanSC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-RomanSC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right-adjoined relative clause together with the head in (1) forms a DP constituent, while the CP-adjoined or extraposed relative in (2) does not form a DP constituent, as it is away from its head.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E0F1E-D6DF-AAC6-9246-4460FE53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19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5A6DB6-4D05-9E28-6E9D-01BA38716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46" y="2362093"/>
            <a:ext cx="6641397" cy="164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D19F8-C2BD-8D26-BD9E-8B9AF8A08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E13F5-2AA1-556E-55E0-7EA8630B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examine the typology of relative clauses.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Clauses may occur within NPs as either complements or modifiers.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clause that functions as a modifier within the NP is called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clause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(1) Clausal modifiers (Relative clauses)</a:t>
            </a:r>
          </a:p>
          <a:p>
            <a:pPr lvl="2"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woman [that I love]</a:t>
            </a:r>
          </a:p>
          <a:p>
            <a:pPr lvl="2"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food [that I love]</a:t>
            </a:r>
          </a:p>
          <a:p>
            <a:pPr lvl="2"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 color [that I love]</a:t>
            </a:r>
          </a:p>
          <a:p>
            <a:pPr lvl="2"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the idea [that I love]</a:t>
            </a:r>
          </a:p>
          <a:p>
            <a:pPr lvl="2"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the theory [that I love]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5CBEF-86E7-9F8F-2A0E-F16D056B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953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F69BE-50B3-B036-96D1-557D8C6B0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833BB5-EAD6-5B11-42F4-A480EC2F2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2</a:t>
            </a:r>
            <a:r>
              <a:rPr lang="en-I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EHRC: embedded verb is infinitival or participial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SALs have the EHRC, in which the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coreferential NP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clause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covert operator which does not occur overtly. We have indicated it by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ø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examples given later.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if the head noun of the embedded clause is a covert operator occurring in a specific position, such as Subject (S), Direct Object (DO), Indirect Object (IO), Oblique Object (OO) or Object of the Genitive (OGEN) of the embedded clause, and the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only in the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clause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called an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externally headed relative clause (EHRC)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non-finite.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that specific position in the embedded clause that is targeted in an EHRC and it is that position that is relativized. Thus, in sentence (3) in Hindi-Urdu (IA), for example, the direct object of the embedded clause is </a:t>
            </a:r>
            <a:r>
              <a:rPr lang="en-US" sz="20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kapr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‘clothes,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pre-nominal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relatives in Dravidian and Indo-Aryan are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participial.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6F7C-4E36-E520-D5CD-0C64FBCA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18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DE031-BD81-030E-1CCE-CAA1212C7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74716D-7AB9-EA5B-A9C2-87ECCE7F4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algn="l"/>
            <a:r>
              <a:rPr lang="en-IN" sz="1800" b="1" dirty="0">
                <a:latin typeface="Times-RomanSC"/>
              </a:rPr>
              <a:t>D</a:t>
            </a:r>
            <a:r>
              <a:rPr lang="en-IN" sz="1800" b="1" i="0" u="none" strike="noStrike" baseline="0" dirty="0">
                <a:latin typeface="Times-RomanSC"/>
              </a:rPr>
              <a:t>irect object modified   EHRC</a:t>
            </a:r>
          </a:p>
          <a:p>
            <a:pPr algn="l"/>
            <a:r>
              <a:rPr lang="en-IN" sz="1800" b="1" i="0" u="none" strike="noStrike" baseline="0" dirty="0">
                <a:latin typeface="Times-Roman"/>
              </a:rPr>
              <a:t>Hindi-Urdu (IA)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10B8A-1ABE-0156-636E-67F92A0C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21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294E92-C2F3-672B-0167-93FBBD9AB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16" y="1389861"/>
            <a:ext cx="7037370" cy="174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43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CF03C-37F9-E5DF-C508-ECA0A3B6F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C0CE49-6AF3-6186-E07E-77D6AC218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algn="l"/>
            <a:r>
              <a:rPr lang="en-US" sz="2000" b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relative-correlative clause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the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relative-correlative type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provided in (4) below. Such clauses are predominantly found in SALs and they tend to occur only in verb-final languages. Since the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relative-correlative type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prenominal relative clause, it is called a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pre-nominal relative-correlative clause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(4) in Hindi-Urdu (IA), the </a:t>
            </a: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pronoun </a:t>
            </a:r>
            <a:r>
              <a:rPr lang="en-US" sz="20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 </a:t>
            </a: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‘which’ functions as a relative determiner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‘they’ in the matrix clause is labeled as the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correlative </a:t>
            </a: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pronoun or correlate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Dravidian too the relative pronoun functions as a relative determiner when followed by a lexical noun such as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boy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girl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stone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pre-nominal relative-correlative clause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Hindi-Urdu (IA)</a:t>
            </a:r>
          </a:p>
          <a:p>
            <a:pPr algn="l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25A3A-1A26-49CC-0142-BED5202D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22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C08F3-43E1-3E45-1286-96D72B2E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60" y="4066830"/>
            <a:ext cx="6820852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78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1221D-A040-FD0E-7C4A-81B38A553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6A3BF8B-024F-1A96-3277-355B2B362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Indo-Aryan languages there are Multi-Head relative clauses (Bhatt 2003: 491) as in (5), which are invariably the relative-correlative type.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correlative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relative clauses, as in (6), are invariably the relative-correlative type and not extraposed. They generally have the interpretation of a relative clause where the head is [−definite].</a:t>
            </a:r>
          </a:p>
          <a:p>
            <a:pPr algn="l"/>
            <a:r>
              <a:rPr lang="en-IN" sz="1800" b="0" i="0" u="none" strike="noStrike" baseline="0" dirty="0">
                <a:latin typeface="Times-RomanSC"/>
              </a:rPr>
              <a:t>     </a:t>
            </a:r>
          </a:p>
          <a:p>
            <a:pPr algn="l"/>
            <a:r>
              <a:rPr lang="en-IN" sz="1800" dirty="0">
                <a:latin typeface="Times-RomanSC"/>
              </a:rPr>
              <a:t>       </a:t>
            </a:r>
            <a:r>
              <a:rPr lang="en-IN" sz="1800" b="1" i="0" u="none" strike="noStrike" baseline="0" dirty="0">
                <a:latin typeface="Times-RomanSC"/>
              </a:rPr>
              <a:t>Multi-head correlative</a:t>
            </a:r>
          </a:p>
          <a:p>
            <a:pPr algn="l"/>
            <a:endParaRPr lang="en-IN" sz="1800" dirty="0">
              <a:latin typeface="Times-RomanSC"/>
            </a:endParaRPr>
          </a:p>
          <a:p>
            <a:pPr algn="l"/>
            <a:endParaRPr lang="en-IN" sz="1800" i="0" u="none" strike="noStrike" baseline="0" dirty="0">
              <a:latin typeface="Times-RomanSC"/>
            </a:endParaRPr>
          </a:p>
          <a:p>
            <a:pPr algn="l"/>
            <a:endParaRPr lang="en-IN" sz="1800" dirty="0">
              <a:latin typeface="Times-RomanSC"/>
            </a:endParaRPr>
          </a:p>
          <a:p>
            <a:pPr algn="l"/>
            <a:endParaRPr lang="en-IN" sz="1800" i="0" u="none" strike="noStrike" baseline="0" dirty="0">
              <a:latin typeface="Times-RomanSC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i="0" u="none" strike="noStrike" baseline="0" dirty="0">
              <a:latin typeface="Times-RomanSC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i="0" u="none" strike="noStrike" baseline="0" dirty="0">
                <a:latin typeface="Times-RomanSC"/>
              </a:rPr>
              <a:t>Multi-Head correlatives are found in all the Indo-Aryan languages (Bhatt 2003: 486) and also in Dravidian Languages.</a:t>
            </a:r>
            <a:endParaRPr lang="en-IN" sz="1800" i="0" u="none" strike="noStrike" baseline="0" dirty="0">
              <a:latin typeface="Times-RomanSC"/>
            </a:endParaRPr>
          </a:p>
          <a:p>
            <a:pPr algn="l"/>
            <a:r>
              <a:rPr lang="en-IN" sz="1800" dirty="0">
                <a:latin typeface="Times-RomanSC"/>
                <a:cs typeface="Times New Roman" panose="02020603050405020304" pitchFamily="18" charset="0"/>
              </a:rPr>
              <a:t>      </a:t>
            </a:r>
          </a:p>
          <a:p>
            <a:pPr algn="l"/>
            <a:endParaRPr lang="en-IN" sz="1800" dirty="0">
              <a:latin typeface="Times-RomanSC"/>
              <a:cs typeface="Times New Roman" panose="02020603050405020304" pitchFamily="18" charset="0"/>
            </a:endParaRPr>
          </a:p>
          <a:p>
            <a:pPr algn="l"/>
            <a:endParaRPr lang="en-IN" sz="1800" dirty="0">
              <a:latin typeface="Times-RomanSC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BEDB9-3C5F-9181-3582-21F9DD55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23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D551D-C3CB-86F9-16A8-42B5FC89F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90" y="3407228"/>
            <a:ext cx="6710810" cy="145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77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D19F8-C2BD-8D26-BD9E-8B9AF8A08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E13F5-2AA1-556E-55E0-7EA8630B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algn="l"/>
            <a:r>
              <a:rPr lang="en-US" sz="2000" b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Internally headed relative clauses</a:t>
            </a:r>
            <a:r>
              <a:rPr lang="en-US" sz="2000" b="1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(IHRCs)  </a:t>
            </a:r>
            <a:r>
              <a:rPr lang="en-US" sz="2000" b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(found in some verb final languages </a:t>
            </a:r>
            <a:r>
              <a:rPr lang="en-US" sz="2000" b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TB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type of clauses are the IHRCs in which the head occurs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internally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embedded relative clause and it is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overtly present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matrix clause. IHRCs are found only in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verb-final languages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(Keenan 1985).7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Tibeto-Burman languages are verb-final and most of them have the IHRC. The internal head is in italics in examples (7) and (8). The letter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ø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(7) and (8a) indicates the empty category (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null pro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occurs in the matrix clause, and is coindexed with the head in the embedded clause. The embedded verb in an IHRC is an infinitival/nominalized form, as all IHRCs in Tibeto-Burman languages are the result of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nominalization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embedded clause.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IHRCs in Tibeto-Burman. The internal head in an IHRC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or may not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 a postposition.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5CBEF-86E7-9F8F-2A0E-F16D056B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598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90411-7519-BBA5-6916-F30B9ED39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57B3D9-482E-BBC0-3478-0641AD3BE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algn="l"/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A: Internally Headed Relative Clause (IHRC) with an </a:t>
            </a:r>
            <a:r>
              <a:rPr lang="en-IN" sz="20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overt </a:t>
            </a:r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postposition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IO is the head of an IHRC, the dative postposition </a:t>
            </a:r>
            <a:r>
              <a:rPr lang="en-US" sz="20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</a:t>
            </a:r>
            <a:r>
              <a:rPr lang="en-US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ŋ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‘to’ is overtly present in </a:t>
            </a:r>
            <a:r>
              <a:rPr lang="en-US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Sangtam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(TB). The head </a:t>
            </a:r>
            <a:r>
              <a:rPr lang="en-US" sz="20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nistar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‘person’ occurs in the embedded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object modified – dative case-marked io as head of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ihrc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Sangtam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(TB)</a:t>
            </a:r>
          </a:p>
          <a:p>
            <a:pPr algn="l"/>
            <a:r>
              <a:rPr lang="en-IN" sz="1800" dirty="0">
                <a:latin typeface="Times-Roman"/>
                <a:cs typeface="Times New Roman" panose="02020603050405020304" pitchFamily="18" charset="0"/>
              </a:rPr>
              <a:t>      </a:t>
            </a:r>
          </a:p>
          <a:p>
            <a:pPr algn="l"/>
            <a:endParaRPr lang="en-IN" sz="1800" dirty="0">
              <a:latin typeface="Times-Roman"/>
              <a:cs typeface="Times New Roman" panose="02020603050405020304" pitchFamily="18" charset="0"/>
            </a:endParaRPr>
          </a:p>
          <a:p>
            <a:pPr algn="l"/>
            <a:endParaRPr lang="en-IN" sz="1800" dirty="0">
              <a:latin typeface="Times-Roman"/>
              <a:cs typeface="Times New Roman" panose="02020603050405020304" pitchFamily="18" charset="0"/>
            </a:endParaRPr>
          </a:p>
          <a:p>
            <a:pPr algn="l"/>
            <a:endParaRPr lang="en-IN" sz="1800" dirty="0">
              <a:latin typeface="Times-Roman"/>
              <a:cs typeface="Times New Roman" panose="02020603050405020304" pitchFamily="18" charset="0"/>
            </a:endParaRPr>
          </a:p>
          <a:p>
            <a:pPr algn="l"/>
            <a:endParaRPr lang="en-IN" sz="1800" dirty="0">
              <a:latin typeface="Times-Roman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2B71F-664F-7C8A-DED2-FEC86F93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25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1D916-15EA-F285-BFFD-76FA428B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05" y="2492048"/>
            <a:ext cx="7046223" cy="159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53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26AB3-EC6E-9F6F-01C1-BC8D44D6A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FF8AD1-54A0-AEC5-4CC1-81590CDB5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algn="l"/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B: Internally Headed Relative Clause (IHRC) with </a:t>
            </a:r>
            <a:r>
              <a:rPr lang="en-IN" sz="20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overt </a:t>
            </a:r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postposition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object modified – dative case-marker not present with io as head of an </a:t>
            </a:r>
            <a:r>
              <a:rPr lang="en-US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ihrc</a:t>
            </a:r>
            <a:endParaRPr lang="en-US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B consists of an IHRC in which the postposition indicating the grammatical relation of the head noun phrase with the embedded verb is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overtly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present.</a:t>
            </a:r>
          </a:p>
          <a:p>
            <a:pPr algn="l"/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object modified – IO as head of an IHRC with no overt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postposition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Hmar (TB)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dative postposition </a:t>
            </a:r>
            <a:r>
              <a:rPr lang="en-US" sz="20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hnena</a:t>
            </a:r>
            <a:r>
              <a:rPr lang="en-US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ʔ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‘to, for’ with the internal head </a:t>
            </a:r>
            <a:r>
              <a:rPr lang="en-US" sz="20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bɔŋ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‘cow’ is not present in (8a), while in a simple sentence (8b) its presence is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obligatory.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06C44-2640-829A-68DC-4A49D8F6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26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629928-B394-36E6-C0A0-240302328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35" y="3080657"/>
            <a:ext cx="6391036" cy="202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2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A1B3C-5DF5-78D3-A233-087127D76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9D6F0-93F1-44F0-8A74-09970F163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Andrews, Avery D. 2007. Relative clauses. In T. Shopen (ed.),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typology and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I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syntactic description. Volume 2: Complex constructions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(second edition), 206-236. Cambridge: 	Cambridge University Press.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Kroeger, P. (2005). </a:t>
            </a:r>
            <a:r>
              <a:rPr lang="en-US" sz="20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Grammar: An Introduction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Cambridge University Press.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Subbarao, K. V. (2012).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South Asian Languages: A Syntactic Typology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Cambridge.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F9CEF-A280-561F-D41B-51C2621A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66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0E378-1E2F-2B36-98A1-8F4C448BA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9D551E4-F05E-4598-35DD-5FEC2A1C5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modifying clause is a kind of adjunct, nearly any head noun can occur in this pattern.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contrast, clausal complements are allowed only with certain specific head nouns, most commonly with nouns describing verbal or mental activities.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(2) shows that some nouns accept such complement clauses while others do not.</a:t>
            </a:r>
          </a:p>
          <a:p>
            <a:pPr lvl="1" algn="l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Clausal complements</a:t>
            </a:r>
          </a:p>
          <a:p>
            <a:pPr lvl="2"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report [that I love Mary]</a:t>
            </a:r>
          </a:p>
          <a:p>
            <a:pPr lvl="2"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idea [that I love Mary]</a:t>
            </a:r>
          </a:p>
          <a:p>
            <a:pPr lvl="2"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 theory [that I love Mary]</a:t>
            </a:r>
          </a:p>
          <a:p>
            <a:pPr lvl="2"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∗the woman [that I love Mary]</a:t>
            </a:r>
          </a:p>
          <a:p>
            <a:pPr lvl="2"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∗the food [that I love Mary] </a:t>
            </a:r>
          </a:p>
          <a:p>
            <a:pPr lvl="2"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∗the color [that I love Mary]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D29F1-ED76-F6D8-6532-BF3E1DC7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4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690AE-D35B-DCA5-4C07-5DE79D859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B913F6C-BAFE-F72E-DAA3-43525AB5D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a relative clause is a clause which modifies the head noun within a noun phrase.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Consider the following example: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(3) [The woman [that I love]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000" cap="smal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moving to Delhi.</a:t>
            </a:r>
          </a:p>
          <a:p>
            <a:pPr algn="just"/>
            <a:endParaRPr lang="en-US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example illustrates the </a:t>
            </a: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basic parts of a relative clause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construction: the </a:t>
            </a: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noun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woman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 </a:t>
            </a: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clause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love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the </a:t>
            </a:r>
            <a:r>
              <a:rPr lang="en-US" sz="20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relativiser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which links the modifying clause to the head.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the modifying clause is incomplete: it lacks a direct object, even though its verb (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requires one. Of course, this example is acceptable because the head noun is “understood” to be the object of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the head noun actually has two different roles in this example: it functions as the subject of the main clause, but at the same time, it is interpreted as being the object of the modifying clause.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0B305-FE97-88CA-2023-815DA98D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22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98DD5-3761-3DC2-BE4B-FC671000D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AB3141-96C7-433E-891C-7096D3FCE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process is known as relativization.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Relativization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the process of forming a relative clause construction. 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relative clause is a kind of subordinate clause that modifies the noun phrase (NP) of the main clause; that is to say, the head of the noun phrase is modified by the embedded clause. 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English, where a relative clause is usually introduced by a relative pronoun like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who, that, which, whose, and whom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where, when, and why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are also possible).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4B9AB-5CD2-C50C-8D3B-137F693D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01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D8B90-445C-5B05-AA99-6F4B178DA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4532D5-088E-F7E7-3B5E-5E1097360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primarily concerned with </a:t>
            </a:r>
          </a:p>
          <a:p>
            <a:pPr marL="800100" lvl="1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internal structure of the relative clause, and</a:t>
            </a:r>
          </a:p>
          <a:p>
            <a:pPr marL="800100" lvl="1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position of the modifying clause relative to the head noun; the nature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relativizer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any; the function which the head noun is understood to fill within the modifying clause, and the manner in which this function is indicated.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before we turn to these structural issues, let us briefly discuss the semantic function of relative clauses.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9ADC3-296B-BEA9-699D-020E7948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21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D19F8-C2BD-8D26-BD9E-8B9AF8A08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E13F5-2AA1-556E-55E0-7EA8630B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algn="l"/>
            <a:r>
              <a:rPr lang="fr-FR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Restrictive vs. non</a:t>
            </a:r>
            <a:r>
              <a:rPr lang="fr-FR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restrictive relative clauses</a:t>
            </a:r>
            <a:endParaRPr lang="en-US" sz="20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(3 repeated below), the head of the relative clause (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woman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a common noun which could refer to any one of a few billion individuals.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(3) [The woman [that I love]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000" cap="smal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moving to Delhi.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of the modifying clause is to identify (uniquely, one would hope) which particular woman the speaker is referring to. This is a typical example of a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restrictive relative clause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construction, the reference of the NP as a whole is determined in two stages: the head noun designates a class which the referent must belong to; and the modifying clause restricts (or narrows) the identity of the referent to a specific member of that class.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all relative clauses work this way.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non-restrictive relative clause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in which the referent of the head noun can be identified independently, and the clausal modifier simply presents additional  information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that referent.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5CBEF-86E7-9F8F-2A0E-F16D056B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05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D19F8-C2BD-8D26-BD9E-8B9AF8A08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E13F5-2AA1-556E-55E0-7EA8630B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restrictive and non-restrictive relative clauses is illustrated in (4).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(4a) the head is a common noun which identifies the class of men in general. The modifying clause serves to identify which particular man the speaker is talking about.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(4b), on the other hand, the head is a proper name; this indicates that the speaker assumes that the hearer already knows who Al Capone is. The clausal modifier serves only to provide additional background information about this individual.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(4) a. restrictive: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The police are looking for [the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 escaped from prison yesterday].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b. non-restrictive: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The police are looking for [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Capone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who escaped from prison yesterday].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in restrictive relative clauses, like (4a), the modifying clause contains old or presupposed information while the identity of the referent is new information. But in non-restrictive relative clauses, like (4b), the identity of the referent is old information while the modifying clause contains new information.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5CBEF-86E7-9F8F-2A0E-F16D056B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93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C7A2C-C0AC-EAAB-B743-A6E0ECB67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5F63D9-9628-6400-95AC-A3CCBEDEA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many languages there is little or no difference in grammatical structure between restrictive and non-restrictive relative clauses, but this is not always the case.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restrictive relative clause like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(5),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modifying clause may be introduced by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20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word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Ø. </a:t>
            </a:r>
          </a:p>
          <a:p>
            <a:pPr lvl="1"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a) The woman whom I love is moving to Delhi.</a:t>
            </a:r>
          </a:p>
          <a:p>
            <a:pPr lvl="1"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b) The woman that I love is moving to Delhi.</a:t>
            </a:r>
          </a:p>
          <a:p>
            <a:pPr lvl="1"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c) The woman I love is moving to Delhi.</a:t>
            </a:r>
          </a:p>
          <a:p>
            <a:pPr algn="l"/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in a non-restrictive relative clause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(6),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modifying clause must be introduced by a </a:t>
            </a:r>
            <a:r>
              <a:rPr lang="en-US" sz="20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word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the use of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Ø makes the construction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ungrammatical.</a:t>
            </a:r>
          </a:p>
          <a:p>
            <a:pPr lvl="1"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a) Mary, whom I dearly love, is moving to Delhi.</a:t>
            </a:r>
          </a:p>
          <a:p>
            <a:pPr lvl="1"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b) *Mary, that I dearly love, is moving to Delhi.</a:t>
            </a:r>
          </a:p>
          <a:p>
            <a:pPr lvl="1"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c) *Mary, I dearly love, is moving to Delhi.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33A52-835C-30AD-9DE8-11FB76AE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41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5487</TotalTime>
  <Words>3027</Words>
  <Application>Microsoft Office PowerPoint</Application>
  <PresentationFormat>Widescreen</PresentationFormat>
  <Paragraphs>219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Times-Roman</vt:lpstr>
      <vt:lpstr>Times-RomanSC</vt:lpstr>
      <vt:lpstr>Wingdings</vt:lpstr>
      <vt:lpstr>Office Theme</vt:lpstr>
      <vt:lpstr>10 Typology of relative clauses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Language?</dc:title>
  <dc:creator>Sh Francis Monsang</dc:creator>
  <cp:lastModifiedBy>Sh Francis Monsang</cp:lastModifiedBy>
  <cp:revision>233</cp:revision>
  <dcterms:created xsi:type="dcterms:W3CDTF">2024-01-07T16:04:09Z</dcterms:created>
  <dcterms:modified xsi:type="dcterms:W3CDTF">2025-04-24T06:01:21Z</dcterms:modified>
</cp:coreProperties>
</file>