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04" r:id="rId3"/>
    <p:sldId id="405" r:id="rId4"/>
    <p:sldId id="406" r:id="rId5"/>
    <p:sldId id="407" r:id="rId6"/>
    <p:sldId id="408" r:id="rId7"/>
    <p:sldId id="410" r:id="rId8"/>
    <p:sldId id="411" r:id="rId9"/>
    <p:sldId id="412" r:id="rId10"/>
    <p:sldId id="413" r:id="rId11"/>
    <p:sldId id="414" r:id="rId12"/>
    <p:sldId id="431" r:id="rId13"/>
    <p:sldId id="432" r:id="rId14"/>
    <p:sldId id="433" r:id="rId15"/>
    <p:sldId id="434" r:id="rId16"/>
    <p:sldId id="435" r:id="rId17"/>
    <p:sldId id="415" r:id="rId18"/>
    <p:sldId id="409" r:id="rId19"/>
    <p:sldId id="436" r:id="rId20"/>
    <p:sldId id="437" r:id="rId21"/>
    <p:sldId id="438" r:id="rId22"/>
    <p:sldId id="439" r:id="rId23"/>
    <p:sldId id="440" r:id="rId24"/>
    <p:sldId id="441" r:id="rId25"/>
    <p:sldId id="442" r:id="rId26"/>
    <p:sldId id="443" r:id="rId27"/>
    <p:sldId id="444" r:id="rId28"/>
    <p:sldId id="471" r:id="rId29"/>
    <p:sldId id="459" r:id="rId30"/>
    <p:sldId id="460" r:id="rId31"/>
    <p:sldId id="470" r:id="rId32"/>
    <p:sldId id="461" r:id="rId33"/>
    <p:sldId id="463" r:id="rId34"/>
    <p:sldId id="464" r:id="rId35"/>
    <p:sldId id="465" r:id="rId36"/>
    <p:sldId id="466" r:id="rId37"/>
    <p:sldId id="467" r:id="rId38"/>
    <p:sldId id="468" r:id="rId39"/>
    <p:sldId id="462" r:id="rId40"/>
    <p:sldId id="45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57" autoAdjust="0"/>
  </p:normalViewPr>
  <p:slideViewPr>
    <p:cSldViewPr snapToGrid="0">
      <p:cViewPr varScale="1">
        <p:scale>
          <a:sx n="59" d="100"/>
          <a:sy n="59" d="100"/>
        </p:scale>
        <p:origin x="940" y="76"/>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02-02-2025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02-02-2025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02-02-2025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02-02-2025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02-02-2025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02-02-2025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02-02-2025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02-02-2025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02-02-2025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02-02-2025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02-02-2025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02-02-2025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academia.edu/39514954/Morphological_Typology_Ling_100_Introduction_to_Linguistic_Science" TargetMode="External"/><Relationship Id="rId2" Type="http://schemas.openxmlformats.org/officeDocument/2006/relationships/hyperlink" Target="https://www.researchgate.net/profile/Abdel-Rahman-Altakhaineh/publication/342523154_Morphology_Key_Concepts/links/5ef9d441a6fdcc4ca43a31bc/Morphology-Key-Concepts.pdf"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124474" cy="1936692"/>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3. Morphological typology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5434F-E41D-8440-AF84-D4A7DE6628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DCAD530-9DB9-0781-8D52-86781E3637F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Prefixes and Suffixes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way in which </a:t>
            </a:r>
            <a:r>
              <a:rPr lang="en-US" sz="2000" b="1" dirty="0">
                <a:latin typeface="Times New Roman" panose="02020603050405020304" pitchFamily="18" charset="0"/>
                <a:cs typeface="Times New Roman" panose="02020603050405020304" pitchFamily="18" charset="0"/>
              </a:rPr>
              <a:t>bound</a:t>
            </a:r>
            <a:r>
              <a:rPr lang="en-US" sz="2000" dirty="0">
                <a:latin typeface="Times New Roman" panose="02020603050405020304" pitchFamily="18" charset="0"/>
                <a:cs typeface="Times New Roman" panose="02020603050405020304" pitchFamily="18" charset="0"/>
              </a:rPr>
              <a:t> morphemes are classified is in terms of their formal relationship to roots.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simplest relationship is affixation.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bound form that is not itself a root and that is affixed to the front of a root is called a prefix (1).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bound form that is affixed to the end of a root is called a suffix (2).</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(1) in-adequate, re-use, pro-life</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(2) pleas-</a:t>
            </a:r>
            <a:r>
              <a:rPr lang="en-US" sz="2000" dirty="0" err="1">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institut</a:t>
            </a:r>
            <a:r>
              <a:rPr lang="en-US" sz="2000" dirty="0">
                <a:latin typeface="Times New Roman" panose="02020603050405020304" pitchFamily="18" charset="0"/>
                <a:cs typeface="Times New Roman" panose="02020603050405020304" pitchFamily="18" charset="0"/>
              </a:rPr>
              <a:t>-ion-al-</a:t>
            </a:r>
            <a:r>
              <a:rPr lang="en-US" sz="2000" dirty="0" err="1">
                <a:latin typeface="Times New Roman" panose="02020603050405020304" pitchFamily="18" charset="0"/>
                <a:cs typeface="Times New Roman" panose="02020603050405020304" pitchFamily="18" charset="0"/>
              </a:rPr>
              <a:t>ize</a:t>
            </a:r>
            <a:r>
              <a:rPr lang="en-US" sz="2000" dirty="0">
                <a:latin typeface="Times New Roman" panose="02020603050405020304" pitchFamily="18" charset="0"/>
                <a:cs typeface="Times New Roman" panose="02020603050405020304" pitchFamily="18" charset="0"/>
              </a:rPr>
              <a:t>-s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than one affix can occur on some roots. Though, usually, the order of these affixes is fixed.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Suffixation and prefixation are both widely attested in language, but there is a notable cross-linguistic preference for suffixes.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09DFD2-BC4D-4873-7F26-3ED51210504F}"/>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116630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D985D-A47A-752A-C398-3DE1A18611F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8CBDCB-BB46-C61B-FC37-3061D9BB75F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Derivational vs Inflectional Morphology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CDDA18A-99A9-5C28-946E-447D34CBB368}"/>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142190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Derivational and Inflectional Morphemes</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Bound morphemes can be divided into two types( derivational and inflectional morphemes)</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Derivational Morphemes</a:t>
            </a: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bound morphemes are used to make new words or to make words of a different grammatical category from the stem.</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Derivational morphemes are those which change the part of speech or meaning when combined with a root. Generally the affixes used with the root word are bound morphemes.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derivational morpheme –</a:t>
            </a:r>
            <a:r>
              <a:rPr lang="en-US" sz="2000" b="1" dirty="0">
                <a:latin typeface="Times New Roman" panose="02020603050405020304" pitchFamily="18" charset="0"/>
                <a:cs typeface="Times New Roman" panose="02020603050405020304" pitchFamily="18" charset="0"/>
              </a:rPr>
              <a:t>ness</a:t>
            </a:r>
            <a:r>
              <a:rPr lang="en-US" sz="2000" dirty="0">
                <a:latin typeface="Times New Roman" panose="02020603050405020304" pitchFamily="18" charset="0"/>
                <a:cs typeface="Times New Roman" panose="02020603050405020304" pitchFamily="18" charset="0"/>
              </a:rPr>
              <a:t> changes the </a:t>
            </a:r>
            <a:r>
              <a:rPr lang="en-US" sz="2000" b="1" dirty="0">
                <a:latin typeface="Times New Roman" panose="02020603050405020304" pitchFamily="18" charset="0"/>
                <a:cs typeface="Times New Roman" panose="02020603050405020304" pitchFamily="18" charset="0"/>
              </a:rPr>
              <a:t>adjective</a:t>
            </a:r>
            <a:r>
              <a:rPr lang="en-US" sz="2000" dirty="0">
                <a:latin typeface="Times New Roman" panose="02020603050405020304" pitchFamily="18" charset="0"/>
                <a:cs typeface="Times New Roman" panose="02020603050405020304" pitchFamily="18" charset="0"/>
              </a:rPr>
              <a:t> good to the </a:t>
            </a:r>
            <a:r>
              <a:rPr lang="en-US" sz="2000" b="1" dirty="0">
                <a:latin typeface="Times New Roman" panose="02020603050405020304" pitchFamily="18" charset="0"/>
                <a:cs typeface="Times New Roman" panose="02020603050405020304" pitchFamily="18" charset="0"/>
              </a:rPr>
              <a:t>noun</a:t>
            </a:r>
            <a:r>
              <a:rPr lang="en-US" sz="2000" dirty="0">
                <a:latin typeface="Times New Roman" panose="02020603050405020304" pitchFamily="18" charset="0"/>
                <a:cs typeface="Times New Roman" panose="02020603050405020304" pitchFamily="18" charset="0"/>
              </a:rPr>
              <a:t> goodness.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Care can become care</a:t>
            </a:r>
            <a:r>
              <a:rPr lang="en-US" sz="2000" b="1" dirty="0">
                <a:latin typeface="Times New Roman" panose="02020603050405020304" pitchFamily="18" charset="0"/>
                <a:cs typeface="Times New Roman" panose="02020603050405020304" pitchFamily="18" charset="0"/>
              </a:rPr>
              <a:t>ful</a:t>
            </a:r>
            <a:r>
              <a:rPr lang="en-US" sz="2000" dirty="0">
                <a:latin typeface="Times New Roman" panose="02020603050405020304" pitchFamily="18" charset="0"/>
                <a:cs typeface="Times New Roman" panose="02020603050405020304" pitchFamily="18" charset="0"/>
              </a:rPr>
              <a:t> or care</a:t>
            </a:r>
            <a:r>
              <a:rPr lang="en-US" sz="2000" b="1" dirty="0">
                <a:latin typeface="Times New Roman" panose="02020603050405020304" pitchFamily="18" charset="0"/>
                <a:cs typeface="Times New Roman" panose="02020603050405020304" pitchFamily="18" charset="0"/>
              </a:rPr>
              <a:t>less</a:t>
            </a:r>
            <a:r>
              <a:rPr lang="en-US" sz="2000" dirty="0">
                <a:latin typeface="Times New Roman" panose="02020603050405020304" pitchFamily="18" charset="0"/>
                <a:cs typeface="Times New Roman" panose="02020603050405020304" pitchFamily="18" charset="0"/>
              </a:rPr>
              <a:t> (by the addition of derivational morphemes -</a:t>
            </a:r>
            <a:r>
              <a:rPr lang="en-US" sz="2000" b="1" dirty="0" err="1">
                <a:latin typeface="Times New Roman" panose="02020603050405020304" pitchFamily="18" charset="0"/>
                <a:cs typeface="Times New Roman" panose="02020603050405020304" pitchFamily="18" charset="0"/>
              </a:rPr>
              <a:t>ful</a:t>
            </a:r>
            <a:r>
              <a:rPr lang="en-US" sz="2000" dirty="0">
                <a:latin typeface="Times New Roman" panose="02020603050405020304" pitchFamily="18" charset="0"/>
                <a:cs typeface="Times New Roman" panose="02020603050405020304" pitchFamily="18" charset="0"/>
              </a:rPr>
              <a:t> or – </a:t>
            </a:r>
            <a:r>
              <a:rPr lang="en-US" sz="2000" b="1" dirty="0">
                <a:latin typeface="Times New Roman" panose="02020603050405020304" pitchFamily="18" charset="0"/>
                <a:cs typeface="Times New Roman" panose="02020603050405020304" pitchFamily="18" charset="0"/>
              </a:rPr>
              <a:t>ness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List of derivational morphemes will include suffixes like: -</a:t>
            </a:r>
            <a:r>
              <a:rPr lang="en-US" sz="2000" b="1" dirty="0" err="1">
                <a:latin typeface="Times New Roman" panose="02020603050405020304" pitchFamily="18" charset="0"/>
                <a:cs typeface="Times New Roman" panose="02020603050405020304" pitchFamily="18" charset="0"/>
              </a:rPr>
              <a:t>ish</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b="1" dirty="0" err="1">
                <a:latin typeface="Times New Roman" panose="02020603050405020304" pitchFamily="18" charset="0"/>
                <a:cs typeface="Times New Roman" panose="02020603050405020304" pitchFamily="18" charset="0"/>
              </a:rPr>
              <a:t>ment</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Derivational morphemes also consist of prefixes such as; </a:t>
            </a:r>
            <a:r>
              <a:rPr lang="en-US" sz="2000" b="1" dirty="0">
                <a:latin typeface="Times New Roman" panose="02020603050405020304" pitchFamily="18" charset="0"/>
                <a:cs typeface="Times New Roman" panose="02020603050405020304" pitchFamily="18" charset="0"/>
              </a:rPr>
              <a:t>re-, pre-, ex-, mis-, co-, -un</a:t>
            </a:r>
            <a:r>
              <a:rPr lang="en-US" sz="2000" dirty="0">
                <a:latin typeface="Times New Roman" panose="02020603050405020304" pitchFamily="18" charset="0"/>
                <a:cs typeface="Times New Roman" panose="02020603050405020304" pitchFamily="18" charset="0"/>
              </a:rPr>
              <a:t>. (Yule, 2021)</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Derivational morphemes are realized through </a:t>
            </a:r>
            <a:r>
              <a:rPr lang="en-US" sz="2000" b="1" dirty="0">
                <a:latin typeface="Times New Roman" panose="02020603050405020304" pitchFamily="18" charset="0"/>
                <a:cs typeface="Times New Roman" panose="02020603050405020304" pitchFamily="18" charset="0"/>
              </a:rPr>
              <a:t>prefixes</a:t>
            </a:r>
            <a:r>
              <a:rPr lang="en-US" sz="2000" dirty="0">
                <a:latin typeface="Times New Roman" panose="02020603050405020304" pitchFamily="18" charset="0"/>
                <a:cs typeface="Times New Roman" panose="02020603050405020304" pitchFamily="18" charset="0"/>
              </a:rPr>
              <a:t> as well as </a:t>
            </a:r>
            <a:r>
              <a:rPr lang="en-US" sz="2000" b="1" dirty="0">
                <a:latin typeface="Times New Roman" panose="02020603050405020304" pitchFamily="18" charset="0"/>
                <a:cs typeface="Times New Roman" panose="02020603050405020304" pitchFamily="18" charset="0"/>
              </a:rPr>
              <a:t>suffixes</a:t>
            </a:r>
            <a:r>
              <a:rPr lang="en-US" sz="2000" dirty="0">
                <a:latin typeface="Times New Roman" panose="02020603050405020304" pitchFamily="18" charset="0"/>
                <a:cs typeface="Times New Roman" panose="02020603050405020304" pitchFamily="18" charset="0"/>
              </a:rPr>
              <a:t>.</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3079216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lnSpcReduction="10000"/>
          </a:body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Inflectional Morphemes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Inflectional morphemes are not used to produce new words in the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Are used to </a:t>
            </a:r>
            <a:r>
              <a:rPr lang="en-US" sz="2000" b="1" dirty="0">
                <a:latin typeface="Times New Roman" panose="02020603050405020304" pitchFamily="18" charset="0"/>
                <a:cs typeface="Times New Roman" panose="02020603050405020304" pitchFamily="18" charset="0"/>
              </a:rPr>
              <a:t>indicate aspects of the grammatical function of a word</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Inflectional morphemes are used to show weather a word (noun) is plural or singular, if it is past tense (for verbs), and if it is a comparative (adjectives) or possessive form (nouns), etc.</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take different forms depending on person, number, tense, etc.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eight inflectional morphemes or (inflections)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 -’s (nominal), -s, -ed, -</a:t>
            </a:r>
            <a:r>
              <a:rPr lang="en-US" sz="2000" dirty="0" err="1">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-ed,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(verbal),  -er,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(adjectival).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Example: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Jim</a:t>
            </a:r>
            <a:r>
              <a:rPr lang="en-US" sz="2000"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two sisters are really different.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One like</a:t>
            </a:r>
            <a:r>
              <a:rPr lang="en-US" sz="2000"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to have fun and is always laugh</a:t>
            </a:r>
            <a:r>
              <a:rPr lang="en-US" sz="2000" dirty="0">
                <a:solidFill>
                  <a:srgbClr val="FF0000"/>
                </a:solidFill>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 other lik</a:t>
            </a:r>
            <a:r>
              <a:rPr lang="en-US" sz="2000" dirty="0">
                <a:solidFill>
                  <a:srgbClr val="FF0000"/>
                </a:solidFill>
                <a:latin typeface="Times New Roman" panose="02020603050405020304" pitchFamily="18" charset="0"/>
                <a:cs typeface="Times New Roman" panose="02020603050405020304" pitchFamily="18" charset="0"/>
              </a:rPr>
              <a:t>ed</a:t>
            </a:r>
            <a:r>
              <a:rPr lang="en-US" sz="2000" dirty="0">
                <a:latin typeface="Times New Roman" panose="02020603050405020304" pitchFamily="18" charset="0"/>
                <a:cs typeface="Times New Roman" panose="02020603050405020304" pitchFamily="18" charset="0"/>
              </a:rPr>
              <a:t> to read as a child and has always tak</a:t>
            </a:r>
            <a:r>
              <a:rPr lang="en-US" sz="2000" dirty="0">
                <a:solidFill>
                  <a:srgbClr val="FF0000"/>
                </a:solidFill>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things seriously.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One is the loud</a:t>
            </a:r>
            <a:r>
              <a:rPr lang="en-US" sz="2000" dirty="0">
                <a:solidFill>
                  <a:srgbClr val="FF0000"/>
                </a:solidFill>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person in the house and the other is the quiet</a:t>
            </a:r>
            <a:r>
              <a:rPr lang="en-US" sz="2000" dirty="0">
                <a:solidFill>
                  <a:srgbClr val="FF0000"/>
                </a:solidFill>
                <a:latin typeface="Times New Roman" panose="02020603050405020304" pitchFamily="18" charset="0"/>
                <a:cs typeface="Times New Roman" panose="02020603050405020304" pitchFamily="18" charset="0"/>
              </a:rPr>
              <a:t>er</a:t>
            </a:r>
            <a:r>
              <a:rPr lang="en-US" sz="2000" dirty="0">
                <a:latin typeface="Times New Roman" panose="02020603050405020304" pitchFamily="18" charset="0"/>
                <a:cs typeface="Times New Roman" panose="02020603050405020304" pitchFamily="18" charset="0"/>
              </a:rPr>
              <a:t> than a mouse. (Yule, 2021)</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354995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Class Changing  and  Class Maintaining morphemes (Prefix/suffix)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 changing and class maintaining are the two kinds of derivational morphemes.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Class changing derivational morphemes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Class changing derivational morphemes are those that change the grammatical category (parts of speech) of the root after affixation.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the suffix ‘-able’ changes the class of the word ‘read’ from verb to adjective ‘readable’.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See more examples:  </a:t>
            </a:r>
            <a:r>
              <a:rPr lang="en-US" sz="2000" b="1" dirty="0">
                <a:latin typeface="Times New Roman" panose="02020603050405020304" pitchFamily="18" charset="0"/>
                <a:cs typeface="Times New Roman" panose="02020603050405020304" pitchFamily="18" charset="0"/>
              </a:rPr>
              <a:t>-er, -</a:t>
            </a:r>
            <a:r>
              <a:rPr lang="en-US" sz="2000" b="1" dirty="0" err="1">
                <a:latin typeface="Times New Roman" panose="02020603050405020304" pitchFamily="18" charset="0"/>
                <a:cs typeface="Times New Roman" panose="02020603050405020304" pitchFamily="18" charset="0"/>
              </a:rPr>
              <a:t>ish</a:t>
            </a:r>
            <a:r>
              <a:rPr lang="en-US" sz="2000" b="1" dirty="0">
                <a:latin typeface="Times New Roman" panose="02020603050405020304" pitchFamily="18" charset="0"/>
                <a:cs typeface="Times New Roman" panose="02020603050405020304" pitchFamily="18" charset="0"/>
              </a:rPr>
              <a:t>, -al</a:t>
            </a:r>
            <a:r>
              <a:rPr lang="en-US" sz="2000" dirty="0">
                <a:latin typeface="Times New Roman" panose="02020603050405020304" pitchFamily="18" charset="0"/>
                <a:cs typeface="Times New Roman" panose="02020603050405020304" pitchFamily="18" charset="0"/>
              </a:rPr>
              <a:t>,     teacher, boyish, national etc.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217220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Class Maintaining Derivational Morphemes (Prefix/suffix)</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Class-maintaining derivational morphemes(Prefix/suffix) are those that do not cause the change of grammatical class of the root after affixation.</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endParaRPr lang="fr-FR"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child 	(Noun)		child</a:t>
            </a:r>
            <a:r>
              <a:rPr lang="en-US" sz="2000" b="1" dirty="0">
                <a:latin typeface="Times New Roman" panose="02020603050405020304" pitchFamily="18" charset="0"/>
                <a:cs typeface="Times New Roman" panose="02020603050405020304" pitchFamily="18" charset="0"/>
              </a:rPr>
              <a:t>hood</a:t>
            </a:r>
            <a:r>
              <a:rPr lang="en-US" sz="2000" dirty="0">
                <a:latin typeface="Times New Roman" panose="02020603050405020304" pitchFamily="18" charset="0"/>
                <a:cs typeface="Times New Roman" panose="02020603050405020304" pitchFamily="18" charset="0"/>
              </a:rPr>
              <a:t> (Noun)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king (Noun)		king</a:t>
            </a:r>
            <a:r>
              <a:rPr lang="en-US" sz="2000" b="1" dirty="0">
                <a:latin typeface="Times New Roman" panose="02020603050405020304" pitchFamily="18" charset="0"/>
                <a:cs typeface="Times New Roman" panose="02020603050405020304" pitchFamily="18" charset="0"/>
              </a:rPr>
              <a:t>dom </a:t>
            </a:r>
            <a:r>
              <a:rPr lang="en-US" sz="2000" dirty="0">
                <a:latin typeface="Times New Roman" panose="02020603050405020304" pitchFamily="18" charset="0"/>
                <a:cs typeface="Times New Roman" panose="02020603050405020304" pitchFamily="18" charset="0"/>
              </a:rPr>
              <a:t>(Noun)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Lion	(Noun)		Lion</a:t>
            </a:r>
            <a:r>
              <a:rPr lang="en-US" sz="2000" b="1" dirty="0">
                <a:latin typeface="Times New Roman" panose="02020603050405020304" pitchFamily="18" charset="0"/>
                <a:cs typeface="Times New Roman" panose="02020603050405020304" pitchFamily="18" charset="0"/>
              </a:rPr>
              <a:t>ess </a:t>
            </a:r>
            <a:r>
              <a:rPr lang="en-US" sz="2000" dirty="0">
                <a:latin typeface="Times New Roman" panose="02020603050405020304" pitchFamily="18" charset="0"/>
                <a:cs typeface="Times New Roman" panose="02020603050405020304" pitchFamily="18" charset="0"/>
              </a:rPr>
              <a:t>(Noun)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Friend (Noun)		Friend</a:t>
            </a:r>
            <a:r>
              <a:rPr lang="en-US" sz="2000" b="1" dirty="0">
                <a:latin typeface="Times New Roman" panose="02020603050405020304" pitchFamily="18" charset="0"/>
                <a:cs typeface="Times New Roman" panose="02020603050405020304" pitchFamily="18" charset="0"/>
              </a:rPr>
              <a:t>ship</a:t>
            </a:r>
            <a:r>
              <a:rPr lang="en-US" sz="2000" dirty="0">
                <a:latin typeface="Times New Roman" panose="02020603050405020304" pitchFamily="18" charset="0"/>
                <a:cs typeface="Times New Roman" panose="02020603050405020304" pitchFamily="18" charset="0"/>
              </a:rPr>
              <a:t>  (Noun)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389228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Likewise, prefixation also results into class changing and class maintaining morphemes that can be seen through these examples.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16</a:t>
            </a:fld>
            <a:endParaRPr lang="en-IN"/>
          </a:p>
        </p:txBody>
      </p:sp>
      <p:graphicFrame>
        <p:nvGraphicFramePr>
          <p:cNvPr id="4" name="Table 3">
            <a:extLst>
              <a:ext uri="{FF2B5EF4-FFF2-40B4-BE49-F238E27FC236}">
                <a16:creationId xmlns:a16="http://schemas.microsoft.com/office/drawing/2014/main" id="{654BA472-0D32-BCF1-C838-FFBF67B88277}"/>
              </a:ext>
            </a:extLst>
          </p:cNvPr>
          <p:cNvGraphicFramePr>
            <a:graphicFrameLocks noGrp="1"/>
          </p:cNvGraphicFramePr>
          <p:nvPr/>
        </p:nvGraphicFramePr>
        <p:xfrm>
          <a:off x="1411514" y="2330752"/>
          <a:ext cx="8127999" cy="3169920"/>
        </p:xfrm>
        <a:graphic>
          <a:graphicData uri="http://schemas.openxmlformats.org/drawingml/2006/table">
            <a:tbl>
              <a:tblPr firstRow="1" bandRow="1">
                <a:tableStyleId>{5940675A-B579-460E-94D1-54222C63F5DA}</a:tableStyleId>
              </a:tblPr>
              <a:tblGrid>
                <a:gridCol w="2246086">
                  <a:extLst>
                    <a:ext uri="{9D8B030D-6E8A-4147-A177-3AD203B41FA5}">
                      <a16:colId xmlns:a16="http://schemas.microsoft.com/office/drawing/2014/main" val="3721234539"/>
                    </a:ext>
                  </a:extLst>
                </a:gridCol>
                <a:gridCol w="2362200">
                  <a:extLst>
                    <a:ext uri="{9D8B030D-6E8A-4147-A177-3AD203B41FA5}">
                      <a16:colId xmlns:a16="http://schemas.microsoft.com/office/drawing/2014/main" val="2948666446"/>
                    </a:ext>
                  </a:extLst>
                </a:gridCol>
                <a:gridCol w="3519713">
                  <a:extLst>
                    <a:ext uri="{9D8B030D-6E8A-4147-A177-3AD203B41FA5}">
                      <a16:colId xmlns:a16="http://schemas.microsoft.com/office/drawing/2014/main" val="993335506"/>
                    </a:ext>
                  </a:extLst>
                </a:gridCol>
              </a:tblGrid>
              <a:tr h="370840">
                <a:tc>
                  <a:txBody>
                    <a:bodyPr/>
                    <a:lstStyle/>
                    <a:p>
                      <a:r>
                        <a:rPr lang="en-US" sz="2000" dirty="0">
                          <a:latin typeface="Times New Roman" panose="02020603050405020304" pitchFamily="18" charset="0"/>
                          <a:cs typeface="Times New Roman" panose="02020603050405020304" pitchFamily="18" charset="0"/>
                        </a:rPr>
                        <a:t>Political (adj)</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apolitical (adj)</a:t>
                      </a:r>
                      <a:endParaRPr lang="en-IN" sz="2000" dirty="0">
                        <a:latin typeface="Times New Roman" panose="02020603050405020304" pitchFamily="18" charset="0"/>
                        <a:cs typeface="Times New Roman" panose="02020603050405020304" pitchFamily="18" charset="0"/>
                      </a:endParaRPr>
                    </a:p>
                  </a:txBody>
                  <a:tcPr/>
                </a:tc>
                <a:tc rowSpan="3">
                  <a:txBody>
                    <a:bodyPr/>
                    <a:lstStyle/>
                    <a:p>
                      <a:r>
                        <a:rPr lang="en-US" sz="2000" dirty="0">
                          <a:latin typeface="Times New Roman" panose="02020603050405020304" pitchFamily="18" charset="0"/>
                          <a:cs typeface="Times New Roman" panose="02020603050405020304" pitchFamily="18" charset="0"/>
                        </a:rPr>
                        <a:t>Class maintaining prefixes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1976172"/>
                  </a:ext>
                </a:extLst>
              </a:tr>
              <a:tr h="370840">
                <a:tc>
                  <a:txBody>
                    <a:bodyPr/>
                    <a:lstStyle/>
                    <a:p>
                      <a:r>
                        <a:rPr lang="en-US" sz="2000" dirty="0" err="1">
                          <a:latin typeface="Times New Roman" panose="02020603050405020304" pitchFamily="18" charset="0"/>
                          <a:cs typeface="Times New Roman" panose="02020603050405020304" pitchFamily="18" charset="0"/>
                        </a:rPr>
                        <a:t>Metre</a:t>
                      </a:r>
                      <a:r>
                        <a:rPr lang="en-US" sz="2000" dirty="0">
                          <a:latin typeface="Times New Roman" panose="02020603050405020304" pitchFamily="18" charset="0"/>
                          <a:cs typeface="Times New Roman" panose="02020603050405020304" pitchFamily="18" charset="0"/>
                        </a:rPr>
                        <a:t> (noun)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err="1">
                          <a:latin typeface="Times New Roman" panose="02020603050405020304" pitchFamily="18" charset="0"/>
                          <a:cs typeface="Times New Roman" panose="02020603050405020304" pitchFamily="18" charset="0"/>
                        </a:rPr>
                        <a:t>pentametre</a:t>
                      </a:r>
                      <a:r>
                        <a:rPr lang="en-US" sz="2000" dirty="0">
                          <a:latin typeface="Times New Roman" panose="02020603050405020304" pitchFamily="18" charset="0"/>
                          <a:cs typeface="Times New Roman" panose="02020603050405020304" pitchFamily="18" charset="0"/>
                        </a:rPr>
                        <a:t> (noun)</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1600014"/>
                  </a:ext>
                </a:extLst>
              </a:tr>
              <a:tr h="370840">
                <a:tc>
                  <a:txBody>
                    <a:bodyPr/>
                    <a:lstStyle/>
                    <a:p>
                      <a:r>
                        <a:rPr lang="en-US" sz="2000" dirty="0">
                          <a:latin typeface="Times New Roman" panose="02020603050405020304" pitchFamily="18" charset="0"/>
                          <a:cs typeface="Times New Roman" panose="02020603050405020304" pitchFamily="18" charset="0"/>
                        </a:rPr>
                        <a:t>Behave (</a:t>
                      </a:r>
                      <a:r>
                        <a:rPr lang="en-US" sz="2000" dirty="0" err="1">
                          <a:latin typeface="Times New Roman" panose="02020603050405020304" pitchFamily="18" charset="0"/>
                          <a:cs typeface="Times New Roman" panose="02020603050405020304" pitchFamily="18" charset="0"/>
                        </a:rPr>
                        <a:t>verv</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misbehave (verb)</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2008207"/>
                  </a:ext>
                </a:extLst>
              </a:tr>
              <a:tr h="370840">
                <a:tc>
                  <a:txBody>
                    <a:bodyPr/>
                    <a:lstStyle/>
                    <a:p>
                      <a:r>
                        <a:rPr lang="en-US" sz="2000" dirty="0">
                          <a:latin typeface="Times New Roman" panose="02020603050405020304" pitchFamily="18" charset="0"/>
                          <a:cs typeface="Times New Roman" panose="02020603050405020304" pitchFamily="18" charset="0"/>
                        </a:rPr>
                        <a:t>Sleep (verb)</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asleep (adj)</a:t>
                      </a:r>
                      <a:endParaRPr lang="en-IN" sz="2000" dirty="0">
                        <a:latin typeface="Times New Roman" panose="02020603050405020304" pitchFamily="18" charset="0"/>
                        <a:cs typeface="Times New Roman" panose="02020603050405020304" pitchFamily="18" charset="0"/>
                      </a:endParaRPr>
                    </a:p>
                  </a:txBody>
                  <a:tcPr/>
                </a:tc>
                <a:tc rowSpan="3">
                  <a:txBody>
                    <a:bodyPr/>
                    <a:lstStyle/>
                    <a:p>
                      <a:r>
                        <a:rPr lang="en-US" sz="2000" dirty="0">
                          <a:latin typeface="Times New Roman" panose="02020603050405020304" pitchFamily="18" charset="0"/>
                          <a:cs typeface="Times New Roman" panose="02020603050405020304" pitchFamily="18" charset="0"/>
                        </a:rPr>
                        <a:t>Class changing prefixes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826686"/>
                  </a:ext>
                </a:extLst>
              </a:tr>
              <a:tr h="370840">
                <a:tc>
                  <a:txBody>
                    <a:bodyPr/>
                    <a:lstStyle/>
                    <a:p>
                      <a:r>
                        <a:rPr lang="en-US" sz="2000" dirty="0">
                          <a:latin typeface="Times New Roman" panose="02020603050405020304" pitchFamily="18" charset="0"/>
                          <a:cs typeface="Times New Roman" panose="02020603050405020304" pitchFamily="18" charset="0"/>
                        </a:rPr>
                        <a:t>Grade (noun)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Degrade (verb)</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77224483"/>
                  </a:ext>
                </a:extLst>
              </a:tr>
              <a:tr h="370840">
                <a:tc>
                  <a:txBody>
                    <a:bodyPr/>
                    <a:lstStyle/>
                    <a:p>
                      <a:r>
                        <a:rPr lang="en-US" sz="2000" dirty="0">
                          <a:latin typeface="Times New Roman" panose="02020603050405020304" pitchFamily="18" charset="0"/>
                          <a:cs typeface="Times New Roman" panose="02020603050405020304" pitchFamily="18" charset="0"/>
                        </a:rPr>
                        <a:t>Little (adj)</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Belittle (verb)</a:t>
                      </a:r>
                      <a:endParaRPr lang="en-IN" sz="2000" dirty="0">
                        <a:latin typeface="Times New Roman" panose="02020603050405020304" pitchFamily="18" charset="0"/>
                        <a:cs typeface="Times New Roman" panose="02020603050405020304" pitchFamily="18" charset="0"/>
                      </a:endParaRPr>
                    </a:p>
                  </a:txBody>
                  <a:tcPr/>
                </a:tc>
                <a:tc vMerge="1">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31351699"/>
                  </a:ext>
                </a:extLst>
              </a:tr>
              <a:tr h="370840">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149137"/>
                  </a:ext>
                </a:extLst>
              </a:tr>
              <a:tr h="370840">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endParaRPr lang="en-IN" sz="2000">
                        <a:latin typeface="Times New Roman" panose="02020603050405020304" pitchFamily="18" charset="0"/>
                        <a:cs typeface="Times New Roman" panose="02020603050405020304" pitchFamily="18" charset="0"/>
                      </a:endParaRPr>
                    </a:p>
                  </a:txBody>
                  <a:tcPr/>
                </a:tc>
                <a:tc>
                  <a:txBody>
                    <a:bodyPr/>
                    <a:lstStyle/>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379483"/>
                  </a:ext>
                </a:extLst>
              </a:tr>
            </a:tbl>
          </a:graphicData>
        </a:graphic>
      </p:graphicFrame>
    </p:spTree>
    <p:extLst>
      <p:ext uri="{BB962C8B-B14F-4D97-AF65-F5344CB8AC3E}">
        <p14:creationId xmlns:p14="http://schemas.microsoft.com/office/powerpoint/2010/main" val="1217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193BE-E86E-1405-E5AB-81B9EC3E3E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C45495-2FBF-AD85-A7E7-617A7783DB5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word </a:t>
            </a:r>
            <a:r>
              <a:rPr lang="en-US" sz="2000" b="1" dirty="0">
                <a:latin typeface="Times New Roman" panose="02020603050405020304" pitchFamily="18" charset="0"/>
                <a:cs typeface="Times New Roman" panose="02020603050405020304" pitchFamily="18" charset="0"/>
              </a:rPr>
              <a:t>establishments</a:t>
            </a:r>
            <a:r>
              <a:rPr lang="en-US" sz="2000" dirty="0">
                <a:latin typeface="Times New Roman" panose="02020603050405020304" pitchFamily="18" charset="0"/>
                <a:cs typeface="Times New Roman" panose="02020603050405020304" pitchFamily="18" charset="0"/>
              </a:rPr>
              <a:t> has </a:t>
            </a:r>
            <a:r>
              <a:rPr lang="en-US" sz="2000" b="1" dirty="0">
                <a:latin typeface="Times New Roman" panose="02020603050405020304" pitchFamily="18" charset="0"/>
                <a:cs typeface="Times New Roman" panose="02020603050405020304" pitchFamily="18" charset="0"/>
              </a:rPr>
              <a:t>three morphemes</a:t>
            </a:r>
            <a:r>
              <a:rPr lang="en-US" sz="2000" dirty="0">
                <a:latin typeface="Times New Roman" panose="02020603050405020304" pitchFamily="18" charset="0"/>
                <a:cs typeface="Times New Roman" panose="02020603050405020304" pitchFamily="18" charset="0"/>
              </a:rPr>
              <a:t>: the root establish and the two suffixes -</a:t>
            </a:r>
            <a:r>
              <a:rPr lang="en-US" sz="2000" b="1" dirty="0">
                <a:latin typeface="Times New Roman" panose="02020603050405020304" pitchFamily="18" charset="0"/>
                <a:cs typeface="Times New Roman" panose="02020603050405020304" pitchFamily="18" charset="0"/>
              </a:rPr>
              <a:t>merit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formation of the word establishments, the contribution of the two suffixes is quite different.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suffix -</a:t>
            </a:r>
            <a:r>
              <a:rPr lang="en-US" sz="2000" b="1" dirty="0" err="1">
                <a:latin typeface="Times New Roman" panose="02020603050405020304" pitchFamily="18" charset="0"/>
                <a:cs typeface="Times New Roman" panose="02020603050405020304" pitchFamily="18" charset="0"/>
              </a:rPr>
              <a:t>ment</a:t>
            </a:r>
            <a:r>
              <a:rPr lang="en-US" sz="2000" dirty="0">
                <a:latin typeface="Times New Roman" panose="02020603050405020304" pitchFamily="18" charset="0"/>
                <a:cs typeface="Times New Roman" panose="02020603050405020304" pitchFamily="18" charset="0"/>
              </a:rPr>
              <a:t> transforms a verbal notion (establish) into a noun. In this way, it derives an entirely new concept. Instead of an action, establishment depicts an object. Accordingly, -</a:t>
            </a:r>
            <a:r>
              <a:rPr lang="en-US" sz="2000" b="1" dirty="0" err="1">
                <a:latin typeface="Times New Roman" panose="02020603050405020304" pitchFamily="18" charset="0"/>
                <a:cs typeface="Times New Roman" panose="02020603050405020304" pitchFamily="18" charset="0"/>
              </a:rPr>
              <a:t>ment</a:t>
            </a:r>
            <a:r>
              <a:rPr lang="en-US" sz="2000" dirty="0">
                <a:latin typeface="Times New Roman" panose="02020603050405020304" pitchFamily="18" charset="0"/>
                <a:cs typeface="Times New Roman" panose="02020603050405020304" pitchFamily="18" charset="0"/>
              </a:rPr>
              <a:t> is classified as a </a:t>
            </a:r>
            <a:r>
              <a:rPr lang="en-US" sz="2000" b="1" dirty="0">
                <a:latin typeface="Times New Roman" panose="02020603050405020304" pitchFamily="18" charset="0"/>
                <a:cs typeface="Times New Roman" panose="02020603050405020304" pitchFamily="18" charset="0"/>
              </a:rPr>
              <a:t>derivational morpheme</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contrast, the </a:t>
            </a:r>
            <a:r>
              <a:rPr lang="en-US" sz="2000" b="1" dirty="0">
                <a:latin typeface="Times New Roman" panose="02020603050405020304" pitchFamily="18" charset="0"/>
                <a:cs typeface="Times New Roman" panose="02020603050405020304" pitchFamily="18" charset="0"/>
              </a:rPr>
              <a:t>suffix</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does not derive a new concept from establish. Rather, it indicates multiple instances of the same concept, and it is classified as an </a:t>
            </a:r>
            <a:r>
              <a:rPr lang="en-US" sz="2000" b="1" dirty="0">
                <a:latin typeface="Times New Roman" panose="02020603050405020304" pitchFamily="18" charset="0"/>
                <a:cs typeface="Times New Roman" panose="02020603050405020304" pitchFamily="18" charset="0"/>
              </a:rPr>
              <a:t>inflectional affix</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8FD2B9F-932E-9169-768F-92982FAB395D}"/>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84392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also common, however, to type languages (type of languages based on morphology) in terms of the dominant morphological strategies they employ because they can differ dramatically in this regard.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270059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F231-7206-8368-C16E-A89E62DF33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046DCBE-DC97-3DF1-3925-52DCFCCD264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Languages based on Morphological typology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Morphology- the study of word formation and structure.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Morphological typology- a system for classifying the world’s languages based on how their morphemes are used.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Morphological typology is a way of classifying the languages of the world that groups languages according to their common morphological structures.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Linguists can categorize languages based on their word-building properties and usage of different affixation processes.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broadest distinction among languages is whether or not affixation is allowed at all, or if every word must be a single morpheme.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Two main morphological types: analytic languages and synthetic languages.</a:t>
            </a:r>
          </a:p>
        </p:txBody>
      </p:sp>
      <p:sp>
        <p:nvSpPr>
          <p:cNvPr id="5" name="Slide Number Placeholder 4">
            <a:extLst>
              <a:ext uri="{FF2B5EF4-FFF2-40B4-BE49-F238E27FC236}">
                <a16:creationId xmlns:a16="http://schemas.microsoft.com/office/drawing/2014/main" id="{5371899B-DD0B-FF11-F954-78CD95D47133}"/>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421572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Morphological typology is also a subfield of linguistics that studies the structural properties of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Morphological typology is a method used by linguists to classify languages according to their morphological structure.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It’s a way to group languages by how they form words using morphemes.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shall look into:</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How words are formed: </a:t>
            </a:r>
            <a:r>
              <a:rPr lang="en-US" dirty="0">
                <a:latin typeface="Times New Roman" panose="02020603050405020304" pitchFamily="18" charset="0"/>
                <a:cs typeface="Times New Roman" panose="02020603050405020304" pitchFamily="18" charset="0"/>
              </a:rPr>
              <a:t>How morphemes combine to create words with different meanings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How morphemes modify meaning: </a:t>
            </a:r>
            <a:r>
              <a:rPr lang="en-US" dirty="0">
                <a:latin typeface="Times New Roman" panose="02020603050405020304" pitchFamily="18" charset="0"/>
                <a:cs typeface="Times New Roman" panose="02020603050405020304" pitchFamily="18" charset="0"/>
              </a:rPr>
              <a:t>How morphemes change the meaning of words through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derivation or inflection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How languages are classified: </a:t>
            </a:r>
            <a:r>
              <a:rPr lang="en-US" dirty="0">
                <a:latin typeface="Times New Roman" panose="02020603050405020304" pitchFamily="18" charset="0"/>
                <a:cs typeface="Times New Roman" panose="02020603050405020304" pitchFamily="18" charset="0"/>
              </a:rPr>
              <a:t>How languages are classified into types based on how they form words </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Types of Morphological Linkage Between Constituents: </a:t>
            </a:r>
            <a:r>
              <a:rPr lang="en-US" dirty="0">
                <a:latin typeface="Times New Roman" panose="02020603050405020304" pitchFamily="18" charset="0"/>
                <a:cs typeface="Times New Roman" panose="02020603050405020304" pitchFamily="18" charset="0"/>
              </a:rPr>
              <a:t>between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Head word and dependent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constituent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72572-1B4A-701C-1649-F566028F21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0AC892-8E2C-37A1-A8E0-69CD4CBD9F1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Analytic and Isolating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Analytic languages have sentences composed entirely of free morphemes, where each word consists of only one morpheme.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Isolating languages are “purely analytic” and allow no affixation (inflectional or derivational) at all.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it’s rare to find a language that is purely analytic or synthetic since most languages have characteristics of both.</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Mandarin Chinese and Vietnamese are good examples of analytic languages. Note that properties such</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as “plural” and “past” comprise their own morphemes and their own words.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wɔ</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mən</a:t>
            </a:r>
            <a:r>
              <a:rPr lang="en-US" sz="2000" dirty="0">
                <a:latin typeface="Times New Roman" panose="02020603050405020304" pitchFamily="18" charset="0"/>
                <a:cs typeface="Times New Roman" panose="02020603050405020304" pitchFamily="18" charset="0"/>
              </a:rPr>
              <a:t>   tan    </a:t>
            </a:r>
            <a:r>
              <a:rPr lang="en-US" sz="2000" dirty="0" err="1">
                <a:latin typeface="Times New Roman" panose="02020603050405020304" pitchFamily="18" charset="0"/>
                <a:cs typeface="Times New Roman" panose="02020603050405020304" pitchFamily="18" charset="0"/>
              </a:rPr>
              <a:t>tçin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lə</a:t>
            </a:r>
            <a:r>
              <a:rPr lang="en-US" sz="2000" dirty="0">
                <a:latin typeface="Times New Roman" panose="02020603050405020304" pitchFamily="18" charset="0"/>
                <a:cs typeface="Times New Roman" panose="02020603050405020304" pitchFamily="18" charset="0"/>
              </a:rPr>
              <a:t>]          (Mandarin Chinese) </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1st   PLR   play  piano  PST</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‘We played the piano.’</a:t>
            </a:r>
          </a:p>
        </p:txBody>
      </p:sp>
      <p:sp>
        <p:nvSpPr>
          <p:cNvPr id="5" name="Slide Number Placeholder 4">
            <a:extLst>
              <a:ext uri="{FF2B5EF4-FFF2-40B4-BE49-F238E27FC236}">
                <a16:creationId xmlns:a16="http://schemas.microsoft.com/office/drawing/2014/main" id="{5CD23600-900D-BEF9-5ED1-3FAA6BBC510F}"/>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3105688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55ADB-CF07-1B62-4D39-C03A458F5C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ED7A7DC-D537-3FF4-C778-41912676158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Synthetic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Synthetic languages allow affixation such that words may (though are not required to) include two or more morphemes.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languages have bound morphemes, meaning they must be attached to another word (whereas analytic languages only have free morphemes).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Synthetic languages include three subcategories: agglutinative, fusional, and polysynthetic.</a:t>
            </a:r>
          </a:p>
        </p:txBody>
      </p:sp>
      <p:sp>
        <p:nvSpPr>
          <p:cNvPr id="5" name="Slide Number Placeholder 4">
            <a:extLst>
              <a:ext uri="{FF2B5EF4-FFF2-40B4-BE49-F238E27FC236}">
                <a16:creationId xmlns:a16="http://schemas.microsoft.com/office/drawing/2014/main" id="{C48420A0-68D3-41BA-8DA9-F8234BB7864F}"/>
              </a:ext>
            </a:extLst>
          </p:cNvPr>
          <p:cNvSpPr>
            <a:spLocks noGrp="1"/>
          </p:cNvSpPr>
          <p:nvPr>
            <p:ph type="sldNum" sz="quarter" idx="12"/>
          </p:nvPr>
        </p:nvSpPr>
        <p:spPr/>
        <p:txBody>
          <a:bodyPr/>
          <a:lstStyle/>
          <a:p>
            <a:fld id="{9953917B-9314-44A8-9CF5-8C1178B13F89}" type="slidenum">
              <a:rPr lang="en-IN" smtClean="0"/>
              <a:t>21</a:t>
            </a:fld>
            <a:endParaRPr lang="en-IN"/>
          </a:p>
        </p:txBody>
      </p:sp>
      <p:pic>
        <p:nvPicPr>
          <p:cNvPr id="4" name="Picture 3">
            <a:extLst>
              <a:ext uri="{FF2B5EF4-FFF2-40B4-BE49-F238E27FC236}">
                <a16:creationId xmlns:a16="http://schemas.microsoft.com/office/drawing/2014/main" id="{7EF5B2A3-D031-96C5-8161-C186256659C7}"/>
              </a:ext>
            </a:extLst>
          </p:cNvPr>
          <p:cNvPicPr>
            <a:picLocks noChangeAspect="1"/>
          </p:cNvPicPr>
          <p:nvPr/>
        </p:nvPicPr>
        <p:blipFill>
          <a:blip r:embed="rId2"/>
          <a:stretch>
            <a:fillRect/>
          </a:stretch>
        </p:blipFill>
        <p:spPr>
          <a:xfrm>
            <a:off x="4421591" y="3721394"/>
            <a:ext cx="6834237" cy="2371062"/>
          </a:xfrm>
          <a:prstGeom prst="rect">
            <a:avLst/>
          </a:prstGeom>
        </p:spPr>
      </p:pic>
    </p:spTree>
    <p:extLst>
      <p:ext uri="{BB962C8B-B14F-4D97-AF65-F5344CB8AC3E}">
        <p14:creationId xmlns:p14="http://schemas.microsoft.com/office/powerpoint/2010/main" val="130539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EACA4-D4F1-C870-1172-FD8DCCCF8E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2E0A0AE-B0B9-618A-E1C4-0D268DB295A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Synthetic Language Type 1: Agglutinative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Agglutinative languages have words which may consist of more than one, and possibly many, morphemes.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Words are composed of multiple morphemes with clear boundaries.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these languages, morphemes within words are usually clearly recognizable in a way that makes it easy to tell where the morpheme boundaries are.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Their affixes usually only have a single meaning.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Turkish, Korean, Hungarian, Japanese, and Finnish are all in this group. (agglutinative languages)</a:t>
            </a:r>
          </a:p>
        </p:txBody>
      </p:sp>
      <p:sp>
        <p:nvSpPr>
          <p:cNvPr id="5" name="Slide Number Placeholder 4">
            <a:extLst>
              <a:ext uri="{FF2B5EF4-FFF2-40B4-BE49-F238E27FC236}">
                <a16:creationId xmlns:a16="http://schemas.microsoft.com/office/drawing/2014/main" id="{96BC0511-B889-5BA7-D80D-46BC73D04D12}"/>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391961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85721-2115-D396-548D-08262665974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DA53D8-8F56-7B2A-E9BA-6A681E1BE3B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Examples  of canonical agglutinative languages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lvl="2" algn="l">
              <a:lnSpc>
                <a:spcPct val="150000"/>
              </a:lnSpc>
              <a:spcBef>
                <a:spcPts val="0"/>
              </a:spcBef>
            </a:pPr>
            <a:r>
              <a:rPr lang="en-US" sz="2000" dirty="0" err="1">
                <a:latin typeface="Times New Roman" panose="02020603050405020304" pitchFamily="18" charset="0"/>
                <a:cs typeface="Times New Roman" panose="02020603050405020304" pitchFamily="18" charset="0"/>
              </a:rPr>
              <a:t>el</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ler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imiz</a:t>
            </a:r>
            <a:r>
              <a:rPr lang="en-US" sz="2000" dirty="0">
                <a:latin typeface="Times New Roman" panose="02020603050405020304" pitchFamily="18" charset="0"/>
                <a:cs typeface="Times New Roman" panose="02020603050405020304" pitchFamily="18" charset="0"/>
              </a:rPr>
              <a:t>-in                                 (Turkish)</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hand-plr.-1st </a:t>
            </a:r>
            <a:r>
              <a:rPr lang="en-US" sz="2000" dirty="0" err="1">
                <a:latin typeface="Times New Roman" panose="02020603050405020304" pitchFamily="18" charset="0"/>
                <a:cs typeface="Times New Roman" panose="02020603050405020304" pitchFamily="18" charset="0"/>
              </a:rPr>
              <a:t>plr</a:t>
            </a:r>
            <a:r>
              <a:rPr lang="en-US" sz="2000" dirty="0">
                <a:latin typeface="Times New Roman" panose="02020603050405020304" pitchFamily="18" charset="0"/>
                <a:cs typeface="Times New Roman" panose="02020603050405020304" pitchFamily="18" charset="0"/>
              </a:rPr>
              <a:t>.-genitive case,    </a:t>
            </a:r>
            <a:r>
              <a:rPr lang="en-US" sz="2000" b="1" dirty="0">
                <a:latin typeface="Times New Roman" panose="02020603050405020304" pitchFamily="18" charset="0"/>
                <a:cs typeface="Times New Roman" panose="02020603050405020304" pitchFamily="18" charset="0"/>
              </a:rPr>
              <a:t>‘of our hands’</a:t>
            </a:r>
          </a:p>
          <a:p>
            <a:pPr lvl="2"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lvl="2" algn="l">
              <a:lnSpc>
                <a:spcPct val="150000"/>
              </a:lnSpc>
              <a:spcBef>
                <a:spcPts val="0"/>
              </a:spcBef>
            </a:pPr>
            <a:r>
              <a:rPr lang="en-US" sz="2000" dirty="0" err="1">
                <a:latin typeface="Times New Roman" panose="02020603050405020304" pitchFamily="18" charset="0"/>
                <a:cs typeface="Times New Roman" panose="02020603050405020304" pitchFamily="18" charset="0"/>
              </a:rPr>
              <a:t>ni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na</a:t>
            </a:r>
            <a:r>
              <a:rPr lang="en-US" sz="2000" dirty="0">
                <a:latin typeface="Times New Roman" panose="02020603050405020304" pitchFamily="18" charset="0"/>
                <a:cs typeface="Times New Roman" panose="02020603050405020304" pitchFamily="18" charset="0"/>
              </a:rPr>
              <a:t>-soma                                     (Swahili)</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I-present-read                               </a:t>
            </a:r>
            <a:r>
              <a:rPr lang="en-US" sz="2000" b="1" dirty="0">
                <a:latin typeface="Times New Roman" panose="02020603050405020304" pitchFamily="18" charset="0"/>
                <a:cs typeface="Times New Roman" panose="02020603050405020304" pitchFamily="18" charset="0"/>
              </a:rPr>
              <a:t>‘I am reading’</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(also u-</a:t>
            </a:r>
            <a:r>
              <a:rPr lang="en-US" sz="2000" dirty="0" err="1">
                <a:latin typeface="Times New Roman" panose="02020603050405020304" pitchFamily="18" charset="0"/>
                <a:cs typeface="Times New Roman" panose="02020603050405020304" pitchFamily="18" charset="0"/>
              </a:rPr>
              <a:t>na</a:t>
            </a:r>
            <a:r>
              <a:rPr lang="en-US" sz="2000" dirty="0">
                <a:latin typeface="Times New Roman" panose="02020603050405020304" pitchFamily="18" charset="0"/>
                <a:cs typeface="Times New Roman" panose="02020603050405020304" pitchFamily="18" charset="0"/>
              </a:rPr>
              <a:t>-soma </a:t>
            </a:r>
            <a:r>
              <a:rPr lang="en-US" sz="2000" b="1" dirty="0">
                <a:latin typeface="Times New Roman" panose="02020603050405020304" pitchFamily="18" charset="0"/>
                <a:cs typeface="Times New Roman" panose="02020603050405020304" pitchFamily="18" charset="0"/>
              </a:rPr>
              <a:t>‘you read,’    </a:t>
            </a:r>
            <a:r>
              <a:rPr lang="en-US" sz="2000" dirty="0" err="1">
                <a:latin typeface="Times New Roman" panose="02020603050405020304" pitchFamily="18" charset="0"/>
                <a:cs typeface="Times New Roman" panose="02020603050405020304" pitchFamily="18" charset="0"/>
              </a:rPr>
              <a:t>ni</a:t>
            </a:r>
            <a:r>
              <a:rPr lang="en-US" sz="2000" dirty="0">
                <a:latin typeface="Times New Roman" panose="02020603050405020304" pitchFamily="18" charset="0"/>
                <a:cs typeface="Times New Roman" panose="02020603050405020304" pitchFamily="18" charset="0"/>
              </a:rPr>
              <a:t>-li-soma </a:t>
            </a:r>
            <a:r>
              <a:rPr lang="en-US" sz="2000" b="1" dirty="0">
                <a:latin typeface="Times New Roman" panose="02020603050405020304" pitchFamily="18" charset="0"/>
                <a:cs typeface="Times New Roman" panose="02020603050405020304" pitchFamily="18" charset="0"/>
              </a:rPr>
              <a:t>‘I read,’ </a:t>
            </a:r>
            <a:r>
              <a:rPr lang="en-US" sz="2000" dirty="0">
                <a:latin typeface="Times New Roman" panose="02020603050405020304" pitchFamily="18" charset="0"/>
                <a:cs typeface="Times New Roman" panose="02020603050405020304" pitchFamily="18" charset="0"/>
              </a:rPr>
              <a:t>etc.)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092DCC6-4A5B-5194-ED08-0E0BB8AE38D5}"/>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1618764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DCA65-05AC-57B3-775C-497B29319C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49583D9-AB97-CF5E-6466-1307373A519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Synthetic Language Type 2: Fusional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Fusional languages, like other synthetic languages, may have more than one morpheme per word.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Words are composed of multiple morphemes and blurred boundaries between them.</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fusional languages may have morphemes that combine multiple pieces of grammatical information; that is, there is not a clear 1 to 1 relationship between grammatical information and morphemes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For example, in Spanish:</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[ˈ</a:t>
            </a:r>
            <a:r>
              <a:rPr lang="en-US" sz="2000" dirty="0" err="1">
                <a:latin typeface="Times New Roman" panose="02020603050405020304" pitchFamily="18" charset="0"/>
                <a:cs typeface="Times New Roman" panose="02020603050405020304" pitchFamily="18" charset="0"/>
              </a:rPr>
              <a:t>abl</a:t>
            </a:r>
            <a:r>
              <a:rPr lang="en-US" sz="2000" dirty="0">
                <a:latin typeface="Times New Roman" panose="02020603050405020304" pitchFamily="18" charset="0"/>
                <a:cs typeface="Times New Roman" panose="02020603050405020304" pitchFamily="18" charset="0"/>
              </a:rPr>
              <a:t>-o]  ‘I am speaking’     -[o] suffix means 1st person </a:t>
            </a:r>
            <a:r>
              <a:rPr lang="en-US" sz="2000" dirty="0" err="1">
                <a:latin typeface="Times New Roman" panose="02020603050405020304" pitchFamily="18" charset="0"/>
                <a:cs typeface="Times New Roman" panose="02020603050405020304" pitchFamily="18" charset="0"/>
              </a:rPr>
              <a:t>sng</a:t>
            </a:r>
            <a:r>
              <a:rPr lang="en-US" sz="2000" dirty="0">
                <a:latin typeface="Times New Roman" panose="02020603050405020304" pitchFamily="18" charset="0"/>
                <a:cs typeface="Times New Roman" panose="02020603050405020304" pitchFamily="18" charset="0"/>
              </a:rPr>
              <a:t>., present tense</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[ˈ</a:t>
            </a:r>
            <a:r>
              <a:rPr lang="en-US" sz="2000" dirty="0" err="1">
                <a:latin typeface="Times New Roman" panose="02020603050405020304" pitchFamily="18" charset="0"/>
                <a:cs typeface="Times New Roman" panose="02020603050405020304" pitchFamily="18" charset="0"/>
              </a:rPr>
              <a:t>abl</a:t>
            </a:r>
            <a:r>
              <a:rPr lang="en-US" sz="2000" dirty="0">
                <a:latin typeface="Times New Roman" panose="02020603050405020304" pitchFamily="18" charset="0"/>
                <a:cs typeface="Times New Roman" panose="02020603050405020304" pitchFamily="18" charset="0"/>
              </a:rPr>
              <a:t>-a]  ‘s/he is speaking’  -[a] suffix means 3rd person </a:t>
            </a:r>
            <a:r>
              <a:rPr lang="en-US" sz="2000" dirty="0" err="1">
                <a:latin typeface="Times New Roman" panose="02020603050405020304" pitchFamily="18" charset="0"/>
                <a:cs typeface="Times New Roman" panose="02020603050405020304" pitchFamily="18" charset="0"/>
              </a:rPr>
              <a:t>sng</a:t>
            </a:r>
            <a:r>
              <a:rPr lang="en-US" sz="2000" dirty="0">
                <a:latin typeface="Times New Roman" panose="02020603050405020304" pitchFamily="18" charset="0"/>
                <a:cs typeface="Times New Roman" panose="02020603050405020304" pitchFamily="18" charset="0"/>
              </a:rPr>
              <a:t>. present tense</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abl</a:t>
            </a:r>
            <a:r>
              <a:rPr lang="en-US" sz="2000" dirty="0">
                <a:latin typeface="Times New Roman" panose="02020603050405020304" pitchFamily="18" charset="0"/>
                <a:cs typeface="Times New Roman" panose="02020603050405020304" pitchFamily="18" charset="0"/>
              </a:rPr>
              <a:t>-ˈo]  ‘s/he spoke’          -[ˈo] suffix with stress means 3rd singular past tense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BAE200-0E94-C7D4-81E9-AC52F393EB92}"/>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3392407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9BF9D-3FAD-EEC8-C883-50CC24DF18E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8099EF-AB85-043B-F092-E81C7505519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Latin fusion: [</a:t>
            </a:r>
            <a:r>
              <a:rPr lang="en-US" sz="2000" dirty="0" err="1">
                <a:latin typeface="Times New Roman" panose="02020603050405020304" pitchFamily="18" charset="0"/>
                <a:cs typeface="Times New Roman" panose="02020603050405020304" pitchFamily="18" charset="0"/>
              </a:rPr>
              <a:t>re:ksisti</a:t>
            </a:r>
            <a:r>
              <a:rPr lang="en-US" sz="2000" dirty="0">
                <a:latin typeface="Times New Roman" panose="02020603050405020304" pitchFamily="18" charset="0"/>
                <a:cs typeface="Times New Roman" panose="02020603050405020304" pitchFamily="18" charset="0"/>
              </a:rPr>
              <a:t>] ‘you all ruled’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four pieces of grammatical information and four morphs, however the ‘perfective’ meaning is shared among several morphs.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FADB06-EAA4-A243-96AF-C36F64E2C85B}"/>
              </a:ext>
            </a:extLst>
          </p:cNvPr>
          <p:cNvSpPr>
            <a:spLocks noGrp="1"/>
          </p:cNvSpPr>
          <p:nvPr>
            <p:ph type="sldNum" sz="quarter" idx="12"/>
          </p:nvPr>
        </p:nvSpPr>
        <p:spPr/>
        <p:txBody>
          <a:bodyPr/>
          <a:lstStyle/>
          <a:p>
            <a:fld id="{9953917B-9314-44A8-9CF5-8C1178B13F89}" type="slidenum">
              <a:rPr lang="en-IN" smtClean="0"/>
              <a:t>25</a:t>
            </a:fld>
            <a:endParaRPr lang="en-IN"/>
          </a:p>
        </p:txBody>
      </p:sp>
      <p:pic>
        <p:nvPicPr>
          <p:cNvPr id="4" name="Picture 3">
            <a:extLst>
              <a:ext uri="{FF2B5EF4-FFF2-40B4-BE49-F238E27FC236}">
                <a16:creationId xmlns:a16="http://schemas.microsoft.com/office/drawing/2014/main" id="{144D864A-5325-3C5C-1225-2A5577C7C30C}"/>
              </a:ext>
            </a:extLst>
          </p:cNvPr>
          <p:cNvPicPr>
            <a:picLocks noChangeAspect="1"/>
          </p:cNvPicPr>
          <p:nvPr/>
        </p:nvPicPr>
        <p:blipFill>
          <a:blip r:embed="rId2"/>
          <a:stretch>
            <a:fillRect/>
          </a:stretch>
        </p:blipFill>
        <p:spPr>
          <a:xfrm>
            <a:off x="1711841" y="2823327"/>
            <a:ext cx="4685297" cy="1055440"/>
          </a:xfrm>
          <a:prstGeom prst="rect">
            <a:avLst/>
          </a:prstGeom>
        </p:spPr>
      </p:pic>
    </p:spTree>
    <p:extLst>
      <p:ext uri="{BB962C8B-B14F-4D97-AF65-F5344CB8AC3E}">
        <p14:creationId xmlns:p14="http://schemas.microsoft.com/office/powerpoint/2010/main" val="4016777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F0ACA-C328-223C-5FED-C449340D7AB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F47D61C-D6FE-ECF4-C4A3-D18A9C3C59A1}"/>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Synthetic Language Type 3: Polysynthetic</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Polysynthetic languages often display a high degree of affixation (high number of morphemes per word) and fusion of morphemes, like agglutinative and fusional languages.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Words are composed of many morphemes, often with complex internal structures.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however, polysynthetic languages may have words with multiple stems in a single word (which are not compounds).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Inuktitut)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may be achieved by incorporating the subject and object nouns into complex verb forms.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For example:</a:t>
            </a:r>
          </a:p>
          <a:p>
            <a:pPr lvl="1" algn="l">
              <a:lnSpc>
                <a:spcPct val="150000"/>
              </a:lnSpc>
              <a:spcBef>
                <a:spcPts val="0"/>
              </a:spcBef>
            </a:pPr>
            <a:r>
              <a:rPr lang="en-US" dirty="0" err="1">
                <a:latin typeface="Times New Roman" panose="02020603050405020304" pitchFamily="18" charset="0"/>
                <a:cs typeface="Times New Roman" panose="02020603050405020304" pitchFamily="18" charset="0"/>
              </a:rPr>
              <a:t>anin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ɲam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jɔ</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a:t>
            </a:r>
            <a:r>
              <a:rPr lang="en-US" dirty="0">
                <a:latin typeface="Times New Roman" panose="02020603050405020304" pitchFamily="18" charset="0"/>
                <a:cs typeface="Times New Roman" panose="02020603050405020304" pitchFamily="18" charset="0"/>
              </a:rPr>
              <a:t>-n                (Munda: Sora)</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he-catch-fish-</a:t>
            </a:r>
            <a:r>
              <a:rPr lang="en-US" dirty="0" err="1">
                <a:latin typeface="Times New Roman" panose="02020603050405020304" pitchFamily="18" charset="0"/>
                <a:cs typeface="Times New Roman" panose="02020603050405020304" pitchFamily="18" charset="0"/>
              </a:rPr>
              <a:t>nonpast</a:t>
            </a:r>
            <a:r>
              <a:rPr lang="en-US" dirty="0">
                <a:latin typeface="Times New Roman" panose="02020603050405020304" pitchFamily="18" charset="0"/>
                <a:cs typeface="Times New Roman" panose="02020603050405020304" pitchFamily="18" charset="0"/>
              </a:rPr>
              <a:t>-do    </a:t>
            </a:r>
            <a:r>
              <a:rPr lang="en-US" b="1" dirty="0">
                <a:latin typeface="Times New Roman" panose="02020603050405020304" pitchFamily="18" charset="0"/>
                <a:cs typeface="Times New Roman" panose="02020603050405020304" pitchFamily="18" charset="0"/>
              </a:rPr>
              <a:t> ‘he is fish-catching’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This is called noun incorporation, where the object ‘fish’ is incorporated in the verb ‘catch.’</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22B7AC8-0737-5B9C-C9C8-C302EEAFAA7B}"/>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135877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6F4C0-889A-892B-FECE-33E02A37B39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A3F01B9-DDFE-AD10-16C5-7A5127E3C32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But in reality…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we’ve looked at canonical examples of four types of languages: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analytical, agglutinative, fusional, and polysynthetic.</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languages often show elements of different morphological types.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a language is hard to classify as one of the four main types, it may be considered “mixed.” The properties that distinguish these types may in fact be gradient rather than categorical.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7D6034-0A91-B033-CE7D-70D245183AD1}"/>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1450490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C9F0-57B0-211D-0A3C-BBF5BB5752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CF0EE04-4B93-766F-1488-0627F9DA3CF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What about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 is </a:t>
            </a:r>
            <a:r>
              <a:rPr lang="en-US" sz="2000" b="1" dirty="0">
                <a:latin typeface="Times New Roman" panose="02020603050405020304" pitchFamily="18" charset="0"/>
                <a:cs typeface="Times New Roman" panose="02020603050405020304" pitchFamily="18" charset="0"/>
              </a:rPr>
              <a:t>considered a synthetic language </a:t>
            </a:r>
            <a:r>
              <a:rPr lang="en-US" sz="2000" dirty="0">
                <a:latin typeface="Times New Roman" panose="02020603050405020304" pitchFamily="18" charset="0"/>
                <a:cs typeface="Times New Roman" panose="02020603050405020304" pitchFamily="18" charset="0"/>
              </a:rPr>
              <a:t>rather than an analytic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means it uses inflectional suffixes to indicate grammatical relationships between words.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Regarding its inflectional system, Hindi is considered a fusional language, which means that one suffix can represent multiple grammatical meanings.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cs typeface="Times New Roman" panose="02020603050405020304" pitchFamily="18" charset="0"/>
              </a:rPr>
              <a:t>Hindi does show some agglutinative characteristics in its morphology</a:t>
            </a:r>
            <a:r>
              <a:rPr lang="en-US" sz="2000" dirty="0">
                <a:latin typeface="Times New Roman" panose="02020603050405020304" pitchFamily="18" charset="0"/>
                <a:cs typeface="Times New Roman" panose="02020603050405020304" pitchFamily="18" charset="0"/>
              </a:rPr>
              <a:t>, it is generally classified as a fusional language rather than an analytic one, meaning it primarily relies on inflectional morphemes that can combine multiple grammatical functions within a single word, not separate, easily identifiable morphemes like in a truly agglutinative language; therefore, the statement "Hindi is not analytic but syntax and agglutinative language" is mostly accurate, although it should be noted that </a:t>
            </a:r>
            <a:r>
              <a:rPr lang="en-US" sz="2000" b="1" dirty="0">
                <a:latin typeface="Times New Roman" panose="02020603050405020304" pitchFamily="18" charset="0"/>
                <a:cs typeface="Times New Roman" panose="02020603050405020304" pitchFamily="18" charset="0"/>
              </a:rPr>
              <a:t>Hindi does not fully fit into the "agglutinative"</a:t>
            </a:r>
            <a:r>
              <a:rPr lang="en-US" sz="2000" dirty="0">
                <a:latin typeface="Times New Roman" panose="02020603050405020304" pitchFamily="18" charset="0"/>
                <a:cs typeface="Times New Roman" panose="02020603050405020304" pitchFamily="18" charset="0"/>
              </a:rPr>
              <a:t> category either.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Typologically, Hindi is an in flexional analytic languages as well as agglutinative and isolating language.</a:t>
            </a:r>
          </a:p>
        </p:txBody>
      </p:sp>
      <p:sp>
        <p:nvSpPr>
          <p:cNvPr id="5" name="Slide Number Placeholder 4">
            <a:extLst>
              <a:ext uri="{FF2B5EF4-FFF2-40B4-BE49-F238E27FC236}">
                <a16:creationId xmlns:a16="http://schemas.microsoft.com/office/drawing/2014/main" id="{879A0CF7-1597-AF25-1162-85F0DE7D9925}"/>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361414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110E-593B-17D0-D977-946A99B3867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DD7DE2-9CEE-A936-E866-D5C92AEA82A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Types of Morphological Linkage Between Constituents</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Government Versus Agreement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following ancient Greek data, </a:t>
            </a:r>
            <a:r>
              <a:rPr lang="en-US" sz="2000" b="1" dirty="0">
                <a:latin typeface="Times New Roman" panose="02020603050405020304" pitchFamily="18" charset="0"/>
                <a:cs typeface="Times New Roman" panose="02020603050405020304" pitchFamily="18" charset="0"/>
              </a:rPr>
              <a:t>the choice of which case suffix is used on a noun is determined by the preposition</a:t>
            </a:r>
            <a:r>
              <a:rPr lang="en-US" sz="2000" dirty="0">
                <a:latin typeface="Times New Roman" panose="02020603050405020304" pitchFamily="18" charset="0"/>
                <a:cs typeface="Times New Roman" panose="02020603050405020304" pitchFamily="18" charset="0"/>
              </a:rPr>
              <a:t> (which is in bold type):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  a. </a:t>
            </a:r>
            <a:r>
              <a:rPr lang="en-US" b="1" dirty="0">
                <a:latin typeface="Times New Roman" panose="02020603050405020304" pitchFamily="18" charset="0"/>
                <a:cs typeface="Times New Roman" panose="02020603050405020304" pitchFamily="18" charset="0"/>
              </a:rPr>
              <a:t>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(DAT)         “upon a staff”</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apo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hipp-</a:t>
            </a:r>
            <a:r>
              <a:rPr lang="en-US" sz="2000" b="1" dirty="0" err="1">
                <a:latin typeface="Times New Roman" panose="02020603050405020304" pitchFamily="18" charset="0"/>
                <a:cs typeface="Times New Roman" panose="02020603050405020304" pitchFamily="18" charset="0"/>
              </a:rPr>
              <a:t>ou</a:t>
            </a:r>
            <a:r>
              <a:rPr lang="en-US" sz="2000" dirty="0">
                <a:latin typeface="Times New Roman" panose="02020603050405020304" pitchFamily="18" charset="0"/>
                <a:cs typeface="Times New Roman" panose="02020603050405020304" pitchFamily="18" charset="0"/>
              </a:rPr>
              <a:t> (GEN)     “from a horse”</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Spart-</a:t>
            </a:r>
            <a:r>
              <a:rPr lang="en-US" sz="2000" b="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(DAT)              “in Sparta”</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d. </a:t>
            </a:r>
            <a:r>
              <a:rPr lang="en-US" sz="2000" b="1" dirty="0" err="1">
                <a:latin typeface="Times New Roman" panose="02020603050405020304" pitchFamily="18" charset="0"/>
                <a:cs typeface="Times New Roman" panose="02020603050405020304" pitchFamily="18" charset="0"/>
              </a:rPr>
              <a:t>eis</a:t>
            </a:r>
            <a:r>
              <a:rPr lang="en-US" sz="2000" dirty="0">
                <a:latin typeface="Times New Roman" panose="02020603050405020304" pitchFamily="18" charset="0"/>
                <a:cs typeface="Times New Roman" panose="02020603050405020304" pitchFamily="18" charset="0"/>
              </a:rPr>
              <a:t> basil-</a:t>
            </a:r>
            <a:r>
              <a:rPr lang="en-US" sz="2000" b="1" dirty="0" err="1">
                <a:latin typeface="Times New Roman" panose="02020603050405020304" pitchFamily="18" charset="0"/>
                <a:cs typeface="Times New Roman" panose="02020603050405020304" pitchFamily="18" charset="0"/>
              </a:rPr>
              <a:t>ea</a:t>
            </a:r>
            <a:r>
              <a:rPr lang="en-US" sz="2000" dirty="0">
                <a:latin typeface="Times New Roman" panose="02020603050405020304" pitchFamily="18" charset="0"/>
                <a:cs typeface="Times New Roman" panose="02020603050405020304" pitchFamily="18" charset="0"/>
              </a:rPr>
              <a:t> (ACC)            “to the king”</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Notice that the prepositions carry no special morphology. They are monomorphemic and fixed in form regardless of the noun that follows them. This is a classic case of </a:t>
            </a:r>
            <a:r>
              <a:rPr lang="en-US" sz="2000" b="1" dirty="0">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in which the syntactic relationship between two constituents is captured by obligatory marking on the dependent constituent.</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preposition is said to “govern</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a particular case—for example, </a:t>
            </a:r>
            <a:r>
              <a:rPr lang="en-US" sz="2000" b="0" i="1" u="none" strike="noStrike" baseline="0" dirty="0">
                <a:latin typeface="Times New Roman" panose="02020603050405020304" pitchFamily="18" charset="0"/>
                <a:cs typeface="Times New Roman" panose="02020603050405020304" pitchFamily="18" charset="0"/>
              </a:rPr>
              <a:t>ana </a:t>
            </a:r>
            <a:r>
              <a:rPr lang="en-US" sz="2000" b="0" i="0" u="none" strike="noStrike" baseline="0" dirty="0">
                <a:latin typeface="Times New Roman" panose="02020603050405020304" pitchFamily="18" charset="0"/>
                <a:cs typeface="Times New Roman" panose="02020603050405020304" pitchFamily="18" charset="0"/>
              </a:rPr>
              <a:t>(“up</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governs dative case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64B9A65-2082-E567-58A6-02F64D2BC35F}"/>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4028021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Morpheme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Morphemes are the building blocks of words in a language.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But </a:t>
            </a:r>
            <a:r>
              <a:rPr lang="en-US" sz="2000" b="1" dirty="0">
                <a:latin typeface="Times New Roman" panose="02020603050405020304" pitchFamily="18" charset="0"/>
                <a:cs typeface="Times New Roman" panose="02020603050405020304" pitchFamily="18" charset="0"/>
              </a:rPr>
              <a:t>what is a morpheme?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morpheme is the smallest unit of language that has its own meaning,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morpheme can be either a word by itself or a part of a word.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 word such as </a:t>
            </a:r>
            <a:r>
              <a:rPr lang="en-US" sz="2000" b="1" dirty="0">
                <a:latin typeface="Times New Roman" panose="02020603050405020304" pitchFamily="18" charset="0"/>
                <a:cs typeface="Times New Roman" panose="02020603050405020304" pitchFamily="18" charset="0"/>
              </a:rPr>
              <a:t>uncovers</a:t>
            </a:r>
            <a:r>
              <a:rPr lang="en-US" sz="2000" dirty="0">
                <a:latin typeface="Times New Roman" panose="02020603050405020304" pitchFamily="18" charset="0"/>
                <a:cs typeface="Times New Roman" panose="02020603050405020304" pitchFamily="18" charset="0"/>
              </a:rPr>
              <a:t>, there are </a:t>
            </a:r>
            <a:r>
              <a:rPr lang="en-US" sz="2000" b="1" dirty="0">
                <a:latin typeface="Times New Roman" panose="02020603050405020304" pitchFamily="18" charset="0"/>
                <a:cs typeface="Times New Roman" panose="02020603050405020304" pitchFamily="18" charset="0"/>
              </a:rPr>
              <a:t>three</a:t>
            </a:r>
            <a:r>
              <a:rPr lang="en-US" sz="2000" dirty="0">
                <a:latin typeface="Times New Roman" panose="02020603050405020304" pitchFamily="18" charset="0"/>
                <a:cs typeface="Times New Roman" panose="02020603050405020304" pitchFamily="18" charset="0"/>
              </a:rPr>
              <a:t> morphemes: cover, which is the </a:t>
            </a:r>
            <a:r>
              <a:rPr lang="en-US" sz="2000" i="1" dirty="0">
                <a:latin typeface="Times New Roman" panose="02020603050405020304" pitchFamily="18" charset="0"/>
                <a:cs typeface="Times New Roman" panose="02020603050405020304" pitchFamily="18" charset="0"/>
              </a:rPr>
              <a:t>verbal root of the word</a:t>
            </a:r>
            <a:r>
              <a:rPr lang="en-US" sz="2000" dirty="0">
                <a:latin typeface="Times New Roman" panose="02020603050405020304" pitchFamily="18" charset="0"/>
                <a:cs typeface="Times New Roman" panose="02020603050405020304" pitchFamily="18" charset="0"/>
              </a:rPr>
              <a:t>, the prefix </a:t>
            </a:r>
            <a:r>
              <a:rPr lang="en-US" sz="2000" i="1" dirty="0">
                <a:latin typeface="Times New Roman" panose="02020603050405020304" pitchFamily="18" charset="0"/>
                <a:cs typeface="Times New Roman" panose="02020603050405020304" pitchFamily="18" charset="0"/>
              </a:rPr>
              <a:t>un</a:t>
            </a:r>
            <a:r>
              <a:rPr lang="en-US" sz="2000" dirty="0">
                <a:latin typeface="Times New Roman" panose="02020603050405020304" pitchFamily="18" charset="0"/>
                <a:cs typeface="Times New Roman" panose="02020603050405020304" pitchFamily="18" charset="0"/>
              </a:rPr>
              <a:t>-, and the suffix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of these parts of the word contributes meaning to the whole.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3212851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BF711-62BC-7901-8DB5-1F9245B7035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20D1E1-F4D8-9DAF-0D96-BC30618CE89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different situation arises in the Spanish (Italic: Latin America and Spain) data in the following: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  a. </a:t>
            </a:r>
            <a:r>
              <a:rPr lang="en-US" b="1" dirty="0">
                <a:latin typeface="Times New Roman" panose="02020603050405020304" pitchFamily="18" charset="0"/>
                <a:cs typeface="Times New Roman" panose="02020603050405020304" pitchFamily="18" charset="0"/>
              </a:rPr>
              <a:t>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elefanta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“the black elephant”</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las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elefantas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negr</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as</a:t>
            </a:r>
            <a:r>
              <a:rPr lang="en-US" sz="2000" dirty="0">
                <a:latin typeface="Times New Roman" panose="02020603050405020304" pitchFamily="18" charset="0"/>
                <a:cs typeface="Times New Roman" panose="02020603050405020304" pitchFamily="18" charset="0"/>
              </a:rPr>
              <a:t>    “the black elephants”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el</a:t>
            </a:r>
            <a:r>
              <a:rPr lang="en-US" sz="2000" dirty="0">
                <a:latin typeface="Times New Roman" panose="02020603050405020304" pitchFamily="18" charset="0"/>
                <a:cs typeface="Times New Roman" panose="02020603050405020304" pitchFamily="18" charset="0"/>
              </a:rPr>
              <a:t> gato </a:t>
            </a:r>
            <a:r>
              <a:rPr lang="en-US" sz="2000" dirty="0" err="1">
                <a:latin typeface="Times New Roman" panose="02020603050405020304" pitchFamily="18" charset="0"/>
                <a:cs typeface="Times New Roman" panose="02020603050405020304" pitchFamily="18" charset="0"/>
              </a:rPr>
              <a:t>negr</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               “the black cat”</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d. </a:t>
            </a:r>
            <a:r>
              <a:rPr lang="en-US" sz="2000" b="1" dirty="0" err="1">
                <a:latin typeface="Times New Roman" panose="02020603050405020304" pitchFamily="18" charset="0"/>
                <a:cs typeface="Times New Roman" panose="02020603050405020304" pitchFamily="18" charset="0"/>
              </a:rPr>
              <a:t>los</a:t>
            </a:r>
            <a:r>
              <a:rPr lang="en-US" sz="2000" dirty="0">
                <a:latin typeface="Times New Roman" panose="02020603050405020304" pitchFamily="18" charset="0"/>
                <a:cs typeface="Times New Roman" panose="02020603050405020304" pitchFamily="18" charset="0"/>
              </a:rPr>
              <a:t> gatos </a:t>
            </a:r>
            <a:r>
              <a:rPr lang="en-US" sz="2000" dirty="0" err="1">
                <a:latin typeface="Times New Roman" panose="02020603050405020304" pitchFamily="18" charset="0"/>
                <a:cs typeface="Times New Roman" panose="02020603050405020304" pitchFamily="18" charset="0"/>
              </a:rPr>
              <a:t>negr-</a:t>
            </a:r>
            <a:r>
              <a:rPr lang="en-US" sz="2000" b="1"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“the black cats”</a:t>
            </a:r>
          </a:p>
          <a:p>
            <a:pPr lvl="2"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Unlike (1), the </a:t>
            </a:r>
            <a:r>
              <a:rPr lang="en-US" sz="2000" b="1" i="0" u="none" strike="noStrike" baseline="0" dirty="0">
                <a:latin typeface="Times New Roman" panose="02020603050405020304" pitchFamily="18" charset="0"/>
                <a:cs typeface="Times New Roman" panose="02020603050405020304" pitchFamily="18" charset="0"/>
              </a:rPr>
              <a:t>syntactically dependent constituents in (2) are placed in a form that corresponds to that of the head noun</a:t>
            </a:r>
            <a:r>
              <a:rPr lang="en-US" sz="2000" b="0" i="0" u="none" strike="noStrike" baseline="0" dirty="0">
                <a:latin typeface="Times New Roman" panose="02020603050405020304" pitchFamily="18" charset="0"/>
                <a:cs typeface="Times New Roman" panose="02020603050405020304" pitchFamily="18" charset="0"/>
              </a:rPr>
              <a:t> so that all three are in </a:t>
            </a:r>
            <a:r>
              <a:rPr lang="en-US" sz="2000" b="1" i="0" u="none" strike="noStrike" baseline="0" dirty="0">
                <a:latin typeface="Times New Roman" panose="02020603050405020304" pitchFamily="18" charset="0"/>
                <a:cs typeface="Times New Roman" panose="02020603050405020304" pitchFamily="18" charset="0"/>
              </a:rPr>
              <a:t>agreement.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a), the noun </a:t>
            </a:r>
            <a:r>
              <a:rPr lang="en-US" sz="2000" b="0" i="1" u="none" strike="noStrike" baseline="0" dirty="0" err="1">
                <a:latin typeface="Times New Roman" panose="02020603050405020304" pitchFamily="18" charset="0"/>
                <a:cs typeface="Times New Roman" panose="02020603050405020304" pitchFamily="18" charset="0"/>
              </a:rPr>
              <a:t>elefanta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("elephant") is feminine singular.</a:t>
            </a:r>
          </a:p>
          <a:p>
            <a:pPr algn="l"/>
            <a:r>
              <a:rPr lang="en-US" sz="2000" b="0" i="0" u="none" strike="noStrike" baseline="0" dirty="0">
                <a:latin typeface="Times New Roman" panose="02020603050405020304" pitchFamily="18" charset="0"/>
                <a:cs typeface="Times New Roman" panose="02020603050405020304" pitchFamily="18" charset="0"/>
              </a:rPr>
              <a:t>     Consequently, the </a:t>
            </a:r>
            <a:r>
              <a:rPr lang="en-US" sz="2000" b="1" i="0" u="none" strike="noStrike" baseline="0" dirty="0">
                <a:latin typeface="Times New Roman" panose="02020603050405020304" pitchFamily="18" charset="0"/>
                <a:cs typeface="Times New Roman" panose="02020603050405020304" pitchFamily="18" charset="0"/>
              </a:rPr>
              <a:t>feminine singular article </a:t>
            </a:r>
            <a:r>
              <a:rPr lang="en-US" sz="2000" b="1" i="1" u="none" strike="noStrike" baseline="0" dirty="0">
                <a:latin typeface="Times New Roman" panose="02020603050405020304" pitchFamily="18" charset="0"/>
                <a:cs typeface="Times New Roman" panose="02020603050405020304" pitchFamily="18" charset="0"/>
              </a:rPr>
              <a:t>la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must be used, and the adjective must be formed with the  </a:t>
            </a:r>
          </a:p>
          <a:p>
            <a:pPr algn="l"/>
            <a:r>
              <a:rPr lang="en-US" sz="200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feminine singular suffix </a:t>
            </a:r>
            <a:r>
              <a:rPr lang="en-US" sz="2000" b="1" i="1"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08E36E5-42FB-260A-89D6-B8B25D36A6A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134355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579EC-4021-B5D4-CF5E-55FC752225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A95131-5632-B047-411B-4602FF67143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Head Versus Dependent Marking</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notions </a:t>
            </a:r>
            <a:r>
              <a:rPr lang="en-US" sz="2000" dirty="0">
                <a:latin typeface="Times New Roman" panose="02020603050405020304" pitchFamily="18" charset="0"/>
                <a:cs typeface="Times New Roman" panose="02020603050405020304" pitchFamily="18" charset="0"/>
              </a:rPr>
              <a:t>of</a:t>
            </a:r>
            <a:r>
              <a:rPr lang="en-US" sz="2000" b="1" dirty="0">
                <a:latin typeface="Times New Roman" panose="02020603050405020304" pitchFamily="18" charset="0"/>
                <a:cs typeface="Times New Roman" panose="02020603050405020304" pitchFamily="18" charset="0"/>
              </a:rPr>
              <a:t> government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agreement </a:t>
            </a:r>
            <a:r>
              <a:rPr lang="en-US" sz="2000" dirty="0">
                <a:latin typeface="Times New Roman" panose="02020603050405020304" pitchFamily="18" charset="0"/>
                <a:cs typeface="Times New Roman" panose="02020603050405020304" pitchFamily="18" charset="0"/>
              </a:rPr>
              <a:t>are </a:t>
            </a:r>
            <a:r>
              <a:rPr lang="en-US" sz="2000" b="1" dirty="0">
                <a:latin typeface="Times New Roman" panose="02020603050405020304" pitchFamily="18" charset="0"/>
                <a:cs typeface="Times New Roman" panose="02020603050405020304" pitchFamily="18" charset="0"/>
              </a:rPr>
              <a:t>used in describing </a:t>
            </a:r>
            <a:r>
              <a:rPr lang="en-US" sz="2000" dirty="0">
                <a:latin typeface="Times New Roman" panose="02020603050405020304" pitchFamily="18" charset="0"/>
                <a:cs typeface="Times New Roman" panose="02020603050405020304" pitchFamily="18" charset="0"/>
              </a:rPr>
              <a:t>the nature of the morphological </a:t>
            </a:r>
            <a:r>
              <a:rPr lang="en-US" sz="2000" b="1" dirty="0">
                <a:latin typeface="Times New Roman" panose="02020603050405020304" pitchFamily="18" charset="0"/>
                <a:cs typeface="Times New Roman" panose="02020603050405020304" pitchFamily="18" charset="0"/>
              </a:rPr>
              <a:t>connection between constituents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morphological marking of a dependent is determined by a head, but does not reflect any semantic or grammatical features of the head, it is considered </a:t>
            </a:r>
            <a:r>
              <a:rPr lang="en-US" sz="2000" b="1" dirty="0">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(as in the Greek example in (1) above).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morphological marking does reflect such properties, it is a case of </a:t>
            </a:r>
            <a:r>
              <a:rPr lang="en-US" sz="2000" b="1" dirty="0">
                <a:latin typeface="Times New Roman" panose="02020603050405020304" pitchFamily="18" charset="0"/>
                <a:cs typeface="Times New Roman" panose="02020603050405020304" pitchFamily="18" charset="0"/>
              </a:rPr>
              <a:t>agreement</a:t>
            </a:r>
            <a:r>
              <a:rPr lang="en-US" sz="2000" dirty="0">
                <a:latin typeface="Times New Roman" panose="02020603050405020304" pitchFamily="18" charset="0"/>
                <a:cs typeface="Times New Roman" panose="02020603050405020304" pitchFamily="18" charset="0"/>
              </a:rPr>
              <a:t> (as in the Spanish example in (2) above).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62B9C8-8F63-D99C-4B9D-C146FEAAE1BE}"/>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4126543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D07F2-6C83-AC33-87A3-0F67AEA332E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0C58723-DDBB-6152-C584-2F009A9D8C87}"/>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notions, however, do not easily permit linguists to describe differences in the location of morphological marking that arise among languages even in functionally analogous constructions.</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For example, consider the following: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 a. a man’s house     (possessor marked)       </a:t>
            </a:r>
            <a:r>
              <a:rPr lang="en-US" b="1" dirty="0">
                <a:latin typeface="Times New Roman" panose="02020603050405020304" pitchFamily="18" charset="0"/>
                <a:cs typeface="Times New Roman" panose="02020603050405020304" pitchFamily="18" charset="0"/>
              </a:rPr>
              <a:t>English</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b. </a:t>
            </a:r>
            <a:r>
              <a:rPr lang="en-US" dirty="0" err="1">
                <a:latin typeface="Times New Roman" panose="02020603050405020304" pitchFamily="18" charset="0"/>
                <a:cs typeface="Times New Roman" panose="02020603050405020304" pitchFamily="18" charset="0"/>
              </a:rPr>
              <a:t>az</a:t>
            </a:r>
            <a:r>
              <a:rPr lang="en-US" dirty="0">
                <a:latin typeface="Times New Roman" panose="02020603050405020304" pitchFamily="18" charset="0"/>
                <a:cs typeface="Times New Roman" panose="02020603050405020304" pitchFamily="18" charset="0"/>
              </a:rPr>
              <a:t> ember </a:t>
            </a:r>
            <a:r>
              <a:rPr lang="en-US" dirty="0" err="1">
                <a:latin typeface="Times New Roman" panose="02020603050405020304" pitchFamily="18" charset="0"/>
                <a:cs typeface="Times New Roman" panose="02020603050405020304" pitchFamily="18" charset="0"/>
              </a:rPr>
              <a:t>h’az</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possessee</a:t>
            </a:r>
            <a:r>
              <a:rPr lang="en-US" dirty="0">
                <a:latin typeface="Times New Roman" panose="02020603050405020304" pitchFamily="18" charset="0"/>
                <a:cs typeface="Times New Roman" panose="02020603050405020304" pitchFamily="18" charset="0"/>
              </a:rPr>
              <a:t> marked)      </a:t>
            </a:r>
            <a:r>
              <a:rPr lang="en-US" b="1" dirty="0">
                <a:latin typeface="Times New Roman" panose="02020603050405020304" pitchFamily="18" charset="0"/>
                <a:cs typeface="Times New Roman" panose="02020603050405020304" pitchFamily="18" charset="0"/>
              </a:rPr>
              <a:t>Hungarian</a:t>
            </a:r>
            <a:r>
              <a:rPr lang="en-US" dirty="0">
                <a:latin typeface="Times New Roman" panose="02020603050405020304" pitchFamily="18" charset="0"/>
                <a:cs typeface="Times New Roman" panose="02020603050405020304" pitchFamily="18" charset="0"/>
              </a:rPr>
              <a:t> (Finno-Ugric: </a:t>
            </a:r>
            <a:r>
              <a:rPr lang="en-US" b="1" dirty="0">
                <a:latin typeface="Times New Roman" panose="02020603050405020304" pitchFamily="18" charset="0"/>
                <a:cs typeface="Times New Roman" panose="02020603050405020304" pitchFamily="18" charset="0"/>
              </a:rPr>
              <a:t>Hungary</a:t>
            </a:r>
            <a:r>
              <a:rPr lang="en-US"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the man house-3S</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these two possessive constructions, the terminology that has been introduced so far is not well suited to capture the relevant distinction between the English pattern (3a) and the Hungarian (Finno-Ugric: Hungary) pattern (3b).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terms of syntactic relations, these two examples are identical—a head noun is being modified by a possessor.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F55429-1BD0-951A-C585-7F176162CA09}"/>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2853851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F437E-F34A-C655-BF10-5ED1EA8C2F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0C0F11D-5BD4-E89D-A854-73FAA845745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might describe (3a) as an instance of government because the dependent takes the </a:t>
            </a:r>
            <a:r>
              <a:rPr lang="en-US" sz="2000" b="1" dirty="0">
                <a:latin typeface="Times New Roman" panose="02020603050405020304" pitchFamily="18" charset="0"/>
                <a:cs typeface="Times New Roman" panose="02020603050405020304" pitchFamily="18" charset="0"/>
              </a:rPr>
              <a:t>genitive </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      marker –s </a:t>
            </a:r>
            <a:r>
              <a:rPr lang="en-US" sz="2000" dirty="0">
                <a:latin typeface="Times New Roman" panose="02020603050405020304" pitchFamily="18" charset="0"/>
                <a:cs typeface="Times New Roman" panose="02020603050405020304" pitchFamily="18" charset="0"/>
              </a:rPr>
              <a:t>due to its relationship with the head noun.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(3b), however, it is not the possessor that is marked but the </a:t>
            </a:r>
            <a:r>
              <a:rPr lang="en-US" sz="2000" dirty="0" err="1">
                <a:latin typeface="Times New Roman" panose="02020603050405020304" pitchFamily="18" charset="0"/>
                <a:cs typeface="Times New Roman" panose="02020603050405020304" pitchFamily="18" charset="0"/>
              </a:rPr>
              <a:t>possessee</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Because the dependent is not marked, the construction in (3b) is not an instance of government or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agreement as these terms were defined previously.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Because the </a:t>
            </a:r>
            <a:r>
              <a:rPr lang="en-US" sz="2000" b="0" i="0" u="none" strike="noStrike" baseline="0" dirty="0" err="1">
                <a:latin typeface="Times New Roman" panose="02020603050405020304" pitchFamily="18" charset="0"/>
                <a:cs typeface="Times New Roman" panose="02020603050405020304" pitchFamily="18" charset="0"/>
              </a:rPr>
              <a:t>possessee</a:t>
            </a:r>
            <a:r>
              <a:rPr lang="en-US" sz="2000" b="0" i="0" u="none" strike="noStrike" baseline="0" dirty="0">
                <a:latin typeface="Times New Roman" panose="02020603050405020304" pitchFamily="18" charset="0"/>
                <a:cs typeface="Times New Roman" panose="02020603050405020304" pitchFamily="18" charset="0"/>
              </a:rPr>
              <a:t> is the head of the noun phrase, we say that </a:t>
            </a:r>
            <a:r>
              <a:rPr lang="en-US" sz="2000" b="1" i="0" u="none" strike="noStrike" baseline="0" dirty="0">
                <a:latin typeface="Times New Roman" panose="02020603050405020304" pitchFamily="18" charset="0"/>
                <a:cs typeface="Times New Roman" panose="02020603050405020304" pitchFamily="18" charset="0"/>
              </a:rPr>
              <a:t>Hungarian</a:t>
            </a:r>
            <a:r>
              <a:rPr lang="en-US" sz="2000" b="0" i="0" u="none" strike="noStrike" baseline="0" dirty="0">
                <a:latin typeface="Times New Roman" panose="02020603050405020304" pitchFamily="18" charset="0"/>
                <a:cs typeface="Times New Roman" panose="02020603050405020304" pitchFamily="18" charset="0"/>
              </a:rPr>
              <a:t> displays </a:t>
            </a:r>
            <a:r>
              <a:rPr lang="en-US" sz="2000" b="1" i="0" u="none" strike="noStrike" baseline="0" dirty="0">
                <a:latin typeface="Times New Roman" panose="02020603050405020304" pitchFamily="18" charset="0"/>
                <a:cs typeface="Times New Roman" panose="02020603050405020304" pitchFamily="18" charset="0"/>
              </a:rPr>
              <a:t>head marking, </a:t>
            </a:r>
            <a:r>
              <a:rPr lang="en-US" sz="2000" b="0" i="0" u="none" strike="noStrike" baseline="0" dirty="0">
                <a:latin typeface="Times New Roman" panose="02020603050405020304" pitchFamily="18" charset="0"/>
                <a:cs typeface="Times New Roman" panose="02020603050405020304" pitchFamily="18" charset="0"/>
              </a:rPr>
              <a:t>whereas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displays </a:t>
            </a:r>
            <a:r>
              <a:rPr lang="en-US" sz="2000" b="1" i="0" u="none" strike="noStrike" baseline="0" dirty="0">
                <a:latin typeface="Times New Roman" panose="02020603050405020304" pitchFamily="18" charset="0"/>
                <a:cs typeface="Times New Roman" panose="02020603050405020304" pitchFamily="18" charset="0"/>
              </a:rPr>
              <a:t>dependent </a:t>
            </a:r>
            <a:r>
              <a:rPr lang="en-IN" sz="2000" b="1" i="0" u="none" strike="noStrike" baseline="0" dirty="0">
                <a:latin typeface="Times New Roman" panose="02020603050405020304" pitchFamily="18" charset="0"/>
                <a:cs typeface="Times New Roman" panose="02020603050405020304" pitchFamily="18" charset="0"/>
              </a:rPr>
              <a:t>marking </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A2D7F24-9B0A-3BBB-E87F-40D002047C46}"/>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793282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D88CE-B125-5CCC-EF71-CC9887B8BFE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BCC9A2-4459-058D-C9E2-F0177C5BF83E}"/>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syntactic relation that holds between head and </a:t>
            </a:r>
            <a:r>
              <a:rPr lang="en-US" sz="2000" dirty="0" err="1">
                <a:latin typeface="Times New Roman" panose="02020603050405020304" pitchFamily="18" charset="0"/>
                <a:cs typeface="Times New Roman" panose="02020603050405020304" pitchFamily="18" charset="0"/>
              </a:rPr>
              <a:t>nonhead</a:t>
            </a:r>
            <a:r>
              <a:rPr lang="en-US" sz="2000" dirty="0">
                <a:latin typeface="Times New Roman" panose="02020603050405020304" pitchFamily="18" charset="0"/>
                <a:cs typeface="Times New Roman" panose="02020603050405020304" pitchFamily="18" charset="0"/>
              </a:rPr>
              <a:t> in these constructions is not always indicated morphologically.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err="1">
                <a:latin typeface="Times New Roman" panose="02020603050405020304" pitchFamily="18" charset="0"/>
                <a:cs typeface="Times New Roman" panose="02020603050405020304" pitchFamily="18" charset="0"/>
              </a:rPr>
              <a:t>Kobon</a:t>
            </a:r>
            <a:r>
              <a:rPr lang="en-US" sz="2000" dirty="0">
                <a:latin typeface="Times New Roman" panose="02020603050405020304" pitchFamily="18" charset="0"/>
                <a:cs typeface="Times New Roman" panose="02020603050405020304" pitchFamily="18" charset="0"/>
              </a:rPr>
              <a:t> (Trans-New Guinea: </a:t>
            </a:r>
            <a:r>
              <a:rPr lang="en-US" sz="2000" b="1" dirty="0">
                <a:latin typeface="Times New Roman" panose="02020603050405020304" pitchFamily="18" charset="0"/>
                <a:cs typeface="Times New Roman" panose="02020603050405020304" pitchFamily="18" charset="0"/>
              </a:rPr>
              <a:t>New Guinea</a:t>
            </a:r>
            <a:r>
              <a:rPr lang="en-US" sz="2000" dirty="0">
                <a:latin typeface="Times New Roman" panose="02020603050405020304" pitchFamily="18" charset="0"/>
                <a:cs typeface="Times New Roman" panose="02020603050405020304" pitchFamily="18" charset="0"/>
              </a:rPr>
              <a:t>), simply juxtaposing possessor and </a:t>
            </a:r>
            <a:r>
              <a:rPr lang="en-US" sz="2000" dirty="0" err="1">
                <a:latin typeface="Times New Roman" panose="02020603050405020304" pitchFamily="18" charset="0"/>
                <a:cs typeface="Times New Roman" panose="02020603050405020304" pitchFamily="18" charset="0"/>
              </a:rPr>
              <a:t>possessee</a:t>
            </a:r>
            <a:r>
              <a:rPr lang="en-US" sz="2000" dirty="0">
                <a:latin typeface="Times New Roman" panose="02020603050405020304" pitchFamily="18" charset="0"/>
                <a:cs typeface="Times New Roman" panose="02020603050405020304" pitchFamily="18" charset="0"/>
              </a:rPr>
              <a:t> (4) can create genitive constructions that are semantically comparable to the English and Hungarian discussed previously.</a:t>
            </a:r>
          </a:p>
          <a:p>
            <a:pPr lvl="1" algn="l"/>
            <a:r>
              <a:rPr lang="en-IN" b="0" i="0" u="none" strike="noStrike" baseline="0" dirty="0">
                <a:latin typeface="Times New Roman" panose="02020603050405020304" pitchFamily="18" charset="0"/>
                <a:cs typeface="Times New Roman" panose="02020603050405020304" pitchFamily="18" charset="0"/>
              </a:rPr>
              <a:t>(4) </a:t>
            </a:r>
            <a:r>
              <a:rPr lang="en-IN" b="0" i="0" u="none" strike="noStrike" baseline="0" dirty="0" err="1">
                <a:latin typeface="Times New Roman" panose="02020603050405020304" pitchFamily="18" charset="0"/>
                <a:cs typeface="Times New Roman" panose="02020603050405020304" pitchFamily="18" charset="0"/>
              </a:rPr>
              <a:t>Dumnab</a:t>
            </a:r>
            <a:r>
              <a:rPr lang="en-IN" b="0" i="0" u="none" strike="noStrike" baseline="0" dirty="0">
                <a:latin typeface="Times New Roman" panose="02020603050405020304" pitchFamily="18" charset="0"/>
                <a:cs typeface="Times New Roman" panose="02020603050405020304" pitchFamily="18" charset="0"/>
              </a:rPr>
              <a:t>  ram</a:t>
            </a:r>
          </a:p>
          <a:p>
            <a:pPr lvl="1"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Dumnab</a:t>
            </a:r>
            <a:r>
              <a:rPr lang="en-IN" b="0" i="0" u="none" strike="noStrike" baseline="0" dirty="0">
                <a:latin typeface="Times New Roman" panose="02020603050405020304" pitchFamily="18" charset="0"/>
                <a:cs typeface="Times New Roman" panose="02020603050405020304" pitchFamily="18" charset="0"/>
              </a:rPr>
              <a:t>  house</a:t>
            </a:r>
          </a:p>
          <a:p>
            <a:pPr lvl="1"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Dumnab’s</a:t>
            </a:r>
            <a:r>
              <a:rPr lang="en-IN" b="0" i="0" u="none" strike="noStrike" baseline="0" dirty="0">
                <a:latin typeface="Times New Roman" panose="02020603050405020304" pitchFamily="18" charset="0"/>
                <a:cs typeface="Times New Roman" panose="02020603050405020304" pitchFamily="18" charset="0"/>
              </a:rPr>
              <a:t> house’</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7B3C454-2EFB-C05F-6A68-4964F5526CE4}"/>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3011344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C27EE-F1A9-C6AA-7F95-1187A94D14C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ADBBC79-7E28-E386-0DA2-10E67C74CEF6}"/>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exceptionally, marking may occur both on the head and on the dependent simultaneously.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phenomenon, called </a:t>
            </a:r>
            <a:r>
              <a:rPr lang="en-US" sz="2000" b="1" dirty="0">
                <a:latin typeface="Times New Roman" panose="02020603050405020304" pitchFamily="18" charset="0"/>
                <a:cs typeface="Times New Roman" panose="02020603050405020304" pitchFamily="18" charset="0"/>
              </a:rPr>
              <a:t>double-marking</a:t>
            </a:r>
            <a:r>
              <a:rPr lang="en-US" sz="2000" dirty="0">
                <a:latin typeface="Times New Roman" panose="02020603050405020304" pitchFamily="18" charset="0"/>
                <a:cs typeface="Times New Roman" panose="02020603050405020304" pitchFamily="18" charset="0"/>
              </a:rPr>
              <a:t>, is exemplified by the following Turkish possessive phrase:</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ev</a:t>
            </a: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kapi-si</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house-GEN  door-3S</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‘the door of the house’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this example, a genitive marker is affixed to the possessor noun </a:t>
            </a:r>
            <a:r>
              <a:rPr lang="en-US" sz="2000" b="0" i="1" u="none" strike="noStrike" baseline="0" dirty="0" err="1">
                <a:latin typeface="Times New Roman" panose="02020603050405020304" pitchFamily="18" charset="0"/>
                <a:cs typeface="Times New Roman" panose="02020603050405020304" pitchFamily="18" charset="0"/>
              </a:rPr>
              <a:t>ev</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("house"), and an agreement suffix is found on the head noun </a:t>
            </a:r>
            <a:r>
              <a:rPr lang="en-US" sz="2000" b="1" i="1" u="none" strike="noStrike" baseline="0" dirty="0" err="1">
                <a:latin typeface="Times New Roman" panose="02020603050405020304" pitchFamily="18" charset="0"/>
                <a:cs typeface="Times New Roman" panose="02020603050405020304" pitchFamily="18" charset="0"/>
              </a:rPr>
              <a:t>kapi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("door").</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Both morphemes are necessary to form the construction properly.</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4941E2C-6905-3FF0-5D9D-394252538AE2}"/>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847394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D5ADE-7C59-FDD3-38C6-F671D178DA5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72CC8B-B302-83D7-9498-662001A1B5FE}"/>
              </a:ext>
            </a:extLst>
          </p:cNvPr>
          <p:cNvSpPr>
            <a:spLocks noGrp="1"/>
          </p:cNvSpPr>
          <p:nvPr>
            <p:ph type="subTitle" idx="1"/>
          </p:nvPr>
        </p:nvSpPr>
        <p:spPr>
          <a:xfrm>
            <a:off x="936172" y="564923"/>
            <a:ext cx="11179628" cy="5791427"/>
          </a:xfrm>
        </p:spPr>
        <p:txBody>
          <a:bodyPr>
            <a:normAutofit/>
          </a:bodyPr>
          <a:lstStyle/>
          <a:p>
            <a:pPr algn="l"/>
            <a:r>
              <a:rPr lang="en-IN" sz="2000" i="0" u="none" strike="noStrike" baseline="0" dirty="0">
                <a:latin typeface="Times New Roman" panose="02020603050405020304" pitchFamily="18" charset="0"/>
                <a:cs typeface="Times New Roman" panose="02020603050405020304" pitchFamily="18" charset="0"/>
              </a:rPr>
              <a:t>Let’s see Hindi example </a:t>
            </a:r>
          </a:p>
          <a:p>
            <a:pPr algn="l"/>
            <a:endParaRPr lang="en-IN" sz="2000" b="1" dirty="0">
              <a:latin typeface="Times New Roman" panose="02020603050405020304" pitchFamily="18" charset="0"/>
              <a:cs typeface="Times New Roman" panose="02020603050405020304" pitchFamily="18" charset="0"/>
            </a:endParaRPr>
          </a:p>
          <a:p>
            <a:pPr algn="l"/>
            <a:r>
              <a:rPr lang="en-IN" sz="2000" b="1" i="0" u="none" strike="noStrike" baseline="0" dirty="0">
                <a:latin typeface="Times New Roman" panose="02020603050405020304" pitchFamily="18" charset="0"/>
                <a:cs typeface="Times New Roman" panose="02020603050405020304" pitchFamily="18" charset="0"/>
              </a:rPr>
              <a:t>The Postposition</a:t>
            </a:r>
            <a:r>
              <a:rPr lang="en-IN" sz="2000" b="0" i="0" u="none" strike="noStrike" baseline="0" dirty="0">
                <a:latin typeface="Times New Roman" panose="02020603050405020304" pitchFamily="18" charset="0"/>
                <a:cs typeface="Times New Roman" panose="02020603050405020304" pitchFamily="18" charset="0"/>
              </a:rPr>
              <a:t> </a:t>
            </a:r>
            <a:r>
              <a:rPr lang="en-IN" sz="2000" b="1" i="1" u="none" strike="noStrike" baseline="0" dirty="0">
                <a:latin typeface="Times New Roman" panose="02020603050405020304" pitchFamily="18" charset="0"/>
                <a:cs typeface="Times New Roman" panose="02020603050405020304" pitchFamily="18" charset="0"/>
              </a:rPr>
              <a:t>ka</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postposition  </a:t>
            </a:r>
            <a:r>
              <a:rPr lang="en-US" sz="2000" b="0" i="1" u="none" strike="noStrike" baseline="0" dirty="0">
                <a:latin typeface="Times New Roman" panose="02020603050405020304" pitchFamily="18" charset="0"/>
                <a:cs typeface="Times New Roman" panose="02020603050405020304" pitchFamily="18" charset="0"/>
              </a:rPr>
              <a:t>ka: </a:t>
            </a:r>
            <a:r>
              <a:rPr lang="en-US" sz="2000" b="0" i="0" u="none" strike="noStrike" baseline="0" dirty="0">
                <a:latin typeface="Times New Roman" panose="02020603050405020304" pitchFamily="18" charset="0"/>
                <a:cs typeface="Times New Roman" panose="02020603050405020304" pitchFamily="18" charset="0"/>
              </a:rPr>
              <a:t>is used to denote the relationship between a noun or pronoun and another noun that follows 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is used to denote possession and relationship, material or composition, worth and measure, source, origin, cause, subject or object of an act, part of a whole, purpose or characteristics or trait.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form of this postposition agrees with the gender and number of the noun as </a:t>
            </a:r>
            <a:r>
              <a:rPr lang="en-IN" sz="2000" b="0" i="0" u="none" strike="noStrike" baseline="0" dirty="0">
                <a:latin typeface="Times New Roman" panose="02020603050405020304" pitchFamily="18" charset="0"/>
                <a:cs typeface="Times New Roman" panose="02020603050405020304" pitchFamily="18" charset="0"/>
              </a:rPr>
              <a:t>follows.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E63687F-C7E7-CD87-A1F5-1F3DA9ED13AD}"/>
              </a:ext>
            </a:extLst>
          </p:cNvPr>
          <p:cNvSpPr>
            <a:spLocks noGrp="1"/>
          </p:cNvSpPr>
          <p:nvPr>
            <p:ph type="sldNum" sz="quarter" idx="12"/>
          </p:nvPr>
        </p:nvSpPr>
        <p:spPr/>
        <p:txBody>
          <a:bodyPr/>
          <a:lstStyle/>
          <a:p>
            <a:fld id="{9953917B-9314-44A8-9CF5-8C1178B13F89}" type="slidenum">
              <a:rPr lang="en-IN" smtClean="0"/>
              <a:t>36</a:t>
            </a:fld>
            <a:endParaRPr lang="en-IN"/>
          </a:p>
        </p:txBody>
      </p:sp>
      <p:pic>
        <p:nvPicPr>
          <p:cNvPr id="4" name="Picture 3">
            <a:extLst>
              <a:ext uri="{FF2B5EF4-FFF2-40B4-BE49-F238E27FC236}">
                <a16:creationId xmlns:a16="http://schemas.microsoft.com/office/drawing/2014/main" id="{43E01DC0-48E9-3995-73CF-7139F6146ABD}"/>
              </a:ext>
            </a:extLst>
          </p:cNvPr>
          <p:cNvPicPr>
            <a:picLocks noChangeAspect="1"/>
          </p:cNvPicPr>
          <p:nvPr/>
        </p:nvPicPr>
        <p:blipFill>
          <a:blip r:embed="rId2"/>
          <a:stretch>
            <a:fillRect/>
          </a:stretch>
        </p:blipFill>
        <p:spPr>
          <a:xfrm>
            <a:off x="2397257" y="3951418"/>
            <a:ext cx="4610743" cy="1371791"/>
          </a:xfrm>
          <a:prstGeom prst="rect">
            <a:avLst/>
          </a:prstGeom>
        </p:spPr>
      </p:pic>
    </p:spTree>
    <p:extLst>
      <p:ext uri="{BB962C8B-B14F-4D97-AF65-F5344CB8AC3E}">
        <p14:creationId xmlns:p14="http://schemas.microsoft.com/office/powerpoint/2010/main" val="365598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7C021-708F-64BF-B421-E31924ED2E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CA47207-A82F-77C3-413B-672D6AD11E2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Hindi</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923F820-D018-9715-B2B4-A081BF53BE6D}"/>
              </a:ext>
            </a:extLst>
          </p:cNvPr>
          <p:cNvSpPr>
            <a:spLocks noGrp="1"/>
          </p:cNvSpPr>
          <p:nvPr>
            <p:ph type="sldNum" sz="quarter" idx="12"/>
          </p:nvPr>
        </p:nvSpPr>
        <p:spPr/>
        <p:txBody>
          <a:bodyPr/>
          <a:lstStyle/>
          <a:p>
            <a:fld id="{9953917B-9314-44A8-9CF5-8C1178B13F89}" type="slidenum">
              <a:rPr lang="en-IN" smtClean="0"/>
              <a:t>37</a:t>
            </a:fld>
            <a:endParaRPr lang="en-IN"/>
          </a:p>
        </p:txBody>
      </p:sp>
      <p:pic>
        <p:nvPicPr>
          <p:cNvPr id="7" name="Picture 6">
            <a:extLst>
              <a:ext uri="{FF2B5EF4-FFF2-40B4-BE49-F238E27FC236}">
                <a16:creationId xmlns:a16="http://schemas.microsoft.com/office/drawing/2014/main" id="{53C5156C-1A97-E7A3-3FE7-240B2AEC3357}"/>
              </a:ext>
            </a:extLst>
          </p:cNvPr>
          <p:cNvPicPr>
            <a:picLocks noChangeAspect="1"/>
          </p:cNvPicPr>
          <p:nvPr/>
        </p:nvPicPr>
        <p:blipFill>
          <a:blip r:embed="rId2"/>
          <a:stretch>
            <a:fillRect/>
          </a:stretch>
        </p:blipFill>
        <p:spPr>
          <a:xfrm>
            <a:off x="1566368" y="1143831"/>
            <a:ext cx="6759523" cy="5149245"/>
          </a:xfrm>
          <a:prstGeom prst="rect">
            <a:avLst/>
          </a:prstGeom>
        </p:spPr>
      </p:pic>
    </p:spTree>
    <p:extLst>
      <p:ext uri="{BB962C8B-B14F-4D97-AF65-F5344CB8AC3E}">
        <p14:creationId xmlns:p14="http://schemas.microsoft.com/office/powerpoint/2010/main" val="1038092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B3AC-9653-B7EC-2552-2FF5D3CA55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89566B-0E09-EAD8-07BE-0CB39CCC77F3}"/>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Implications for Universals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a database of 60 languages, Nichols (1986) discovered that languages fall into the following four major types:</a:t>
            </a:r>
          </a:p>
          <a:p>
            <a:pPr lvl="1" algn="l">
              <a:lnSpc>
                <a:spcPct val="110000"/>
              </a:lnSpc>
              <a:spcBef>
                <a:spcPts val="0"/>
              </a:spcBef>
            </a:pPr>
            <a:r>
              <a:rPr lang="en-US" b="1" dirty="0">
                <a:latin typeface="Times New Roman" panose="02020603050405020304" pitchFamily="18" charset="0"/>
                <a:cs typeface="Times New Roman" panose="02020603050405020304" pitchFamily="18" charset="0"/>
              </a:rPr>
              <a:t>1. Head marking</a:t>
            </a:r>
            <a:r>
              <a:rPr lang="en-US" dirty="0">
                <a:latin typeface="Times New Roman" panose="02020603050405020304" pitchFamily="18" charset="0"/>
                <a:cs typeface="Times New Roman" panose="02020603050405020304" pitchFamily="18" charset="0"/>
              </a:rPr>
              <a:t>—the predominate strategy of indicating dependency is to mark the head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(e.g., Blackfoot and </a:t>
            </a:r>
            <a:r>
              <a:rPr lang="en-US" dirty="0" err="1">
                <a:latin typeface="Times New Roman" panose="02020603050405020304" pitchFamily="18" charset="0"/>
                <a:cs typeface="Times New Roman" panose="02020603050405020304" pitchFamily="18" charset="0"/>
              </a:rPr>
              <a:t>Lakhota</a:t>
            </a:r>
            <a:r>
              <a:rPr lang="en-US" dirty="0">
                <a:latin typeface="Times New Roman" panose="02020603050405020304" pitchFamily="18" charset="0"/>
                <a:cs typeface="Times New Roman" panose="02020603050405020304" pitchFamily="18" charset="0"/>
              </a:rPr>
              <a:t>).</a:t>
            </a:r>
          </a:p>
          <a:p>
            <a:pPr lvl="1" algn="l">
              <a:lnSpc>
                <a:spcPct val="110000"/>
              </a:lnSpc>
              <a:spcBef>
                <a:spcPts val="0"/>
              </a:spcBef>
            </a:pPr>
            <a:r>
              <a:rPr lang="en-US" b="1" dirty="0">
                <a:latin typeface="Times New Roman" panose="02020603050405020304" pitchFamily="18" charset="0"/>
                <a:cs typeface="Times New Roman" panose="02020603050405020304" pitchFamily="18" charset="0"/>
              </a:rPr>
              <a:t>2. Dependent marking</a:t>
            </a:r>
            <a:r>
              <a:rPr lang="en-US" dirty="0">
                <a:latin typeface="Times New Roman" panose="02020603050405020304" pitchFamily="18" charset="0"/>
                <a:cs typeface="Times New Roman" panose="02020603050405020304" pitchFamily="18" charset="0"/>
              </a:rPr>
              <a:t>—the predominate strategy of indicating dependency is to mark the dependent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(e.g., Greek).</a:t>
            </a:r>
          </a:p>
          <a:p>
            <a:pPr lvl="1" algn="l">
              <a:lnSpc>
                <a:spcPct val="110000"/>
              </a:lnSpc>
              <a:spcBef>
                <a:spcPts val="0"/>
              </a:spcBef>
            </a:pPr>
            <a:r>
              <a:rPr lang="en-US" b="1" dirty="0">
                <a:latin typeface="Times New Roman" panose="02020603050405020304" pitchFamily="18" charset="0"/>
                <a:cs typeface="Times New Roman" panose="02020603050405020304" pitchFamily="18" charset="0"/>
              </a:rPr>
              <a:t>3. Double marking</a:t>
            </a:r>
            <a:r>
              <a:rPr lang="en-US" dirty="0">
                <a:latin typeface="Times New Roman" panose="02020603050405020304" pitchFamily="18" charset="0"/>
                <a:cs typeface="Times New Roman" panose="02020603050405020304" pitchFamily="18" charset="0"/>
              </a:rPr>
              <a:t>—a significant number of constructions mark both head and dependent, thereby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making it impractical to place the language in the </a:t>
            </a:r>
            <a:r>
              <a:rPr lang="en-US" dirty="0" err="1">
                <a:latin typeface="Times New Roman" panose="02020603050405020304" pitchFamily="18" charset="0"/>
                <a:cs typeface="Times New Roman" panose="02020603050405020304" pitchFamily="18" charset="0"/>
              </a:rPr>
              <a:t>headmarking</a:t>
            </a:r>
            <a:r>
              <a:rPr lang="en-US" dirty="0">
                <a:latin typeface="Times New Roman" panose="02020603050405020304" pitchFamily="18" charset="0"/>
                <a:cs typeface="Times New Roman" panose="02020603050405020304" pitchFamily="18" charset="0"/>
              </a:rPr>
              <a:t> or dependent-marking categories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(e.g., Aleut and Arabic).</a:t>
            </a:r>
          </a:p>
          <a:p>
            <a:pPr lvl="1" algn="l">
              <a:lnSpc>
                <a:spcPct val="110000"/>
              </a:lnSpc>
              <a:spcBef>
                <a:spcPts val="0"/>
              </a:spcBef>
            </a:pPr>
            <a:r>
              <a:rPr lang="en-US" b="1" dirty="0">
                <a:latin typeface="Times New Roman" panose="02020603050405020304" pitchFamily="18" charset="0"/>
                <a:cs typeface="Times New Roman" panose="02020603050405020304" pitchFamily="18" charset="0"/>
              </a:rPr>
              <a:t>4. Split marking</a:t>
            </a:r>
            <a:r>
              <a:rPr lang="en-US" dirty="0">
                <a:latin typeface="Times New Roman" panose="02020603050405020304" pitchFamily="18" charset="0"/>
                <a:cs typeface="Times New Roman" panose="02020603050405020304" pitchFamily="18" charset="0"/>
              </a:rPr>
              <a:t>—they display roughly equivalent numbers of head-marking and dependent-marking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patterns (e.g., Bantu languages, in which the clause level is head marked and the phrase level is  </a:t>
            </a: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    dependent marked).</a:t>
            </a:r>
          </a:p>
          <a:p>
            <a:pPr lvl="1" algn="l">
              <a:lnSpc>
                <a:spcPct val="11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10000"/>
              </a:lnSpc>
              <a:spcBef>
                <a:spcPts val="0"/>
              </a:spcBef>
            </a:pPr>
            <a:r>
              <a:rPr lang="en-US" dirty="0">
                <a:latin typeface="Times New Roman" panose="02020603050405020304" pitchFamily="18" charset="0"/>
                <a:cs typeface="Times New Roman" panose="02020603050405020304" pitchFamily="18" charset="0"/>
              </a:rPr>
              <a:t>(Note: </a:t>
            </a:r>
            <a:r>
              <a:rPr lang="en-US" sz="1800" dirty="0">
                <a:latin typeface="Times New Roman" panose="02020603050405020304" pitchFamily="18" charset="0"/>
                <a:cs typeface="Times New Roman" panose="02020603050405020304" pitchFamily="18" charset="0"/>
              </a:rPr>
              <a:t>Languages of the first three types are probably never entirely consistent. </a:t>
            </a:r>
          </a:p>
          <a:p>
            <a:pPr lvl="1" algn="l">
              <a:lnSpc>
                <a:spcPct val="110000"/>
              </a:lnSpc>
              <a:spcBef>
                <a:spcPts val="0"/>
              </a:spcBef>
            </a:pPr>
            <a:r>
              <a:rPr lang="en-US" sz="1800" dirty="0">
                <a:latin typeface="Times New Roman" panose="02020603050405020304" pitchFamily="18" charset="0"/>
                <a:cs typeface="Times New Roman" panose="02020603050405020304" pitchFamily="18" charset="0"/>
              </a:rPr>
              <a:t>            The four categories listed above represent tendencies and not discrete sets. </a:t>
            </a:r>
            <a:r>
              <a:rPr lang="en-US"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6FA7DC-90FF-7AB2-BDF7-BD162E4F70F8}"/>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2502011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A5613-3F21-6087-6FB9-DC1C9C4AEE4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81E30F1-993B-EFB1-86B4-32C09A5144F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Some of the most extreme examples come from Eskimo languages such as West </a:t>
            </a:r>
            <a:r>
              <a:rPr lang="en-US" sz="2000" b="1" dirty="0">
                <a:latin typeface="Times New Roman" panose="02020603050405020304" pitchFamily="18" charset="0"/>
                <a:cs typeface="Times New Roman" panose="02020603050405020304" pitchFamily="18" charset="0"/>
              </a:rPr>
              <a:t>Greenlandic</a:t>
            </a:r>
            <a:r>
              <a:rPr lang="en-US" sz="2000" dirty="0">
                <a:latin typeface="Times New Roman" panose="02020603050405020304" pitchFamily="18" charset="0"/>
                <a:cs typeface="Times New Roman" panose="02020603050405020304" pitchFamily="18" charset="0"/>
              </a:rPr>
              <a:t>:</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err="1">
                <a:latin typeface="Times New Roman" panose="02020603050405020304" pitchFamily="18" charset="0"/>
                <a:cs typeface="Times New Roman" panose="02020603050405020304" pitchFamily="18" charset="0"/>
              </a:rPr>
              <a:t>tusaa-nngit-su-usaar-tuaannar-sinnaa-nngi-vip-putit</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hear’-neg.-</a:t>
            </a:r>
            <a:r>
              <a:rPr lang="en-US" dirty="0" err="1">
                <a:latin typeface="Times New Roman" panose="02020603050405020304" pitchFamily="18" charset="0"/>
                <a:cs typeface="Times New Roman" panose="02020603050405020304" pitchFamily="18" charset="0"/>
              </a:rPr>
              <a:t>intrans.participle</a:t>
            </a:r>
            <a:r>
              <a:rPr lang="en-US" dirty="0">
                <a:latin typeface="Times New Roman" panose="02020603050405020304" pitchFamily="18" charset="0"/>
                <a:cs typeface="Times New Roman" panose="02020603050405020304" pitchFamily="18" charset="0"/>
              </a:rPr>
              <a:t>-‘pretend’-‘all the time’-‘can’-neg.-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‘really’-2nd.sng.indicative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‘You simply cannot pretend not to be hearing all the time’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E946E2-962F-431F-0B43-B3DBF7839CA3}"/>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310378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Morphemes</a:t>
            </a:r>
            <a:r>
              <a:rPr lang="en-US" sz="2000" dirty="0">
                <a:latin typeface="Times New Roman" panose="02020603050405020304" pitchFamily="18" charset="0"/>
                <a:cs typeface="Times New Roman" panose="02020603050405020304" pitchFamily="18" charset="0"/>
              </a:rPr>
              <a:t> are of very </a:t>
            </a:r>
            <a:r>
              <a:rPr lang="en-US" sz="2000" b="1" dirty="0">
                <a:latin typeface="Times New Roman" panose="02020603050405020304" pitchFamily="18" charset="0"/>
                <a:cs typeface="Times New Roman" panose="02020603050405020304" pitchFamily="18" charset="0"/>
              </a:rPr>
              <a:t>different types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form the </a:t>
            </a:r>
            <a:r>
              <a:rPr lang="en-US" sz="2000" b="1" dirty="0">
                <a:latin typeface="Times New Roman" panose="02020603050405020304" pitchFamily="18" charset="0"/>
                <a:cs typeface="Times New Roman" panose="02020603050405020304" pitchFamily="18" charset="0"/>
              </a:rPr>
              <a:t>basis of words </a:t>
            </a:r>
            <a:r>
              <a:rPr lang="en-US" sz="2000" dirty="0">
                <a:latin typeface="Times New Roman" panose="02020603050405020304" pitchFamily="18" charset="0"/>
                <a:cs typeface="Times New Roman" panose="02020603050405020304" pitchFamily="18" charset="0"/>
              </a:rPr>
              <a:t>(such as </a:t>
            </a:r>
            <a:r>
              <a:rPr lang="en-US" sz="2000" b="1" dirty="0">
                <a:latin typeface="Times New Roman" panose="02020603050405020304" pitchFamily="18" charset="0"/>
                <a:cs typeface="Times New Roman" panose="02020603050405020304" pitchFamily="18" charset="0"/>
              </a:rPr>
              <a:t>cover</a:t>
            </a:r>
            <a:r>
              <a:rPr lang="en-US" sz="2000" dirty="0">
                <a:latin typeface="Times New Roman" panose="02020603050405020304" pitchFamily="18" charset="0"/>
                <a:cs typeface="Times New Roman" panose="02020603050405020304" pitchFamily="18" charset="0"/>
              </a:rPr>
              <a:t>), whereas others </a:t>
            </a:r>
            <a:r>
              <a:rPr lang="en-US" sz="2000" b="1" dirty="0">
                <a:latin typeface="Times New Roman" panose="02020603050405020304" pitchFamily="18" charset="0"/>
                <a:cs typeface="Times New Roman" panose="02020603050405020304" pitchFamily="18" charset="0"/>
              </a:rPr>
              <a:t>modify</a:t>
            </a:r>
            <a:r>
              <a:rPr lang="en-US" sz="2000" dirty="0">
                <a:latin typeface="Times New Roman" panose="02020603050405020304" pitchFamily="18" charset="0"/>
                <a:cs typeface="Times New Roman" panose="02020603050405020304" pitchFamily="18" charset="0"/>
              </a:rPr>
              <a:t> the meaning of this base in some way (such as </a:t>
            </a:r>
            <a:r>
              <a:rPr lang="en-US" sz="2000" i="1" dirty="0">
                <a:latin typeface="Times New Roman" panose="02020603050405020304" pitchFamily="18" charset="0"/>
                <a:cs typeface="Times New Roman" panose="02020603050405020304" pitchFamily="18" charset="0"/>
              </a:rPr>
              <a:t>un</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4036057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r>
              <a:rPr lang="en-US" sz="1800" b="0" i="0" u="none" strike="noStrike" baseline="0" dirty="0">
                <a:solidFill>
                  <a:srgbClr val="000000"/>
                </a:solidFill>
                <a:latin typeface="Times New Roman" panose="02020603050405020304" pitchFamily="18" charset="0"/>
              </a:rPr>
              <a:t>Whaley, Lindsay J. 1996. </a:t>
            </a:r>
            <a:r>
              <a:rPr lang="en-US" sz="1800" b="0" i="1" u="none" strike="noStrike" baseline="0" dirty="0">
                <a:solidFill>
                  <a:srgbClr val="000000"/>
                </a:solidFill>
                <a:latin typeface="Times New Roman" panose="02020603050405020304" pitchFamily="18" charset="0"/>
              </a:rPr>
              <a:t>Introduction to typology: the unity and diversity of language</a:t>
            </a:r>
            <a:r>
              <a:rPr lang="en-US" sz="1800" b="0"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Times New Roman" panose="02020603050405020304" pitchFamily="18" charset="0"/>
              </a:rPr>
              <a:t>London: Sage.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Morphology: Key Concepts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2"/>
              </a:rPr>
              <a:t>https://www.researchgate.net/profile/Abdel-Rahman-Altakhaineh/publication/342523154_Morphology_Key_Concepts/links/5ef9d441a6fdcc4ca43a31bc/Morphology-Key-Concepts.pdf</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hlinkClick r:id="rId3"/>
              </a:rPr>
              <a:t>https://www.academia.edu/39514954/Morphological_Typology_Ling_100_Introduction_to_Linguistic_Science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417737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morphemes are examined cross-linguistically, the variation becomes more dramatic.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would be impossible to examine thousands of morphemes occur in languages around the world.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we find certain cross-linguistic regularities in the kinds of morphemes one encounters and patterns in the ways these morphemes are combined.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217993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Bound vs Free Morphemes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morpheme is said to be </a:t>
            </a:r>
            <a:r>
              <a:rPr lang="en-US" sz="2000" b="1" dirty="0">
                <a:latin typeface="Times New Roman" panose="02020603050405020304" pitchFamily="18" charset="0"/>
                <a:cs typeface="Times New Roman" panose="02020603050405020304" pitchFamily="18" charset="0"/>
              </a:rPr>
              <a:t>free</a:t>
            </a:r>
            <a:r>
              <a:rPr lang="en-US" sz="2000" dirty="0">
                <a:latin typeface="Times New Roman" panose="02020603050405020304" pitchFamily="18" charset="0"/>
                <a:cs typeface="Times New Roman" panose="02020603050405020304" pitchFamily="18" charset="0"/>
              </a:rPr>
              <a:t> if it can appear on its own without the presence of another morpheme.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In English, </a:t>
            </a:r>
            <a:r>
              <a:rPr lang="en-US" sz="2000" i="1" dirty="0">
                <a:latin typeface="Times New Roman" panose="02020603050405020304" pitchFamily="18" charset="0"/>
                <a:cs typeface="Times New Roman" panose="02020603050405020304" pitchFamily="18" charset="0"/>
              </a:rPr>
              <a:t>dog, the, and, walk, very, happy, and must are all examples of free morphemes,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whereas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(as in dogs) and </a:t>
            </a:r>
            <a:r>
              <a:rPr lang="en-US" sz="2000" i="1" dirty="0">
                <a:latin typeface="Times New Roman" panose="02020603050405020304" pitchFamily="18" charset="0"/>
                <a:cs typeface="Times New Roman" panose="02020603050405020304" pitchFamily="18" charset="0"/>
              </a:rPr>
              <a:t>un</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ed</a:t>
            </a:r>
            <a:r>
              <a:rPr lang="en-US" sz="2000" dirty="0">
                <a:latin typeface="Times New Roman" panose="02020603050405020304" pitchFamily="18" charset="0"/>
                <a:cs typeface="Times New Roman" panose="02020603050405020304" pitchFamily="18" charset="0"/>
              </a:rPr>
              <a:t> (as in un-cover-ed) are </a:t>
            </a:r>
            <a:r>
              <a:rPr lang="en-US" sz="2000" b="1" dirty="0">
                <a:latin typeface="Times New Roman" panose="02020603050405020304" pitchFamily="18" charset="0"/>
                <a:cs typeface="Times New Roman" panose="02020603050405020304" pitchFamily="18" charset="0"/>
              </a:rPr>
              <a:t>bound</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a morpheme is said to be </a:t>
            </a:r>
            <a:r>
              <a:rPr lang="en-US" sz="2000" b="1" dirty="0">
                <a:latin typeface="Times New Roman" panose="02020603050405020304" pitchFamily="18" charset="0"/>
                <a:cs typeface="Times New Roman" panose="02020603050405020304" pitchFamily="18" charset="0"/>
              </a:rPr>
              <a:t>bound morpheme</a:t>
            </a:r>
            <a:r>
              <a:rPr lang="en-US" sz="2000" dirty="0">
                <a:latin typeface="Times New Roman" panose="02020603050405020304" pitchFamily="18" charset="0"/>
                <a:cs typeface="Times New Roman" panose="02020603050405020304" pitchFamily="18" charset="0"/>
              </a:rPr>
              <a:t> if it cannot appear on its own as a word.</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127938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C0F6E-D8D1-8B47-6345-714F8A186B6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52245BD-953E-CD79-6B37-89F81DB26A8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Compare these properties of the with the plural marker </a:t>
            </a:r>
            <a:r>
              <a:rPr lang="en-US" sz="2000" i="1" dirty="0">
                <a:latin typeface="Times New Roman" panose="02020603050405020304" pitchFamily="18" charset="0"/>
                <a:cs typeface="Times New Roman" panose="02020603050405020304" pitchFamily="18" charset="0"/>
              </a:rPr>
              <a: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words can separate </a:t>
            </a:r>
            <a:r>
              <a:rPr lang="en-US" sz="2000" i="1"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from the noun it modifies, it cannot be stressed, and no pause can separate it from the nouns to which it is affixed.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For these reasons, it is clear that </a:t>
            </a:r>
            <a:r>
              <a:rPr lang="en-US" sz="2000" i="1" dirty="0">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is a bound morpheme.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26DC5F-5C16-F4E4-E0E9-7C9AA2F6437C}"/>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49018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4F810-57A3-E56E-4392-4B5ACD86A5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BE10A1E-89E9-EBDB-C729-6E737AC9A100}"/>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determination of whether a morpheme is </a:t>
            </a:r>
            <a:r>
              <a:rPr lang="en-US" sz="2000" b="1" dirty="0">
                <a:latin typeface="Times New Roman" panose="02020603050405020304" pitchFamily="18" charset="0"/>
                <a:cs typeface="Times New Roman" panose="02020603050405020304" pitchFamily="18" charset="0"/>
              </a:rPr>
              <a:t>bound</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free</a:t>
            </a:r>
            <a:r>
              <a:rPr lang="en-US" sz="2000" dirty="0">
                <a:latin typeface="Times New Roman" panose="02020603050405020304" pitchFamily="18" charset="0"/>
                <a:cs typeface="Times New Roman" panose="02020603050405020304" pitchFamily="18" charset="0"/>
              </a:rPr>
              <a:t> is also not fully derivable from its semantics.</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Hence, in some languages, such as Danish (Germanic: Denmark), definiteness is marked by a bound morpheme rather than a free morpheme, such as </a:t>
            </a:r>
            <a:r>
              <a:rPr lang="en-US" sz="2000" b="1" i="1"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in English..</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Conversely, the marking of </a:t>
            </a:r>
            <a:r>
              <a:rPr lang="en-US" sz="2000" b="1" dirty="0">
                <a:latin typeface="Times New Roman" panose="02020603050405020304" pitchFamily="18" charset="0"/>
                <a:cs typeface="Times New Roman" panose="02020603050405020304" pitchFamily="18" charset="0"/>
              </a:rPr>
              <a:t>plurality</a:t>
            </a:r>
            <a:r>
              <a:rPr lang="en-US" sz="2000" dirty="0">
                <a:latin typeface="Times New Roman" panose="02020603050405020304" pitchFamily="18" charset="0"/>
                <a:cs typeface="Times New Roman" panose="02020603050405020304" pitchFamily="18" charset="0"/>
              </a:rPr>
              <a:t> is not always accomplished by affixation as it is in English. Instead, a separate plural word can be utilized as in the following: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1E0A2B0-C8F3-6E72-7420-B355CECAFB57}"/>
              </a:ext>
            </a:extLst>
          </p:cNvPr>
          <p:cNvSpPr>
            <a:spLocks noGrp="1"/>
          </p:cNvSpPr>
          <p:nvPr>
            <p:ph type="sldNum" sz="quarter" idx="12"/>
          </p:nvPr>
        </p:nvSpPr>
        <p:spPr/>
        <p:txBody>
          <a:bodyPr/>
          <a:lstStyle/>
          <a:p>
            <a:fld id="{9953917B-9314-44A8-9CF5-8C1178B13F89}" type="slidenum">
              <a:rPr lang="en-IN" smtClean="0"/>
              <a:t>8</a:t>
            </a:fld>
            <a:endParaRPr lang="en-IN"/>
          </a:p>
        </p:txBody>
      </p:sp>
      <p:pic>
        <p:nvPicPr>
          <p:cNvPr id="4" name="Picture 3">
            <a:extLst>
              <a:ext uri="{FF2B5EF4-FFF2-40B4-BE49-F238E27FC236}">
                <a16:creationId xmlns:a16="http://schemas.microsoft.com/office/drawing/2014/main" id="{0CAC547A-7551-B2AB-575C-0D38E17547C3}"/>
              </a:ext>
            </a:extLst>
          </p:cNvPr>
          <p:cNvPicPr>
            <a:picLocks noChangeAspect="1"/>
          </p:cNvPicPr>
          <p:nvPr/>
        </p:nvPicPr>
        <p:blipFill>
          <a:blip r:embed="rId2"/>
          <a:stretch>
            <a:fillRect/>
          </a:stretch>
        </p:blipFill>
        <p:spPr>
          <a:xfrm>
            <a:off x="1469066" y="2047616"/>
            <a:ext cx="8513134" cy="1203944"/>
          </a:xfrm>
          <a:prstGeom prst="rect">
            <a:avLst/>
          </a:prstGeom>
        </p:spPr>
      </p:pic>
      <p:pic>
        <p:nvPicPr>
          <p:cNvPr id="7" name="Picture 6">
            <a:extLst>
              <a:ext uri="{FF2B5EF4-FFF2-40B4-BE49-F238E27FC236}">
                <a16:creationId xmlns:a16="http://schemas.microsoft.com/office/drawing/2014/main" id="{843F7F73-95BA-F75D-A965-D40CC4A0861F}"/>
              </a:ext>
            </a:extLst>
          </p:cNvPr>
          <p:cNvPicPr>
            <a:picLocks noChangeAspect="1"/>
          </p:cNvPicPr>
          <p:nvPr/>
        </p:nvPicPr>
        <p:blipFill>
          <a:blip r:embed="rId3"/>
          <a:stretch>
            <a:fillRect/>
          </a:stretch>
        </p:blipFill>
        <p:spPr>
          <a:xfrm>
            <a:off x="1616148" y="4030972"/>
            <a:ext cx="7694428" cy="1545966"/>
          </a:xfrm>
          <a:prstGeom prst="rect">
            <a:avLst/>
          </a:prstGeom>
        </p:spPr>
      </p:pic>
    </p:spTree>
    <p:extLst>
      <p:ext uri="{BB962C8B-B14F-4D97-AF65-F5344CB8AC3E}">
        <p14:creationId xmlns:p14="http://schemas.microsoft.com/office/powerpoint/2010/main" val="180215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FF68-B69D-B774-5AE4-950237D80A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B88E58-7EB6-3D1F-6D39-521DF683881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notion of a free morpheme is often confused with the notion of a root, but the two terms are not equivalent because not all roots are free. In ancient Greek, for example, most noun roots must be considered bound because it is obligatory for them to occur with a case suffix.</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the noun root </a:t>
            </a:r>
            <a:r>
              <a:rPr lang="en-US" sz="2000" b="1" dirty="0">
                <a:latin typeface="Times New Roman" panose="02020603050405020304" pitchFamily="18" charset="0"/>
                <a:cs typeface="Times New Roman" panose="02020603050405020304" pitchFamily="18" charset="0"/>
              </a:rPr>
              <a:t>log-</a:t>
            </a:r>
            <a:r>
              <a:rPr lang="en-US" sz="2000" dirty="0">
                <a:latin typeface="Times New Roman" panose="02020603050405020304" pitchFamily="18" charset="0"/>
                <a:cs typeface="Times New Roman" panose="02020603050405020304" pitchFamily="18" charset="0"/>
              </a:rPr>
              <a:t> is clearly identifiable, but it never appears in a bare form.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Therefore, it is a bound morpheme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4FC11F-156E-DE7F-A698-C03C083D3BAA}"/>
              </a:ext>
            </a:extLst>
          </p:cNvPr>
          <p:cNvSpPr>
            <a:spLocks noGrp="1"/>
          </p:cNvSpPr>
          <p:nvPr>
            <p:ph type="sldNum" sz="quarter" idx="12"/>
          </p:nvPr>
        </p:nvSpPr>
        <p:spPr/>
        <p:txBody>
          <a:bodyPr/>
          <a:lstStyle/>
          <a:p>
            <a:fld id="{9953917B-9314-44A8-9CF5-8C1178B13F89}" type="slidenum">
              <a:rPr lang="en-IN" smtClean="0"/>
              <a:t>9</a:t>
            </a:fld>
            <a:endParaRPr lang="en-IN"/>
          </a:p>
        </p:txBody>
      </p:sp>
      <p:pic>
        <p:nvPicPr>
          <p:cNvPr id="4" name="Picture 3">
            <a:extLst>
              <a:ext uri="{FF2B5EF4-FFF2-40B4-BE49-F238E27FC236}">
                <a16:creationId xmlns:a16="http://schemas.microsoft.com/office/drawing/2014/main" id="{6B492690-B41E-8336-DA9E-BD7568264A59}"/>
              </a:ext>
            </a:extLst>
          </p:cNvPr>
          <p:cNvPicPr>
            <a:picLocks noChangeAspect="1"/>
          </p:cNvPicPr>
          <p:nvPr/>
        </p:nvPicPr>
        <p:blipFill>
          <a:blip r:embed="rId2"/>
          <a:stretch>
            <a:fillRect/>
          </a:stretch>
        </p:blipFill>
        <p:spPr>
          <a:xfrm>
            <a:off x="1690576" y="2076487"/>
            <a:ext cx="5663711" cy="1719834"/>
          </a:xfrm>
          <a:prstGeom prst="rect">
            <a:avLst/>
          </a:prstGeom>
        </p:spPr>
      </p:pic>
    </p:spTree>
    <p:extLst>
      <p:ext uri="{BB962C8B-B14F-4D97-AF65-F5344CB8AC3E}">
        <p14:creationId xmlns:p14="http://schemas.microsoft.com/office/powerpoint/2010/main" val="20956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5382</TotalTime>
  <Words>3719</Words>
  <Application>Microsoft Office PowerPoint</Application>
  <PresentationFormat>Widescreen</PresentationFormat>
  <Paragraphs>328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3. Morphological typology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239</cp:revision>
  <dcterms:created xsi:type="dcterms:W3CDTF">2024-01-07T16:04:09Z</dcterms:created>
  <dcterms:modified xsi:type="dcterms:W3CDTF">2025-02-02T07:21:45Z</dcterms:modified>
</cp:coreProperties>
</file>