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404" r:id="rId3"/>
    <p:sldId id="405" r:id="rId4"/>
    <p:sldId id="406" r:id="rId5"/>
    <p:sldId id="445" r:id="rId6"/>
    <p:sldId id="407" r:id="rId7"/>
    <p:sldId id="444" r:id="rId8"/>
    <p:sldId id="447" r:id="rId9"/>
    <p:sldId id="408" r:id="rId10"/>
    <p:sldId id="425" r:id="rId11"/>
    <p:sldId id="438" r:id="rId12"/>
    <p:sldId id="443" r:id="rId13"/>
    <p:sldId id="409" r:id="rId14"/>
    <p:sldId id="410" r:id="rId15"/>
    <p:sldId id="411" r:id="rId16"/>
    <p:sldId id="412" r:id="rId17"/>
    <p:sldId id="413" r:id="rId18"/>
    <p:sldId id="414" r:id="rId19"/>
    <p:sldId id="446" r:id="rId20"/>
    <p:sldId id="415" r:id="rId21"/>
    <p:sldId id="416" r:id="rId22"/>
    <p:sldId id="417" r:id="rId23"/>
    <p:sldId id="454" r:id="rId24"/>
    <p:sldId id="455" r:id="rId25"/>
    <p:sldId id="452" r:id="rId26"/>
    <p:sldId id="448" r:id="rId27"/>
    <p:sldId id="418" r:id="rId28"/>
    <p:sldId id="419" r:id="rId29"/>
    <p:sldId id="420" r:id="rId30"/>
    <p:sldId id="456" r:id="rId31"/>
    <p:sldId id="259" r:id="rId32"/>
    <p:sldId id="422" r:id="rId33"/>
    <p:sldId id="436" r:id="rId34"/>
    <p:sldId id="44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0883" autoAdjust="0"/>
  </p:normalViewPr>
  <p:slideViewPr>
    <p:cSldViewPr snapToGrid="0">
      <p:cViewPr varScale="1">
        <p:scale>
          <a:sx n="57" d="100"/>
          <a:sy n="57" d="100"/>
        </p:scale>
        <p:origin x="992" y="48"/>
      </p:cViewPr>
      <p:guideLst/>
    </p:cSldViewPr>
  </p:slideViewPr>
  <p:outlineViewPr>
    <p:cViewPr>
      <p:scale>
        <a:sx n="33" d="100"/>
        <a:sy n="33" d="100"/>
      </p:scale>
      <p:origin x="0" y="-532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144F4-9EFB-492F-B20B-3CBBAF9D4BC3}" type="datetimeFigureOut">
              <a:rPr lang="en-IN" smtClean="0"/>
              <a:t>30-01-2025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D0F9BC-EC7C-404A-95E9-2A5D129CD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118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Note that the marker of comparison is the word </a:t>
            </a:r>
            <a:r>
              <a:rPr lang="en-US" sz="1800" b="0" i="1" u="none" strike="noStrike" baseline="0" dirty="0">
                <a:latin typeface="Times-Italic"/>
              </a:rPr>
              <a:t>than</a:t>
            </a:r>
            <a:r>
              <a:rPr lang="en-US" sz="1800" b="0" i="0" u="none" strike="noStrike" baseline="0" dirty="0">
                <a:latin typeface="Times-Roman"/>
              </a:rPr>
              <a:t>, rather than the word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more. </a:t>
            </a:r>
            <a:r>
              <a:rPr lang="en-US" sz="1800" b="0" i="0" u="none" strike="noStrike" baseline="0" dirty="0">
                <a:latin typeface="Times-Roman"/>
              </a:rPr>
              <a:t>Most languages do not employ a word meaning ‘more’ in comparative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constructions, using expressions that literally translate more like ‘Nancy is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intelligent than Jeff’, although the marker of comparison in such languages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might be considered to mean ‘more than’ rather than just ‘than’.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9BC-EC7C-404A-95E9-2A5D129CD2B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228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857E4-7D1B-810D-4BDE-8ACC29527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E15805-5904-98DE-A550-E2869E7B86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1EC4EE-2DAF-1778-5DF4-33DDE66EB2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Note that the marker of comparison is the word </a:t>
            </a:r>
            <a:r>
              <a:rPr lang="en-US" sz="1800" b="0" i="1" u="none" strike="noStrike" baseline="0" dirty="0">
                <a:latin typeface="Times-Italic"/>
              </a:rPr>
              <a:t>than</a:t>
            </a:r>
            <a:r>
              <a:rPr lang="en-US" sz="1800" b="0" i="0" u="none" strike="noStrike" baseline="0" dirty="0">
                <a:latin typeface="Times-Roman"/>
              </a:rPr>
              <a:t>, rather than the word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more. </a:t>
            </a:r>
            <a:r>
              <a:rPr lang="en-US" sz="1800" b="0" i="0" u="none" strike="noStrike" baseline="0" dirty="0">
                <a:latin typeface="Times-Roman"/>
              </a:rPr>
              <a:t>Most languages do not employ a word meaning ‘more’ in comparative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constructions, using expressions that literally translate more like ‘Nancy is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intelligent than Jeff’, although the marker of comparison in such languages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might be considered to mean ‘more than’ rather than just ‘than’.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B5ED-EB94-79FD-DDF6-56CBAFBB4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9BC-EC7C-404A-95E9-2A5D129CD2B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959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C840A-D6CB-FA39-0D02-AF4B568D8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EE8E29-5DCC-4BD0-4DC8-8C5F37B60A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B40A7-36C3-9567-DEF9-9EB67CD975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Note that the marker of comparison is the word </a:t>
            </a:r>
            <a:r>
              <a:rPr lang="en-US" sz="1800" b="0" i="1" u="none" strike="noStrike" baseline="0" dirty="0">
                <a:latin typeface="Times-Italic"/>
              </a:rPr>
              <a:t>than</a:t>
            </a:r>
            <a:r>
              <a:rPr lang="en-US" sz="1800" b="0" i="0" u="none" strike="noStrike" baseline="0" dirty="0">
                <a:latin typeface="Times-Roman"/>
              </a:rPr>
              <a:t>, rather than the word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more. </a:t>
            </a:r>
            <a:r>
              <a:rPr lang="en-US" sz="1800" b="0" i="0" u="none" strike="noStrike" baseline="0" dirty="0">
                <a:latin typeface="Times-Roman"/>
              </a:rPr>
              <a:t>Most languages do not employ a word meaning ‘more’ in comparative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constructions, using expressions that literally translate more like ‘Nancy is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intelligent than Jeff’, although the marker of comparison in such languages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might be considered to mean ‘more than’ rather than just ‘than’.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CFA80-B729-FC0C-363B-6BD97FFE73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9BC-EC7C-404A-95E9-2A5D129CD2BB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6045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9AE69-C89D-E40E-0EC8-9DAFCFCC4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D16B7D-4A80-72DB-F71C-FF52B9744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617D59-D093-703E-0438-50E343E643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Note that the marker of comparison is the word </a:t>
            </a:r>
            <a:r>
              <a:rPr lang="en-US" sz="1800" b="0" i="1" u="none" strike="noStrike" baseline="0" dirty="0">
                <a:latin typeface="Times-Italic"/>
              </a:rPr>
              <a:t>than</a:t>
            </a:r>
            <a:r>
              <a:rPr lang="en-US" sz="1800" b="0" i="0" u="none" strike="noStrike" baseline="0" dirty="0">
                <a:latin typeface="Times-Roman"/>
              </a:rPr>
              <a:t>, rather than the word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more. </a:t>
            </a:r>
            <a:r>
              <a:rPr lang="en-US" sz="1800" b="0" i="0" u="none" strike="noStrike" baseline="0" dirty="0">
                <a:latin typeface="Times-Roman"/>
              </a:rPr>
              <a:t>Most languages do not employ a word meaning ‘more’ in comparative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constructions, using expressions that literally translate more like ‘Nancy is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intelligent than Jeff’, although the marker of comparison in such languages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might be considered to mean ‘more than’ rather than just ‘than’.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A3DBD-5F23-E4BF-973D-B517E2AA2A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9BC-EC7C-404A-95E9-2A5D129CD2BB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9798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626D8-5BD3-A77A-655C-1CB0A6C91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A2F4E-32B7-75A1-DF07-C6D3B642E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D4524B-C781-5C89-B032-EFB8E49D4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Note that the marker of comparison is the word </a:t>
            </a:r>
            <a:r>
              <a:rPr lang="en-US" sz="1800" b="0" i="1" u="none" strike="noStrike" baseline="0" dirty="0">
                <a:latin typeface="Times-Italic"/>
              </a:rPr>
              <a:t>than</a:t>
            </a:r>
            <a:r>
              <a:rPr lang="en-US" sz="1800" b="0" i="0" u="none" strike="noStrike" baseline="0" dirty="0">
                <a:latin typeface="Times-Roman"/>
              </a:rPr>
              <a:t>, rather than the word</a:t>
            </a:r>
          </a:p>
          <a:p>
            <a:pPr algn="l"/>
            <a:r>
              <a:rPr lang="en-US" sz="1800" b="0" i="1" u="none" strike="noStrike" baseline="0" dirty="0">
                <a:latin typeface="Times-Italic"/>
              </a:rPr>
              <a:t>more. </a:t>
            </a:r>
            <a:r>
              <a:rPr lang="en-US" sz="1800" b="0" i="0" u="none" strike="noStrike" baseline="0" dirty="0">
                <a:latin typeface="Times-Roman"/>
              </a:rPr>
              <a:t>Most languages do not employ a word meaning ‘more’ in comparative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constructions, using expressions that literally translate more like ‘Nancy is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intelligent than Jeff’, although the marker of comparison in such languages</a:t>
            </a:r>
          </a:p>
          <a:p>
            <a:pPr algn="l"/>
            <a:r>
              <a:rPr lang="en-US" sz="1800" b="0" i="0" u="none" strike="noStrike" baseline="0" dirty="0">
                <a:latin typeface="Times-Roman"/>
              </a:rPr>
              <a:t>might be considered to mean ‘more than’ rather than just ‘than’.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EC4A91-1E24-46EE-8B84-5D4DF5458E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9BC-EC7C-404A-95E9-2A5D129CD2BB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341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D0F9BC-EC7C-404A-95E9-2A5D129CD2BB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542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33C7F-F26E-C1A1-54FF-DDEAF05DC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EF9C3-5ECA-F669-A2F4-3DC440B12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AD4A8C-19F0-0693-6B7E-0DC832987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1D464-1E24-445B-A4C6-3D3EB73494A1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29880-49E9-81B0-E110-FF1C3400F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6E1CB9-05E2-0C95-7A67-A15A29043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A54B59-FCC9-FA39-6861-DDA2B57F8114}"/>
              </a:ext>
            </a:extLst>
          </p:cNvPr>
          <p:cNvSpPr txBox="1"/>
          <p:nvPr userDrawn="1"/>
        </p:nvSpPr>
        <p:spPr>
          <a:xfrm>
            <a:off x="9266584" y="203756"/>
            <a:ext cx="2876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Private_for</a:t>
            </a:r>
            <a:r>
              <a:rPr lang="en-US" dirty="0"/>
              <a:t> class lecture only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522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113D1-5C07-839C-2B25-0380C408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6C392-0E35-D216-4263-01E28159B5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C8CCC-A66B-8451-9964-174822BD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7E343-4550-4B0A-9769-EC503FEC8A04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802E8-2951-8F3B-0A5E-D053A0E2B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F5C1C-49E5-164C-09A5-60288A369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3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287ACC-1A93-C41D-164E-E4E5163B9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B3176-BD61-7A57-1958-19F8F4479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4327EB-BB23-4BD5-1280-3775AB79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516C3-2CBF-41BD-ABF7-7548EC473A45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EB8BE-37C3-F56C-A1B8-5821D00CF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F2132-B3B4-B689-D8C2-FF8FA936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812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F893-EE74-5099-40A1-49501B17F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71B8C-679B-3CB0-AC3A-F2FA42407E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2951-F2D0-94B1-1CB6-188BE1617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6D9B94-45C7-4C50-A7DB-5C261D4AE344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B2667-7294-BD5B-4610-04752ECAB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668EB-67CD-3414-B132-7FBE1F18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198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3BC0-4026-0894-0F7B-682BB976A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E9C32-D07D-0E38-2BEF-636DAE6DF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6D0F3-C3C6-9376-7B15-9C1F9176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62A28-8DB7-4B74-9524-0258674FA5E8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C320C-643D-B71F-41B0-0128916A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BCF8-4611-022F-21CE-CA932DCDB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94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91146-E356-53DF-2ECF-246006AEA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1EC1-8475-A157-E929-3D0EC5BB7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952A-CD58-BDE4-903A-722EDE747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51173-046A-E306-DAB2-C533CE6EC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0ED40-85B0-4A5C-A194-B03904BA4FB1}" type="datetime1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AD745-9678-4B42-6743-74E5B361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B915F-D0A3-4A06-6E6D-C181334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419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2F9F1-4DB2-DE33-C085-D3A21330F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D60FB-47C6-7D5A-33E2-F0FF0A72D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6525B-F25E-677D-B148-987AF753D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0BBCE-C51F-FB6D-94FC-F080894C0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60D9B-A38E-5999-B3E3-6A1488832D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E7766-57ED-BBFC-ADCF-9306759B9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81A4B-FBEC-4502-B017-E5D64414456F}" type="datetime1">
              <a:rPr lang="en-IN" smtClean="0"/>
              <a:t>30-01-2025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D07420-3B3F-F5BB-8F88-7017AF872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66E711-D056-BAA6-1AC9-737C6068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5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572E6-7D4A-AFAF-FCC0-5484FD47B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6776A9-FA92-ACA5-2DF4-39C97829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5EB61-E00D-4033-ACB4-6443EAD7DAF9}" type="datetime1">
              <a:rPr lang="en-IN" smtClean="0"/>
              <a:t>30-01-2025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45EC3-784C-2749-464B-3292CC131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B1050A-7D39-F91A-2802-5FB6B22D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599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368968-698B-6ECC-1CF2-F1B6725E0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00673-70EC-495E-B063-FEA246C46B08}" type="datetime1">
              <a:rPr lang="en-IN" smtClean="0"/>
              <a:t>30-01-2025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A37F2F-B9A6-21FD-2997-6FC394AF2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143BA-45DC-EF5C-BA1E-0CCAFB6B4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84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63C09-F5C7-0153-AF0C-A8B05896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367418-42D7-8ED6-9ABB-652E0F96F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C2862-8D76-6A2B-792A-1C183D328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84E28-F5D4-52D8-58CB-D20CBF0E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D0BFC5-7C9E-4D9E-B7FA-97FC8D176DBE}" type="datetime1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44082-0ADB-41DF-BCA4-70625453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7532AB-AD8F-9923-E307-E965006DF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23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47DBA-0BA6-C9C7-2EA6-3722CA84E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3EB0B7-EF8F-5D09-332F-510F5CB817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60A4B-2DAD-AB99-B5BC-050B46EEEF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47A2E-6D7A-F7C8-03D9-A36A73459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6BF2D-7CD8-4B26-B04E-214DC9CAE853}" type="datetime1">
              <a:rPr lang="en-IN" smtClean="0"/>
              <a:t>30-01-2025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7C1E2-78BE-46B4-1E2B-E44C7C9B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52EC50-130A-2351-5592-95AD4813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6807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1510D2-0FB7-C34A-D26A-9EB7D2504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79F22-A47C-4E7B-88B1-AAB5873AC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8BD00-28E6-E72A-C3ED-A34615F158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3AFF15-B9DC-411C-844B-23BAC52CC112}" type="datetime1">
              <a:rPr lang="en-IN" smtClean="0"/>
              <a:t>30-01-2025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C95B-CC11-4A3E-D1FF-71EE153D9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C5FF9-3234-76CA-872E-B9A993B24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3917B-9314-44A8-9CF5-8C1178B13F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585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9.png"/><Relationship Id="rId5" Type="http://schemas.openxmlformats.org/officeDocument/2006/relationships/hyperlink" Target="https://creativecommons.org/licenses/by/4.0/" TargetMode="External"/><Relationship Id="rId4" Type="http://schemas.openxmlformats.org/officeDocument/2006/relationships/hyperlink" Target="https://wals.info/feature/81A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pgp.inflibnet.ac.in/epgpdata/uploads/epgp_content/S000022LS/P001324/M031904/ET/1535433056Lings_P13_M26-eText.pdf" TargetMode="External"/><Relationship Id="rId2" Type="http://schemas.openxmlformats.org/officeDocument/2006/relationships/hyperlink" Target="https://epgp.inflibnet.ac.in/epgpdata/uploads/epgp_content/linguistics/14._language_universals_and_language_typology_/02._the_syntactic_typology_of__south_asian_languages_word_order_universals/et/8471_et_m2_et.pdf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17032988-E4D7-3A80-3433-87DF8BB5C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0842" y="3996023"/>
            <a:ext cx="9590315" cy="1012372"/>
          </a:xfrm>
        </p:spPr>
        <p:txBody>
          <a:bodyPr>
            <a:normAutofit/>
          </a:bodyPr>
          <a:lstStyle/>
          <a:p>
            <a:r>
              <a:rPr lang="en-US" sz="24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 452: Linguistic Typology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D2C0BC-6268-EA1D-1045-EBFE8AD6A2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7040" y="925286"/>
            <a:ext cx="10906760" cy="123008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800"/>
              </a:spcAft>
            </a:pPr>
            <a:r>
              <a:rPr lang="en-IN" sz="2400" b="1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Constituent order typology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AC1B04-371B-5415-7158-BF160411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0054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9B319-5D19-3C78-2E3F-4A79B2036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B40E77-9B3F-F3DA-15C1-3C67A79791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11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the following sentences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endParaRPr lang="en-IN" sz="20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IN" b="1" i="0" u="none" strike="noStrike" baseline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  <a:r>
              <a:rPr lang="en-IN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1" i="0" u="none" strike="noStrike" baseline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sariitaa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i="0" u="none" strike="noStrike" baseline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kapRe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di-ye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(S  IO    DO   V)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-ERG  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sarita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     clothes   give-PERF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endParaRPr lang="en-I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IN" b="1" i="0" u="none" strike="noStrike" baseline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sariitaa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1" i="0" u="none" strike="noStrike" baseline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  <a:r>
              <a:rPr lang="en-IN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1" i="0" u="none" strike="noStrike" baseline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kapRe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di-ye</a:t>
            </a:r>
            <a:r>
              <a:rPr lang="en-IN" b="0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(IO   S     DO  V)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sarita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    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-ERG  clothes  give-PERF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endParaRPr lang="en-I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IN" b="1" i="0" u="none" strike="noStrike" baseline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  <a:r>
              <a:rPr lang="en-IN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IN" b="1" i="0" u="none" strike="noStrike" baseline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kapRe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IN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di-ye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b="1" i="0" u="none" strike="noStrike" baseline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sariitaa</a:t>
            </a:r>
            <a:r>
              <a:rPr lang="en-IN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(S   DO     V   IO)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-ERG  clothes  give-PERF 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sarita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endParaRPr lang="en-I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IN" b="1" i="0" u="none" strike="noStrike" baseline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kapRe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di-ye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IN" b="1" i="0" u="none" strike="noStrike" baseline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  <a:r>
              <a:rPr lang="en-IN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IN" b="1" i="0" u="none" strike="noStrike" baseline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sariitaa</a:t>
            </a:r>
            <a:r>
              <a:rPr lang="en-IN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(DO    V     S     IO)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  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give.PERF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-ERG  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sarita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endParaRPr lang="en-IN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IN" b="1" i="0" u="none" strike="noStrike" baseline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kapRe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di-ye 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en-IN" b="1" i="0" u="none" strike="noStrike" baseline="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sariitaa</a:t>
            </a:r>
            <a:r>
              <a:rPr lang="en-IN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ko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IN" b="1" i="0" u="none" strike="noStrike" baseline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  <a:r>
              <a:rPr lang="en-IN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-ne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(DO   V    IO    S)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clothes  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give.PERF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sarita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      </a:t>
            </a:r>
            <a:r>
              <a:rPr lang="en-IN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  <a:r>
              <a:rPr lang="en-IN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-ERG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endParaRPr lang="en-IN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</a:t>
            </a:r>
            <a:r>
              <a:rPr lang="en-IN" b="1" i="0" u="none" strike="noStrike" baseline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Ravi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gave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1" i="0" u="none" strike="noStrike" baseline="0" dirty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clothes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IN" b="1" i="0" u="none" strike="noStrike" baseline="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Sarita</a:t>
            </a:r>
            <a:r>
              <a:rPr lang="en-IN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.’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(Kumar, 2006)</a:t>
            </a:r>
          </a:p>
          <a:p>
            <a:pPr lvl="1" algn="l">
              <a:lnSpc>
                <a:spcPct val="110000"/>
              </a:lnSpc>
              <a:spcBef>
                <a:spcPts val="0"/>
              </a:spcBef>
            </a:pPr>
            <a:endParaRPr lang="en-US" b="1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12A59A-B13A-465D-1B48-4DC1EB2D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843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369C4-1905-BCB9-6807-2EFA60D00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4EF1DB-E008-CAC6-8976-290DB713E7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 sentences can, in addition to main verbs, have auxiliary verbs.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forms of the verb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honaa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‘be.’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worth mentioning here that auxiliaries are marked only for present and past tense in Hindi.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also carry agreement information in both present and past tenses, but gender information appears in past tense alone.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Auxiliaries follow the main verb in Hindi,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812CD-32A7-FC7D-383F-82ED7DE1E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589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BED2E-A810-1EEA-30EB-3FBFB4133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B526C22-AA1F-4650-55E3-9F4A674E5C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Auxiliaries follow the main verb in Hindi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sentence in a has an auxiliary verb,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‘is,’ in addition to the main verb,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jaanaa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‘to go.’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aux carries agreement features, namely Tense (Present in this case) and number (singular).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other hand, the sentence in (b) has an aux,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‘was’; it carries the agreement features of the Past Tense, singular number and feminine gender.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24FCF-DBCD-A200-41F3-F763E2C89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5F368-0517-E002-CB4F-6E94734A1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563" y="1260372"/>
            <a:ext cx="7256037" cy="2168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1334AF-45E5-6F88-6285-F00E7187693F}"/>
              </a:ext>
            </a:extLst>
          </p:cNvPr>
          <p:cNvSpPr txBox="1"/>
          <p:nvPr/>
        </p:nvSpPr>
        <p:spPr>
          <a:xfrm>
            <a:off x="8355052" y="3078003"/>
            <a:ext cx="2127095" cy="3826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(Kumar, 2006)</a:t>
            </a:r>
          </a:p>
        </p:txBody>
      </p:sp>
    </p:spTree>
    <p:extLst>
      <p:ext uri="{BB962C8B-B14F-4D97-AF65-F5344CB8AC3E}">
        <p14:creationId xmlns:p14="http://schemas.microsoft.com/office/powerpoint/2010/main" val="2357106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D19F8-C2BD-8D26-BD9E-8B9AF8A0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E13F5-2AA1-556E-55E0-7EA8630B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SALs (except some Tibeto-Burman languages) lack bound comparative and superlative morphemes, comparable to the -er and 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English.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expected, in a verb-final language such as Hindi, the marker of comparison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‘than’ follows the standard of comparison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rādha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̄ ‘Radha’.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CBEF-86E7-9F8F-2A0E-F16D056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13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6CB4E-5220-A0D9-B27D-A6E75BC1D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6003" y="2970100"/>
            <a:ext cx="4137598" cy="11400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5829E8-9952-F8FC-8D93-F79407338EE5}"/>
              </a:ext>
            </a:extLst>
          </p:cNvPr>
          <p:cNvSpPr txBox="1"/>
          <p:nvPr/>
        </p:nvSpPr>
        <p:spPr>
          <a:xfrm>
            <a:off x="6248401" y="3735158"/>
            <a:ext cx="2791520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(Subbarao, 2012)</a:t>
            </a:r>
          </a:p>
        </p:txBody>
      </p:sp>
    </p:spTree>
    <p:extLst>
      <p:ext uri="{BB962C8B-B14F-4D97-AF65-F5344CB8AC3E}">
        <p14:creationId xmlns:p14="http://schemas.microsoft.com/office/powerpoint/2010/main" val="27005987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108C-7BF1-16D0-7E28-6931D613A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00F296A-7727-9FFA-1055-87B98F655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Tibeto-Burman languages such as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Tenyidie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Bodo, Hmar,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Mising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Sema, and the Mon-Khmer Khasi do have bound markers for comparison that correspond to the bound forms –er and –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English.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in Hmar (TB)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sāŋ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‗tall‘,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sāŋ-lem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‘tall-er‘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sāŋ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‗tall-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 as in sentence.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876D2C-44E5-E678-0A9E-369A3466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37FCBB-5985-FC04-DAAC-396771235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048" y="3366737"/>
            <a:ext cx="5082695" cy="11400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92F223-11D5-8811-D3D0-C4121EA84AEE}"/>
              </a:ext>
            </a:extLst>
          </p:cNvPr>
          <p:cNvSpPr txBox="1"/>
          <p:nvPr/>
        </p:nvSpPr>
        <p:spPr>
          <a:xfrm>
            <a:off x="6839416" y="4319294"/>
            <a:ext cx="2791520" cy="374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l">
              <a:lnSpc>
                <a:spcPct val="11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(Subbarao, 2012)</a:t>
            </a:r>
          </a:p>
        </p:txBody>
      </p:sp>
    </p:spTree>
    <p:extLst>
      <p:ext uri="{BB962C8B-B14F-4D97-AF65-F5344CB8AC3E}">
        <p14:creationId xmlns:p14="http://schemas.microsoft.com/office/powerpoint/2010/main" val="4013837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EB151-C183-DB17-BF49-42F4BC377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114F485-F6ED-92CB-C953-8EDD930DE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Postpositions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verb-final languages there are only postpositions (except in Persian) and while verb-medial languages such as English have prepositions.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Hindi-Urdu (IA)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andar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   of  inside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“inside the room”</a:t>
            </a:r>
          </a:p>
          <a:p>
            <a:pPr lvl="2"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Telugu (DR)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gadi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loopala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‘room inside’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‘inside the room’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0DBE34-3EA2-42CE-A6D0-FF643DF12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15</a:t>
            </a:fld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E84E73-900D-A2EF-C7C1-1366797D77CC}"/>
              </a:ext>
            </a:extLst>
          </p:cNvPr>
          <p:cNvSpPr txBox="1"/>
          <p:nvPr/>
        </p:nvSpPr>
        <p:spPr>
          <a:xfrm>
            <a:off x="4580362" y="1907029"/>
            <a:ext cx="675484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Greenberg’s UNIVERSAL 4:</a:t>
            </a:r>
          </a:p>
          <a:p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overwhelmingly greater than chance frequency, languages</a:t>
            </a:r>
          </a:p>
          <a:p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normal SOV order are postpositional.</a:t>
            </a:r>
          </a:p>
        </p:txBody>
      </p:sp>
    </p:spTree>
    <p:extLst>
      <p:ext uri="{BB962C8B-B14F-4D97-AF65-F5344CB8AC3E}">
        <p14:creationId xmlns:p14="http://schemas.microsoft.com/office/powerpoint/2010/main" val="41268213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26343-16D1-C2B6-EF54-5ED2E9590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C17B2A0-FAC6-3A7C-24C0-A667012E8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adverbials (T) precede place adverbials (P) in SOV languages. Thus, the order of their occurrence is TP.</a:t>
            </a:r>
          </a:p>
          <a:p>
            <a:pPr marL="342900" indent="-342900" algn="l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adverbials</a:t>
            </a:r>
          </a:p>
          <a:p>
            <a:pPr algn="l">
              <a:lnSpc>
                <a:spcPct val="110000"/>
              </a:lnSpc>
              <a:spcBef>
                <a:spcPts val="0"/>
              </a:spcBef>
            </a:pPr>
            <a:r>
              <a:rPr lang="en-US" sz="2000" b="0" i="0" u="none" strike="noStrike" baseline="0" dirty="0">
                <a:latin typeface="Times-Roman"/>
              </a:rPr>
              <a:t>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Mundari (AA)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b="0" i="0" u="none" strike="noStrike" baseline="0" dirty="0">
              <a:latin typeface="Times-Roman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b="0" i="0" u="none" strike="noStrike" baseline="0" dirty="0">
              <a:latin typeface="Times-Roman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b="0" i="0" u="none" strike="noStrike" baseline="0" dirty="0">
              <a:latin typeface="Times-Roman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place adverbials occur in descending order in verb-final languages (Subbarao 1984a). By descending order, we mean the superordinate chunk of place or time occurs first, then a subordinate chunk, and then a chunk subordinate to that follows.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 adverbials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Hindi-Urdu (IA)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8F77F-05D5-448A-804C-0D64162D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16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893A4-1992-FE9E-9739-3B5FAD147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156" y="5592944"/>
            <a:ext cx="6444345" cy="11285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D66B52-1B7E-975A-AC67-DC0B635D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156" y="2288756"/>
            <a:ext cx="5639587" cy="104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4894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82989-7B33-4A2A-9921-5749E18A7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8E7446C-2DFA-A6EF-7B9C-DDF04AE3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1.2.2 Verb-initial languages: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VSO and VOS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turn now to three instances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verb-initial languages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languages in which the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 normally precedes both the subject and the 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languages are much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common than verb-final languages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will see is that these languages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 the opposite characteristics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those that we saw in the three verb-final languages discussed above.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566BD6-7EF3-5AA9-E9FC-BF895B413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17</a:t>
            </a:fld>
            <a:endParaRPr lang="en-IN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AFA83F43-C6FB-A162-1289-1BFC67EB3E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9912668"/>
                  </p:ext>
                </p:extLst>
              </p:nvPr>
            </p:nvGraphicFramePr>
            <p:xfrm>
              <a:off x="-2896018" y="202116"/>
              <a:ext cx="3048000" cy="1714500"/>
            </p:xfrm>
            <a:graphic>
              <a:graphicData uri="http://schemas.microsoft.com/office/powerpoint/2016/slidezoom">
                <pslz:sldZm>
                  <pslz:sldZmObj sldId="413" cId="2573792284">
                    <pslz:zmPr id="{C3CFE0A6-852F-4089-8484-E52C044211C3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FA83F43-C6FB-A162-1289-1BFC67EB3EF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2896018" y="202116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37922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54ACA-C312-292B-752B-224DEFC1B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D83CB6F-3BCB-92A6-FED0-D89A448F2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first verb-initial language we will look at is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Fijian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 Austronesian language spoken on the island of Fiji in the Pacific Ocean (Dixon (1988)).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the subject and the object follow the verb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Fijian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though they can occur in either order with respect to each other.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E44CF-878A-194C-D70A-F1ADE0632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18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C4B77D-A97E-51E5-7D43-FBE8D41CF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030" y="2786074"/>
            <a:ext cx="7004262" cy="134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5887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43023-4287-E026-BF18-C04F95C10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043A5EC-A1D8-C8E5-72B7-C7F57AE3C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language employs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prepositions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rather than postpositions: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genitive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follows the possessed noun, rather than preceding.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the possessed noun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‘hand’  bears a suffix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indicating that it is possessed by someone.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in comparative constructions is adjective-marker-standard, the opposite from what we saw in the verb-final languages: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A3F0B6-3DC4-35C4-7E94-01270350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19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6FE521-3BF3-1A0C-FB10-B7B21E663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278" y="978102"/>
            <a:ext cx="1365901" cy="11149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BE9FCD-6A12-B9C2-ED38-D57808B36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260" y="2560612"/>
            <a:ext cx="2490534" cy="1235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427AF18-ACB0-3E68-C69F-3D1B489CE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3516" y="5220382"/>
            <a:ext cx="4508555" cy="11359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2F602C-F633-963E-E6E2-C4A029AE1671}"/>
              </a:ext>
            </a:extLst>
          </p:cNvPr>
          <p:cNvSpPr txBox="1"/>
          <p:nvPr/>
        </p:nvSpPr>
        <p:spPr>
          <a:xfrm>
            <a:off x="4672361" y="978102"/>
            <a:ext cx="6583467" cy="960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Greenberg’s UNIVERSAL 3: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Languages with dominant VSO order are always prepositional</a:t>
            </a:r>
            <a:r>
              <a:rPr 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629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D19F8-C2BD-8D26-BD9E-8B9AF8A0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E13F5-2AA1-556E-55E0-7EA8630B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 Introduction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prominent area of study within typology deals with the order of elements in clauses and phrases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seen few examples of language universals, like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a. Greenberg’s Universal 4: With overwhelmingly greater than chance frequency, languages with  </a:t>
            </a:r>
          </a:p>
          <a:p>
            <a:pPr marL="252095" algn="just"/>
            <a:r>
              <a:rPr lang="en-IN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normal SOV order are postpositional.</a:t>
            </a:r>
          </a:p>
          <a:p>
            <a:pPr marL="252095" algn="just"/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b. Greenberg’s Universal 3: Languages with dominant VSO order are always prepositional.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lecture, we take a closer look at constituent order typology and some possible explanations for them.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CBEF-86E7-9F8F-2A0E-F16D056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953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F4EAF7-B3B5-6D9D-11FD-33662BD1B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0D19A3-5501-9898-7104-04E29C1487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Another Verb-initial languages: (VSO and) VOS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AB3EAB-A20A-CA9F-B192-591E926A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20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480F4-61E0-D11E-21C9-2912AD8E4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660" y="1527820"/>
            <a:ext cx="7616248" cy="2999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7232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35699-F025-E5B5-A5C7-1D9B0EBBE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1D2C45-88A9-FE6C-8D06-555C34090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1.2.3 SVO languages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consider instances of SVO languages, which are neither verb-final nor verb-initial, since the subject precedes the verb while the object follows the verb.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SVO languages are the second most wide spread word order type among the languages of the world, more common than verb-initial, but less widespread than verb-final languages.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will see is that these SVO languages strongly resemble the verb-initial languages rather than the verb-final languages with respect to the word order characteristics examined.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CA4834-70A3-D604-B28D-6E185298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42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84BC3-1330-5208-3DAF-725DEBC92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D4793FC-0A52-3071-9FE5-4F73B094E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 first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has SVO word order: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woman   saw    the dog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S                V        O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*Saw the woman the dog</a:t>
            </a:r>
          </a:p>
          <a:p>
            <a:pPr lvl="1" algn="just"/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a. John ate an apple.</a:t>
            </a:r>
          </a:p>
          <a:p>
            <a:pPr lvl="1" algn="just"/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b. *John an apple ate.</a:t>
            </a:r>
          </a:p>
          <a:p>
            <a:pPr lvl="1" algn="just"/>
            <a:r>
              <a:rPr lang="en-I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c. *Ate John an apple.</a:t>
            </a:r>
          </a:p>
          <a:p>
            <a:pPr lvl="1"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language follows certain patterns of word order.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Deviations from the pattern result in ungrammatical</a:t>
            </a:r>
            <a:r>
              <a:rPr lang="en-IN" sz="2000" b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</a:t>
            </a:r>
            <a:r>
              <a:rPr lang="en-IN" sz="200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E6A34-B55A-59EC-8EB2-2184E4F6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874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D1066-0DA0-FD24-4717-C9668D7FE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D4DFD7-3EA1-56C1-0D0E-1D5ACF479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FA9649-E1DA-B25F-5015-BD70F9796F69}"/>
              </a:ext>
            </a:extLst>
          </p:cNvPr>
          <p:cNvSpPr txBox="1"/>
          <p:nvPr/>
        </p:nvSpPr>
        <p:spPr>
          <a:xfrm>
            <a:off x="860036" y="917046"/>
            <a:ext cx="1018222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languages are classified according to word order in this way, there are always exceptions.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word order in English is fairly strict, but certain contexts can change it.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a. Is Mary a student? (VSO)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b. Oh,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apples, I like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(OSV)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849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7B9A9-6AA7-B7AB-13C8-41E0EBBC9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32441-F3FF-E66F-F096-78E75A43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24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3C66F-0F35-F315-57CF-C4E834B8A87B}"/>
              </a:ext>
            </a:extLst>
          </p:cNvPr>
          <p:cNvSpPr txBox="1"/>
          <p:nvPr/>
        </p:nvSpPr>
        <p:spPr>
          <a:xfrm>
            <a:off x="882338" y="615964"/>
            <a:ext cx="1018222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 restrictions go far beyond the relative ordering of verbs, subjects, and objects.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Demonstrative and Prepositions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must precede the noun phrase.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a. Mary finally met </a:t>
            </a:r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person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b. * Mary finally met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person </a:t>
            </a:r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a. Mary still hasn’t read </a:t>
            </a:r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b. * Sally still hasn’t read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remember: Indo-Aryan, Dravidian, and Tibeto-Burman languages have postpositions that occur after the noun.</a:t>
            </a:r>
          </a:p>
        </p:txBody>
      </p:sp>
    </p:spTree>
    <p:extLst>
      <p:ext uri="{BB962C8B-B14F-4D97-AF65-F5344CB8AC3E}">
        <p14:creationId xmlns:p14="http://schemas.microsoft.com/office/powerpoint/2010/main" val="2170531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2F01A-164E-A418-5A37-3E88EF435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2BC7875-89BA-FBFE-7A85-D98F3CB1A0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800100" lvl="1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as in the verb-initial languages we examined,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employs prepositions: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 the table</a:t>
            </a:r>
          </a:p>
          <a:p>
            <a:pPr lvl="2"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       NP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in comparative constructions is </a:t>
            </a:r>
            <a:r>
              <a:rPr lang="en-US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Marker of comparison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Standard of comparison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Nancy is more intelligent than Jeff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Adj             M     St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6C77D-DAA9-9021-1001-40CAA0982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55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F1D30-EC7A-CE2E-4EE0-D76D025A9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3B53A00-1614-4B0F-F319-C3EFA1EF67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Kashmiri (IA) and Khasi (AA) are also SVO word order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Kashmiri (Indo-Aryan language)  </a:t>
            </a:r>
          </a:p>
          <a:p>
            <a:pPr lvl="1" algn="l"/>
            <a:r>
              <a:rPr lang="en-I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rāman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dits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IN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šāmas</a:t>
            </a:r>
            <a:r>
              <a:rPr lang="en-IN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</a:t>
            </a:r>
            <a:r>
              <a:rPr lang="en-IN" b="0" i="1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kitāb</a:t>
            </a:r>
            <a:r>
              <a:rPr lang="en-IN" b="0" i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lvl="1" algn="l"/>
            <a:r>
              <a:rPr lang="en-IN" b="0" i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Ram.erg</a:t>
            </a:r>
            <a:r>
              <a:rPr lang="en-IN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give.pst  Sham.dat    book 	</a:t>
            </a:r>
          </a:p>
          <a:p>
            <a:pPr lvl="1" algn="l"/>
            <a:r>
              <a:rPr lang="en-IN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                   V             IO              DO</a:t>
            </a:r>
            <a:endParaRPr lang="en-IN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/>
            <a:r>
              <a:rPr lang="en-US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‘Ram gave Sham a book.’ 	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Khasi (Austroasiatic language)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bam    ja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        eat      rice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S        V       O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‘I eat rice.’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6DB69B-4C1C-5B61-5893-065DD737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4328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3CFC8-55C5-87A5-53E5-A2DDCD312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79C1BB0-05CF-2B63-BD7A-6AFAFF5604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07145" cy="5947389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1.2.4 Object-initial languages: OVS and OSV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had seen the most common word orders,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SOV, SVO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verb-initial languages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(which includes both VSO and VOS).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the two remaining orders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OVS and OSV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quite rare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both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claimed to exist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9DC144-0F96-68D4-3E85-05ED973D5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27</a:t>
            </a:fld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620E7A-1C1F-21B5-B2FB-AA9A5F05B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507" y="3088268"/>
            <a:ext cx="7419278" cy="326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197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1E9F0-CEF4-B67C-B786-9E54CAB62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BDF86B6-A19B-0A62-08F2-EACED34B1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 characteristics are typical of object-initial languages?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Unfortunately, the number of clear cases of such languages is sufficiently small that we cannot really answer this question with any confidence.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fact that the characteristics in other languages pattern with the order of object and verb would lead us to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 both OVS and OSV languages to pattern with SOV languages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so far as we have evidence, this prediction seems to be true.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493B0-CD35-D309-B2D7-91A1A7C70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7757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14DCE-61D3-64CE-585F-C1C0E07E9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8E9A6BA-651F-5D43-9812-74AC67D8D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Hixkaryana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postpositional and GN, as illustrated in (35).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406C1-4F07-E84F-E6E3-215C40F77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29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D0F02C-119C-097F-B21A-D77710A0E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952" y="1383811"/>
            <a:ext cx="6527775" cy="155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0388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D19F8-C2BD-8D26-BD9E-8B9AF8A0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E13F5-2AA1-556E-55E0-7EA8630B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primary ways in which languages differ from one another is in the order of constituents,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or, as it is most commonly termed, their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 </a:t>
            </a: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order of words in a sentence</a:t>
            </a: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language follows certain patterns of word order.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Deviations from the pattern result in ungrammatical</a:t>
            </a:r>
            <a:r>
              <a:rPr lang="en-IN" sz="2000" b="0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sentence</a:t>
            </a:r>
            <a:r>
              <a:rPr lang="en-IN" sz="20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people refer to the word order of a language, they often are referring specifically,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order of subject, object, and verb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respect to each other,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but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generally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order of any set of elements,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either at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clause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 or within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phrases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the order of elements within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noun phrase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CBEF-86E7-9F8F-2A0E-F16D056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8519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6D14B-913B-B88D-55AC-E3A4906C1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A23FD-36C8-4520-179A-30AD50EC7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30</a:t>
            </a:fld>
            <a:endParaRPr lang="en-IN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62709DF4-FF08-4727-827F-766473D7558D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365126"/>
            <a:ext cx="7045712" cy="5827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mapped: (Dryer 2013; 1377 </a:t>
            </a:r>
            <a:r>
              <a:rPr lang="en-US" alt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lgs</a:t>
            </a:r>
            <a:r>
              <a:rPr lang="en-US" alt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alt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531" name="Picture 4">
            <a:extLst>
              <a:ext uri="{FF2B5EF4-FFF2-40B4-BE49-F238E27FC236}">
                <a16:creationId xmlns:a16="http://schemas.microsoft.com/office/drawing/2014/main" id="{4678AA6C-A47D-2666-F590-882DB6ABC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727" y="1298576"/>
            <a:ext cx="9930187" cy="476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2" name="Picture 5">
            <a:extLst>
              <a:ext uri="{FF2B5EF4-FFF2-40B4-BE49-F238E27FC236}">
                <a16:creationId xmlns:a16="http://schemas.microsoft.com/office/drawing/2014/main" id="{820BD916-CBCC-9AA8-3040-CAE1031FB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3914" y="656490"/>
            <a:ext cx="200977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1169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44A26-03A7-4C50-90B4-C003E589B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4703956" cy="885410"/>
          </a:xfrm>
        </p:spPr>
        <p:txBody>
          <a:bodyPr>
            <a:norm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434CCF-7B6D-442E-B826-59C144295B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8473" y="1825625"/>
            <a:ext cx="8955053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365B0-31B5-4052-8509-3BF96D945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0E1B9-AAC5-487E-8B5E-D8D93827E7BF}" type="slidenum">
              <a:rPr lang="en-GB" smtClean="0"/>
              <a:t>31</a:t>
            </a:fld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9D490F2-1302-4F2D-84F1-5EC7B269948D}"/>
              </a:ext>
            </a:extLst>
          </p:cNvPr>
          <p:cNvGrpSpPr/>
          <p:nvPr/>
        </p:nvGrpSpPr>
        <p:grpSpPr>
          <a:xfrm>
            <a:off x="4334185" y="6176963"/>
            <a:ext cx="3523630" cy="369332"/>
            <a:chOff x="4334185" y="6176963"/>
            <a:chExt cx="3523630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A5A517-84AB-4C77-8B9F-2C99243E2F23}"/>
                </a:ext>
              </a:extLst>
            </p:cNvPr>
            <p:cNvSpPr txBox="1"/>
            <p:nvPr/>
          </p:nvSpPr>
          <p:spPr>
            <a:xfrm>
              <a:off x="4334185" y="6176963"/>
              <a:ext cx="2766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Map adapted from </a:t>
              </a:r>
              <a:r>
                <a:rPr lang="en-GB" dirty="0">
                  <a:hlinkClick r:id="rId4"/>
                </a:rPr>
                <a:t>WALS</a:t>
              </a:r>
              <a:endParaRPr lang="en-GB" dirty="0"/>
            </a:p>
          </p:txBody>
        </p:sp>
        <p:pic>
          <p:nvPicPr>
            <p:cNvPr id="10" name="Picture 9">
              <a:hlinkClick r:id="rId5"/>
              <a:extLst>
                <a:ext uri="{FF2B5EF4-FFF2-40B4-BE49-F238E27FC236}">
                  <a16:creationId xmlns:a16="http://schemas.microsoft.com/office/drawing/2014/main" id="{FC9885F7-D77C-4434-9EE1-02B9ECC8F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19720" y="6208246"/>
              <a:ext cx="838095" cy="295238"/>
            </a:xfrm>
            <a:prstGeom prst="rect">
              <a:avLst/>
            </a:prstGeom>
          </p:spPr>
        </p:pic>
      </p:grp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CDA8C839-C556-4E02-B7B3-08DD48529DA6}"/>
              </a:ext>
            </a:extLst>
          </p:cNvPr>
          <p:cNvSpPr/>
          <p:nvPr/>
        </p:nvSpPr>
        <p:spPr>
          <a:xfrm>
            <a:off x="5790071" y="2225770"/>
            <a:ext cx="1325880" cy="307118"/>
          </a:xfrm>
          <a:prstGeom prst="borderCallout1">
            <a:avLst>
              <a:gd name="adj1" fmla="val 99138"/>
              <a:gd name="adj2" fmla="val 4081"/>
              <a:gd name="adj3" fmla="val 228617"/>
              <a:gd name="adj4" fmla="val 9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D0000"/>
                </a:solidFill>
              </a:rPr>
              <a:t>English (SVO)</a:t>
            </a:r>
          </a:p>
        </p:txBody>
      </p:sp>
      <p:sp>
        <p:nvSpPr>
          <p:cNvPr id="16" name="Callout: Line 15">
            <a:extLst>
              <a:ext uri="{FF2B5EF4-FFF2-40B4-BE49-F238E27FC236}">
                <a16:creationId xmlns:a16="http://schemas.microsoft.com/office/drawing/2014/main" id="{9AA79350-E18C-46BD-845B-DF9BB28DF65D}"/>
              </a:ext>
            </a:extLst>
          </p:cNvPr>
          <p:cNvSpPr/>
          <p:nvPr/>
        </p:nvSpPr>
        <p:spPr>
          <a:xfrm>
            <a:off x="9737231" y="3393154"/>
            <a:ext cx="1499236" cy="307118"/>
          </a:xfrm>
          <a:prstGeom prst="borderCallout1">
            <a:avLst>
              <a:gd name="adj1" fmla="val 54477"/>
              <a:gd name="adj2" fmla="val -33"/>
              <a:gd name="adj3" fmla="val 35089"/>
              <a:gd name="adj4" fmla="val -3281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FF4400"/>
                </a:solidFill>
              </a:rPr>
              <a:t>Japanese (SOV)</a:t>
            </a:r>
          </a:p>
        </p:txBody>
      </p:sp>
      <p:sp>
        <p:nvSpPr>
          <p:cNvPr id="17" name="Callout: Line 16">
            <a:extLst>
              <a:ext uri="{FF2B5EF4-FFF2-40B4-BE49-F238E27FC236}">
                <a16:creationId xmlns:a16="http://schemas.microsoft.com/office/drawing/2014/main" id="{8355CD92-B4BC-40F4-9ED6-FEB3833635BE}"/>
              </a:ext>
            </a:extLst>
          </p:cNvPr>
          <p:cNvSpPr/>
          <p:nvPr/>
        </p:nvSpPr>
        <p:spPr>
          <a:xfrm>
            <a:off x="4334185" y="2734786"/>
            <a:ext cx="1065291" cy="328454"/>
          </a:xfrm>
          <a:prstGeom prst="borderCallout1">
            <a:avLst>
              <a:gd name="adj1" fmla="val 51500"/>
              <a:gd name="adj2" fmla="val 99253"/>
              <a:gd name="adj3" fmla="val 55737"/>
              <a:gd name="adj4" fmla="val 11662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66FF33"/>
                </a:solidFill>
              </a:rPr>
              <a:t>Irish (VSO)</a:t>
            </a:r>
          </a:p>
        </p:txBody>
      </p:sp>
      <p:sp>
        <p:nvSpPr>
          <p:cNvPr id="18" name="Callout: Line 17">
            <a:extLst>
              <a:ext uri="{FF2B5EF4-FFF2-40B4-BE49-F238E27FC236}">
                <a16:creationId xmlns:a16="http://schemas.microsoft.com/office/drawing/2014/main" id="{70E6E8A0-0BE9-4F95-B59B-F2AE709BECB4}"/>
              </a:ext>
            </a:extLst>
          </p:cNvPr>
          <p:cNvSpPr/>
          <p:nvPr/>
        </p:nvSpPr>
        <p:spPr>
          <a:xfrm>
            <a:off x="6970952" y="5181204"/>
            <a:ext cx="1487248" cy="307118"/>
          </a:xfrm>
          <a:prstGeom prst="borderCallout1">
            <a:avLst>
              <a:gd name="adj1" fmla="val -5069"/>
              <a:gd name="adj2" fmla="val 8909"/>
              <a:gd name="adj3" fmla="val -72096"/>
              <a:gd name="adj4" fmla="val -109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900"/>
                </a:solidFill>
              </a:rPr>
              <a:t>Malagasy (VOS)</a:t>
            </a:r>
          </a:p>
        </p:txBody>
      </p:sp>
      <p:sp>
        <p:nvSpPr>
          <p:cNvPr id="19" name="Callout: Line 18">
            <a:extLst>
              <a:ext uri="{FF2B5EF4-FFF2-40B4-BE49-F238E27FC236}">
                <a16:creationId xmlns:a16="http://schemas.microsoft.com/office/drawing/2014/main" id="{644D25EB-1411-4FC1-AD99-003E8A8961E4}"/>
              </a:ext>
            </a:extLst>
          </p:cNvPr>
          <p:cNvSpPr/>
          <p:nvPr/>
        </p:nvSpPr>
        <p:spPr>
          <a:xfrm>
            <a:off x="10078211" y="3919822"/>
            <a:ext cx="1487424" cy="307118"/>
          </a:xfrm>
          <a:prstGeom prst="borderCallout1">
            <a:avLst>
              <a:gd name="adj1" fmla="val 96161"/>
              <a:gd name="adj2" fmla="val 13302"/>
              <a:gd name="adj3" fmla="val 225640"/>
              <a:gd name="adj4" fmla="val 114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9999FF"/>
                </a:solidFill>
              </a:rPr>
              <a:t>Tuvaluan (OVS)</a:t>
            </a:r>
          </a:p>
        </p:txBody>
      </p:sp>
      <p:sp>
        <p:nvSpPr>
          <p:cNvPr id="20" name="Callout: Line 19">
            <a:extLst>
              <a:ext uri="{FF2B5EF4-FFF2-40B4-BE49-F238E27FC236}">
                <a16:creationId xmlns:a16="http://schemas.microsoft.com/office/drawing/2014/main" id="{F5AB71ED-4D46-4AD7-B2B0-2F5291E0595E}"/>
              </a:ext>
            </a:extLst>
          </p:cNvPr>
          <p:cNvSpPr/>
          <p:nvPr/>
        </p:nvSpPr>
        <p:spPr>
          <a:xfrm>
            <a:off x="4073596" y="3560190"/>
            <a:ext cx="1325880" cy="307118"/>
          </a:xfrm>
          <a:prstGeom prst="borderCallout1">
            <a:avLst>
              <a:gd name="adj1" fmla="val 99138"/>
              <a:gd name="adj2" fmla="val 4081"/>
              <a:gd name="adj3" fmla="val 303051"/>
              <a:gd name="adj4" fmla="val 649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noProof="1">
                <a:solidFill>
                  <a:srgbClr val="0000DD"/>
                </a:solidFill>
              </a:rPr>
              <a:t>Nadëb (OSV)</a:t>
            </a:r>
          </a:p>
        </p:txBody>
      </p:sp>
      <p:sp>
        <p:nvSpPr>
          <p:cNvPr id="21" name="Callout: Line 20">
            <a:extLst>
              <a:ext uri="{FF2B5EF4-FFF2-40B4-BE49-F238E27FC236}">
                <a16:creationId xmlns:a16="http://schemas.microsoft.com/office/drawing/2014/main" id="{32FDA1B7-DFB5-459B-8F10-A35BD7787116}"/>
              </a:ext>
            </a:extLst>
          </p:cNvPr>
          <p:cNvSpPr/>
          <p:nvPr/>
        </p:nvSpPr>
        <p:spPr>
          <a:xfrm>
            <a:off x="3249114" y="2332752"/>
            <a:ext cx="1085071" cy="307118"/>
          </a:xfrm>
          <a:prstGeom prst="borderCallout1">
            <a:avLst>
              <a:gd name="adj1" fmla="val 99138"/>
              <a:gd name="adj2" fmla="val 4081"/>
              <a:gd name="adj3" fmla="val 166093"/>
              <a:gd name="adj4" fmla="val -1477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CCCC"/>
                </a:solidFill>
              </a:rPr>
              <a:t>Cree (N/A)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32514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FAF00-BDC2-269F-872D-17B8CE900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26ACC1-979D-77BB-83E4-3846F62314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of Constituent Orders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frequent constituent orders in the world's languages are: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SOV: ~40-45% of languages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SVO: ~35-40% of languages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VSO: ~10-15% of languages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orders like VOS, OVS, and OSV are much rarer, making up a small percentage of languages globally.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F152BD-ED0C-3FD7-00A8-CCBF905A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518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F48B1-3D4A-08AC-8AA7-D334EC912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22D6B1-CAA8-B29B-EC06-0274D3807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Subbarao, K. V. (2012).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South Asian Languages: A Syntactic Typology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Cambridge.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Kumar, R. (2006).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Negation and Licensing of Negative Polarity Items in Hindi Syntax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Routledge.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Syntactic Typology of South Asian Languages: Word Order Universals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https://epgp.inflibnet.ac.in/epgpdata/uploads/epgp_content/linguistics/14._language_universals_and_language_typology_/02._the_syntactic_typology_of__south_asian_languages_word_order_universals/et/8471_et_m2_et.pdf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Linguistic Typology and Language Universals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https://epgp.inflibnet.ac.in/epgpdata/uploads/epgp_content/S000022LS/P001324/M031904/ET/1535433056Lings_P13_M26-eText.pdf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2CE00-B6AB-BADB-43EF-028815C0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33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579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C3ABF-5EA5-68EA-73F3-BC6B38C39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ED6579E-9D6B-D53E-8703-AA2D9BFED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Genitive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Genitives precede the noun in Hindi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and are the head of the Noun phrase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8119CE-3D48-23EA-CD47-0FE18D043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34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5F89D1-F1BE-CEE5-E45D-4C27B91215C6}"/>
              </a:ext>
            </a:extLst>
          </p:cNvPr>
          <p:cNvSpPr txBox="1"/>
          <p:nvPr/>
        </p:nvSpPr>
        <p:spPr>
          <a:xfrm>
            <a:off x="5311698" y="806944"/>
            <a:ext cx="688030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Greenberg’s UNIVERSAL 2</a:t>
            </a:r>
          </a:p>
          <a:p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languages with prepositions, the genitive almost always follows the governing noun, </a:t>
            </a:r>
          </a:p>
          <a:p>
            <a:r>
              <a:rPr lang="en-IN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while in languages with postpositions it almost always precedes.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FD1605-9BAA-0F15-F0B7-9856FECBC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511" y="2308887"/>
            <a:ext cx="2452812" cy="9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64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D19F8-C2BD-8D26-BD9E-8B9AF8A0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E13F5-2AA1-556E-55E0-7EA8630B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examining the word order of a language, there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kinds of questions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ask.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 is simply that of what the order of elements is in the language.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question is that of how the word order in the language conforms to cross-linguistic universals and tendencies.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CBEF-86E7-9F8F-2A0E-F16D056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57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EFE5E-8736-7AB2-C45D-3675348FD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58C36A3-D71A-607E-8D27-B9A71C08FE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Recall that there are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logically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possible orders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S), 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(V), and </a:t>
            </a:r>
            <a:r>
              <a:rPr lang="en-US" sz="20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(O)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all of them have been claimed to serve as the basic constituent order for at least one language in the world.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7D7BE-EE2F-83E8-20D9-482F69262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917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D19F8-C2BD-8D26-BD9E-8B9AF8A0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E13F5-2AA1-556E-55E0-7EA8630B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 Some basic word order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1.2.1 Verb-final languages: SOV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begin by examining a few of the word order characteristics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verb-final languages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languages in which the verb normally follows the subject and object. 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example in (1) illustrates the verb-final order in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Japanese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CBEF-86E7-9F8F-2A0E-F16D056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6</a:t>
            </a:fld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73D560-7B46-7C82-0C1B-3F09C544B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960" y="4002923"/>
            <a:ext cx="8354240" cy="1131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99394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2AEE1-3083-CF6C-B009-34089360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34C5FD1-27F9-2470-AF6E-C0DB92116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South Asian Languages are SOV, the verb occurs in the final position of a sentence.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(Except Kashmiri and Khasi)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Modern Tamil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raam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raajaa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-v-ai      </a:t>
            </a:r>
            <a:r>
              <a:rPr lang="en-IN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ati-tt-aan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̠	                  Lehmann (1993:182)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IN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Ram    Raja-ace        beat-pst-3sm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  <a:tabLst>
                <a:tab pos="85598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S            O                 V </a:t>
            </a:r>
          </a:p>
          <a:p>
            <a:pPr lvl="1" algn="just">
              <a:lnSpc>
                <a:spcPct val="100000"/>
              </a:lnSpc>
              <a:spcBef>
                <a:spcPts val="0"/>
              </a:spcBef>
              <a:tabLst>
                <a:tab pos="855980" algn="l"/>
              </a:tabLst>
            </a:pP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‘Ram beat the Raja.’ </a:t>
            </a: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Malyalam</a:t>
            </a:r>
            <a:endParaRPr lang="en-IN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śivan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̠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ayaaḷe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aṭiccu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	Nair (2012:15)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Sivan    he-ACC   beat-PAST 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            O               V 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‘Sivan beat him.’</a:t>
            </a:r>
            <a:endParaRPr lang="en-IN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A595D-E9FF-72DC-89C6-DF315D5F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47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5CE43-D7F2-07DD-0D63-15A6DF8CB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51EFB5C-BEDF-6C63-5795-4D982053F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Hindi-Urdu also reflects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(O) -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(V)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word order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is. 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Hindi-Urdu (IA)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raajiiv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kavitaa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likh-egaa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poem       write-FUT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‘Rajiv will write a poem.’      (Kumar, 2006)</a:t>
            </a: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ED32B-67AB-00E3-075D-415E4D92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8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ED27B6-D8DF-39A3-B334-5F6B00093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6703" y="1769618"/>
            <a:ext cx="5239258" cy="12892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82FB85-0E68-4DA6-F1FA-FD28F80C5D6E}"/>
              </a:ext>
            </a:extLst>
          </p:cNvPr>
          <p:cNvSpPr txBox="1"/>
          <p:nvPr/>
        </p:nvSpPr>
        <p:spPr>
          <a:xfrm>
            <a:off x="7574930" y="2689527"/>
            <a:ext cx="20713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(Subbarao, 2012)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19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D19F8-C2BD-8D26-BD9E-8B9AF8A08E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C0E13F5-2AA1-556E-55E0-7EA8630B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172" y="564923"/>
            <a:ext cx="11179628" cy="5791427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SOV languages are the most widespread word order type among the languages of the world.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 all ‘well-behaved’ verb-final languages, in SALs the auxiliary verb follows the main verb.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cases, the indirect object precedes the direct object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Hindi).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raajiiv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-ne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sariitaa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di-ye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-ERG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sarita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     cloths    give-PERF</a:t>
            </a:r>
          </a:p>
          <a:p>
            <a:pPr lvl="1" algn="l">
              <a:lnSpc>
                <a:spcPct val="150000"/>
              </a:lnSpc>
              <a:spcBef>
                <a:spcPts val="0"/>
              </a:spcBef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‘Rajiv gave cloths to Sarita.’                            (Kumar, 2006)</a:t>
            </a: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spcBef>
                <a:spcPts val="0"/>
              </a:spcBef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F5CBEF-86E7-9F8F-2A0E-F16D056B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53917B-9314-44A8-9CF5-8C1178B13F8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38147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9|7.3|6|7.3|7|8.8|9.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5535</TotalTime>
  <Words>2609</Words>
  <Application>Microsoft Office PowerPoint</Application>
  <PresentationFormat>Widescreen</PresentationFormat>
  <Paragraphs>333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Times New Roman</vt:lpstr>
      <vt:lpstr>Times-Italic</vt:lpstr>
      <vt:lpstr>Times-Roman</vt:lpstr>
      <vt:lpstr>Wingdings</vt:lpstr>
      <vt:lpstr>Office Theme</vt:lpstr>
      <vt:lpstr>4. Constituent order typology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Word Order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Language?</dc:title>
  <dc:creator>Sh Francis Monsang</dc:creator>
  <cp:lastModifiedBy>Sh Francis Monsang</cp:lastModifiedBy>
  <cp:revision>227</cp:revision>
  <dcterms:created xsi:type="dcterms:W3CDTF">2024-01-07T16:04:09Z</dcterms:created>
  <dcterms:modified xsi:type="dcterms:W3CDTF">2025-01-30T16:24:10Z</dcterms:modified>
</cp:coreProperties>
</file>