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1"/>
  </p:notesMasterIdLst>
  <p:sldIdLst>
    <p:sldId id="256" r:id="rId2"/>
    <p:sldId id="404" r:id="rId3"/>
    <p:sldId id="406" r:id="rId4"/>
    <p:sldId id="481" r:id="rId5"/>
    <p:sldId id="405" r:id="rId6"/>
    <p:sldId id="459" r:id="rId7"/>
    <p:sldId id="460" r:id="rId8"/>
    <p:sldId id="470" r:id="rId9"/>
    <p:sldId id="464" r:id="rId10"/>
    <p:sldId id="407" r:id="rId11"/>
    <p:sldId id="408" r:id="rId12"/>
    <p:sldId id="472" r:id="rId13"/>
    <p:sldId id="471" r:id="rId14"/>
    <p:sldId id="473" r:id="rId15"/>
    <p:sldId id="474" r:id="rId16"/>
    <p:sldId id="475" r:id="rId17"/>
    <p:sldId id="411" r:id="rId18"/>
    <p:sldId id="412" r:id="rId19"/>
    <p:sldId id="413" r:id="rId20"/>
    <p:sldId id="415" r:id="rId21"/>
    <p:sldId id="416" r:id="rId22"/>
    <p:sldId id="417" r:id="rId23"/>
    <p:sldId id="418" r:id="rId24"/>
    <p:sldId id="480" r:id="rId25"/>
    <p:sldId id="476" r:id="rId26"/>
    <p:sldId id="477" r:id="rId27"/>
    <p:sldId id="478" r:id="rId28"/>
    <p:sldId id="483" r:id="rId29"/>
    <p:sldId id="449" r:id="rId30"/>
    <p:sldId id="482" r:id="rId31"/>
    <p:sldId id="485" r:id="rId32"/>
    <p:sldId id="484" r:id="rId33"/>
    <p:sldId id="419" r:id="rId34"/>
    <p:sldId id="420" r:id="rId35"/>
    <p:sldId id="453" r:id="rId36"/>
    <p:sldId id="486" r:id="rId37"/>
    <p:sldId id="488" r:id="rId38"/>
    <p:sldId id="487" r:id="rId39"/>
    <p:sldId id="421" r:id="rId40"/>
    <p:sldId id="489" r:id="rId41"/>
    <p:sldId id="490" r:id="rId42"/>
    <p:sldId id="422" r:id="rId43"/>
    <p:sldId id="425" r:id="rId44"/>
    <p:sldId id="426" r:id="rId45"/>
    <p:sldId id="492" r:id="rId46"/>
    <p:sldId id="428" r:id="rId47"/>
    <p:sldId id="491" r:id="rId48"/>
    <p:sldId id="497" r:id="rId49"/>
    <p:sldId id="494" r:id="rId50"/>
    <p:sldId id="429" r:id="rId51"/>
    <p:sldId id="496" r:id="rId52"/>
    <p:sldId id="427" r:id="rId53"/>
    <p:sldId id="431" r:id="rId54"/>
    <p:sldId id="430" r:id="rId55"/>
    <p:sldId id="503" r:id="rId56"/>
    <p:sldId id="528" r:id="rId57"/>
    <p:sldId id="529" r:id="rId58"/>
    <p:sldId id="504" r:id="rId59"/>
    <p:sldId id="505" r:id="rId60"/>
    <p:sldId id="506" r:id="rId61"/>
    <p:sldId id="507" r:id="rId62"/>
    <p:sldId id="508" r:id="rId63"/>
    <p:sldId id="510" r:id="rId64"/>
    <p:sldId id="512" r:id="rId65"/>
    <p:sldId id="513" r:id="rId66"/>
    <p:sldId id="530" r:id="rId67"/>
    <p:sldId id="531" r:id="rId68"/>
    <p:sldId id="515" r:id="rId69"/>
    <p:sldId id="409" r:id="rId7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2" autoAdjust="0"/>
    <p:restoredTop sz="90469" autoAdjust="0"/>
  </p:normalViewPr>
  <p:slideViewPr>
    <p:cSldViewPr snapToGrid="0">
      <p:cViewPr varScale="1">
        <p:scale>
          <a:sx n="57" d="100"/>
          <a:sy n="57" d="100"/>
        </p:scale>
        <p:origin x="992" y="40"/>
      </p:cViewPr>
      <p:guideLst/>
    </p:cSldViewPr>
  </p:slideViewPr>
  <p:outlineViewPr>
    <p:cViewPr>
      <p:scale>
        <a:sx n="33" d="100"/>
        <a:sy n="33" d="100"/>
      </p:scale>
      <p:origin x="0" y="-5324"/>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E144F4-9EFB-492F-B20B-3CBBAF9D4BC3}" type="datetimeFigureOut">
              <a:rPr lang="en-IN" smtClean="0"/>
              <a:t>08-02-2025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4D0F9BC-EC7C-404A-95E9-2A5D129CD2BB}" type="slidenum">
              <a:rPr lang="en-IN" smtClean="0"/>
              <a:t>‹#›</a:t>
            </a:fld>
            <a:endParaRPr lang="en-IN"/>
          </a:p>
        </p:txBody>
      </p:sp>
    </p:spTree>
    <p:extLst>
      <p:ext uri="{BB962C8B-B14F-4D97-AF65-F5344CB8AC3E}">
        <p14:creationId xmlns:p14="http://schemas.microsoft.com/office/powerpoint/2010/main" val="11341189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lgn="l">
              <a:lnSpc>
                <a:spcPct val="150000"/>
              </a:lnSpc>
              <a:spcBef>
                <a:spcPts val="0"/>
              </a:spcBef>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Note that the roles of the NPs </a:t>
            </a:r>
            <a:r>
              <a:rPr lang="en-US" sz="1200" i="1" dirty="0">
                <a:latin typeface="Times New Roman" panose="02020603050405020304" pitchFamily="18" charset="0"/>
                <a:cs typeface="Times New Roman" panose="02020603050405020304" pitchFamily="18" charset="0"/>
              </a:rPr>
              <a:t>the girl</a:t>
            </a:r>
            <a:r>
              <a:rPr lang="en-US" sz="1200" dirty="0">
                <a:latin typeface="Times New Roman" panose="02020603050405020304" pitchFamily="18" charset="0"/>
                <a:cs typeface="Times New Roman" panose="02020603050405020304" pitchFamily="18" charset="0"/>
              </a:rPr>
              <a:t>, and </a:t>
            </a:r>
            <a:r>
              <a:rPr lang="en-US" sz="1200" i="1" dirty="0">
                <a:latin typeface="Times New Roman" panose="02020603050405020304" pitchFamily="18" charset="0"/>
                <a:cs typeface="Times New Roman" panose="02020603050405020304" pitchFamily="18" charset="0"/>
              </a:rPr>
              <a:t>the boy </a:t>
            </a:r>
            <a:r>
              <a:rPr lang="en-US" sz="1200" dirty="0">
                <a:latin typeface="Times New Roman" panose="02020603050405020304" pitchFamily="18" charset="0"/>
                <a:cs typeface="Times New Roman" panose="02020603050405020304" pitchFamily="18" charset="0"/>
              </a:rPr>
              <a:t>in (1) are different from those of the same NPs in (2) despite the fact that these two sentences contain exactly the same (number of) words and constituents. </a:t>
            </a:r>
          </a:p>
          <a:p>
            <a:pPr marL="342900" indent="-342900" algn="l">
              <a:lnSpc>
                <a:spcPct val="150000"/>
              </a:lnSpc>
              <a:spcBef>
                <a:spcPts val="0"/>
              </a:spcBef>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By roles is meant the relationship that holds between the NPs and the verb, and also between the NPs themselves. </a:t>
            </a:r>
          </a:p>
          <a:p>
            <a:pPr marL="342900" indent="-342900" algn="l">
              <a:lnSpc>
                <a:spcPct val="150000"/>
              </a:lnSpc>
              <a:spcBef>
                <a:spcPts val="0"/>
              </a:spcBef>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In (1) </a:t>
            </a:r>
            <a:r>
              <a:rPr lang="en-US" sz="1200" i="1" dirty="0">
                <a:latin typeface="Times New Roman" panose="02020603050405020304" pitchFamily="18" charset="0"/>
                <a:cs typeface="Times New Roman" panose="02020603050405020304" pitchFamily="18" charset="0"/>
              </a:rPr>
              <a:t>the girl </a:t>
            </a:r>
            <a:r>
              <a:rPr lang="en-US" sz="1200" dirty="0">
                <a:latin typeface="Times New Roman" panose="02020603050405020304" pitchFamily="18" charset="0"/>
                <a:cs typeface="Times New Roman" panose="02020603050405020304" pitchFamily="18" charset="0"/>
              </a:rPr>
              <a:t>is the 'kicker' and </a:t>
            </a:r>
            <a:r>
              <a:rPr lang="en-US" sz="1200" i="1" dirty="0">
                <a:latin typeface="Times New Roman" panose="02020603050405020304" pitchFamily="18" charset="0"/>
                <a:cs typeface="Times New Roman" panose="02020603050405020304" pitchFamily="18" charset="0"/>
              </a:rPr>
              <a:t>the boy </a:t>
            </a:r>
            <a:r>
              <a:rPr lang="en-US" sz="1200" dirty="0">
                <a:latin typeface="Times New Roman" panose="02020603050405020304" pitchFamily="18" charset="0"/>
                <a:cs typeface="Times New Roman" panose="02020603050405020304" pitchFamily="18" charset="0"/>
              </a:rPr>
              <a:t>is the '</a:t>
            </a:r>
            <a:r>
              <a:rPr lang="en-US" sz="1200" dirty="0" err="1">
                <a:latin typeface="Times New Roman" panose="02020603050405020304" pitchFamily="18" charset="0"/>
                <a:cs typeface="Times New Roman" panose="02020603050405020304" pitchFamily="18" charset="0"/>
              </a:rPr>
              <a:t>kickee</a:t>
            </a:r>
            <a:r>
              <a:rPr lang="en-US" sz="1200" dirty="0">
                <a:latin typeface="Times New Roman" panose="02020603050405020304" pitchFamily="18" charset="0"/>
                <a:cs typeface="Times New Roman" panose="02020603050405020304" pitchFamily="18" charset="0"/>
              </a:rPr>
              <a:t>’. </a:t>
            </a:r>
          </a:p>
          <a:p>
            <a:pPr marL="342900" indent="-342900" algn="l">
              <a:lnSpc>
                <a:spcPct val="150000"/>
              </a:lnSpc>
              <a:spcBef>
                <a:spcPts val="0"/>
              </a:spcBef>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In (2) the roles of these NPs are reversed, with </a:t>
            </a:r>
            <a:r>
              <a:rPr lang="en-US" sz="1200" i="1" dirty="0">
                <a:latin typeface="Times New Roman" panose="02020603050405020304" pitchFamily="18" charset="0"/>
                <a:cs typeface="Times New Roman" panose="02020603050405020304" pitchFamily="18" charset="0"/>
              </a:rPr>
              <a:t>the boy </a:t>
            </a:r>
            <a:r>
              <a:rPr lang="en-US" sz="1200" dirty="0">
                <a:latin typeface="Times New Roman" panose="02020603050405020304" pitchFamily="18" charset="0"/>
                <a:cs typeface="Times New Roman" panose="02020603050405020304" pitchFamily="18" charset="0"/>
              </a:rPr>
              <a:t>being the 'kicker' and </a:t>
            </a:r>
            <a:r>
              <a:rPr lang="en-US" sz="1200" i="1" dirty="0">
                <a:latin typeface="Times New Roman" panose="02020603050405020304" pitchFamily="18" charset="0"/>
                <a:cs typeface="Times New Roman" panose="02020603050405020304" pitchFamily="18" charset="0"/>
              </a:rPr>
              <a:t>the girl </a:t>
            </a:r>
            <a:r>
              <a:rPr lang="en-US" sz="1200" dirty="0">
                <a:latin typeface="Times New Roman" panose="02020603050405020304" pitchFamily="18" charset="0"/>
                <a:cs typeface="Times New Roman" panose="02020603050405020304" pitchFamily="18" charset="0"/>
              </a:rPr>
              <a:t>being the '</a:t>
            </a:r>
            <a:r>
              <a:rPr lang="en-US" sz="1200" dirty="0" err="1">
                <a:latin typeface="Times New Roman" panose="02020603050405020304" pitchFamily="18" charset="0"/>
                <a:cs typeface="Times New Roman" panose="02020603050405020304" pitchFamily="18" charset="0"/>
              </a:rPr>
              <a:t>kickee</a:t>
            </a:r>
            <a:r>
              <a:rPr lang="en-US" sz="1200" dirty="0">
                <a:latin typeface="Times New Roman" panose="02020603050405020304" pitchFamily="18" charset="0"/>
                <a:cs typeface="Times New Roman" panose="02020603050405020304" pitchFamily="18" charset="0"/>
              </a:rPr>
              <a:t>’.</a:t>
            </a:r>
          </a:p>
          <a:p>
            <a:pPr marL="342900" indent="-342900" algn="l">
              <a:lnSpc>
                <a:spcPct val="150000"/>
              </a:lnSpc>
              <a:spcBef>
                <a:spcPts val="0"/>
              </a:spcBef>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This difference in the roles of the NPs in the English sentences in (1) and (2) is, of course, </a:t>
            </a:r>
            <a:r>
              <a:rPr lang="en-US" sz="1200" dirty="0" err="1">
                <a:latin typeface="Times New Roman" panose="02020603050405020304" pitchFamily="18" charset="0"/>
                <a:cs typeface="Times New Roman" panose="02020603050405020304" pitchFamily="18" charset="0"/>
              </a:rPr>
              <a:t>signalled</a:t>
            </a:r>
            <a:r>
              <a:rPr lang="en-US" sz="1200" dirty="0">
                <a:latin typeface="Times New Roman" panose="02020603050405020304" pitchFamily="18" charset="0"/>
                <a:cs typeface="Times New Roman" panose="02020603050405020304" pitchFamily="18" charset="0"/>
              </a:rPr>
              <a:t> directly by the difference in the relative positioning of the NPs.</a:t>
            </a:r>
          </a:p>
          <a:p>
            <a:endParaRPr lang="en-IN" dirty="0"/>
          </a:p>
        </p:txBody>
      </p:sp>
      <p:sp>
        <p:nvSpPr>
          <p:cNvPr id="4" name="Slide Number Placeholder 3"/>
          <p:cNvSpPr>
            <a:spLocks noGrp="1"/>
          </p:cNvSpPr>
          <p:nvPr>
            <p:ph type="sldNum" sz="quarter" idx="5"/>
          </p:nvPr>
        </p:nvSpPr>
        <p:spPr/>
        <p:txBody>
          <a:bodyPr/>
          <a:lstStyle/>
          <a:p>
            <a:fld id="{64D0F9BC-EC7C-404A-95E9-2A5D129CD2BB}" type="slidenum">
              <a:rPr lang="en-IN" smtClean="0"/>
              <a:t>15</a:t>
            </a:fld>
            <a:endParaRPr lang="en-IN"/>
          </a:p>
        </p:txBody>
      </p:sp>
    </p:spTree>
    <p:extLst>
      <p:ext uri="{BB962C8B-B14F-4D97-AF65-F5344CB8AC3E}">
        <p14:creationId xmlns:p14="http://schemas.microsoft.com/office/powerpoint/2010/main" val="23040251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If this is the case then how do we know for sure that the subjects in (a) and b) are ergative, and not nominative?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The answer to this lies in the fact that in all of the above examples (a - c ) the verb does not agree with the subject NP.</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Instead, it agrees with the object.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This suggests that these are covertly ergative marked NPs.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If they were nominative NPs then one would expect them to trigger agreement on the verb, which is clearly not the case.</a:t>
            </a:r>
          </a:p>
          <a:p>
            <a:endParaRPr lang="en-IN" dirty="0"/>
          </a:p>
        </p:txBody>
      </p:sp>
      <p:sp>
        <p:nvSpPr>
          <p:cNvPr id="4" name="Slide Number Placeholder 3"/>
          <p:cNvSpPr>
            <a:spLocks noGrp="1"/>
          </p:cNvSpPr>
          <p:nvPr>
            <p:ph type="sldNum" sz="quarter" idx="5"/>
          </p:nvPr>
        </p:nvSpPr>
        <p:spPr/>
        <p:txBody>
          <a:bodyPr/>
          <a:lstStyle/>
          <a:p>
            <a:fld id="{64D0F9BC-EC7C-404A-95E9-2A5D129CD2BB}" type="slidenum">
              <a:rPr lang="en-IN" smtClean="0"/>
              <a:t>64</a:t>
            </a:fld>
            <a:endParaRPr lang="en-IN"/>
          </a:p>
        </p:txBody>
      </p:sp>
    </p:spTree>
    <p:extLst>
      <p:ext uri="{BB962C8B-B14F-4D97-AF65-F5344CB8AC3E}">
        <p14:creationId xmlns:p14="http://schemas.microsoft.com/office/powerpoint/2010/main" val="9899041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33C7F-F26E-C1A1-54FF-DDEAF05DC0C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FDEF9C3-5ECA-F669-A2F4-3DC440B12C5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1AD4A8C-19F0-0693-6B7E-0DC832987B99}"/>
              </a:ext>
            </a:extLst>
          </p:cNvPr>
          <p:cNvSpPr>
            <a:spLocks noGrp="1"/>
          </p:cNvSpPr>
          <p:nvPr>
            <p:ph type="dt" sz="half" idx="10"/>
          </p:nvPr>
        </p:nvSpPr>
        <p:spPr/>
        <p:txBody>
          <a:bodyPr/>
          <a:lstStyle/>
          <a:p>
            <a:fld id="{28F1D464-1E24-445B-A4C6-3D3EB73494A1}" type="datetime1">
              <a:rPr lang="en-IN" smtClean="0"/>
              <a:t>08-02-2025</a:t>
            </a:fld>
            <a:endParaRPr lang="en-IN"/>
          </a:p>
        </p:txBody>
      </p:sp>
      <p:sp>
        <p:nvSpPr>
          <p:cNvPr id="5" name="Footer Placeholder 4">
            <a:extLst>
              <a:ext uri="{FF2B5EF4-FFF2-40B4-BE49-F238E27FC236}">
                <a16:creationId xmlns:a16="http://schemas.microsoft.com/office/drawing/2014/main" id="{B1029880-49E9-81B0-E110-FF1C3400F88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66E1CB9-05E2-0C95-7A67-A15A29043162}"/>
              </a:ext>
            </a:extLst>
          </p:cNvPr>
          <p:cNvSpPr>
            <a:spLocks noGrp="1"/>
          </p:cNvSpPr>
          <p:nvPr>
            <p:ph type="sldNum" sz="quarter" idx="12"/>
          </p:nvPr>
        </p:nvSpPr>
        <p:spPr/>
        <p:txBody>
          <a:bodyPr/>
          <a:lstStyle/>
          <a:p>
            <a:fld id="{9953917B-9314-44A8-9CF5-8C1178B13F89}" type="slidenum">
              <a:rPr lang="en-IN" smtClean="0"/>
              <a:t>‹#›</a:t>
            </a:fld>
            <a:endParaRPr lang="en-IN"/>
          </a:p>
        </p:txBody>
      </p:sp>
      <p:sp>
        <p:nvSpPr>
          <p:cNvPr id="7" name="TextBox 6">
            <a:extLst>
              <a:ext uri="{FF2B5EF4-FFF2-40B4-BE49-F238E27FC236}">
                <a16:creationId xmlns:a16="http://schemas.microsoft.com/office/drawing/2014/main" id="{8BA54B59-FCC9-FA39-6861-DDA2B57F8114}"/>
              </a:ext>
            </a:extLst>
          </p:cNvPr>
          <p:cNvSpPr txBox="1"/>
          <p:nvPr userDrawn="1"/>
        </p:nvSpPr>
        <p:spPr>
          <a:xfrm>
            <a:off x="9266584" y="203756"/>
            <a:ext cx="2876237" cy="369332"/>
          </a:xfrm>
          <a:prstGeom prst="rect">
            <a:avLst/>
          </a:prstGeom>
          <a:noFill/>
        </p:spPr>
        <p:txBody>
          <a:bodyPr wrap="none" rtlCol="0">
            <a:spAutoFit/>
          </a:bodyPr>
          <a:lstStyle/>
          <a:p>
            <a:r>
              <a:rPr lang="en-US" dirty="0" err="1"/>
              <a:t>Private_for</a:t>
            </a:r>
            <a:r>
              <a:rPr lang="en-US" dirty="0"/>
              <a:t> class lecture only</a:t>
            </a:r>
            <a:endParaRPr lang="en-IN" dirty="0"/>
          </a:p>
        </p:txBody>
      </p:sp>
    </p:spTree>
    <p:extLst>
      <p:ext uri="{BB962C8B-B14F-4D97-AF65-F5344CB8AC3E}">
        <p14:creationId xmlns:p14="http://schemas.microsoft.com/office/powerpoint/2010/main" val="26275227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113D1-5C07-839C-2B25-0380C408EB2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576C392-0E35-D216-4263-01E28159B55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80C8CCC-A66B-8451-9964-174822BDE646}"/>
              </a:ext>
            </a:extLst>
          </p:cNvPr>
          <p:cNvSpPr>
            <a:spLocks noGrp="1"/>
          </p:cNvSpPr>
          <p:nvPr>
            <p:ph type="dt" sz="half" idx="10"/>
          </p:nvPr>
        </p:nvSpPr>
        <p:spPr/>
        <p:txBody>
          <a:bodyPr/>
          <a:lstStyle/>
          <a:p>
            <a:fld id="{3BD7E343-4550-4B0A-9769-EC503FEC8A04}" type="datetime1">
              <a:rPr lang="en-IN" smtClean="0"/>
              <a:t>08-02-2025</a:t>
            </a:fld>
            <a:endParaRPr lang="en-IN"/>
          </a:p>
        </p:txBody>
      </p:sp>
      <p:sp>
        <p:nvSpPr>
          <p:cNvPr id="5" name="Footer Placeholder 4">
            <a:extLst>
              <a:ext uri="{FF2B5EF4-FFF2-40B4-BE49-F238E27FC236}">
                <a16:creationId xmlns:a16="http://schemas.microsoft.com/office/drawing/2014/main" id="{4F8802E8-2951-8F3B-0A5E-D053A0E2BD8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28F5C1C-49E5-164C-09A5-60288A369F16}"/>
              </a:ext>
            </a:extLst>
          </p:cNvPr>
          <p:cNvSpPr>
            <a:spLocks noGrp="1"/>
          </p:cNvSpPr>
          <p:nvPr>
            <p:ph type="sldNum" sz="quarter" idx="12"/>
          </p:nvPr>
        </p:nvSpPr>
        <p:spPr/>
        <p:txBody>
          <a:bodyPr/>
          <a:lstStyle/>
          <a:p>
            <a:fld id="{9953917B-9314-44A8-9CF5-8C1178B13F89}" type="slidenum">
              <a:rPr lang="en-IN" smtClean="0"/>
              <a:t>‹#›</a:t>
            </a:fld>
            <a:endParaRPr lang="en-IN"/>
          </a:p>
        </p:txBody>
      </p:sp>
    </p:spTree>
    <p:extLst>
      <p:ext uri="{BB962C8B-B14F-4D97-AF65-F5344CB8AC3E}">
        <p14:creationId xmlns:p14="http://schemas.microsoft.com/office/powerpoint/2010/main" val="2935399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6287ACC-1A93-C41D-164E-E4E5163B998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F6B3176-BD61-7A57-1958-19F8F447975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B4327EB-BB23-4BD5-1280-3775AB79F2BC}"/>
              </a:ext>
            </a:extLst>
          </p:cNvPr>
          <p:cNvSpPr>
            <a:spLocks noGrp="1"/>
          </p:cNvSpPr>
          <p:nvPr>
            <p:ph type="dt" sz="half" idx="10"/>
          </p:nvPr>
        </p:nvSpPr>
        <p:spPr/>
        <p:txBody>
          <a:bodyPr/>
          <a:lstStyle/>
          <a:p>
            <a:fld id="{16C516C3-2CBF-41BD-ABF7-7548EC473A45}" type="datetime1">
              <a:rPr lang="en-IN" smtClean="0"/>
              <a:t>08-02-2025</a:t>
            </a:fld>
            <a:endParaRPr lang="en-IN"/>
          </a:p>
        </p:txBody>
      </p:sp>
      <p:sp>
        <p:nvSpPr>
          <p:cNvPr id="5" name="Footer Placeholder 4">
            <a:extLst>
              <a:ext uri="{FF2B5EF4-FFF2-40B4-BE49-F238E27FC236}">
                <a16:creationId xmlns:a16="http://schemas.microsoft.com/office/drawing/2014/main" id="{66AEB8BE-37C3-F56C-A1B8-5821D00CFEE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75F2132-B3B4-B689-D8C2-FF8FA936FDF8}"/>
              </a:ext>
            </a:extLst>
          </p:cNvPr>
          <p:cNvSpPr>
            <a:spLocks noGrp="1"/>
          </p:cNvSpPr>
          <p:nvPr>
            <p:ph type="sldNum" sz="quarter" idx="12"/>
          </p:nvPr>
        </p:nvSpPr>
        <p:spPr/>
        <p:txBody>
          <a:bodyPr/>
          <a:lstStyle/>
          <a:p>
            <a:fld id="{9953917B-9314-44A8-9CF5-8C1178B13F89}" type="slidenum">
              <a:rPr lang="en-IN" smtClean="0"/>
              <a:t>‹#›</a:t>
            </a:fld>
            <a:endParaRPr lang="en-IN"/>
          </a:p>
        </p:txBody>
      </p:sp>
    </p:spTree>
    <p:extLst>
      <p:ext uri="{BB962C8B-B14F-4D97-AF65-F5344CB8AC3E}">
        <p14:creationId xmlns:p14="http://schemas.microsoft.com/office/powerpoint/2010/main" val="21188121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EEF893-EE74-5099-40A1-49501B17F1D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3871B8C-679B-3CB0-AC3A-F2FA42407EB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1192951-F2D0-94B1-1CB6-188BE1617C6A}"/>
              </a:ext>
            </a:extLst>
          </p:cNvPr>
          <p:cNvSpPr>
            <a:spLocks noGrp="1"/>
          </p:cNvSpPr>
          <p:nvPr>
            <p:ph type="dt" sz="half" idx="10"/>
          </p:nvPr>
        </p:nvSpPr>
        <p:spPr/>
        <p:txBody>
          <a:bodyPr/>
          <a:lstStyle/>
          <a:p>
            <a:fld id="{A86D9B94-45C7-4C50-A7DB-5C261D4AE344}" type="datetime1">
              <a:rPr lang="en-IN" smtClean="0"/>
              <a:t>08-02-2025</a:t>
            </a:fld>
            <a:endParaRPr lang="en-IN"/>
          </a:p>
        </p:txBody>
      </p:sp>
      <p:sp>
        <p:nvSpPr>
          <p:cNvPr id="5" name="Footer Placeholder 4">
            <a:extLst>
              <a:ext uri="{FF2B5EF4-FFF2-40B4-BE49-F238E27FC236}">
                <a16:creationId xmlns:a16="http://schemas.microsoft.com/office/drawing/2014/main" id="{6CAB2667-7294-BD5B-4610-04752ECAB72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87668EB-67CD-3414-B132-7FBE1F18DB20}"/>
              </a:ext>
            </a:extLst>
          </p:cNvPr>
          <p:cNvSpPr>
            <a:spLocks noGrp="1"/>
          </p:cNvSpPr>
          <p:nvPr>
            <p:ph type="sldNum" sz="quarter" idx="12"/>
          </p:nvPr>
        </p:nvSpPr>
        <p:spPr/>
        <p:txBody>
          <a:bodyPr/>
          <a:lstStyle/>
          <a:p>
            <a:fld id="{9953917B-9314-44A8-9CF5-8C1178B13F89}" type="slidenum">
              <a:rPr lang="en-IN" smtClean="0"/>
              <a:t>‹#›</a:t>
            </a:fld>
            <a:endParaRPr lang="en-IN"/>
          </a:p>
        </p:txBody>
      </p:sp>
    </p:spTree>
    <p:extLst>
      <p:ext uri="{BB962C8B-B14F-4D97-AF65-F5344CB8AC3E}">
        <p14:creationId xmlns:p14="http://schemas.microsoft.com/office/powerpoint/2010/main" val="15661982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A3BC0-4026-0894-0F7B-682BB976A57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5BE9C32-D07D-0E38-2BEF-636DAE6DFFB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AE6D0F3-C3C6-9376-7B15-9C1F9176456D}"/>
              </a:ext>
            </a:extLst>
          </p:cNvPr>
          <p:cNvSpPr>
            <a:spLocks noGrp="1"/>
          </p:cNvSpPr>
          <p:nvPr>
            <p:ph type="dt" sz="half" idx="10"/>
          </p:nvPr>
        </p:nvSpPr>
        <p:spPr/>
        <p:txBody>
          <a:bodyPr/>
          <a:lstStyle/>
          <a:p>
            <a:fld id="{81062A28-8DB7-4B74-9524-0258674FA5E8}" type="datetime1">
              <a:rPr lang="en-IN" smtClean="0"/>
              <a:t>08-02-2025</a:t>
            </a:fld>
            <a:endParaRPr lang="en-IN"/>
          </a:p>
        </p:txBody>
      </p:sp>
      <p:sp>
        <p:nvSpPr>
          <p:cNvPr id="5" name="Footer Placeholder 4">
            <a:extLst>
              <a:ext uri="{FF2B5EF4-FFF2-40B4-BE49-F238E27FC236}">
                <a16:creationId xmlns:a16="http://schemas.microsoft.com/office/drawing/2014/main" id="{A00C320C-643D-B71F-41B0-0128916AEDB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DCDBCF8-4611-022F-21CE-CA932DCDBDC4}"/>
              </a:ext>
            </a:extLst>
          </p:cNvPr>
          <p:cNvSpPr>
            <a:spLocks noGrp="1"/>
          </p:cNvSpPr>
          <p:nvPr>
            <p:ph type="sldNum" sz="quarter" idx="12"/>
          </p:nvPr>
        </p:nvSpPr>
        <p:spPr/>
        <p:txBody>
          <a:bodyPr/>
          <a:lstStyle/>
          <a:p>
            <a:fld id="{9953917B-9314-44A8-9CF5-8C1178B13F89}" type="slidenum">
              <a:rPr lang="en-IN" smtClean="0"/>
              <a:t>‹#›</a:t>
            </a:fld>
            <a:endParaRPr lang="en-IN"/>
          </a:p>
        </p:txBody>
      </p:sp>
    </p:spTree>
    <p:extLst>
      <p:ext uri="{BB962C8B-B14F-4D97-AF65-F5344CB8AC3E}">
        <p14:creationId xmlns:p14="http://schemas.microsoft.com/office/powerpoint/2010/main" val="27699416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091146-E356-53DF-2ECF-246006AEA3B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BF41EC1-8475-A157-E929-3D0EC5BB799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E7D952A-CD58-BDE4-903A-722EDE7473B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F951173-046A-E306-DAB2-C533CE6EC871}"/>
              </a:ext>
            </a:extLst>
          </p:cNvPr>
          <p:cNvSpPr>
            <a:spLocks noGrp="1"/>
          </p:cNvSpPr>
          <p:nvPr>
            <p:ph type="dt" sz="half" idx="10"/>
          </p:nvPr>
        </p:nvSpPr>
        <p:spPr/>
        <p:txBody>
          <a:bodyPr/>
          <a:lstStyle/>
          <a:p>
            <a:fld id="{6810ED40-85B0-4A5C-A194-B03904BA4FB1}" type="datetime1">
              <a:rPr lang="en-IN" smtClean="0"/>
              <a:t>08-02-2025</a:t>
            </a:fld>
            <a:endParaRPr lang="en-IN"/>
          </a:p>
        </p:txBody>
      </p:sp>
      <p:sp>
        <p:nvSpPr>
          <p:cNvPr id="6" name="Footer Placeholder 5">
            <a:extLst>
              <a:ext uri="{FF2B5EF4-FFF2-40B4-BE49-F238E27FC236}">
                <a16:creationId xmlns:a16="http://schemas.microsoft.com/office/drawing/2014/main" id="{D4BAD745-9678-4B42-6743-74E5B361053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FFB915F-D0A3-4A06-6E6D-C181334E68DC}"/>
              </a:ext>
            </a:extLst>
          </p:cNvPr>
          <p:cNvSpPr>
            <a:spLocks noGrp="1"/>
          </p:cNvSpPr>
          <p:nvPr>
            <p:ph type="sldNum" sz="quarter" idx="12"/>
          </p:nvPr>
        </p:nvSpPr>
        <p:spPr/>
        <p:txBody>
          <a:bodyPr/>
          <a:lstStyle/>
          <a:p>
            <a:fld id="{9953917B-9314-44A8-9CF5-8C1178B13F89}" type="slidenum">
              <a:rPr lang="en-IN" smtClean="0"/>
              <a:t>‹#›</a:t>
            </a:fld>
            <a:endParaRPr lang="en-IN"/>
          </a:p>
        </p:txBody>
      </p:sp>
    </p:spTree>
    <p:extLst>
      <p:ext uri="{BB962C8B-B14F-4D97-AF65-F5344CB8AC3E}">
        <p14:creationId xmlns:p14="http://schemas.microsoft.com/office/powerpoint/2010/main" val="29854192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2F9F1-4DB2-DE33-C085-D3A21330F68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B5D60FB-47C6-7D5A-33E2-F0FF0A72DAF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3B6525B-F25E-677D-B148-987AF753D95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D10BBCE-C51F-FB6D-94FC-F080894C06B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1060D9B-A38E-5999-B3E3-6A1488832D1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5DE7766-57ED-BBFC-ADCF-9306759B942C}"/>
              </a:ext>
            </a:extLst>
          </p:cNvPr>
          <p:cNvSpPr>
            <a:spLocks noGrp="1"/>
          </p:cNvSpPr>
          <p:nvPr>
            <p:ph type="dt" sz="half" idx="10"/>
          </p:nvPr>
        </p:nvSpPr>
        <p:spPr/>
        <p:txBody>
          <a:bodyPr/>
          <a:lstStyle/>
          <a:p>
            <a:fld id="{90881A4B-FBEC-4502-B017-E5D64414456F}" type="datetime1">
              <a:rPr lang="en-IN" smtClean="0"/>
              <a:t>08-02-2025</a:t>
            </a:fld>
            <a:endParaRPr lang="en-IN"/>
          </a:p>
        </p:txBody>
      </p:sp>
      <p:sp>
        <p:nvSpPr>
          <p:cNvPr id="8" name="Footer Placeholder 7">
            <a:extLst>
              <a:ext uri="{FF2B5EF4-FFF2-40B4-BE49-F238E27FC236}">
                <a16:creationId xmlns:a16="http://schemas.microsoft.com/office/drawing/2014/main" id="{8FD07420-3B3F-F5BB-8F88-7017AF872C7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466E711-D056-BAA6-1AC9-737C60684829}"/>
              </a:ext>
            </a:extLst>
          </p:cNvPr>
          <p:cNvSpPr>
            <a:spLocks noGrp="1"/>
          </p:cNvSpPr>
          <p:nvPr>
            <p:ph type="sldNum" sz="quarter" idx="12"/>
          </p:nvPr>
        </p:nvSpPr>
        <p:spPr/>
        <p:txBody>
          <a:bodyPr/>
          <a:lstStyle/>
          <a:p>
            <a:fld id="{9953917B-9314-44A8-9CF5-8C1178B13F89}" type="slidenum">
              <a:rPr lang="en-IN" smtClean="0"/>
              <a:t>‹#›</a:t>
            </a:fld>
            <a:endParaRPr lang="en-IN"/>
          </a:p>
        </p:txBody>
      </p:sp>
    </p:spTree>
    <p:extLst>
      <p:ext uri="{BB962C8B-B14F-4D97-AF65-F5344CB8AC3E}">
        <p14:creationId xmlns:p14="http://schemas.microsoft.com/office/powerpoint/2010/main" val="12795163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572E6-7D4A-AFAF-FCC0-5484FD47B9C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76776A9-FA92-ACA5-2DF4-39C9782955BC}"/>
              </a:ext>
            </a:extLst>
          </p:cNvPr>
          <p:cNvSpPr>
            <a:spLocks noGrp="1"/>
          </p:cNvSpPr>
          <p:nvPr>
            <p:ph type="dt" sz="half" idx="10"/>
          </p:nvPr>
        </p:nvSpPr>
        <p:spPr/>
        <p:txBody>
          <a:bodyPr/>
          <a:lstStyle/>
          <a:p>
            <a:fld id="{D845EB61-E00D-4033-ACB4-6443EAD7DAF9}" type="datetime1">
              <a:rPr lang="en-IN" smtClean="0"/>
              <a:t>08-02-2025</a:t>
            </a:fld>
            <a:endParaRPr lang="en-IN"/>
          </a:p>
        </p:txBody>
      </p:sp>
      <p:sp>
        <p:nvSpPr>
          <p:cNvPr id="4" name="Footer Placeholder 3">
            <a:extLst>
              <a:ext uri="{FF2B5EF4-FFF2-40B4-BE49-F238E27FC236}">
                <a16:creationId xmlns:a16="http://schemas.microsoft.com/office/drawing/2014/main" id="{AB245EC3-784C-2749-464B-3292CC131E4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FB1050A-7D39-F91A-2802-5FB6B22D0743}"/>
              </a:ext>
            </a:extLst>
          </p:cNvPr>
          <p:cNvSpPr>
            <a:spLocks noGrp="1"/>
          </p:cNvSpPr>
          <p:nvPr>
            <p:ph type="sldNum" sz="quarter" idx="12"/>
          </p:nvPr>
        </p:nvSpPr>
        <p:spPr/>
        <p:txBody>
          <a:bodyPr/>
          <a:lstStyle/>
          <a:p>
            <a:fld id="{9953917B-9314-44A8-9CF5-8C1178B13F89}" type="slidenum">
              <a:rPr lang="en-IN" smtClean="0"/>
              <a:t>‹#›</a:t>
            </a:fld>
            <a:endParaRPr lang="en-IN"/>
          </a:p>
        </p:txBody>
      </p:sp>
    </p:spTree>
    <p:extLst>
      <p:ext uri="{BB962C8B-B14F-4D97-AF65-F5344CB8AC3E}">
        <p14:creationId xmlns:p14="http://schemas.microsoft.com/office/powerpoint/2010/main" val="7635998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7368968-698B-6ECC-1CF2-F1B6725E0C88}"/>
              </a:ext>
            </a:extLst>
          </p:cNvPr>
          <p:cNvSpPr>
            <a:spLocks noGrp="1"/>
          </p:cNvSpPr>
          <p:nvPr>
            <p:ph type="dt" sz="half" idx="10"/>
          </p:nvPr>
        </p:nvSpPr>
        <p:spPr/>
        <p:txBody>
          <a:bodyPr/>
          <a:lstStyle/>
          <a:p>
            <a:fld id="{EAC00673-70EC-495E-B063-FEA246C46B08}" type="datetime1">
              <a:rPr lang="en-IN" smtClean="0"/>
              <a:t>08-02-2025</a:t>
            </a:fld>
            <a:endParaRPr lang="en-IN"/>
          </a:p>
        </p:txBody>
      </p:sp>
      <p:sp>
        <p:nvSpPr>
          <p:cNvPr id="3" name="Footer Placeholder 2">
            <a:extLst>
              <a:ext uri="{FF2B5EF4-FFF2-40B4-BE49-F238E27FC236}">
                <a16:creationId xmlns:a16="http://schemas.microsoft.com/office/drawing/2014/main" id="{1EA37F2F-B9A6-21FD-2997-6FC394AF2A2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6C143BA-45DC-EF5C-BA1E-0CCAFB6B48A1}"/>
              </a:ext>
            </a:extLst>
          </p:cNvPr>
          <p:cNvSpPr>
            <a:spLocks noGrp="1"/>
          </p:cNvSpPr>
          <p:nvPr>
            <p:ph type="sldNum" sz="quarter" idx="12"/>
          </p:nvPr>
        </p:nvSpPr>
        <p:spPr/>
        <p:txBody>
          <a:bodyPr/>
          <a:lstStyle/>
          <a:p>
            <a:fld id="{9953917B-9314-44A8-9CF5-8C1178B13F89}" type="slidenum">
              <a:rPr lang="en-IN" smtClean="0"/>
              <a:t>‹#›</a:t>
            </a:fld>
            <a:endParaRPr lang="en-IN"/>
          </a:p>
        </p:txBody>
      </p:sp>
    </p:spTree>
    <p:extLst>
      <p:ext uri="{BB962C8B-B14F-4D97-AF65-F5344CB8AC3E}">
        <p14:creationId xmlns:p14="http://schemas.microsoft.com/office/powerpoint/2010/main" val="19268401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63C09-F5C7-0153-AF0C-A8B058961D3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E367418-42D7-8ED6-9ABB-652E0F96F43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57C2862-8D76-6A2B-792A-1C183D3287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1C84E28-F5D4-52D8-58CB-D20CBF0E3A7C}"/>
              </a:ext>
            </a:extLst>
          </p:cNvPr>
          <p:cNvSpPr>
            <a:spLocks noGrp="1"/>
          </p:cNvSpPr>
          <p:nvPr>
            <p:ph type="dt" sz="half" idx="10"/>
          </p:nvPr>
        </p:nvSpPr>
        <p:spPr/>
        <p:txBody>
          <a:bodyPr/>
          <a:lstStyle/>
          <a:p>
            <a:fld id="{92D0BFC5-7C9E-4D9E-B7FA-97FC8D176DBE}" type="datetime1">
              <a:rPr lang="en-IN" smtClean="0"/>
              <a:t>08-02-2025</a:t>
            </a:fld>
            <a:endParaRPr lang="en-IN"/>
          </a:p>
        </p:txBody>
      </p:sp>
      <p:sp>
        <p:nvSpPr>
          <p:cNvPr id="6" name="Footer Placeholder 5">
            <a:extLst>
              <a:ext uri="{FF2B5EF4-FFF2-40B4-BE49-F238E27FC236}">
                <a16:creationId xmlns:a16="http://schemas.microsoft.com/office/drawing/2014/main" id="{7B244082-0ADB-41DF-BCA4-706254539DF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77532AB-AD8F-9923-E307-E965006DF0FF}"/>
              </a:ext>
            </a:extLst>
          </p:cNvPr>
          <p:cNvSpPr>
            <a:spLocks noGrp="1"/>
          </p:cNvSpPr>
          <p:nvPr>
            <p:ph type="sldNum" sz="quarter" idx="12"/>
          </p:nvPr>
        </p:nvSpPr>
        <p:spPr/>
        <p:txBody>
          <a:bodyPr/>
          <a:lstStyle/>
          <a:p>
            <a:fld id="{9953917B-9314-44A8-9CF5-8C1178B13F89}" type="slidenum">
              <a:rPr lang="en-IN" smtClean="0"/>
              <a:t>‹#›</a:t>
            </a:fld>
            <a:endParaRPr lang="en-IN"/>
          </a:p>
        </p:txBody>
      </p:sp>
    </p:spTree>
    <p:extLst>
      <p:ext uri="{BB962C8B-B14F-4D97-AF65-F5344CB8AC3E}">
        <p14:creationId xmlns:p14="http://schemas.microsoft.com/office/powerpoint/2010/main" val="15122329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F47DBA-0BA6-C9C7-2EA6-3722CA84E75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53EB0B7-EF8F-5D09-332F-510F5CB8178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8F60A4B-2DAD-AB99-B5BC-050B46EEEF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0547A2E-6D7A-F7C8-03D9-A36A73459C71}"/>
              </a:ext>
            </a:extLst>
          </p:cNvPr>
          <p:cNvSpPr>
            <a:spLocks noGrp="1"/>
          </p:cNvSpPr>
          <p:nvPr>
            <p:ph type="dt" sz="half" idx="10"/>
          </p:nvPr>
        </p:nvSpPr>
        <p:spPr/>
        <p:txBody>
          <a:bodyPr/>
          <a:lstStyle/>
          <a:p>
            <a:fld id="{4F96BF2D-7CD8-4B26-B04E-214DC9CAE853}" type="datetime1">
              <a:rPr lang="en-IN" smtClean="0"/>
              <a:t>08-02-2025</a:t>
            </a:fld>
            <a:endParaRPr lang="en-IN"/>
          </a:p>
        </p:txBody>
      </p:sp>
      <p:sp>
        <p:nvSpPr>
          <p:cNvPr id="6" name="Footer Placeholder 5">
            <a:extLst>
              <a:ext uri="{FF2B5EF4-FFF2-40B4-BE49-F238E27FC236}">
                <a16:creationId xmlns:a16="http://schemas.microsoft.com/office/drawing/2014/main" id="{4487C1E2-78BE-46B4-1E2B-E44C7C9B64E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A52EC50-130A-2351-5592-95AD4813CD60}"/>
              </a:ext>
            </a:extLst>
          </p:cNvPr>
          <p:cNvSpPr>
            <a:spLocks noGrp="1"/>
          </p:cNvSpPr>
          <p:nvPr>
            <p:ph type="sldNum" sz="quarter" idx="12"/>
          </p:nvPr>
        </p:nvSpPr>
        <p:spPr/>
        <p:txBody>
          <a:bodyPr/>
          <a:lstStyle/>
          <a:p>
            <a:fld id="{9953917B-9314-44A8-9CF5-8C1178B13F89}" type="slidenum">
              <a:rPr lang="en-IN" smtClean="0"/>
              <a:t>‹#›</a:t>
            </a:fld>
            <a:endParaRPr lang="en-IN"/>
          </a:p>
        </p:txBody>
      </p:sp>
    </p:spTree>
    <p:extLst>
      <p:ext uri="{BB962C8B-B14F-4D97-AF65-F5344CB8AC3E}">
        <p14:creationId xmlns:p14="http://schemas.microsoft.com/office/powerpoint/2010/main" val="23068078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F1510D2-0FB7-C34A-D26A-9EB7D2504D2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endParaRPr lang="en-IN" dirty="0"/>
          </a:p>
        </p:txBody>
      </p:sp>
      <p:sp>
        <p:nvSpPr>
          <p:cNvPr id="3" name="Text Placeholder 2">
            <a:extLst>
              <a:ext uri="{FF2B5EF4-FFF2-40B4-BE49-F238E27FC236}">
                <a16:creationId xmlns:a16="http://schemas.microsoft.com/office/drawing/2014/main" id="{43879F22-A47C-4E7B-88B1-AAB5873ACA8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318BD00-28E6-E72A-C3ED-A34615F1588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D3AFF15-B9DC-411C-844B-23BAC52CC112}" type="datetime1">
              <a:rPr lang="en-IN" smtClean="0"/>
              <a:t>08-02-2025</a:t>
            </a:fld>
            <a:endParaRPr lang="en-IN"/>
          </a:p>
        </p:txBody>
      </p:sp>
      <p:sp>
        <p:nvSpPr>
          <p:cNvPr id="5" name="Footer Placeholder 4">
            <a:extLst>
              <a:ext uri="{FF2B5EF4-FFF2-40B4-BE49-F238E27FC236}">
                <a16:creationId xmlns:a16="http://schemas.microsoft.com/office/drawing/2014/main" id="{B9E0C95B-CC11-4A3E-D1FF-71EE153D9AA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94C5FF9-3234-76CA-872E-B9A993B24B0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953917B-9314-44A8-9CF5-8C1178B13F89}" type="slidenum">
              <a:rPr lang="en-IN" smtClean="0"/>
              <a:t>‹#›</a:t>
            </a:fld>
            <a:endParaRPr lang="en-IN"/>
          </a:p>
        </p:txBody>
      </p:sp>
    </p:spTree>
    <p:extLst>
      <p:ext uri="{BB962C8B-B14F-4D97-AF65-F5344CB8AC3E}">
        <p14:creationId xmlns:p14="http://schemas.microsoft.com/office/powerpoint/2010/main" val="8575851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2" Type="http://schemas.openxmlformats.org/officeDocument/2006/relationships/hyperlink" Target="https://andras.barany.at/egg2017/08-03-m-case.pdf" TargetMode="Externa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a:extLst>
              <a:ext uri="{FF2B5EF4-FFF2-40B4-BE49-F238E27FC236}">
                <a16:creationId xmlns:a16="http://schemas.microsoft.com/office/drawing/2014/main" id="{17032988-E4D7-3A80-3433-87DF8BB5C4EA}"/>
              </a:ext>
            </a:extLst>
          </p:cNvPr>
          <p:cNvSpPr>
            <a:spLocks noGrp="1"/>
          </p:cNvSpPr>
          <p:nvPr>
            <p:ph type="subTitle" idx="1"/>
          </p:nvPr>
        </p:nvSpPr>
        <p:spPr>
          <a:xfrm>
            <a:off x="1300842" y="3996023"/>
            <a:ext cx="9590315" cy="1012372"/>
          </a:xfrm>
        </p:spPr>
        <p:txBody>
          <a:bodyPr>
            <a:normAutofit/>
          </a:bodyPr>
          <a:lstStyle/>
          <a:p>
            <a:r>
              <a:rPr lang="en-US" sz="2400" kern="100" dirty="0">
                <a:latin typeface="Times New Roman" panose="02020603050405020304" pitchFamily="18" charset="0"/>
                <a:ea typeface="Calibri" panose="020F0502020204030204" pitchFamily="34" charset="0"/>
                <a:cs typeface="Times New Roman" panose="02020603050405020304" pitchFamily="18" charset="0"/>
              </a:rPr>
              <a:t>ENG 452: Linguistic Typology</a:t>
            </a:r>
          </a:p>
        </p:txBody>
      </p:sp>
      <p:sp>
        <p:nvSpPr>
          <p:cNvPr id="10" name="Title 1">
            <a:extLst>
              <a:ext uri="{FF2B5EF4-FFF2-40B4-BE49-F238E27FC236}">
                <a16:creationId xmlns:a16="http://schemas.microsoft.com/office/drawing/2014/main" id="{F8D2C0BC-6268-EA1D-1045-EBFE8AD6A22B}"/>
              </a:ext>
            </a:extLst>
          </p:cNvPr>
          <p:cNvSpPr>
            <a:spLocks noGrp="1"/>
          </p:cNvSpPr>
          <p:nvPr>
            <p:ph type="ctrTitle"/>
          </p:nvPr>
        </p:nvSpPr>
        <p:spPr>
          <a:xfrm>
            <a:off x="447040" y="925286"/>
            <a:ext cx="10906760" cy="1338943"/>
          </a:xfrm>
        </p:spPr>
        <p:txBody>
          <a:bodyPr>
            <a:noAutofit/>
          </a:bodyPr>
          <a:lstStyle/>
          <a:p>
            <a:pPr>
              <a:lnSpc>
                <a:spcPct val="150000"/>
              </a:lnSpc>
              <a:spcAft>
                <a:spcPts val="800"/>
              </a:spcAft>
            </a:pPr>
            <a:r>
              <a:rPr lang="en-US" sz="2400" b="1" kern="100" dirty="0">
                <a:effectLst/>
                <a:latin typeface="Times New Roman" panose="02020603050405020304" pitchFamily="18" charset="0"/>
                <a:ea typeface="Calibri" panose="020F0502020204030204" pitchFamily="34" charset="0"/>
                <a:cs typeface="Times New Roman" panose="02020603050405020304" pitchFamily="18" charset="0"/>
              </a:rPr>
              <a:t>5 Grammatical relations and alignment</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0AAC1B04-371B-5415-7158-BF1604114950}"/>
              </a:ext>
            </a:extLst>
          </p:cNvPr>
          <p:cNvSpPr>
            <a:spLocks noGrp="1"/>
          </p:cNvSpPr>
          <p:nvPr>
            <p:ph type="sldNum" sz="quarter" idx="12"/>
          </p:nvPr>
        </p:nvSpPr>
        <p:spPr/>
        <p:txBody>
          <a:bodyPr/>
          <a:lstStyle/>
          <a:p>
            <a:fld id="{9953917B-9314-44A8-9CF5-8C1178B13F89}" type="slidenum">
              <a:rPr lang="en-IN" smtClean="0"/>
              <a:t>1</a:t>
            </a:fld>
            <a:endParaRPr lang="en-IN"/>
          </a:p>
        </p:txBody>
      </p:sp>
      <p:sp>
        <p:nvSpPr>
          <p:cNvPr id="5" name="TextBox 4">
            <a:extLst>
              <a:ext uri="{FF2B5EF4-FFF2-40B4-BE49-F238E27FC236}">
                <a16:creationId xmlns:a16="http://schemas.microsoft.com/office/drawing/2014/main" id="{625C3A21-66E9-F919-9DE9-8E7745AD8D8C}"/>
              </a:ext>
            </a:extLst>
          </p:cNvPr>
          <p:cNvSpPr txBox="1"/>
          <p:nvPr/>
        </p:nvSpPr>
        <p:spPr>
          <a:xfrm>
            <a:off x="883734" y="5748048"/>
            <a:ext cx="6094140" cy="369332"/>
          </a:xfrm>
          <a:prstGeom prst="rect">
            <a:avLst/>
          </a:prstGeom>
          <a:noFill/>
        </p:spPr>
        <p:txBody>
          <a:bodyPr wrap="square">
            <a:spAutoFit/>
          </a:bodyPr>
          <a:lstStyle/>
          <a:p>
            <a:r>
              <a:rPr lang="en-US" kern="100" dirty="0">
                <a:latin typeface="Times New Roman" panose="02020603050405020304" pitchFamily="18" charset="0"/>
                <a:ea typeface="Calibri" panose="020F0502020204030204" pitchFamily="34" charset="0"/>
                <a:cs typeface="Times New Roman" panose="02020603050405020304" pitchFamily="18" charset="0"/>
              </a:rPr>
              <a:t>Slide 55</a:t>
            </a:r>
            <a:endParaRPr lang="en-IN" dirty="0"/>
          </a:p>
        </p:txBody>
      </p:sp>
    </p:spTree>
    <p:extLst>
      <p:ext uri="{BB962C8B-B14F-4D97-AF65-F5344CB8AC3E}">
        <p14:creationId xmlns:p14="http://schemas.microsoft.com/office/powerpoint/2010/main" val="4300544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2D19F8-C2BD-8D26-BD9E-8B9AF8A08E44}"/>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2C0E13F5-2AA1-556E-55E0-7EA8630B4FF8}"/>
              </a:ext>
            </a:extLst>
          </p:cNvPr>
          <p:cNvSpPr>
            <a:spLocks noGrp="1"/>
          </p:cNvSpPr>
          <p:nvPr>
            <p:ph type="subTitle" idx="1"/>
          </p:nvPr>
        </p:nvSpPr>
        <p:spPr>
          <a:xfrm>
            <a:off x="936172" y="564923"/>
            <a:ext cx="11179628" cy="5791427"/>
          </a:xfrm>
        </p:spPr>
        <p:txBody>
          <a:bodyPr>
            <a:normAutofit/>
          </a:bodyPr>
          <a:lstStyle/>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Indeed, it is </a:t>
            </a:r>
            <a:r>
              <a:rPr lang="en-US" sz="2000" b="1" dirty="0">
                <a:latin typeface="Times New Roman" panose="02020603050405020304" pitchFamily="18" charset="0"/>
                <a:cs typeface="Times New Roman" panose="02020603050405020304" pitchFamily="18" charset="0"/>
              </a:rPr>
              <a:t>most likely true </a:t>
            </a:r>
            <a:r>
              <a:rPr lang="en-US" sz="2000" dirty="0">
                <a:latin typeface="Times New Roman" panose="02020603050405020304" pitchFamily="18" charset="0"/>
                <a:cs typeface="Times New Roman" panose="02020603050405020304" pitchFamily="18" charset="0"/>
              </a:rPr>
              <a:t>that </a:t>
            </a:r>
            <a:r>
              <a:rPr lang="en-US" sz="2000" b="1" dirty="0">
                <a:latin typeface="Times New Roman" panose="02020603050405020304" pitchFamily="18" charset="0"/>
                <a:cs typeface="Times New Roman" panose="02020603050405020304" pitchFamily="18" charset="0"/>
              </a:rPr>
              <a:t>all natural languages use at least one of these relation-marking strategies</a:t>
            </a:r>
            <a:r>
              <a:rPr lang="en-US" sz="2000" dirty="0">
                <a:latin typeface="Times New Roman" panose="02020603050405020304" pitchFamily="18" charset="0"/>
                <a:cs typeface="Times New Roman" panose="02020603050405020304" pitchFamily="18" charset="0"/>
              </a:rPr>
              <a:t> to </a:t>
            </a:r>
            <a:r>
              <a:rPr lang="en-US" sz="2000" b="1" dirty="0">
                <a:latin typeface="Times New Roman" panose="02020603050405020304" pitchFamily="18" charset="0"/>
                <a:cs typeface="Times New Roman" panose="02020603050405020304" pitchFamily="18" charset="0"/>
              </a:rPr>
              <a:t>identify the nominals that have unique grammatical relations </a:t>
            </a:r>
            <a:r>
              <a:rPr lang="en-US" sz="2000" dirty="0">
                <a:latin typeface="Times New Roman" panose="02020603050405020304" pitchFamily="18" charset="0"/>
                <a:cs typeface="Times New Roman" panose="02020603050405020304" pitchFamily="18" charset="0"/>
              </a:rPr>
              <a:t>(such as </a:t>
            </a:r>
            <a:r>
              <a:rPr lang="en-US" sz="2000" b="1" dirty="0">
                <a:latin typeface="Times New Roman" panose="02020603050405020304" pitchFamily="18" charset="0"/>
                <a:cs typeface="Times New Roman" panose="02020603050405020304" pitchFamily="18" charset="0"/>
              </a:rPr>
              <a:t>subject</a:t>
            </a:r>
            <a:r>
              <a:rPr lang="en-US" sz="2000" dirty="0">
                <a:latin typeface="Times New Roman" panose="02020603050405020304" pitchFamily="18" charset="0"/>
                <a:cs typeface="Times New Roman" panose="02020603050405020304" pitchFamily="18" charset="0"/>
              </a:rPr>
              <a:t> and </a:t>
            </a:r>
            <a:r>
              <a:rPr lang="en-US" sz="2000" b="1" dirty="0">
                <a:latin typeface="Times New Roman" panose="02020603050405020304" pitchFamily="18" charset="0"/>
                <a:cs typeface="Times New Roman" panose="02020603050405020304" pitchFamily="18" charset="0"/>
              </a:rPr>
              <a:t>object</a:t>
            </a:r>
            <a:r>
              <a:rPr lang="en-US" sz="2000" dirty="0">
                <a:latin typeface="Times New Roman" panose="02020603050405020304" pitchFamily="18" charset="0"/>
                <a:cs typeface="Times New Roman" panose="02020603050405020304" pitchFamily="18" charset="0"/>
              </a:rPr>
              <a:t>) or unique semantic relations (such as agent and patient) or both.</a:t>
            </a: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31F5CBEF-86E7-9F8F-2A0E-F16D056B74D9}"/>
              </a:ext>
            </a:extLst>
          </p:cNvPr>
          <p:cNvSpPr>
            <a:spLocks noGrp="1"/>
          </p:cNvSpPr>
          <p:nvPr>
            <p:ph type="sldNum" sz="quarter" idx="12"/>
          </p:nvPr>
        </p:nvSpPr>
        <p:spPr/>
        <p:txBody>
          <a:bodyPr/>
          <a:lstStyle/>
          <a:p>
            <a:fld id="{9953917B-9314-44A8-9CF5-8C1178B13F89}" type="slidenum">
              <a:rPr lang="en-IN" smtClean="0"/>
              <a:t>10</a:t>
            </a:fld>
            <a:endParaRPr lang="en-IN"/>
          </a:p>
        </p:txBody>
      </p:sp>
    </p:spTree>
    <p:extLst>
      <p:ext uri="{BB962C8B-B14F-4D97-AF65-F5344CB8AC3E}">
        <p14:creationId xmlns:p14="http://schemas.microsoft.com/office/powerpoint/2010/main" val="21799394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2D19F8-C2BD-8D26-BD9E-8B9AF8A08E44}"/>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2C0E13F5-2AA1-556E-55E0-7EA8630B4FF8}"/>
              </a:ext>
            </a:extLst>
          </p:cNvPr>
          <p:cNvSpPr>
            <a:spLocks noGrp="1"/>
          </p:cNvSpPr>
          <p:nvPr>
            <p:ph type="subTitle" idx="1"/>
          </p:nvPr>
        </p:nvSpPr>
        <p:spPr>
          <a:xfrm>
            <a:off x="936172" y="564923"/>
            <a:ext cx="11179628" cy="5791427"/>
          </a:xfrm>
        </p:spPr>
        <p:txBody>
          <a:bodyPr>
            <a:normAutofit/>
          </a:bodyPr>
          <a:lstStyle/>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Despite their universality in argument structures (Subject, Direct Object, Indirect Object), languages display considerable diversity in their overt expression of these structures. </a:t>
            </a:r>
          </a:p>
          <a:p>
            <a:pPr marL="342900" indent="-342900" algn="l">
              <a:lnSpc>
                <a:spcPct val="100000"/>
              </a:lnSpc>
              <a:spcBef>
                <a:spcPts val="0"/>
              </a:spcBef>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342900" indent="-342900" algn="l">
              <a:lnSpc>
                <a:spcPct val="10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Languages employ different strategies in order to distinguish certain arguments from each other. </a:t>
            </a:r>
          </a:p>
          <a:p>
            <a:pPr marR="1040" algn="just">
              <a:lnSpc>
                <a:spcPct val="100000"/>
              </a:lnSpc>
              <a:spcBef>
                <a:spcPts val="0"/>
              </a:spcBef>
            </a:pPr>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31F5CBEF-86E7-9F8F-2A0E-F16D056B74D9}"/>
              </a:ext>
            </a:extLst>
          </p:cNvPr>
          <p:cNvSpPr>
            <a:spLocks noGrp="1"/>
          </p:cNvSpPr>
          <p:nvPr>
            <p:ph type="sldNum" sz="quarter" idx="12"/>
          </p:nvPr>
        </p:nvSpPr>
        <p:spPr/>
        <p:txBody>
          <a:bodyPr/>
          <a:lstStyle/>
          <a:p>
            <a:fld id="{9953917B-9314-44A8-9CF5-8C1178B13F89}" type="slidenum">
              <a:rPr lang="en-IN" smtClean="0"/>
              <a:t>11</a:t>
            </a:fld>
            <a:endParaRPr lang="en-IN"/>
          </a:p>
        </p:txBody>
      </p:sp>
    </p:spTree>
    <p:extLst>
      <p:ext uri="{BB962C8B-B14F-4D97-AF65-F5344CB8AC3E}">
        <p14:creationId xmlns:p14="http://schemas.microsoft.com/office/powerpoint/2010/main" val="12793814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5999D9-06F1-FD52-EE5E-71FD19E75297}"/>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09099524-C90B-DE05-F114-800DEB8BA5E8}"/>
              </a:ext>
            </a:extLst>
          </p:cNvPr>
          <p:cNvSpPr>
            <a:spLocks noGrp="1"/>
          </p:cNvSpPr>
          <p:nvPr>
            <p:ph type="subTitle" idx="1"/>
          </p:nvPr>
        </p:nvSpPr>
        <p:spPr>
          <a:xfrm>
            <a:off x="936172" y="564923"/>
            <a:ext cx="11179628" cy="5791427"/>
          </a:xfrm>
        </p:spPr>
        <p:txBody>
          <a:bodyPr>
            <a:normAutofit/>
          </a:bodyPr>
          <a:lstStyle/>
          <a:p>
            <a:pPr marL="342900" marR="1040" indent="-342900" algn="just">
              <a:lnSpc>
                <a:spcPct val="150000"/>
              </a:lnSpc>
              <a:spcBef>
                <a:spcPts val="0"/>
              </a:spcBef>
              <a:buFont typeface="Wingdings" panose="05000000000000000000" pitchFamily="2" charset="2"/>
              <a:buChar char="Ø"/>
            </a:pPr>
            <a:r>
              <a:rPr lang="en-US" sz="2000" b="0" i="0" u="none" strike="noStrike" baseline="0" dirty="0">
                <a:solidFill>
                  <a:srgbClr val="231F20"/>
                </a:solidFill>
                <a:latin typeface="Times New Roman" panose="02020603050405020304" pitchFamily="18" charset="0"/>
                <a:cs typeface="Times New Roman" panose="02020603050405020304" pitchFamily="18" charset="0"/>
              </a:rPr>
              <a:t>One logical option for languages to mark their arguments is the use of </a:t>
            </a:r>
            <a:r>
              <a:rPr lang="en-US" sz="2000" b="1" i="0" u="none" strike="noStrike" baseline="0" dirty="0">
                <a:solidFill>
                  <a:srgbClr val="231F20"/>
                </a:solidFill>
                <a:latin typeface="Times New Roman" panose="02020603050405020304" pitchFamily="18" charset="0"/>
                <a:cs typeface="Times New Roman" panose="02020603050405020304" pitchFamily="18" charset="0"/>
              </a:rPr>
              <a:t>word order</a:t>
            </a:r>
            <a:r>
              <a:rPr lang="en-US" sz="2000" b="0" i="0" u="none" strike="noStrike" baseline="0" dirty="0">
                <a:solidFill>
                  <a:srgbClr val="231F20"/>
                </a:solidFill>
                <a:latin typeface="Times New Roman" panose="02020603050405020304" pitchFamily="18" charset="0"/>
                <a:cs typeface="Times New Roman" panose="02020603050405020304" pitchFamily="18" charset="0"/>
              </a:rPr>
              <a:t>. </a:t>
            </a:r>
          </a:p>
          <a:p>
            <a:pPr marL="342900" marR="1040" indent="-342900" algn="just">
              <a:lnSpc>
                <a:spcPct val="150000"/>
              </a:lnSpc>
              <a:spcBef>
                <a:spcPts val="0"/>
              </a:spcBef>
              <a:buFont typeface="Wingdings" panose="05000000000000000000" pitchFamily="2" charset="2"/>
              <a:buChar char="Ø"/>
            </a:pPr>
            <a:r>
              <a:rPr lang="en-US" sz="2000" b="0" i="0" u="none" strike="noStrike" baseline="0" dirty="0">
                <a:solidFill>
                  <a:srgbClr val="231F20"/>
                </a:solidFill>
                <a:latin typeface="Times New Roman" panose="02020603050405020304" pitchFamily="18" charset="0"/>
                <a:cs typeface="Times New Roman" panose="02020603050405020304" pitchFamily="18" charset="0"/>
              </a:rPr>
              <a:t>Languages with a fixed word order can reserve sentence positions for different arguments (</a:t>
            </a:r>
            <a:r>
              <a:rPr lang="en-US" sz="2000" b="0" i="0" u="none" strike="noStrike" baseline="0" dirty="0" err="1">
                <a:solidFill>
                  <a:srgbClr val="231F20"/>
                </a:solidFill>
                <a:latin typeface="Times New Roman" panose="02020603050405020304" pitchFamily="18" charset="0"/>
                <a:cs typeface="Times New Roman" panose="02020603050405020304" pitchFamily="18" charset="0"/>
              </a:rPr>
              <a:t>Sinnemaki</a:t>
            </a:r>
            <a:r>
              <a:rPr lang="en-US" sz="2000" b="0" i="0" u="none" strike="noStrike" baseline="0" dirty="0">
                <a:solidFill>
                  <a:srgbClr val="231F20"/>
                </a:solidFill>
                <a:latin typeface="Times New Roman" panose="02020603050405020304" pitchFamily="18" charset="0"/>
                <a:cs typeface="Times New Roman" panose="02020603050405020304" pitchFamily="18" charset="0"/>
              </a:rPr>
              <a:t>, 2010). </a:t>
            </a:r>
          </a:p>
          <a:p>
            <a:pPr marL="342900" marR="1040" indent="-342900" algn="just">
              <a:lnSpc>
                <a:spcPct val="150000"/>
              </a:lnSpc>
              <a:spcBef>
                <a:spcPts val="0"/>
              </a:spcBef>
              <a:buFont typeface="Wingdings" panose="05000000000000000000" pitchFamily="2" charset="2"/>
              <a:buChar char="Ø"/>
            </a:pPr>
            <a:r>
              <a:rPr lang="en-US" sz="2000" b="0" i="0" u="none" strike="noStrike" baseline="0" dirty="0">
                <a:solidFill>
                  <a:srgbClr val="231F20"/>
                </a:solidFill>
                <a:latin typeface="Times New Roman" panose="02020603050405020304" pitchFamily="18" charset="0"/>
                <a:cs typeface="Times New Roman" panose="02020603050405020304" pitchFamily="18" charset="0"/>
              </a:rPr>
              <a:t>This works especially well for SVO languages as well as those few languages of OVS bu</a:t>
            </a:r>
            <a:r>
              <a:rPr lang="en-US" sz="2000" dirty="0">
                <a:solidFill>
                  <a:srgbClr val="231F20"/>
                </a:solidFill>
                <a:latin typeface="Times New Roman" panose="02020603050405020304" pitchFamily="18" charset="0"/>
                <a:cs typeface="Times New Roman" panose="02020603050405020304" pitchFamily="18" charset="0"/>
              </a:rPr>
              <a:t>t very rare</a:t>
            </a:r>
            <a:r>
              <a:rPr lang="en-US" sz="2000" b="0" i="0" u="none" strike="noStrike" baseline="0" dirty="0">
                <a:solidFill>
                  <a:srgbClr val="231F20"/>
                </a:solidFill>
                <a:latin typeface="Times New Roman" panose="02020603050405020304" pitchFamily="18" charset="0"/>
                <a:cs typeface="Times New Roman" panose="02020603050405020304" pitchFamily="18" charset="0"/>
              </a:rPr>
              <a:t>. </a:t>
            </a:r>
          </a:p>
          <a:p>
            <a:pPr marL="800100" lvl="1" indent="-342900" algn="l">
              <a:lnSpc>
                <a:spcPct val="150000"/>
              </a:lnSpc>
              <a:spcBef>
                <a:spcPts val="0"/>
              </a:spcBef>
              <a:buFont typeface="Arial" panose="020B0604020202020204" pitchFamily="34" charset="0"/>
              <a:buChar char="•"/>
            </a:pPr>
            <a:endParaRPr lang="en-US" b="0" i="0" u="none" strike="noStrike" baseline="0" dirty="0">
              <a:solidFill>
                <a:srgbClr val="231F20"/>
              </a:solidFill>
              <a:latin typeface="Times New Roman" panose="02020603050405020304" pitchFamily="18" charset="0"/>
              <a:cs typeface="Times New Roman" panose="02020603050405020304" pitchFamily="18" charset="0"/>
            </a:endParaRPr>
          </a:p>
          <a:p>
            <a:pPr marL="800100" lvl="1" indent="-342900" algn="l">
              <a:lnSpc>
                <a:spcPct val="150000"/>
              </a:lnSpc>
              <a:spcBef>
                <a:spcPts val="0"/>
              </a:spcBef>
              <a:buFont typeface="Arial" panose="020B0604020202020204" pitchFamily="34" charset="0"/>
              <a:buChar char="•"/>
            </a:pPr>
            <a:r>
              <a:rPr lang="en-US" b="0" i="0" u="none" strike="noStrike" baseline="0" dirty="0">
                <a:solidFill>
                  <a:srgbClr val="231F20"/>
                </a:solidFill>
                <a:latin typeface="Times New Roman" panose="02020603050405020304" pitchFamily="18" charset="0"/>
                <a:cs typeface="Times New Roman" panose="02020603050405020304" pitchFamily="18" charset="0"/>
              </a:rPr>
              <a:t>Languages with other basic word orders can of course still employ word order to mark their arguments, as long as they are rigid in their basic order. In these languages, however, it might become problematic when one of the arguments is not overtly expressed, for instance when topic drop occurs.</a:t>
            </a:r>
          </a:p>
          <a:p>
            <a:pPr marR="1040" algn="just">
              <a:lnSpc>
                <a:spcPct val="150000"/>
              </a:lnSpc>
              <a:spcBef>
                <a:spcPts val="0"/>
              </a:spcBef>
            </a:pPr>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179FD07D-877E-337E-7720-6BA94E37185E}"/>
              </a:ext>
            </a:extLst>
          </p:cNvPr>
          <p:cNvSpPr>
            <a:spLocks noGrp="1"/>
          </p:cNvSpPr>
          <p:nvPr>
            <p:ph type="sldNum" sz="quarter" idx="12"/>
          </p:nvPr>
        </p:nvSpPr>
        <p:spPr/>
        <p:txBody>
          <a:bodyPr/>
          <a:lstStyle/>
          <a:p>
            <a:fld id="{9953917B-9314-44A8-9CF5-8C1178B13F89}" type="slidenum">
              <a:rPr lang="en-IN" smtClean="0"/>
              <a:t>12</a:t>
            </a:fld>
            <a:endParaRPr lang="en-IN"/>
          </a:p>
        </p:txBody>
      </p:sp>
    </p:spTree>
    <p:extLst>
      <p:ext uri="{BB962C8B-B14F-4D97-AF65-F5344CB8AC3E}">
        <p14:creationId xmlns:p14="http://schemas.microsoft.com/office/powerpoint/2010/main" val="29190953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96D693-8AED-61E0-A8DF-3569D6CAC99B}"/>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5913DF12-242D-86EE-06A4-E60384B6CB64}"/>
              </a:ext>
            </a:extLst>
          </p:cNvPr>
          <p:cNvSpPr>
            <a:spLocks noGrp="1"/>
          </p:cNvSpPr>
          <p:nvPr>
            <p:ph type="subTitle" idx="1"/>
          </p:nvPr>
        </p:nvSpPr>
        <p:spPr>
          <a:xfrm>
            <a:off x="936172" y="564923"/>
            <a:ext cx="11179628" cy="5791427"/>
          </a:xfrm>
        </p:spPr>
        <p:txBody>
          <a:bodyPr>
            <a:normAutofit/>
          </a:bodyPr>
          <a:lstStyle/>
          <a:p>
            <a:pPr lvl="1" algn="l">
              <a:lnSpc>
                <a:spcPct val="150000"/>
              </a:lnSpc>
              <a:spcBef>
                <a:spcPts val="0"/>
              </a:spcBef>
            </a:pPr>
            <a:endParaRPr lang="en-US" b="0" i="0" u="none" strike="noStrike" baseline="0" dirty="0">
              <a:solidFill>
                <a:srgbClr val="231F20"/>
              </a:solidFill>
              <a:latin typeface="Times New Roman" panose="02020603050405020304" pitchFamily="18" charset="0"/>
              <a:cs typeface="Times New Roman" panose="02020603050405020304" pitchFamily="18" charset="0"/>
            </a:endParaRPr>
          </a:p>
          <a:p>
            <a:pPr marL="342900" indent="-342900" algn="l">
              <a:lnSpc>
                <a:spcPct val="150000"/>
              </a:lnSpc>
              <a:spcBef>
                <a:spcPts val="0"/>
              </a:spcBef>
              <a:buFont typeface="Wingdings" panose="05000000000000000000" pitchFamily="2" charset="2"/>
              <a:buChar char="Ø"/>
            </a:pPr>
            <a:r>
              <a:rPr lang="en-US" sz="2000" b="0" i="0" u="none" strike="noStrike" baseline="0" dirty="0">
                <a:solidFill>
                  <a:srgbClr val="000000"/>
                </a:solidFill>
                <a:latin typeface="Times New Roman" panose="02020603050405020304" pitchFamily="18" charset="0"/>
                <a:cs typeface="Times New Roman" panose="02020603050405020304" pitchFamily="18" charset="0"/>
              </a:rPr>
              <a:t>Another effective strategy for languages to distinguish their arguments is </a:t>
            </a:r>
            <a:r>
              <a:rPr lang="en-US" sz="2000" b="1" i="0" u="none" strike="noStrike" baseline="0" dirty="0">
                <a:solidFill>
                  <a:srgbClr val="000000"/>
                </a:solidFill>
                <a:latin typeface="Times New Roman" panose="02020603050405020304" pitchFamily="18" charset="0"/>
                <a:cs typeface="Times New Roman" panose="02020603050405020304" pitchFamily="18" charset="0"/>
              </a:rPr>
              <a:t>marking</a:t>
            </a:r>
            <a:r>
              <a:rPr lang="en-US" sz="2000" b="0" i="0" u="none" strike="noStrike" baseline="0" dirty="0">
                <a:solidFill>
                  <a:srgbClr val="000000"/>
                </a:solidFill>
                <a:latin typeface="Times New Roman" panose="02020603050405020304" pitchFamily="18" charset="0"/>
                <a:cs typeface="Times New Roman" panose="02020603050405020304" pitchFamily="18" charset="0"/>
              </a:rPr>
              <a:t>. </a:t>
            </a:r>
          </a:p>
          <a:p>
            <a:pPr marL="342900" indent="-342900" algn="l">
              <a:lnSpc>
                <a:spcPct val="150000"/>
              </a:lnSpc>
              <a:spcBef>
                <a:spcPts val="0"/>
              </a:spcBef>
              <a:buFont typeface="Wingdings" panose="05000000000000000000" pitchFamily="2" charset="2"/>
              <a:buChar char="Ø"/>
            </a:pPr>
            <a:r>
              <a:rPr lang="en-US" sz="2000" b="0" i="0" u="none" strike="noStrike" baseline="0" dirty="0">
                <a:solidFill>
                  <a:srgbClr val="000000"/>
                </a:solidFill>
                <a:latin typeface="Times New Roman" panose="02020603050405020304" pitchFamily="18" charset="0"/>
                <a:cs typeface="Times New Roman" panose="02020603050405020304" pitchFamily="18" charset="0"/>
              </a:rPr>
              <a:t>Many languages encode information such as </a:t>
            </a:r>
            <a:r>
              <a:rPr lang="en-US" sz="2000" b="0" i="1" u="none" strike="noStrike" baseline="0" dirty="0">
                <a:solidFill>
                  <a:srgbClr val="000000"/>
                </a:solidFill>
                <a:latin typeface="Times New Roman" panose="02020603050405020304" pitchFamily="18" charset="0"/>
                <a:cs typeface="Times New Roman" panose="02020603050405020304" pitchFamily="18" charset="0"/>
              </a:rPr>
              <a:t>person, number and gender </a:t>
            </a:r>
            <a:r>
              <a:rPr lang="en-US" sz="2000" b="0" i="0" u="none" strike="noStrike" baseline="0" dirty="0">
                <a:solidFill>
                  <a:srgbClr val="000000"/>
                </a:solidFill>
                <a:latin typeface="Times New Roman" panose="02020603050405020304" pitchFamily="18" charset="0"/>
                <a:cs typeface="Times New Roman" panose="02020603050405020304" pitchFamily="18" charset="0"/>
              </a:rPr>
              <a:t>about either the subject, the object or both on verb inflection, so-called </a:t>
            </a:r>
            <a:r>
              <a:rPr lang="en-US" sz="2000" b="1" i="1" u="none" strike="noStrike" baseline="0" dirty="0">
                <a:solidFill>
                  <a:srgbClr val="000000"/>
                </a:solidFill>
                <a:latin typeface="Times New Roman" panose="02020603050405020304" pitchFamily="18" charset="0"/>
                <a:cs typeface="Times New Roman" panose="02020603050405020304" pitchFamily="18" charset="0"/>
              </a:rPr>
              <a:t>head marking</a:t>
            </a:r>
            <a:r>
              <a:rPr lang="en-US" sz="2000" b="0" i="0" u="none" strike="noStrike" baseline="0" dirty="0">
                <a:solidFill>
                  <a:srgbClr val="000000"/>
                </a:solidFill>
                <a:latin typeface="Times New Roman" panose="02020603050405020304" pitchFamily="18" charset="0"/>
                <a:cs typeface="Times New Roman" panose="02020603050405020304" pitchFamily="18" charset="0"/>
              </a:rPr>
              <a:t>. </a:t>
            </a:r>
          </a:p>
          <a:p>
            <a:pPr marL="342900" indent="-342900" algn="l">
              <a:lnSpc>
                <a:spcPct val="150000"/>
              </a:lnSpc>
              <a:spcBef>
                <a:spcPts val="0"/>
              </a:spcBef>
              <a:buFont typeface="Wingdings" panose="05000000000000000000" pitchFamily="2" charset="2"/>
              <a:buChar char="Ø"/>
            </a:pPr>
            <a:r>
              <a:rPr lang="en-US" sz="2000" b="0" i="0" u="none" strike="noStrike" baseline="0" dirty="0">
                <a:solidFill>
                  <a:srgbClr val="000000"/>
                </a:solidFill>
                <a:latin typeface="Times New Roman" panose="02020603050405020304" pitchFamily="18" charset="0"/>
                <a:cs typeface="Times New Roman" panose="02020603050405020304" pitchFamily="18" charset="0"/>
              </a:rPr>
              <a:t>Another form  of  marking  is  </a:t>
            </a:r>
            <a:r>
              <a:rPr lang="en-US" sz="2000" b="1" i="1" u="none" strike="noStrike" baseline="0" dirty="0">
                <a:solidFill>
                  <a:srgbClr val="000000"/>
                </a:solidFill>
                <a:latin typeface="Times New Roman" panose="02020603050405020304" pitchFamily="18" charset="0"/>
                <a:cs typeface="Times New Roman" panose="02020603050405020304" pitchFamily="18" charset="0"/>
              </a:rPr>
              <a:t>dependent  marking</a:t>
            </a:r>
            <a:r>
              <a:rPr lang="en-US" sz="2000" b="0" i="0" u="none" strike="noStrike" baseline="0" dirty="0">
                <a:solidFill>
                  <a:srgbClr val="000000"/>
                </a:solidFill>
                <a:latin typeface="Times New Roman" panose="02020603050405020304" pitchFamily="18" charset="0"/>
                <a:cs typeface="Times New Roman" panose="02020603050405020304" pitchFamily="18" charset="0"/>
              </a:rPr>
              <a:t>,  where  arguments  are  assigned  case  markers  that  encode their grammatical function (Nichols, 1986). [we have seen examples above]</a:t>
            </a:r>
          </a:p>
          <a:p>
            <a:pPr marL="342900" indent="-342900" algn="l">
              <a:lnSpc>
                <a:spcPct val="150000"/>
              </a:lnSpc>
              <a:spcBef>
                <a:spcPts val="0"/>
              </a:spcBef>
              <a:buFont typeface="Wingdings" panose="05000000000000000000" pitchFamily="2" charset="2"/>
              <a:buChar char="Ø"/>
            </a:pPr>
            <a:r>
              <a:rPr lang="en-US" sz="2000" b="0" i="0" u="none" strike="noStrike" baseline="0" dirty="0">
                <a:solidFill>
                  <a:srgbClr val="000000"/>
                </a:solidFill>
                <a:latin typeface="Times New Roman" panose="02020603050405020304" pitchFamily="18" charset="0"/>
                <a:cs typeface="Times New Roman" panose="02020603050405020304" pitchFamily="18" charset="0"/>
              </a:rPr>
              <a:t>This latter strategy is quite effective, because these case markers are usually very easy to distinguish.</a:t>
            </a:r>
          </a:p>
          <a:p>
            <a:pPr marL="342900" indent="-342900" algn="l">
              <a:lnSpc>
                <a:spcPct val="150000"/>
              </a:lnSpc>
              <a:spcBef>
                <a:spcPts val="0"/>
              </a:spcBef>
              <a:buFont typeface="Wingdings" panose="05000000000000000000" pitchFamily="2" charset="2"/>
              <a:buChar char="Ø"/>
            </a:pPr>
            <a:endParaRPr lang="en-US" sz="2000" b="0" i="0" u="none" strike="noStrike" baseline="0" dirty="0">
              <a:solidFill>
                <a:srgbClr val="000000"/>
              </a:solidFill>
              <a:latin typeface="Times New Roman" panose="02020603050405020304" pitchFamily="18" charset="0"/>
              <a:cs typeface="Times New Roman" panose="02020603050405020304" pitchFamily="18" charset="0"/>
            </a:endParaRPr>
          </a:p>
          <a:p>
            <a:pPr marL="342900" indent="-342900" algn="l">
              <a:lnSpc>
                <a:spcPct val="150000"/>
              </a:lnSpc>
              <a:spcBef>
                <a:spcPts val="0"/>
              </a:spcBef>
              <a:buFont typeface="Wingdings" panose="05000000000000000000" pitchFamily="2" charset="2"/>
              <a:buChar char="Ø"/>
            </a:pPr>
            <a:endParaRPr lang="en-US" sz="2000" b="0" i="0" u="none" strike="noStrike" baseline="0" dirty="0">
              <a:solidFill>
                <a:srgbClr val="000000"/>
              </a:solidFill>
              <a:latin typeface="Times New Roman" panose="02020603050405020304" pitchFamily="18" charset="0"/>
              <a:cs typeface="Times New Roman" panose="02020603050405020304" pitchFamily="18" charset="0"/>
            </a:endParaRPr>
          </a:p>
          <a:p>
            <a:pPr marR="1040" algn="just">
              <a:lnSpc>
                <a:spcPct val="150000"/>
              </a:lnSpc>
              <a:spcBef>
                <a:spcPts val="0"/>
              </a:spcBef>
            </a:pPr>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09688350-4A35-89CA-8D3B-075B1581884B}"/>
              </a:ext>
            </a:extLst>
          </p:cNvPr>
          <p:cNvSpPr>
            <a:spLocks noGrp="1"/>
          </p:cNvSpPr>
          <p:nvPr>
            <p:ph type="sldNum" sz="quarter" idx="12"/>
          </p:nvPr>
        </p:nvSpPr>
        <p:spPr/>
        <p:txBody>
          <a:bodyPr/>
          <a:lstStyle/>
          <a:p>
            <a:fld id="{9953917B-9314-44A8-9CF5-8C1178B13F89}" type="slidenum">
              <a:rPr lang="en-IN" smtClean="0"/>
              <a:t>13</a:t>
            </a:fld>
            <a:endParaRPr lang="en-IN"/>
          </a:p>
        </p:txBody>
      </p:sp>
    </p:spTree>
    <p:extLst>
      <p:ext uri="{BB962C8B-B14F-4D97-AF65-F5344CB8AC3E}">
        <p14:creationId xmlns:p14="http://schemas.microsoft.com/office/powerpoint/2010/main" val="41436772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66CFD6-B39C-DF12-BDA8-074E6404879C}"/>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17C24AFB-8A1E-499F-91F1-3002D4063829}"/>
              </a:ext>
            </a:extLst>
          </p:cNvPr>
          <p:cNvSpPr>
            <a:spLocks noGrp="1"/>
          </p:cNvSpPr>
          <p:nvPr>
            <p:ph type="subTitle" idx="1"/>
          </p:nvPr>
        </p:nvSpPr>
        <p:spPr>
          <a:xfrm>
            <a:off x="936172" y="564923"/>
            <a:ext cx="11179628" cy="5791427"/>
          </a:xfrm>
        </p:spPr>
        <p:txBody>
          <a:bodyPr>
            <a:normAutofit/>
          </a:bodyPr>
          <a:lstStyle/>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One of the major functions of the basic word order at that level is to indicate</a:t>
            </a:r>
          </a:p>
          <a:p>
            <a:pPr algn="l">
              <a:lnSpc>
                <a:spcPct val="150000"/>
              </a:lnSpc>
              <a:spcBef>
                <a:spcPts val="0"/>
              </a:spcBef>
            </a:pP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‘who is doing X to whom’</a:t>
            </a:r>
            <a:r>
              <a:rPr lang="en-US" sz="2000" dirty="0">
                <a:latin typeface="Times New Roman" panose="02020603050405020304" pitchFamily="18" charset="0"/>
                <a:cs typeface="Times New Roman" panose="02020603050405020304" pitchFamily="18" charset="0"/>
              </a:rPr>
              <a:t>.  =  </a:t>
            </a:r>
            <a:r>
              <a:rPr lang="en-US" sz="2000" b="1" dirty="0">
                <a:latin typeface="Times New Roman" panose="02020603050405020304" pitchFamily="18" charset="0"/>
                <a:cs typeface="Times New Roman" panose="02020603050405020304" pitchFamily="18" charset="0"/>
              </a:rPr>
              <a:t>‘who is doing WHAT to whom’</a:t>
            </a:r>
            <a:r>
              <a:rPr lang="en-US" sz="2000" dirty="0">
                <a:latin typeface="Times New Roman" panose="02020603050405020304" pitchFamily="18" charset="0"/>
                <a:cs typeface="Times New Roman" panose="02020603050405020304" pitchFamily="18" charset="0"/>
              </a:rPr>
              <a:t>. </a:t>
            </a: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231598FD-542C-6907-FA7D-074B8B79A697}"/>
              </a:ext>
            </a:extLst>
          </p:cNvPr>
          <p:cNvSpPr>
            <a:spLocks noGrp="1"/>
          </p:cNvSpPr>
          <p:nvPr>
            <p:ph type="sldNum" sz="quarter" idx="12"/>
          </p:nvPr>
        </p:nvSpPr>
        <p:spPr/>
        <p:txBody>
          <a:bodyPr/>
          <a:lstStyle/>
          <a:p>
            <a:fld id="{9953917B-9314-44A8-9CF5-8C1178B13F89}" type="slidenum">
              <a:rPr lang="en-IN" smtClean="0"/>
              <a:t>14</a:t>
            </a:fld>
            <a:endParaRPr lang="en-IN"/>
          </a:p>
        </p:txBody>
      </p:sp>
    </p:spTree>
    <p:extLst>
      <p:ext uri="{BB962C8B-B14F-4D97-AF65-F5344CB8AC3E}">
        <p14:creationId xmlns:p14="http://schemas.microsoft.com/office/powerpoint/2010/main" val="4795436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94D792-1B90-8F6C-8988-AF812020B9F6}"/>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73B00738-0E0E-1462-7B01-1147F29AEFE8}"/>
              </a:ext>
            </a:extLst>
          </p:cNvPr>
          <p:cNvSpPr>
            <a:spLocks noGrp="1"/>
          </p:cNvSpPr>
          <p:nvPr>
            <p:ph type="subTitle" idx="1"/>
          </p:nvPr>
        </p:nvSpPr>
        <p:spPr>
          <a:xfrm>
            <a:off x="936172" y="564923"/>
            <a:ext cx="11179628" cy="5791427"/>
          </a:xfrm>
        </p:spPr>
        <p:txBody>
          <a:bodyPr>
            <a:normAutofit lnSpcReduction="10000"/>
          </a:bodyPr>
          <a:lstStyle/>
          <a:p>
            <a:pPr marL="342900" indent="-342900" algn="l">
              <a:lnSpc>
                <a:spcPct val="150000"/>
              </a:lnSpc>
              <a:spcBef>
                <a:spcPts val="60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This can easily be demonstrated by comparing the following two English sentences. </a:t>
            </a:r>
          </a:p>
          <a:p>
            <a:pPr lvl="1" algn="l">
              <a:lnSpc>
                <a:spcPct val="100000"/>
              </a:lnSpc>
              <a:spcBef>
                <a:spcPts val="0"/>
              </a:spcBef>
            </a:pPr>
            <a:r>
              <a:rPr lang="en-US" dirty="0">
                <a:latin typeface="Times New Roman" panose="02020603050405020304" pitchFamily="18" charset="0"/>
                <a:cs typeface="Times New Roman" panose="02020603050405020304" pitchFamily="18" charset="0"/>
              </a:rPr>
              <a:t>(1)   The girl    kicked    the boy.</a:t>
            </a:r>
          </a:p>
          <a:p>
            <a:pPr lvl="1" algn="l">
              <a:lnSpc>
                <a:spcPct val="100000"/>
              </a:lnSpc>
              <a:spcBef>
                <a:spcPts val="0"/>
              </a:spcBef>
            </a:pPr>
            <a:r>
              <a:rPr lang="en-US" dirty="0">
                <a:latin typeface="Times New Roman" panose="02020603050405020304" pitchFamily="18" charset="0"/>
                <a:cs typeface="Times New Roman" panose="02020603050405020304" pitchFamily="18" charset="0"/>
              </a:rPr>
              <a:t>           NP            V            NP</a:t>
            </a:r>
          </a:p>
          <a:p>
            <a:pPr lvl="1" algn="l">
              <a:lnSpc>
                <a:spcPct val="100000"/>
              </a:lnSpc>
              <a:spcBef>
                <a:spcPts val="0"/>
              </a:spcBef>
            </a:pPr>
            <a:r>
              <a:rPr lang="en-US" dirty="0">
                <a:latin typeface="Times New Roman" panose="02020603050405020304" pitchFamily="18" charset="0"/>
                <a:cs typeface="Times New Roman" panose="02020603050405020304" pitchFamily="18" charset="0"/>
              </a:rPr>
              <a:t>(2)   The boy    kicked     the girl.</a:t>
            </a:r>
          </a:p>
          <a:p>
            <a:pPr lvl="1" algn="l">
              <a:lnSpc>
                <a:spcPct val="100000"/>
              </a:lnSpc>
              <a:spcBef>
                <a:spcPts val="0"/>
              </a:spcBef>
            </a:pPr>
            <a:r>
              <a:rPr lang="en-US" dirty="0">
                <a:latin typeface="Times New Roman" panose="02020603050405020304" pitchFamily="18" charset="0"/>
                <a:cs typeface="Times New Roman" panose="02020603050405020304" pitchFamily="18" charset="0"/>
              </a:rPr>
              <a:t>           NP            V            NP</a:t>
            </a: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a:p>
            <a:pPr marL="342900" indent="-342900" algn="l">
              <a:lnSpc>
                <a:spcPct val="150000"/>
              </a:lnSpc>
              <a:spcBef>
                <a:spcPts val="0"/>
              </a:spcBef>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Note that the roles of the NPs </a:t>
            </a:r>
            <a:r>
              <a:rPr lang="en-US" sz="2000" i="1" dirty="0">
                <a:latin typeface="Times New Roman" panose="02020603050405020304" pitchFamily="18" charset="0"/>
                <a:cs typeface="Times New Roman" panose="02020603050405020304" pitchFamily="18" charset="0"/>
              </a:rPr>
              <a:t>the girl</a:t>
            </a:r>
            <a:r>
              <a:rPr lang="en-US" sz="2000" dirty="0">
                <a:latin typeface="Times New Roman" panose="02020603050405020304" pitchFamily="18" charset="0"/>
                <a:cs typeface="Times New Roman" panose="02020603050405020304" pitchFamily="18" charset="0"/>
              </a:rPr>
              <a:t>, and </a:t>
            </a:r>
            <a:r>
              <a:rPr lang="en-US" sz="2000" i="1" dirty="0">
                <a:latin typeface="Times New Roman" panose="02020603050405020304" pitchFamily="18" charset="0"/>
                <a:cs typeface="Times New Roman" panose="02020603050405020304" pitchFamily="18" charset="0"/>
              </a:rPr>
              <a:t>the boy </a:t>
            </a:r>
            <a:r>
              <a:rPr lang="en-US" sz="2000" dirty="0">
                <a:latin typeface="Times New Roman" panose="02020603050405020304" pitchFamily="18" charset="0"/>
                <a:cs typeface="Times New Roman" panose="02020603050405020304" pitchFamily="18" charset="0"/>
              </a:rPr>
              <a:t>in (1) are different from those of the same NPs in (2) despite the fact that these two sentences contain exactly the same (number of) words and constituents. </a:t>
            </a:r>
          </a:p>
          <a:p>
            <a:pPr marL="342900" indent="-342900" algn="l">
              <a:lnSpc>
                <a:spcPct val="150000"/>
              </a:lnSpc>
              <a:spcBef>
                <a:spcPts val="0"/>
              </a:spcBef>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By roles is meant the relationship that holds between the NPs and the verb, and also between the NPs themselves. </a:t>
            </a:r>
          </a:p>
          <a:p>
            <a:pPr marL="342900" indent="-342900" algn="l">
              <a:lnSpc>
                <a:spcPct val="150000"/>
              </a:lnSpc>
              <a:spcBef>
                <a:spcPts val="0"/>
              </a:spcBef>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In (1) </a:t>
            </a:r>
            <a:r>
              <a:rPr lang="en-US" sz="2000" i="1" dirty="0">
                <a:latin typeface="Times New Roman" panose="02020603050405020304" pitchFamily="18" charset="0"/>
                <a:cs typeface="Times New Roman" panose="02020603050405020304" pitchFamily="18" charset="0"/>
              </a:rPr>
              <a:t>the girl </a:t>
            </a:r>
            <a:r>
              <a:rPr lang="en-US" sz="2000" dirty="0">
                <a:latin typeface="Times New Roman" panose="02020603050405020304" pitchFamily="18" charset="0"/>
                <a:cs typeface="Times New Roman" panose="02020603050405020304" pitchFamily="18" charset="0"/>
              </a:rPr>
              <a:t>is the 'kicker' and </a:t>
            </a:r>
            <a:r>
              <a:rPr lang="en-US" sz="2000" i="1" dirty="0">
                <a:latin typeface="Times New Roman" panose="02020603050405020304" pitchFamily="18" charset="0"/>
                <a:cs typeface="Times New Roman" panose="02020603050405020304" pitchFamily="18" charset="0"/>
              </a:rPr>
              <a:t>the boy </a:t>
            </a:r>
            <a:r>
              <a:rPr lang="en-US" sz="2000" dirty="0">
                <a:latin typeface="Times New Roman" panose="02020603050405020304" pitchFamily="18" charset="0"/>
                <a:cs typeface="Times New Roman" panose="02020603050405020304" pitchFamily="18" charset="0"/>
              </a:rPr>
              <a:t>is the '</a:t>
            </a:r>
            <a:r>
              <a:rPr lang="en-US" sz="2000" dirty="0" err="1">
                <a:latin typeface="Times New Roman" panose="02020603050405020304" pitchFamily="18" charset="0"/>
                <a:cs typeface="Times New Roman" panose="02020603050405020304" pitchFamily="18" charset="0"/>
              </a:rPr>
              <a:t>kickee</a:t>
            </a:r>
            <a:r>
              <a:rPr lang="en-US" sz="2000" dirty="0">
                <a:latin typeface="Times New Roman" panose="02020603050405020304" pitchFamily="18" charset="0"/>
                <a:cs typeface="Times New Roman" panose="02020603050405020304" pitchFamily="18" charset="0"/>
              </a:rPr>
              <a:t>’. </a:t>
            </a:r>
          </a:p>
          <a:p>
            <a:pPr marL="342900" indent="-342900" algn="l">
              <a:lnSpc>
                <a:spcPct val="150000"/>
              </a:lnSpc>
              <a:spcBef>
                <a:spcPts val="0"/>
              </a:spcBef>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In (2) the roles of these NPs are reversed, with </a:t>
            </a:r>
            <a:r>
              <a:rPr lang="en-US" sz="2000" i="1" dirty="0">
                <a:latin typeface="Times New Roman" panose="02020603050405020304" pitchFamily="18" charset="0"/>
                <a:cs typeface="Times New Roman" panose="02020603050405020304" pitchFamily="18" charset="0"/>
              </a:rPr>
              <a:t>the boy </a:t>
            </a:r>
            <a:r>
              <a:rPr lang="en-US" sz="2000" dirty="0">
                <a:latin typeface="Times New Roman" panose="02020603050405020304" pitchFamily="18" charset="0"/>
                <a:cs typeface="Times New Roman" panose="02020603050405020304" pitchFamily="18" charset="0"/>
              </a:rPr>
              <a:t>being the 'kicker' and </a:t>
            </a:r>
            <a:r>
              <a:rPr lang="en-US" sz="2000" i="1" dirty="0">
                <a:latin typeface="Times New Roman" panose="02020603050405020304" pitchFamily="18" charset="0"/>
                <a:cs typeface="Times New Roman" panose="02020603050405020304" pitchFamily="18" charset="0"/>
              </a:rPr>
              <a:t>the girl </a:t>
            </a:r>
            <a:r>
              <a:rPr lang="en-US" sz="2000" dirty="0">
                <a:latin typeface="Times New Roman" panose="02020603050405020304" pitchFamily="18" charset="0"/>
                <a:cs typeface="Times New Roman" panose="02020603050405020304" pitchFamily="18" charset="0"/>
              </a:rPr>
              <a:t>being the '</a:t>
            </a:r>
            <a:r>
              <a:rPr lang="en-US" sz="2000" dirty="0" err="1">
                <a:latin typeface="Times New Roman" panose="02020603050405020304" pitchFamily="18" charset="0"/>
                <a:cs typeface="Times New Roman" panose="02020603050405020304" pitchFamily="18" charset="0"/>
              </a:rPr>
              <a:t>kickee</a:t>
            </a:r>
            <a:r>
              <a:rPr lang="en-US" sz="2000" dirty="0">
                <a:latin typeface="Times New Roman" panose="02020603050405020304" pitchFamily="18" charset="0"/>
                <a:cs typeface="Times New Roman" panose="02020603050405020304" pitchFamily="18" charset="0"/>
              </a:rPr>
              <a:t>’.</a:t>
            </a:r>
          </a:p>
          <a:p>
            <a:pPr marL="342900" indent="-342900" algn="l">
              <a:lnSpc>
                <a:spcPct val="150000"/>
              </a:lnSpc>
              <a:spcBef>
                <a:spcPts val="0"/>
              </a:spcBef>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This difference in the roles of the NPs in the English sentences in (1) and (2) is, of course, </a:t>
            </a:r>
            <a:r>
              <a:rPr lang="en-US" sz="2000" dirty="0" err="1">
                <a:latin typeface="Times New Roman" panose="02020603050405020304" pitchFamily="18" charset="0"/>
                <a:cs typeface="Times New Roman" panose="02020603050405020304" pitchFamily="18" charset="0"/>
              </a:rPr>
              <a:t>signalled</a:t>
            </a:r>
            <a:r>
              <a:rPr lang="en-US" sz="2000" dirty="0">
                <a:latin typeface="Times New Roman" panose="02020603050405020304" pitchFamily="18" charset="0"/>
                <a:cs typeface="Times New Roman" panose="02020603050405020304" pitchFamily="18" charset="0"/>
              </a:rPr>
              <a:t> directly by the difference in the relative positioning of the NPs.</a:t>
            </a:r>
          </a:p>
          <a:p>
            <a:endParaRPr lang="en-IN" sz="1100" dirty="0"/>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24E4E075-AF54-03D4-3006-E58E1961A1F0}"/>
              </a:ext>
            </a:extLst>
          </p:cNvPr>
          <p:cNvSpPr>
            <a:spLocks noGrp="1"/>
          </p:cNvSpPr>
          <p:nvPr>
            <p:ph type="sldNum" sz="quarter" idx="12"/>
          </p:nvPr>
        </p:nvSpPr>
        <p:spPr/>
        <p:txBody>
          <a:bodyPr/>
          <a:lstStyle/>
          <a:p>
            <a:fld id="{9953917B-9314-44A8-9CF5-8C1178B13F89}" type="slidenum">
              <a:rPr lang="en-IN" smtClean="0"/>
              <a:t>15</a:t>
            </a:fld>
            <a:endParaRPr lang="en-IN"/>
          </a:p>
        </p:txBody>
      </p:sp>
    </p:spTree>
    <p:extLst>
      <p:ext uri="{BB962C8B-B14F-4D97-AF65-F5344CB8AC3E}">
        <p14:creationId xmlns:p14="http://schemas.microsoft.com/office/powerpoint/2010/main" val="30207594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DEA728-349D-D7D2-FC7D-EF79BF6B3782}"/>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2A3A1100-54A7-6304-58D3-9EF13375A591}"/>
              </a:ext>
            </a:extLst>
          </p:cNvPr>
          <p:cNvSpPr>
            <a:spLocks noGrp="1"/>
          </p:cNvSpPr>
          <p:nvPr>
            <p:ph type="subTitle" idx="1"/>
          </p:nvPr>
        </p:nvSpPr>
        <p:spPr>
          <a:xfrm>
            <a:off x="936172" y="564923"/>
            <a:ext cx="11179628" cy="5791427"/>
          </a:xfrm>
        </p:spPr>
        <p:txBody>
          <a:bodyPr>
            <a:normAutofit/>
          </a:bodyPr>
          <a:lstStyle/>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In languages such as </a:t>
            </a:r>
            <a:r>
              <a:rPr lang="en-US" sz="2000" b="1" dirty="0">
                <a:latin typeface="Times New Roman" panose="02020603050405020304" pitchFamily="18" charset="0"/>
                <a:cs typeface="Times New Roman" panose="02020603050405020304" pitchFamily="18" charset="0"/>
              </a:rPr>
              <a:t>English</a:t>
            </a:r>
            <a:r>
              <a:rPr lang="en-US" sz="2000" dirty="0">
                <a:latin typeface="Times New Roman" panose="02020603050405020304" pitchFamily="18" charset="0"/>
                <a:cs typeface="Times New Roman" panose="02020603050405020304" pitchFamily="18" charset="0"/>
              </a:rPr>
              <a:t> the clausal basic word order is relatively fixed (hence English as a fixed word order language) and exploited to a great extent for the purpose of indicating ‘who is doing X to whom’. </a:t>
            </a:r>
          </a:p>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In </a:t>
            </a:r>
            <a:r>
              <a:rPr lang="en-US" sz="2000" b="1" dirty="0">
                <a:latin typeface="Times New Roman" panose="02020603050405020304" pitchFamily="18" charset="0"/>
                <a:cs typeface="Times New Roman" panose="02020603050405020304" pitchFamily="18" charset="0"/>
              </a:rPr>
              <a:t>many other languages</a:t>
            </a:r>
            <a:r>
              <a:rPr lang="en-US" sz="2000" dirty="0">
                <a:latin typeface="Times New Roman" panose="02020603050405020304" pitchFamily="18" charset="0"/>
                <a:cs typeface="Times New Roman" panose="02020603050405020304" pitchFamily="18" charset="0"/>
              </a:rPr>
              <a:t>, however, there are other grammatical or formal mechanisms in use for marking such roles as reflected in (1) and (2). </a:t>
            </a:r>
          </a:p>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These mechanisms may involve </a:t>
            </a:r>
            <a:r>
              <a:rPr lang="en-US" sz="2000" i="1" dirty="0">
                <a:latin typeface="Times New Roman" panose="02020603050405020304" pitchFamily="18" charset="0"/>
                <a:cs typeface="Times New Roman" panose="02020603050405020304" pitchFamily="18" charset="0"/>
              </a:rPr>
              <a:t>morphological forms </a:t>
            </a:r>
            <a:r>
              <a:rPr lang="en-US" sz="2000" dirty="0">
                <a:latin typeface="Times New Roman" panose="02020603050405020304" pitchFamily="18" charset="0"/>
                <a:cs typeface="Times New Roman" panose="02020603050405020304" pitchFamily="18" charset="0"/>
              </a:rPr>
              <a:t>(e.g. affixes) or </a:t>
            </a:r>
            <a:r>
              <a:rPr lang="en-US" sz="2000" i="1" dirty="0">
                <a:latin typeface="Times New Roman" panose="02020603050405020304" pitchFamily="18" charset="0"/>
                <a:cs typeface="Times New Roman" panose="02020603050405020304" pitchFamily="18" charset="0"/>
              </a:rPr>
              <a:t>function words </a:t>
            </a:r>
            <a:r>
              <a:rPr lang="en-US" sz="2000" dirty="0">
                <a:latin typeface="Times New Roman" panose="02020603050405020304" pitchFamily="18" charset="0"/>
                <a:cs typeface="Times New Roman" panose="02020603050405020304" pitchFamily="18" charset="0"/>
              </a:rPr>
              <a:t>(e.g. </a:t>
            </a:r>
            <a:r>
              <a:rPr lang="en-US" sz="2000" dirty="0" err="1">
                <a:latin typeface="Times New Roman" panose="02020603050405020304" pitchFamily="18" charset="0"/>
                <a:cs typeface="Times New Roman" panose="02020603050405020304" pitchFamily="18" charset="0"/>
              </a:rPr>
              <a:t>adpositions</a:t>
            </a:r>
            <a:r>
              <a:rPr lang="en-US" sz="2000" dirty="0">
                <a:latin typeface="Times New Roman" panose="02020603050405020304" pitchFamily="18" charset="0"/>
                <a:cs typeface="Times New Roman" panose="02020603050405020304" pitchFamily="18" charset="0"/>
              </a:rPr>
              <a:t>) which express the semantic roles or grammatical relations of the NPs in the clause. </a:t>
            </a:r>
          </a:p>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This type of explicit marking is referred to broadly as </a:t>
            </a:r>
            <a:r>
              <a:rPr lang="en-US" sz="2000" b="1" dirty="0">
                <a:latin typeface="Times New Roman" panose="02020603050405020304" pitchFamily="18" charset="0"/>
                <a:cs typeface="Times New Roman" panose="02020603050405020304" pitchFamily="18" charset="0"/>
              </a:rPr>
              <a:t>case marking </a:t>
            </a:r>
            <a:r>
              <a:rPr lang="en-US" sz="2000" dirty="0">
                <a:latin typeface="Times New Roman" panose="02020603050405020304" pitchFamily="18" charset="0"/>
                <a:cs typeface="Times New Roman" panose="02020603050405020304" pitchFamily="18" charset="0"/>
              </a:rPr>
              <a:t>in the literature. </a:t>
            </a:r>
          </a:p>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Nichols (1986) offers a typological parameter that is useful for discussion of case marking: </a:t>
            </a:r>
            <a:r>
              <a:rPr lang="en-US" sz="2000" b="1" dirty="0">
                <a:latin typeface="Times New Roman" panose="02020603050405020304" pitchFamily="18" charset="0"/>
                <a:cs typeface="Times New Roman" panose="02020603050405020304" pitchFamily="18" charset="0"/>
              </a:rPr>
              <a:t>head marking</a:t>
            </a:r>
            <a:r>
              <a:rPr lang="en-US" sz="2000" dirty="0">
                <a:latin typeface="Times New Roman" panose="02020603050405020304" pitchFamily="18" charset="0"/>
                <a:cs typeface="Times New Roman" panose="02020603050405020304" pitchFamily="18" charset="0"/>
              </a:rPr>
              <a:t> vs. </a:t>
            </a:r>
            <a:r>
              <a:rPr lang="en-US" sz="2000" b="1" dirty="0">
                <a:latin typeface="Times New Roman" panose="02020603050405020304" pitchFamily="18" charset="0"/>
                <a:cs typeface="Times New Roman" panose="02020603050405020304" pitchFamily="18" charset="0"/>
              </a:rPr>
              <a:t>dependent marking</a:t>
            </a: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B283E553-7C33-E258-10F9-D6610A6D2260}"/>
              </a:ext>
            </a:extLst>
          </p:cNvPr>
          <p:cNvSpPr>
            <a:spLocks noGrp="1"/>
          </p:cNvSpPr>
          <p:nvPr>
            <p:ph type="sldNum" sz="quarter" idx="12"/>
          </p:nvPr>
        </p:nvSpPr>
        <p:spPr/>
        <p:txBody>
          <a:bodyPr/>
          <a:lstStyle/>
          <a:p>
            <a:fld id="{9953917B-9314-44A8-9CF5-8C1178B13F89}" type="slidenum">
              <a:rPr lang="en-IN" smtClean="0"/>
              <a:t>16</a:t>
            </a:fld>
            <a:endParaRPr lang="en-IN"/>
          </a:p>
        </p:txBody>
      </p:sp>
    </p:spTree>
    <p:extLst>
      <p:ext uri="{BB962C8B-B14F-4D97-AF65-F5344CB8AC3E}">
        <p14:creationId xmlns:p14="http://schemas.microsoft.com/office/powerpoint/2010/main" val="39124961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A696F9-8C8D-0068-6E4D-281BC6FA8DD7}"/>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B6A440F0-8417-BEA9-46CE-FB8451B602F2}"/>
              </a:ext>
            </a:extLst>
          </p:cNvPr>
          <p:cNvSpPr>
            <a:spLocks noGrp="1"/>
          </p:cNvSpPr>
          <p:nvPr>
            <p:ph type="subTitle" idx="1"/>
          </p:nvPr>
        </p:nvSpPr>
        <p:spPr>
          <a:xfrm>
            <a:off x="936172" y="564923"/>
            <a:ext cx="11179628" cy="5791427"/>
          </a:xfrm>
        </p:spPr>
        <p:txBody>
          <a:bodyPr>
            <a:normAutofit/>
          </a:bodyPr>
          <a:lstStyle/>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Morphological marking of semantic roles or grammatical relations may appear directly on the head or on the dependent of the constituent (or even on both). </a:t>
            </a:r>
          </a:p>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At the clausal level the predicate or the verb is the head, whereas the argument(s) is (are) the dependent(s).</a:t>
            </a:r>
          </a:p>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If the marking of 'who is doing X to whom' is represented on the verb, it will be called </a:t>
            </a:r>
            <a:r>
              <a:rPr lang="en-US" sz="2000" b="1" dirty="0">
                <a:latin typeface="Times New Roman" panose="02020603050405020304" pitchFamily="18" charset="0"/>
                <a:cs typeface="Times New Roman" panose="02020603050405020304" pitchFamily="18" charset="0"/>
              </a:rPr>
              <a:t>head marking</a:t>
            </a:r>
            <a:r>
              <a:rPr lang="en-US" sz="2000" dirty="0">
                <a:latin typeface="Times New Roman" panose="02020603050405020304" pitchFamily="18" charset="0"/>
                <a:cs typeface="Times New Roman" panose="02020603050405020304" pitchFamily="18" charset="0"/>
              </a:rPr>
              <a:t>.</a:t>
            </a:r>
          </a:p>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If, on the other hand, the marking is borne by the dependent (i.e. the argument NP), it is known as </a:t>
            </a:r>
            <a:r>
              <a:rPr lang="en-US" sz="2000" b="1" dirty="0">
                <a:latin typeface="Times New Roman" panose="02020603050405020304" pitchFamily="18" charset="0"/>
                <a:cs typeface="Times New Roman" panose="02020603050405020304" pitchFamily="18" charset="0"/>
              </a:rPr>
              <a:t>dependent marking</a:t>
            </a:r>
            <a:r>
              <a:rPr lang="en-US" sz="2000" dirty="0">
                <a:latin typeface="Times New Roman" panose="02020603050405020304" pitchFamily="18" charset="0"/>
                <a:cs typeface="Times New Roman" panose="02020603050405020304" pitchFamily="18" charset="0"/>
              </a:rPr>
              <a:t>.</a:t>
            </a: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1BB472A9-A2C2-118E-E7B2-18FE54593D02}"/>
              </a:ext>
            </a:extLst>
          </p:cNvPr>
          <p:cNvSpPr>
            <a:spLocks noGrp="1"/>
          </p:cNvSpPr>
          <p:nvPr>
            <p:ph type="sldNum" sz="quarter" idx="12"/>
          </p:nvPr>
        </p:nvSpPr>
        <p:spPr/>
        <p:txBody>
          <a:bodyPr/>
          <a:lstStyle/>
          <a:p>
            <a:fld id="{9953917B-9314-44A8-9CF5-8C1178B13F89}" type="slidenum">
              <a:rPr lang="en-IN" smtClean="0"/>
              <a:t>17</a:t>
            </a:fld>
            <a:endParaRPr lang="en-IN"/>
          </a:p>
        </p:txBody>
      </p:sp>
    </p:spTree>
    <p:extLst>
      <p:ext uri="{BB962C8B-B14F-4D97-AF65-F5344CB8AC3E}">
        <p14:creationId xmlns:p14="http://schemas.microsoft.com/office/powerpoint/2010/main" val="39843235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161CA3-C74A-C0F2-DD11-26D1E408F645}"/>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1F30D2E3-BD0C-2DAB-81E5-FD632B57B627}"/>
              </a:ext>
            </a:extLst>
          </p:cNvPr>
          <p:cNvSpPr>
            <a:spLocks noGrp="1"/>
          </p:cNvSpPr>
          <p:nvPr>
            <p:ph type="subTitle" idx="1"/>
          </p:nvPr>
        </p:nvSpPr>
        <p:spPr>
          <a:xfrm>
            <a:off x="936172" y="564923"/>
            <a:ext cx="11179628" cy="5791427"/>
          </a:xfrm>
        </p:spPr>
        <p:txBody>
          <a:bodyPr>
            <a:normAutofit/>
          </a:bodyPr>
          <a:lstStyle/>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Languages such as </a:t>
            </a:r>
            <a:r>
              <a:rPr lang="en-US" sz="2000" b="1" dirty="0" err="1">
                <a:latin typeface="Times New Roman" panose="02020603050405020304" pitchFamily="18" charset="0"/>
                <a:cs typeface="Times New Roman" panose="02020603050405020304" pitchFamily="18" charset="0"/>
              </a:rPr>
              <a:t>Tzutujil</a:t>
            </a:r>
            <a:r>
              <a:rPr lang="en-US" sz="2000" dirty="0">
                <a:latin typeface="Times New Roman" panose="02020603050405020304" pitchFamily="18" charset="0"/>
                <a:cs typeface="Times New Roman" panose="02020603050405020304" pitchFamily="18" charset="0"/>
              </a:rPr>
              <a:t> are characterized as exhibiting </a:t>
            </a:r>
            <a:r>
              <a:rPr lang="en-US" sz="2000" b="1" dirty="0">
                <a:latin typeface="Times New Roman" panose="02020603050405020304" pitchFamily="18" charset="0"/>
                <a:cs typeface="Times New Roman" panose="02020603050405020304" pitchFamily="18" charset="0"/>
              </a:rPr>
              <a:t>head marking </a:t>
            </a:r>
            <a:r>
              <a:rPr lang="en-US" sz="2000" dirty="0">
                <a:latin typeface="Times New Roman" panose="02020603050405020304" pitchFamily="18" charset="0"/>
                <a:cs typeface="Times New Roman" panose="02020603050405020304" pitchFamily="18" charset="0"/>
              </a:rPr>
              <a:t>since case marking appears directly on the verb (</a:t>
            </a:r>
            <a:r>
              <a:rPr lang="en-US" sz="2000" dirty="0" err="1">
                <a:latin typeface="Times New Roman" panose="02020603050405020304" pitchFamily="18" charset="0"/>
                <a:cs typeface="Times New Roman" panose="02020603050405020304" pitchFamily="18" charset="0"/>
              </a:rPr>
              <a:t>Dayley</a:t>
            </a:r>
            <a:r>
              <a:rPr lang="en-US" sz="2000" dirty="0">
                <a:latin typeface="Times New Roman" panose="02020603050405020304" pitchFamily="18" charset="0"/>
                <a:cs typeface="Times New Roman" panose="02020603050405020304" pitchFamily="18" charset="0"/>
              </a:rPr>
              <a:t> 1985: 417).</a:t>
            </a:r>
          </a:p>
          <a:p>
            <a:pPr lvl="1" algn="l">
              <a:lnSpc>
                <a:spcPct val="150000"/>
              </a:lnSpc>
              <a:spcBef>
                <a:spcPts val="0"/>
              </a:spcBef>
            </a:pPr>
            <a:r>
              <a:rPr lang="en-US" dirty="0">
                <a:latin typeface="Times New Roman" panose="02020603050405020304" pitchFamily="18" charset="0"/>
                <a:cs typeface="Times New Roman" panose="02020603050405020304" pitchFamily="18" charset="0"/>
              </a:rPr>
              <a:t>(3) </a:t>
            </a:r>
            <a:r>
              <a:rPr lang="en-US" dirty="0" err="1">
                <a:latin typeface="Times New Roman" panose="02020603050405020304" pitchFamily="18" charset="0"/>
                <a:cs typeface="Times New Roman" panose="02020603050405020304" pitchFamily="18" charset="0"/>
              </a:rPr>
              <a:t>Tzutujil</a:t>
            </a:r>
            <a:endParaRPr lang="en-US" dirty="0">
              <a:latin typeface="Times New Roman" panose="02020603050405020304" pitchFamily="18" charset="0"/>
              <a:cs typeface="Times New Roman" panose="02020603050405020304" pitchFamily="18" charset="0"/>
            </a:endParaRPr>
          </a:p>
          <a:p>
            <a:pPr lvl="1" algn="l">
              <a:lnSpc>
                <a:spcPct val="150000"/>
              </a:lnSpc>
              <a:spcBef>
                <a:spcPts val="0"/>
              </a:spcBef>
            </a:pPr>
            <a:r>
              <a:rPr lang="en-US" dirty="0">
                <a:latin typeface="Times New Roman" panose="02020603050405020304" pitchFamily="18" charset="0"/>
                <a:cs typeface="Times New Roman" panose="02020603050405020304" pitchFamily="18" charset="0"/>
              </a:rPr>
              <a:t>      x-</a:t>
            </a:r>
            <a:r>
              <a:rPr lang="en-IN" sz="2000" b="1" kern="1200" dirty="0">
                <a:latin typeface="Times New Roman" panose="02020603050405020304" pitchFamily="18" charset="0"/>
                <a:ea typeface="+mn-ea"/>
                <a:cs typeface="Times New Roman" panose="02020603050405020304" pitchFamily="18" charset="0"/>
              </a:rPr>
              <a:t>Ø</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kee-tij</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tzyaq</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ch'ooyaa</a:t>
            </a:r>
            <a:endParaRPr lang="en-US" dirty="0">
              <a:latin typeface="Times New Roman" panose="02020603050405020304" pitchFamily="18" charset="0"/>
              <a:cs typeface="Times New Roman" panose="02020603050405020304" pitchFamily="18" charset="0"/>
            </a:endParaRPr>
          </a:p>
          <a:p>
            <a:pPr lvl="1" algn="l">
              <a:lnSpc>
                <a:spcPct val="150000"/>
              </a:lnSpc>
              <a:spcBef>
                <a:spcPts val="0"/>
              </a:spcBef>
            </a:pPr>
            <a:r>
              <a:rPr lang="en-US" dirty="0">
                <a:latin typeface="Times New Roman" panose="02020603050405020304" pitchFamily="18" charset="0"/>
                <a:cs typeface="Times New Roman" panose="02020603050405020304" pitchFamily="18" charset="0"/>
              </a:rPr>
              <a:t>      ASP-3SG-3PL-ate   clothes   rats</a:t>
            </a:r>
          </a:p>
          <a:p>
            <a:pPr lvl="1" algn="l">
              <a:lnSpc>
                <a:spcPct val="150000"/>
              </a:lnSpc>
              <a:spcBef>
                <a:spcPts val="0"/>
              </a:spcBef>
            </a:pPr>
            <a:r>
              <a:rPr lang="en-US" dirty="0">
                <a:latin typeface="Times New Roman" panose="02020603050405020304" pitchFamily="18" charset="0"/>
                <a:cs typeface="Times New Roman" panose="02020603050405020304" pitchFamily="18" charset="0"/>
              </a:rPr>
              <a:t>      ‘Rats ate the clothes.’</a:t>
            </a:r>
          </a:p>
          <a:p>
            <a:pPr marL="342900" indent="-342900" algn="l">
              <a:lnSpc>
                <a:spcPct val="150000"/>
              </a:lnSpc>
              <a:spcBef>
                <a:spcPts val="0"/>
              </a:spcBef>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Note that the prefixes on the head of the clause or the verb, i.e. -</a:t>
            </a:r>
            <a:r>
              <a:rPr lang="en-US" sz="2000" i="1" dirty="0">
                <a:latin typeface="Times New Roman" panose="02020603050405020304" pitchFamily="18" charset="0"/>
                <a:cs typeface="Times New Roman" panose="02020603050405020304" pitchFamily="18" charset="0"/>
              </a:rPr>
              <a:t>Ø-</a:t>
            </a:r>
            <a:r>
              <a:rPr lang="en-US" sz="2000" dirty="0">
                <a:latin typeface="Times New Roman" panose="02020603050405020304" pitchFamily="18" charset="0"/>
                <a:cs typeface="Times New Roman" panose="02020603050405020304" pitchFamily="18" charset="0"/>
              </a:rPr>
              <a:t> and –</a:t>
            </a:r>
            <a:r>
              <a:rPr lang="en-US" sz="2000" i="1" dirty="0" err="1">
                <a:latin typeface="Times New Roman" panose="02020603050405020304" pitchFamily="18" charset="0"/>
                <a:cs typeface="Times New Roman" panose="02020603050405020304" pitchFamily="18" charset="0"/>
              </a:rPr>
              <a:t>kee</a:t>
            </a:r>
            <a:r>
              <a:rPr lang="en-US" sz="2000" i="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in (3) represent the grammatical or semantic relations between the verb and the full NPs by registering the person and number properties of those NPs.</a:t>
            </a:r>
          </a:p>
        </p:txBody>
      </p:sp>
      <p:sp>
        <p:nvSpPr>
          <p:cNvPr id="5" name="Slide Number Placeholder 4">
            <a:extLst>
              <a:ext uri="{FF2B5EF4-FFF2-40B4-BE49-F238E27FC236}">
                <a16:creationId xmlns:a16="http://schemas.microsoft.com/office/drawing/2014/main" id="{42A9DCB1-9469-918F-FED1-FE4B0FD5A426}"/>
              </a:ext>
            </a:extLst>
          </p:cNvPr>
          <p:cNvSpPr>
            <a:spLocks noGrp="1"/>
          </p:cNvSpPr>
          <p:nvPr>
            <p:ph type="sldNum" sz="quarter" idx="12"/>
          </p:nvPr>
        </p:nvSpPr>
        <p:spPr/>
        <p:txBody>
          <a:bodyPr/>
          <a:lstStyle/>
          <a:p>
            <a:fld id="{9953917B-9314-44A8-9CF5-8C1178B13F89}" type="slidenum">
              <a:rPr lang="en-IN" smtClean="0"/>
              <a:t>18</a:t>
            </a:fld>
            <a:endParaRPr lang="en-IN"/>
          </a:p>
        </p:txBody>
      </p:sp>
    </p:spTree>
    <p:extLst>
      <p:ext uri="{BB962C8B-B14F-4D97-AF65-F5344CB8AC3E}">
        <p14:creationId xmlns:p14="http://schemas.microsoft.com/office/powerpoint/2010/main" val="32482715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2FD5D0-3D85-F662-6C3B-727C9437D1C3}"/>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D702B57E-D8B6-F1BD-FDC2-56A9B131EB4B}"/>
              </a:ext>
            </a:extLst>
          </p:cNvPr>
          <p:cNvSpPr>
            <a:spLocks noGrp="1"/>
          </p:cNvSpPr>
          <p:nvPr>
            <p:ph type="subTitle" idx="1"/>
          </p:nvPr>
        </p:nvSpPr>
        <p:spPr>
          <a:xfrm>
            <a:off x="936172" y="564923"/>
            <a:ext cx="11179628" cy="5791427"/>
          </a:xfrm>
        </p:spPr>
        <p:txBody>
          <a:bodyPr>
            <a:normAutofit/>
          </a:bodyPr>
          <a:lstStyle/>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Hindi can be considered an example of a </a:t>
            </a:r>
            <a:r>
              <a:rPr lang="en-US" sz="2000" b="1" dirty="0">
                <a:latin typeface="Times New Roman" panose="02020603050405020304" pitchFamily="18" charset="0"/>
                <a:cs typeface="Times New Roman" panose="02020603050405020304" pitchFamily="18" charset="0"/>
              </a:rPr>
              <a:t>head-marking language </a:t>
            </a:r>
            <a:r>
              <a:rPr lang="en-US" sz="2000" dirty="0">
                <a:latin typeface="Times New Roman" panose="02020603050405020304" pitchFamily="18" charset="0"/>
                <a:cs typeface="Times New Roman" panose="02020603050405020304" pitchFamily="18" charset="0"/>
              </a:rPr>
              <a:t>because it exhibits the characteristic of marking grammatical agreement primarily on the verb (the head of the clause), which changes its form to reflect the person and number of the subject and sometimes the object, rather than marking these features heavily on the nouns themselves (the dependents). </a:t>
            </a:r>
          </a:p>
          <a:p>
            <a:pPr marL="342900" indent="-342900" algn="l">
              <a:buFont typeface="Wingdings" panose="05000000000000000000" pitchFamily="2" charset="2"/>
              <a:buChar char="Ø"/>
            </a:pPr>
            <a:endParaRPr lang="en-US" sz="2000" i="0" u="none" strike="noStrike" baseline="0" dirty="0">
              <a:latin typeface="Times New Roman" panose="02020603050405020304" pitchFamily="18" charset="0"/>
              <a:cs typeface="Times New Roman" panose="02020603050405020304" pitchFamily="18" charset="0"/>
            </a:endParaRPr>
          </a:p>
          <a:p>
            <a:pPr lvl="1" algn="l"/>
            <a:r>
              <a:rPr lang="en-US" b="0" i="0" u="none" strike="noStrike" baseline="0" dirty="0">
                <a:latin typeface="Times New Roman" panose="02020603050405020304" pitchFamily="18" charset="0"/>
                <a:cs typeface="Times New Roman" panose="02020603050405020304" pitchFamily="18" charset="0"/>
              </a:rPr>
              <a:t>(4) a. Nominative subject, Accusative object, both non-overtly </a:t>
            </a:r>
            <a:r>
              <a:rPr lang="en-IN" b="0" i="0" u="none" strike="noStrike" baseline="0" dirty="0">
                <a:latin typeface="Times New Roman" panose="02020603050405020304" pitchFamily="18" charset="0"/>
                <a:cs typeface="Times New Roman" panose="02020603050405020304" pitchFamily="18" charset="0"/>
              </a:rPr>
              <a:t>case-marked</a:t>
            </a:r>
          </a:p>
          <a:p>
            <a:pPr lvl="1" algn="l"/>
            <a:r>
              <a:rPr lang="fi-FI" b="0" i="0" u="none" strike="noStrike" baseline="0" dirty="0">
                <a:latin typeface="Times New Roman" panose="02020603050405020304" pitchFamily="18" charset="0"/>
                <a:cs typeface="Times New Roman" panose="02020603050405020304" pitchFamily="18" charset="0"/>
              </a:rPr>
              <a:t>            </a:t>
            </a:r>
            <a:r>
              <a:rPr lang="fi-FI" b="1" i="0" u="none" strike="noStrike" baseline="0" dirty="0">
                <a:latin typeface="Times New Roman" panose="02020603050405020304" pitchFamily="18" charset="0"/>
                <a:cs typeface="Times New Roman" panose="02020603050405020304" pitchFamily="18" charset="0"/>
              </a:rPr>
              <a:t>Rahul</a:t>
            </a:r>
            <a:r>
              <a:rPr lang="fi-FI" b="0" i="0" u="none" strike="noStrike" baseline="0" dirty="0">
                <a:latin typeface="Times New Roman" panose="02020603050405020304" pitchFamily="18" charset="0"/>
                <a:cs typeface="Times New Roman" panose="02020603050405020304" pitchFamily="18" charset="0"/>
              </a:rPr>
              <a:t>       kitaab   </a:t>
            </a:r>
            <a:r>
              <a:rPr lang="fi-FI" b="1" i="0" u="none" strike="noStrike" baseline="0" dirty="0">
                <a:latin typeface="Times New Roman" panose="02020603050405020304" pitchFamily="18" charset="0"/>
                <a:cs typeface="Times New Roman" panose="02020603050405020304" pitchFamily="18" charset="0"/>
              </a:rPr>
              <a:t>parh-taa</a:t>
            </a:r>
            <a:r>
              <a:rPr lang="fi-FI" b="0" i="0" u="none" strike="noStrike" baseline="0" dirty="0">
                <a:latin typeface="Times New Roman" panose="02020603050405020304" pitchFamily="18" charset="0"/>
                <a:cs typeface="Times New Roman" panose="02020603050405020304" pitchFamily="18" charset="0"/>
              </a:rPr>
              <a:t>         </a:t>
            </a:r>
            <a:r>
              <a:rPr lang="fi-FI" b="1" i="0" u="none" strike="noStrike" baseline="0" dirty="0">
                <a:latin typeface="Times New Roman" panose="02020603050405020304" pitchFamily="18" charset="0"/>
                <a:cs typeface="Times New Roman" panose="02020603050405020304" pitchFamily="18" charset="0"/>
              </a:rPr>
              <a:t>thaa</a:t>
            </a:r>
          </a:p>
          <a:p>
            <a:pPr lvl="1" algn="l"/>
            <a:r>
              <a:rPr lang="en-IN" b="0" i="0" u="none" strike="noStrike" baseline="0" dirty="0">
                <a:latin typeface="Times New Roman" panose="02020603050405020304" pitchFamily="18" charset="0"/>
                <a:cs typeface="Times New Roman" panose="02020603050405020304" pitchFamily="18" charset="0"/>
              </a:rPr>
              <a:t>            </a:t>
            </a:r>
            <a:r>
              <a:rPr lang="en-IN" b="0" i="0" u="none" strike="noStrike" baseline="0" dirty="0" err="1">
                <a:latin typeface="Times New Roman" panose="02020603050405020304" pitchFamily="18" charset="0"/>
                <a:cs typeface="Times New Roman" panose="02020603050405020304" pitchFamily="18" charset="0"/>
              </a:rPr>
              <a:t>Rahul.M</a:t>
            </a:r>
            <a:r>
              <a:rPr lang="en-IN" b="0" i="0" u="none" strike="noStrike" baseline="0" dirty="0">
                <a:latin typeface="Times New Roman" panose="02020603050405020304" pitchFamily="18" charset="0"/>
                <a:cs typeface="Times New Roman" panose="02020603050405020304" pitchFamily="18" charset="0"/>
              </a:rPr>
              <a:t>  </a:t>
            </a:r>
            <a:r>
              <a:rPr lang="en-IN" b="0" i="0" u="none" strike="noStrike" baseline="0" dirty="0" err="1">
                <a:latin typeface="Times New Roman" panose="02020603050405020304" pitchFamily="18" charset="0"/>
                <a:cs typeface="Times New Roman" panose="02020603050405020304" pitchFamily="18" charset="0"/>
              </a:rPr>
              <a:t>book.F</a:t>
            </a:r>
            <a:r>
              <a:rPr lang="en-IN" b="0" i="0" u="none" strike="noStrike" baseline="0" dirty="0">
                <a:latin typeface="Times New Roman" panose="02020603050405020304" pitchFamily="18" charset="0"/>
                <a:cs typeface="Times New Roman" panose="02020603050405020304" pitchFamily="18" charset="0"/>
              </a:rPr>
              <a:t>  read-</a:t>
            </a:r>
            <a:r>
              <a:rPr lang="en-IN" cap="small" baseline="0" dirty="0">
                <a:latin typeface="Times New Roman" panose="02020603050405020304" pitchFamily="18" charset="0"/>
                <a:cs typeface="Times New Roman" panose="02020603050405020304" pitchFamily="18" charset="0"/>
              </a:rPr>
              <a:t>h</a:t>
            </a:r>
            <a:r>
              <a:rPr lang="en-IN" b="0" i="0" u="none" strike="noStrike" cap="small" dirty="0">
                <a:latin typeface="Times New Roman" panose="02020603050405020304" pitchFamily="18" charset="0"/>
                <a:cs typeface="Times New Roman" panose="02020603050405020304" pitchFamily="18" charset="0"/>
              </a:rPr>
              <a:t>ab.</a:t>
            </a:r>
            <a:r>
              <a:rPr lang="en-IN" cap="small" dirty="0">
                <a:latin typeface="Times New Roman" panose="02020603050405020304" pitchFamily="18" charset="0"/>
                <a:cs typeface="Times New Roman" panose="02020603050405020304" pitchFamily="18" charset="0"/>
              </a:rPr>
              <a:t>msg</a:t>
            </a:r>
            <a:r>
              <a:rPr lang="en-IN" b="0" i="0" u="none" strike="noStrike" baseline="0" dirty="0">
                <a:latin typeface="Times New Roman" panose="02020603050405020304" pitchFamily="18" charset="0"/>
                <a:cs typeface="Times New Roman" panose="02020603050405020304" pitchFamily="18" charset="0"/>
              </a:rPr>
              <a:t>  be.</a:t>
            </a:r>
            <a:r>
              <a:rPr lang="en-IN" cap="small" baseline="0" dirty="0">
                <a:latin typeface="Times New Roman" panose="02020603050405020304" pitchFamily="18" charset="0"/>
                <a:cs typeface="Times New Roman" panose="02020603050405020304" pitchFamily="18" charset="0"/>
              </a:rPr>
              <a:t>p</a:t>
            </a:r>
            <a:r>
              <a:rPr lang="en-IN" b="0" i="0" u="none" strike="noStrike" cap="small" dirty="0">
                <a:latin typeface="Times New Roman" panose="02020603050405020304" pitchFamily="18" charset="0"/>
                <a:cs typeface="Times New Roman" panose="02020603050405020304" pitchFamily="18" charset="0"/>
              </a:rPr>
              <a:t>st.msg</a:t>
            </a:r>
          </a:p>
          <a:p>
            <a:pPr lvl="1" algn="l"/>
            <a:r>
              <a:rPr lang="en-US" b="0" i="0" u="none" strike="noStrike" baseline="0" dirty="0">
                <a:latin typeface="Times New Roman" panose="02020603050405020304" pitchFamily="18" charset="0"/>
                <a:cs typeface="Times New Roman" panose="02020603050405020304" pitchFamily="18" charset="0"/>
              </a:rPr>
              <a:t>            ‘Rahul used to read (a/the) book.’</a:t>
            </a:r>
          </a:p>
          <a:p>
            <a:pPr lvl="1" algn="l"/>
            <a:endParaRPr lang="en-US" b="0" i="0" u="none" strike="noStrike" baseline="0" dirty="0">
              <a:latin typeface="Times New Roman" panose="02020603050405020304" pitchFamily="18" charset="0"/>
              <a:cs typeface="Times New Roman" panose="02020603050405020304" pitchFamily="18" charset="0"/>
            </a:endParaRPr>
          </a:p>
          <a:p>
            <a:pPr lvl="1" algn="l"/>
            <a:r>
              <a:rPr lang="en-US" b="0" i="0" u="none" strike="noStrike" baseline="0" dirty="0">
                <a:latin typeface="Times New Roman" panose="02020603050405020304" pitchFamily="18" charset="0"/>
                <a:cs typeface="Times New Roman" panose="02020603050405020304" pitchFamily="18" charset="0"/>
              </a:rPr>
              <a:t>     b. Ergative subject, Accusative object, only object is</a:t>
            </a:r>
            <a:r>
              <a:rPr lang="en-IN" b="0" i="0" u="none" strike="noStrike" baseline="0" dirty="0">
                <a:latin typeface="Times New Roman" panose="02020603050405020304" pitchFamily="18" charset="0"/>
                <a:cs typeface="Times New Roman" panose="02020603050405020304" pitchFamily="18" charset="0"/>
              </a:rPr>
              <a:t> non-overtly case-marked</a:t>
            </a:r>
          </a:p>
          <a:p>
            <a:pPr lvl="1" algn="l"/>
            <a:r>
              <a:rPr lang="fi-FI" b="0" i="0" u="none" strike="noStrike" baseline="0" dirty="0">
                <a:latin typeface="Times New Roman" panose="02020603050405020304" pitchFamily="18" charset="0"/>
                <a:cs typeface="Times New Roman" panose="02020603050405020304" pitchFamily="18" charset="0"/>
              </a:rPr>
              <a:t>            Rahul-ne     </a:t>
            </a:r>
            <a:r>
              <a:rPr lang="fi-FI" b="1" i="0" u="none" strike="noStrike" baseline="0" dirty="0">
                <a:latin typeface="Times New Roman" panose="02020603050405020304" pitchFamily="18" charset="0"/>
                <a:cs typeface="Times New Roman" panose="02020603050405020304" pitchFamily="18" charset="0"/>
              </a:rPr>
              <a:t>kitaab    parh-ii        thii</a:t>
            </a:r>
          </a:p>
          <a:p>
            <a:pPr lvl="1" algn="l"/>
            <a:r>
              <a:rPr lang="en-IN" b="0" i="0" u="none" strike="noStrike" baseline="0" dirty="0">
                <a:latin typeface="Times New Roman" panose="02020603050405020304" pitchFamily="18" charset="0"/>
                <a:cs typeface="Times New Roman" panose="02020603050405020304" pitchFamily="18" charset="0"/>
              </a:rPr>
              <a:t>            Rahul-Erg   </a:t>
            </a:r>
            <a:r>
              <a:rPr lang="en-IN" b="0" i="0" u="none" strike="noStrike" baseline="0" dirty="0" err="1">
                <a:latin typeface="Times New Roman" panose="02020603050405020304" pitchFamily="18" charset="0"/>
                <a:cs typeface="Times New Roman" panose="02020603050405020304" pitchFamily="18" charset="0"/>
              </a:rPr>
              <a:t>book.F</a:t>
            </a:r>
            <a:r>
              <a:rPr lang="en-IN" b="0" i="0" u="none" strike="noStrike" baseline="0" dirty="0">
                <a:latin typeface="Times New Roman" panose="02020603050405020304" pitchFamily="18" charset="0"/>
                <a:cs typeface="Times New Roman" panose="02020603050405020304" pitchFamily="18" charset="0"/>
              </a:rPr>
              <a:t>   read-</a:t>
            </a:r>
            <a:r>
              <a:rPr lang="en-IN" b="0" i="0" u="none" strike="noStrike" cap="small" dirty="0" err="1">
                <a:latin typeface="Times New Roman" panose="02020603050405020304" pitchFamily="18" charset="0"/>
                <a:cs typeface="Times New Roman" panose="02020603050405020304" pitchFamily="18" charset="0"/>
              </a:rPr>
              <a:t>pfv.f</a:t>
            </a:r>
            <a:r>
              <a:rPr lang="en-IN" b="0" i="0" u="none" strike="noStrike" cap="small" dirty="0">
                <a:latin typeface="Times New Roman" panose="02020603050405020304" pitchFamily="18" charset="0"/>
                <a:cs typeface="Times New Roman" panose="02020603050405020304" pitchFamily="18" charset="0"/>
              </a:rPr>
              <a:t>   </a:t>
            </a:r>
            <a:r>
              <a:rPr lang="en-IN" b="0" i="0" u="none" strike="noStrike" baseline="0" dirty="0" err="1">
                <a:latin typeface="Times New Roman" panose="02020603050405020304" pitchFamily="18" charset="0"/>
                <a:cs typeface="Times New Roman" panose="02020603050405020304" pitchFamily="18" charset="0"/>
              </a:rPr>
              <a:t>be.</a:t>
            </a:r>
            <a:r>
              <a:rPr lang="en-IN" b="0" i="0" u="none" strike="noStrike" cap="small" dirty="0" err="1">
                <a:latin typeface="Times New Roman" panose="02020603050405020304" pitchFamily="18" charset="0"/>
                <a:cs typeface="Times New Roman" panose="02020603050405020304" pitchFamily="18" charset="0"/>
              </a:rPr>
              <a:t>pst.</a:t>
            </a:r>
            <a:r>
              <a:rPr lang="en-IN" cap="small" dirty="0" err="1">
                <a:latin typeface="Times New Roman" panose="02020603050405020304" pitchFamily="18" charset="0"/>
                <a:cs typeface="Times New Roman" panose="02020603050405020304" pitchFamily="18" charset="0"/>
              </a:rPr>
              <a:t>fs</a:t>
            </a:r>
            <a:r>
              <a:rPr lang="en-IN" b="0" i="0" u="none" strike="noStrike" cap="small" dirty="0" err="1">
                <a:latin typeface="Times New Roman" panose="02020603050405020304" pitchFamily="18" charset="0"/>
                <a:cs typeface="Times New Roman" panose="02020603050405020304" pitchFamily="18" charset="0"/>
              </a:rPr>
              <a:t>g</a:t>
            </a:r>
            <a:endParaRPr lang="en-IN" b="0" i="0" u="none" strike="noStrike" cap="small" dirty="0">
              <a:latin typeface="Times New Roman" panose="02020603050405020304" pitchFamily="18" charset="0"/>
              <a:cs typeface="Times New Roman" panose="02020603050405020304" pitchFamily="18" charset="0"/>
            </a:endParaRPr>
          </a:p>
          <a:p>
            <a:pPr lvl="1" algn="l"/>
            <a:r>
              <a:rPr lang="en-US" b="0" i="0" u="none" strike="noStrike" baseline="0" dirty="0">
                <a:latin typeface="Times New Roman" panose="02020603050405020304" pitchFamily="18" charset="0"/>
                <a:cs typeface="Times New Roman" panose="02020603050405020304" pitchFamily="18" charset="0"/>
              </a:rPr>
              <a:t>           ‘Rahul had read the book.’                         (Bhatt 2005: 759)</a:t>
            </a:r>
            <a:endParaRPr lang="en-US" dirty="0">
              <a:latin typeface="Times New Roman" panose="02020603050405020304" pitchFamily="18" charset="0"/>
              <a:cs typeface="Times New Roman" panose="02020603050405020304" pitchFamily="18" charset="0"/>
            </a:endParaRPr>
          </a:p>
          <a:p>
            <a:pPr marL="342900" indent="-342900" algn="l">
              <a:lnSpc>
                <a:spcPct val="150000"/>
              </a:lnSpc>
              <a:spcBef>
                <a:spcPts val="0"/>
              </a:spcBef>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342900" indent="-342900" algn="l">
              <a:lnSpc>
                <a:spcPct val="150000"/>
              </a:lnSpc>
              <a:spcBef>
                <a:spcPts val="0"/>
              </a:spcBef>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48E57EC0-A826-2D77-E9E9-E0A9548A7357}"/>
              </a:ext>
            </a:extLst>
          </p:cNvPr>
          <p:cNvSpPr>
            <a:spLocks noGrp="1"/>
          </p:cNvSpPr>
          <p:nvPr>
            <p:ph type="sldNum" sz="quarter" idx="12"/>
          </p:nvPr>
        </p:nvSpPr>
        <p:spPr/>
        <p:txBody>
          <a:bodyPr/>
          <a:lstStyle/>
          <a:p>
            <a:fld id="{9953917B-9314-44A8-9CF5-8C1178B13F89}" type="slidenum">
              <a:rPr lang="en-IN" smtClean="0"/>
              <a:t>19</a:t>
            </a:fld>
            <a:endParaRPr lang="en-IN"/>
          </a:p>
        </p:txBody>
      </p:sp>
    </p:spTree>
    <p:extLst>
      <p:ext uri="{BB962C8B-B14F-4D97-AF65-F5344CB8AC3E}">
        <p14:creationId xmlns:p14="http://schemas.microsoft.com/office/powerpoint/2010/main" val="21523961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2D19F8-C2BD-8D26-BD9E-8B9AF8A08E44}"/>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2C0E13F5-2AA1-556E-55E0-7EA8630B4FF8}"/>
              </a:ext>
            </a:extLst>
          </p:cNvPr>
          <p:cNvSpPr>
            <a:spLocks noGrp="1"/>
          </p:cNvSpPr>
          <p:nvPr>
            <p:ph type="subTitle" idx="1"/>
          </p:nvPr>
        </p:nvSpPr>
        <p:spPr>
          <a:xfrm>
            <a:off x="936172" y="564923"/>
            <a:ext cx="11179628" cy="5791427"/>
          </a:xfrm>
        </p:spPr>
        <p:txBody>
          <a:bodyPr>
            <a:normAutofit/>
          </a:bodyPr>
          <a:lstStyle/>
          <a:p>
            <a:pPr algn="l">
              <a:lnSpc>
                <a:spcPct val="150000"/>
              </a:lnSpc>
              <a:spcBef>
                <a:spcPts val="0"/>
              </a:spcBef>
            </a:pPr>
            <a:r>
              <a:rPr lang="en-US" b="1" dirty="0">
                <a:latin typeface="Times New Roman" panose="02020603050405020304" pitchFamily="18" charset="0"/>
                <a:cs typeface="Times New Roman" panose="02020603050405020304" pitchFamily="18" charset="0"/>
              </a:rPr>
              <a:t>5.0 Introduction:  Grammatical relations and alignment</a:t>
            </a:r>
          </a:p>
          <a:p>
            <a:pPr marL="342900" indent="-342900" algn="l">
              <a:lnSpc>
                <a:spcPct val="150000"/>
              </a:lnSpc>
              <a:spcBef>
                <a:spcPts val="0"/>
              </a:spcBef>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Grammatical relations </a:t>
            </a:r>
            <a:r>
              <a:rPr lang="en-US" sz="2000" dirty="0">
                <a:latin typeface="Times New Roman" panose="02020603050405020304" pitchFamily="18" charset="0"/>
                <a:cs typeface="Times New Roman" panose="02020603050405020304" pitchFamily="18" charset="0"/>
              </a:rPr>
              <a:t>refer to the structural relationships between different elements within a clause, like subject, object, and indirect object.</a:t>
            </a:r>
          </a:p>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It is about the basic relations include subject (S), direct object (DO), and indirect object (IO)</a:t>
            </a:r>
          </a:p>
          <a:p>
            <a:pPr algn="l">
              <a:lnSpc>
                <a:spcPct val="150000"/>
              </a:lnSpc>
              <a:spcBef>
                <a:spcPts val="0"/>
              </a:spcBef>
            </a:pPr>
            <a:r>
              <a:rPr lang="en-US" sz="2000" dirty="0">
                <a:latin typeface="Times New Roman" panose="02020603050405020304" pitchFamily="18" charset="0"/>
                <a:cs typeface="Times New Roman" panose="02020603050405020304" pitchFamily="18" charset="0"/>
              </a:rPr>
              <a:t>      which is identified through features like </a:t>
            </a:r>
            <a:r>
              <a:rPr lang="en-US" sz="2000" i="1" dirty="0">
                <a:latin typeface="Times New Roman" panose="02020603050405020304" pitchFamily="18" charset="0"/>
                <a:cs typeface="Times New Roman" panose="02020603050405020304" pitchFamily="18" charset="0"/>
              </a:rPr>
              <a:t>case marking, word order, and verb agreement</a:t>
            </a:r>
            <a:r>
              <a:rPr lang="en-US" sz="2000" dirty="0">
                <a:latin typeface="Times New Roman" panose="02020603050405020304" pitchFamily="18" charset="0"/>
                <a:cs typeface="Times New Roman" panose="02020603050405020304" pitchFamily="18" charset="0"/>
              </a:rPr>
              <a:t>. </a:t>
            </a: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31F5CBEF-86E7-9F8F-2A0E-F16D056B74D9}"/>
              </a:ext>
            </a:extLst>
          </p:cNvPr>
          <p:cNvSpPr>
            <a:spLocks noGrp="1"/>
          </p:cNvSpPr>
          <p:nvPr>
            <p:ph type="sldNum" sz="quarter" idx="12"/>
          </p:nvPr>
        </p:nvSpPr>
        <p:spPr/>
        <p:txBody>
          <a:bodyPr/>
          <a:lstStyle/>
          <a:p>
            <a:fld id="{9953917B-9314-44A8-9CF5-8C1178B13F89}" type="slidenum">
              <a:rPr lang="en-IN" smtClean="0"/>
              <a:t>2</a:t>
            </a:fld>
            <a:endParaRPr lang="en-IN"/>
          </a:p>
        </p:txBody>
      </p:sp>
    </p:spTree>
    <p:extLst>
      <p:ext uri="{BB962C8B-B14F-4D97-AF65-F5344CB8AC3E}">
        <p14:creationId xmlns:p14="http://schemas.microsoft.com/office/powerpoint/2010/main" val="23849530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A3D646-84E3-A3AF-077C-8485FFA5A09A}"/>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E0626B21-603E-DB58-419E-962F888E7151}"/>
              </a:ext>
            </a:extLst>
          </p:cNvPr>
          <p:cNvSpPr>
            <a:spLocks noGrp="1"/>
          </p:cNvSpPr>
          <p:nvPr>
            <p:ph type="subTitle" idx="1"/>
          </p:nvPr>
        </p:nvSpPr>
        <p:spPr>
          <a:xfrm>
            <a:off x="936172" y="564923"/>
            <a:ext cx="11179628" cy="5791427"/>
          </a:xfrm>
        </p:spPr>
        <p:txBody>
          <a:bodyPr>
            <a:normAutofit/>
          </a:bodyPr>
          <a:lstStyle/>
          <a:p>
            <a:pPr lvl="1" algn="l">
              <a:lnSpc>
                <a:spcPct val="150000"/>
              </a:lnSpc>
              <a:spcBef>
                <a:spcPts val="0"/>
              </a:spcBef>
            </a:pPr>
            <a:r>
              <a:rPr lang="en-US" dirty="0">
                <a:latin typeface="Times New Roman" panose="02020603050405020304" pitchFamily="18" charset="0"/>
                <a:cs typeface="Times New Roman" panose="02020603050405020304" pitchFamily="18" charset="0"/>
              </a:rPr>
              <a:t>c. default agreement:</a:t>
            </a:r>
          </a:p>
          <a:p>
            <a:pPr lvl="1" algn="l">
              <a:lnSpc>
                <a:spcPct val="100000"/>
              </a:lnSpc>
              <a:spcBef>
                <a:spcPts val="0"/>
              </a:spcBef>
            </a:pPr>
            <a:r>
              <a:rPr lang="en-US" dirty="0">
                <a:latin typeface="Times New Roman" panose="02020603050405020304" pitchFamily="18" charset="0"/>
                <a:cs typeface="Times New Roman" panose="02020603050405020304" pitchFamily="18" charset="0"/>
              </a:rPr>
              <a:t>       Mona-ne         is           </a:t>
            </a:r>
            <a:r>
              <a:rPr lang="en-US" dirty="0" err="1">
                <a:latin typeface="Times New Roman" panose="02020603050405020304" pitchFamily="18" charset="0"/>
                <a:cs typeface="Times New Roman" panose="02020603050405020304" pitchFamily="18" charset="0"/>
              </a:rPr>
              <a:t>kitaab</a:t>
            </a:r>
            <a:r>
              <a:rPr lang="en-US" dirty="0">
                <a:latin typeface="Times New Roman" panose="02020603050405020304" pitchFamily="18" charset="0"/>
                <a:cs typeface="Times New Roman" panose="02020603050405020304" pitchFamily="18" charset="0"/>
              </a:rPr>
              <a:t>-ko       </a:t>
            </a:r>
            <a:r>
              <a:rPr lang="en-US" dirty="0" err="1">
                <a:latin typeface="Times New Roman" panose="02020603050405020304" pitchFamily="18" charset="0"/>
                <a:cs typeface="Times New Roman" panose="02020603050405020304" pitchFamily="18" charset="0"/>
              </a:rPr>
              <a:t>parh</a:t>
            </a:r>
            <a:r>
              <a:rPr lang="en-US" dirty="0">
                <a:latin typeface="Times New Roman" panose="02020603050405020304" pitchFamily="18" charset="0"/>
                <a:cs typeface="Times New Roman" panose="02020603050405020304" pitchFamily="18" charset="0"/>
              </a:rPr>
              <a:t>-aa           </a:t>
            </a:r>
            <a:r>
              <a:rPr lang="en-US" dirty="0" err="1">
                <a:latin typeface="Times New Roman" panose="02020603050405020304" pitchFamily="18" charset="0"/>
                <a:cs typeface="Times New Roman" panose="02020603050405020304" pitchFamily="18" charset="0"/>
              </a:rPr>
              <a:t>thaa</a:t>
            </a:r>
            <a:endParaRPr lang="en-US" dirty="0">
              <a:latin typeface="Times New Roman" panose="02020603050405020304" pitchFamily="18" charset="0"/>
              <a:cs typeface="Times New Roman" panose="02020603050405020304" pitchFamily="18" charset="0"/>
            </a:endParaRPr>
          </a:p>
          <a:p>
            <a:pPr lvl="1" algn="l">
              <a:lnSpc>
                <a:spcPct val="100000"/>
              </a:lnSpc>
              <a:spcBef>
                <a:spcPts val="0"/>
              </a:spcBef>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Mona.</a:t>
            </a:r>
            <a:r>
              <a:rPr lang="en-US" cap="small" dirty="0" err="1">
                <a:latin typeface="Times New Roman" panose="02020603050405020304" pitchFamily="18" charset="0"/>
                <a:cs typeface="Times New Roman" panose="02020603050405020304" pitchFamily="18" charset="0"/>
              </a:rPr>
              <a:t>f</a:t>
            </a:r>
            <a:r>
              <a:rPr lang="en-US" dirty="0">
                <a:latin typeface="Times New Roman" panose="02020603050405020304" pitchFamily="18" charset="0"/>
                <a:cs typeface="Times New Roman" panose="02020603050405020304" pitchFamily="18" charset="0"/>
              </a:rPr>
              <a:t>-</a:t>
            </a:r>
            <a:r>
              <a:rPr lang="en-US" cap="small" dirty="0">
                <a:latin typeface="Times New Roman" panose="02020603050405020304" pitchFamily="18" charset="0"/>
                <a:cs typeface="Times New Roman" panose="02020603050405020304" pitchFamily="18" charset="0"/>
              </a:rPr>
              <a:t>erg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this.</a:t>
            </a:r>
            <a:r>
              <a:rPr lang="en-US" cap="small" dirty="0" err="1">
                <a:latin typeface="Times New Roman" panose="02020603050405020304" pitchFamily="18" charset="0"/>
                <a:cs typeface="Times New Roman" panose="02020603050405020304" pitchFamily="18" charset="0"/>
              </a:rPr>
              <a:t>obl</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book.</a:t>
            </a:r>
            <a:r>
              <a:rPr lang="en-US" cap="small" dirty="0" err="1">
                <a:latin typeface="Times New Roman" panose="02020603050405020304" pitchFamily="18" charset="0"/>
                <a:cs typeface="Times New Roman" panose="02020603050405020304" pitchFamily="18" charset="0"/>
              </a:rPr>
              <a:t>f</a:t>
            </a:r>
            <a:r>
              <a:rPr lang="en-US" dirty="0">
                <a:latin typeface="Times New Roman" panose="02020603050405020304" pitchFamily="18" charset="0"/>
                <a:cs typeface="Times New Roman" panose="02020603050405020304" pitchFamily="18" charset="0"/>
              </a:rPr>
              <a:t>-</a:t>
            </a:r>
            <a:r>
              <a:rPr lang="en-US" cap="small" dirty="0">
                <a:latin typeface="Times New Roman" panose="02020603050405020304" pitchFamily="18" charset="0"/>
                <a:cs typeface="Times New Roman" panose="02020603050405020304" pitchFamily="18" charset="0"/>
              </a:rPr>
              <a:t>acc</a:t>
            </a:r>
            <a:r>
              <a:rPr lang="en-US" dirty="0">
                <a:latin typeface="Times New Roman" panose="02020603050405020304" pitchFamily="18" charset="0"/>
                <a:cs typeface="Times New Roman" panose="02020603050405020304" pitchFamily="18" charset="0"/>
              </a:rPr>
              <a:t>  read-</a:t>
            </a:r>
            <a:r>
              <a:rPr lang="en-US" cap="small" dirty="0">
                <a:latin typeface="Times New Roman" panose="02020603050405020304" pitchFamily="18" charset="0"/>
                <a:cs typeface="Times New Roman" panose="02020603050405020304" pitchFamily="18" charset="0"/>
              </a:rPr>
              <a:t>pfv.msg  </a:t>
            </a:r>
            <a:r>
              <a:rPr lang="en-US" dirty="0">
                <a:latin typeface="Times New Roman" panose="02020603050405020304" pitchFamily="18" charset="0"/>
                <a:cs typeface="Times New Roman" panose="02020603050405020304" pitchFamily="18" charset="0"/>
              </a:rPr>
              <a:t>be.</a:t>
            </a:r>
            <a:r>
              <a:rPr lang="en-US" cap="small" dirty="0">
                <a:latin typeface="Times New Roman" panose="02020603050405020304" pitchFamily="18" charset="0"/>
                <a:cs typeface="Times New Roman" panose="02020603050405020304" pitchFamily="18" charset="0"/>
              </a:rPr>
              <a:t>pst.msg</a:t>
            </a:r>
          </a:p>
          <a:p>
            <a:pPr lvl="1" algn="l">
              <a:lnSpc>
                <a:spcPct val="100000"/>
              </a:lnSpc>
              <a:spcBef>
                <a:spcPts val="0"/>
              </a:spcBef>
            </a:pPr>
            <a:r>
              <a:rPr lang="en-US" dirty="0">
                <a:latin typeface="Times New Roman" panose="02020603050405020304" pitchFamily="18" charset="0"/>
                <a:cs typeface="Times New Roman" panose="02020603050405020304" pitchFamily="18" charset="0"/>
              </a:rPr>
              <a:t>       ‘Mona had read this book.’</a:t>
            </a: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FC2FC3A6-AD5A-787D-E304-BD5ECA40FE66}"/>
              </a:ext>
            </a:extLst>
          </p:cNvPr>
          <p:cNvSpPr>
            <a:spLocks noGrp="1"/>
          </p:cNvSpPr>
          <p:nvPr>
            <p:ph type="sldNum" sz="quarter" idx="12"/>
          </p:nvPr>
        </p:nvSpPr>
        <p:spPr/>
        <p:txBody>
          <a:bodyPr/>
          <a:lstStyle/>
          <a:p>
            <a:fld id="{9953917B-9314-44A8-9CF5-8C1178B13F89}" type="slidenum">
              <a:rPr lang="en-IN" smtClean="0"/>
              <a:t>20</a:t>
            </a:fld>
            <a:endParaRPr lang="en-IN"/>
          </a:p>
        </p:txBody>
      </p:sp>
    </p:spTree>
    <p:extLst>
      <p:ext uri="{BB962C8B-B14F-4D97-AF65-F5344CB8AC3E}">
        <p14:creationId xmlns:p14="http://schemas.microsoft.com/office/powerpoint/2010/main" val="31879048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3047D1-A2A9-3679-4301-72CFF14B4FEB}"/>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75AB3EB0-67DD-9C58-CC44-4C8A564D6FED}"/>
              </a:ext>
            </a:extLst>
          </p:cNvPr>
          <p:cNvSpPr>
            <a:spLocks noGrp="1"/>
          </p:cNvSpPr>
          <p:nvPr>
            <p:ph type="subTitle" idx="1"/>
          </p:nvPr>
        </p:nvSpPr>
        <p:spPr>
          <a:xfrm>
            <a:off x="936172" y="564923"/>
            <a:ext cx="11179628" cy="5791427"/>
          </a:xfrm>
        </p:spPr>
        <p:txBody>
          <a:bodyPr>
            <a:normAutofit/>
          </a:bodyPr>
          <a:lstStyle/>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a:t>
            </a:r>
            <a:r>
              <a:rPr lang="en-US" sz="2000" b="1" dirty="0">
                <a:latin typeface="Times New Roman" panose="02020603050405020304" pitchFamily="18" charset="0"/>
                <a:cs typeface="Times New Roman" panose="02020603050405020304" pitchFamily="18" charset="0"/>
              </a:rPr>
              <a:t>Japanese</a:t>
            </a:r>
            <a:r>
              <a:rPr lang="en-US" sz="2000" dirty="0">
                <a:latin typeface="Times New Roman" panose="02020603050405020304" pitchFamily="18" charset="0"/>
                <a:cs typeface="Times New Roman" panose="02020603050405020304" pitchFamily="18" charset="0"/>
              </a:rPr>
              <a:t> sentence in (5), on the other hand, is a good example of </a:t>
            </a:r>
            <a:r>
              <a:rPr lang="en-US" sz="2000" b="1" dirty="0">
                <a:latin typeface="Times New Roman" panose="02020603050405020304" pitchFamily="18" charset="0"/>
                <a:cs typeface="Times New Roman" panose="02020603050405020304" pitchFamily="18" charset="0"/>
              </a:rPr>
              <a:t>dependent marking </a:t>
            </a:r>
            <a:r>
              <a:rPr lang="en-US" sz="2000" dirty="0">
                <a:latin typeface="Times New Roman" panose="02020603050405020304" pitchFamily="18" charset="0"/>
                <a:cs typeface="Times New Roman" panose="02020603050405020304" pitchFamily="18" charset="0"/>
              </a:rPr>
              <a:t>(Kuno 1973: 129).</a:t>
            </a:r>
          </a:p>
          <a:p>
            <a:pPr lvl="1" algn="l">
              <a:lnSpc>
                <a:spcPct val="150000"/>
              </a:lnSpc>
              <a:spcBef>
                <a:spcPts val="0"/>
              </a:spcBef>
            </a:pPr>
            <a:r>
              <a:rPr lang="en-US" dirty="0">
                <a:latin typeface="Times New Roman" panose="02020603050405020304" pitchFamily="18" charset="0"/>
                <a:cs typeface="Times New Roman" panose="02020603050405020304" pitchFamily="18" charset="0"/>
              </a:rPr>
              <a:t>(5) Japanese</a:t>
            </a:r>
          </a:p>
          <a:p>
            <a:pPr lvl="1" algn="l">
              <a:lnSpc>
                <a:spcPct val="150000"/>
              </a:lnSpc>
              <a:spcBef>
                <a:spcPts val="0"/>
              </a:spcBef>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boku</a:t>
            </a:r>
            <a:r>
              <a:rPr lang="en-US" dirty="0">
                <a:latin typeface="Times New Roman" panose="02020603050405020304" pitchFamily="18" charset="0"/>
                <a:cs typeface="Times New Roman" panose="02020603050405020304" pitchFamily="18" charset="0"/>
              </a:rPr>
              <a:t> ga      </a:t>
            </a:r>
            <a:r>
              <a:rPr lang="en-US" dirty="0" err="1">
                <a:latin typeface="Times New Roman" panose="02020603050405020304" pitchFamily="18" charset="0"/>
                <a:cs typeface="Times New Roman" panose="02020603050405020304" pitchFamily="18" charset="0"/>
              </a:rPr>
              <a:t>tomodati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hana</a:t>
            </a:r>
            <a:r>
              <a:rPr lang="en-US" dirty="0">
                <a:latin typeface="Times New Roman" panose="02020603050405020304" pitchFamily="18" charset="0"/>
                <a:cs typeface="Times New Roman" panose="02020603050405020304" pitchFamily="18" charset="0"/>
              </a:rPr>
              <a:t>      O      </a:t>
            </a:r>
            <a:r>
              <a:rPr lang="en-US" dirty="0" err="1">
                <a:latin typeface="Times New Roman" panose="02020603050405020304" pitchFamily="18" charset="0"/>
                <a:cs typeface="Times New Roman" panose="02020603050405020304" pitchFamily="18" charset="0"/>
              </a:rPr>
              <a:t>ageta</a:t>
            </a:r>
            <a:endParaRPr lang="en-US" dirty="0">
              <a:latin typeface="Times New Roman" panose="02020603050405020304" pitchFamily="18" charset="0"/>
              <a:cs typeface="Times New Roman" panose="02020603050405020304" pitchFamily="18" charset="0"/>
            </a:endParaRPr>
          </a:p>
          <a:p>
            <a:pPr lvl="1" algn="l">
              <a:lnSpc>
                <a:spcPct val="150000"/>
              </a:lnSpc>
              <a:spcBef>
                <a:spcPts val="0"/>
              </a:spcBef>
            </a:pPr>
            <a:r>
              <a:rPr lang="en-US" dirty="0">
                <a:latin typeface="Times New Roman" panose="02020603050405020304" pitchFamily="18" charset="0"/>
                <a:cs typeface="Times New Roman" panose="02020603050405020304" pitchFamily="18" charset="0"/>
              </a:rPr>
              <a:t>       I     </a:t>
            </a:r>
            <a:r>
              <a:rPr lang="en-US" cap="small" dirty="0">
                <a:latin typeface="Times New Roman" panose="02020603050405020304" pitchFamily="18" charset="0"/>
                <a:cs typeface="Times New Roman" panose="02020603050405020304" pitchFamily="18" charset="0"/>
              </a:rPr>
              <a:t>nom</a:t>
            </a:r>
            <a:r>
              <a:rPr lang="en-US" dirty="0">
                <a:latin typeface="Times New Roman" panose="02020603050405020304" pitchFamily="18" charset="0"/>
                <a:cs typeface="Times New Roman" panose="02020603050405020304" pitchFamily="18" charset="0"/>
              </a:rPr>
              <a:t>    friend     </a:t>
            </a:r>
            <a:r>
              <a:rPr lang="en-US" cap="small" dirty="0" err="1">
                <a:latin typeface="Times New Roman" panose="02020603050405020304" pitchFamily="18" charset="0"/>
                <a:cs typeface="Times New Roman" panose="02020603050405020304" pitchFamily="18" charset="0"/>
              </a:rPr>
              <a:t>dat</a:t>
            </a:r>
            <a:r>
              <a:rPr lang="en-US" dirty="0">
                <a:latin typeface="Times New Roman" panose="02020603050405020304" pitchFamily="18" charset="0"/>
                <a:cs typeface="Times New Roman" panose="02020603050405020304" pitchFamily="18" charset="0"/>
              </a:rPr>
              <a:t>     flowers  </a:t>
            </a:r>
            <a:r>
              <a:rPr lang="en-US" cap="small" dirty="0">
                <a:latin typeface="Times New Roman" panose="02020603050405020304" pitchFamily="18" charset="0"/>
                <a:cs typeface="Times New Roman" panose="02020603050405020304" pitchFamily="18" charset="0"/>
              </a:rPr>
              <a:t>acc</a:t>
            </a:r>
            <a:r>
              <a:rPr lang="en-US" dirty="0">
                <a:latin typeface="Times New Roman" panose="02020603050405020304" pitchFamily="18" charset="0"/>
                <a:cs typeface="Times New Roman" panose="02020603050405020304" pitchFamily="18" charset="0"/>
              </a:rPr>
              <a:t>   gave</a:t>
            </a:r>
          </a:p>
          <a:p>
            <a:pPr lvl="1" algn="l">
              <a:lnSpc>
                <a:spcPct val="150000"/>
              </a:lnSpc>
              <a:spcBef>
                <a:spcPts val="0"/>
              </a:spcBef>
            </a:pPr>
            <a:r>
              <a:rPr lang="en-US" dirty="0">
                <a:latin typeface="Times New Roman" panose="02020603050405020304" pitchFamily="18" charset="0"/>
                <a:cs typeface="Times New Roman" panose="02020603050405020304" pitchFamily="18" charset="0"/>
              </a:rPr>
              <a:t>      ‘I gave flowers to my friend.'</a:t>
            </a:r>
          </a:p>
          <a:p>
            <a:pPr marL="342900" indent="-342900" algn="l">
              <a:lnSpc>
                <a:spcPct val="150000"/>
              </a:lnSpc>
              <a:spcBef>
                <a:spcPts val="0"/>
              </a:spcBef>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postpositions </a:t>
            </a:r>
            <a:r>
              <a:rPr lang="en-US" sz="2000" i="1" dirty="0">
                <a:latin typeface="Times New Roman" panose="02020603050405020304" pitchFamily="18" charset="0"/>
                <a:cs typeface="Times New Roman" panose="02020603050405020304" pitchFamily="18" charset="0"/>
              </a:rPr>
              <a:t>ga, </a:t>
            </a:r>
            <a:r>
              <a:rPr lang="en-US" sz="2000" i="1" dirty="0" err="1">
                <a:latin typeface="Times New Roman" panose="02020603050405020304" pitchFamily="18" charset="0"/>
                <a:cs typeface="Times New Roman" panose="02020603050405020304" pitchFamily="18" charset="0"/>
              </a:rPr>
              <a:t>ni</a:t>
            </a:r>
            <a:r>
              <a:rPr lang="en-US" sz="2000" i="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and </a:t>
            </a:r>
            <a:r>
              <a:rPr lang="en-US" sz="2000" i="1" dirty="0">
                <a:latin typeface="Times New Roman" panose="02020603050405020304" pitchFamily="18" charset="0"/>
                <a:cs typeface="Times New Roman" panose="02020603050405020304" pitchFamily="18" charset="0"/>
              </a:rPr>
              <a:t>0</a:t>
            </a:r>
            <a:r>
              <a:rPr lang="en-US" sz="2000" dirty="0">
                <a:latin typeface="Times New Roman" panose="02020603050405020304" pitchFamily="18" charset="0"/>
                <a:cs typeface="Times New Roman" panose="02020603050405020304" pitchFamily="18" charset="0"/>
              </a:rPr>
              <a:t> bear information about the relationships between the verb and the NPs.</a:t>
            </a:r>
          </a:p>
          <a:p>
            <a:pPr marL="342900" indent="-342900" algn="l">
              <a:lnSpc>
                <a:spcPct val="150000"/>
              </a:lnSpc>
              <a:spcBef>
                <a:spcPts val="0"/>
              </a:spcBef>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Associated structurally with the NPs the postpositions in question are instances of dependent marking.</a:t>
            </a:r>
          </a:p>
          <a:p>
            <a:pPr marL="342900" indent="-342900" algn="l">
              <a:lnSpc>
                <a:spcPct val="150000"/>
              </a:lnSpc>
              <a:spcBef>
                <a:spcPts val="0"/>
              </a:spcBef>
              <a:buFont typeface="Arial" panose="020B0604020202020204" pitchFamily="34" charset="0"/>
              <a:buChar char="•"/>
            </a:pPr>
            <a:r>
              <a:rPr lang="en-IN" sz="2000" b="0" i="0" u="none" strike="noStrike" baseline="0" dirty="0">
                <a:latin typeface="Times New Roman" panose="02020603050405020304" pitchFamily="18" charset="0"/>
                <a:cs typeface="Times New Roman" panose="02020603050405020304" pitchFamily="18" charset="0"/>
              </a:rPr>
              <a:t>Dependent </a:t>
            </a:r>
            <a:r>
              <a:rPr lang="en-US" sz="2000" b="0" i="0" u="none" strike="noStrike" baseline="0" dirty="0">
                <a:latin typeface="Times New Roman" panose="02020603050405020304" pitchFamily="18" charset="0"/>
                <a:cs typeface="Times New Roman" panose="02020603050405020304" pitchFamily="18" charset="0"/>
              </a:rPr>
              <a:t>marking may also be inflectional. (</a:t>
            </a:r>
            <a:r>
              <a:rPr lang="en-US" sz="2000" b="0" i="0" u="none" strike="noStrike" baseline="0" dirty="0" err="1">
                <a:latin typeface="Times New Roman" panose="02020603050405020304" pitchFamily="18" charset="0"/>
                <a:cs typeface="Times New Roman" panose="02020603050405020304" pitchFamily="18" charset="0"/>
              </a:rPr>
              <a:t>eg</a:t>
            </a:r>
            <a:r>
              <a:rPr lang="en-US" sz="2000" dirty="0" err="1">
                <a:latin typeface="Times New Roman" panose="02020603050405020304" pitchFamily="18" charset="0"/>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 as in Hindi</a:t>
            </a:r>
            <a:r>
              <a:rPr lang="en-US" sz="2000" b="0" i="0" u="none" strike="noStrike" baseline="0" dirty="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4531DD13-EF1C-CE6F-A344-5C09344DE468}"/>
              </a:ext>
            </a:extLst>
          </p:cNvPr>
          <p:cNvSpPr>
            <a:spLocks noGrp="1"/>
          </p:cNvSpPr>
          <p:nvPr>
            <p:ph type="sldNum" sz="quarter" idx="12"/>
          </p:nvPr>
        </p:nvSpPr>
        <p:spPr/>
        <p:txBody>
          <a:bodyPr/>
          <a:lstStyle/>
          <a:p>
            <a:fld id="{9953917B-9314-44A8-9CF5-8C1178B13F89}" type="slidenum">
              <a:rPr lang="en-IN" smtClean="0"/>
              <a:t>21</a:t>
            </a:fld>
            <a:endParaRPr lang="en-IN"/>
          </a:p>
        </p:txBody>
      </p:sp>
    </p:spTree>
    <p:extLst>
      <p:ext uri="{BB962C8B-B14F-4D97-AF65-F5344CB8AC3E}">
        <p14:creationId xmlns:p14="http://schemas.microsoft.com/office/powerpoint/2010/main" val="3952303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F614B5-92CC-9E5F-874E-D9FEEC5234D5}"/>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E6E8272E-84A6-D2AE-32B1-53D3C6C77DED}"/>
              </a:ext>
            </a:extLst>
          </p:cNvPr>
          <p:cNvSpPr>
            <a:spLocks noGrp="1"/>
          </p:cNvSpPr>
          <p:nvPr>
            <p:ph type="subTitle" idx="1"/>
          </p:nvPr>
        </p:nvSpPr>
        <p:spPr>
          <a:xfrm>
            <a:off x="611046" y="610667"/>
            <a:ext cx="11186944" cy="6082713"/>
          </a:xfrm>
        </p:spPr>
        <p:txBody>
          <a:bodyPr>
            <a:normAutofit/>
          </a:bodyPr>
          <a:lstStyle/>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concepts of </a:t>
            </a:r>
            <a:r>
              <a:rPr lang="en-US" sz="2000" b="1" dirty="0">
                <a:latin typeface="Times New Roman" panose="02020603050405020304" pitchFamily="18" charset="0"/>
                <a:cs typeface="Times New Roman" panose="02020603050405020304" pitchFamily="18" charset="0"/>
              </a:rPr>
              <a:t>head-marking</a:t>
            </a:r>
            <a:r>
              <a:rPr lang="en-US" sz="2000" dirty="0">
                <a:latin typeface="Times New Roman" panose="02020603050405020304" pitchFamily="18" charset="0"/>
                <a:cs typeface="Times New Roman" panose="02020603050405020304" pitchFamily="18" charset="0"/>
              </a:rPr>
              <a:t> and </a:t>
            </a:r>
            <a:r>
              <a:rPr lang="en-US" sz="2000" b="1" dirty="0">
                <a:latin typeface="Times New Roman" panose="02020603050405020304" pitchFamily="18" charset="0"/>
                <a:cs typeface="Times New Roman" panose="02020603050405020304" pitchFamily="18" charset="0"/>
              </a:rPr>
              <a:t>dependent-marking</a:t>
            </a:r>
            <a:r>
              <a:rPr lang="en-US" sz="2000" dirty="0">
                <a:latin typeface="Times New Roman" panose="02020603050405020304" pitchFamily="18" charset="0"/>
                <a:cs typeface="Times New Roman" panose="02020603050405020304" pitchFamily="18" charset="0"/>
              </a:rPr>
              <a:t> are commonly applied to languages that have richer inflectional morphology than English. </a:t>
            </a:r>
          </a:p>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There are, however, a few types of agreement in </a:t>
            </a:r>
            <a:r>
              <a:rPr lang="en-US" sz="2000" b="1" dirty="0">
                <a:latin typeface="Times New Roman" panose="02020603050405020304" pitchFamily="18" charset="0"/>
                <a:cs typeface="Times New Roman" panose="02020603050405020304" pitchFamily="18" charset="0"/>
              </a:rPr>
              <a:t>English</a:t>
            </a:r>
            <a:r>
              <a:rPr lang="en-US" sz="2000" dirty="0">
                <a:latin typeface="Times New Roman" panose="02020603050405020304" pitchFamily="18" charset="0"/>
                <a:cs typeface="Times New Roman" panose="02020603050405020304" pitchFamily="18" charset="0"/>
              </a:rPr>
              <a:t> that can be used to illustrate those notions.</a:t>
            </a: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8725CBF5-88B4-073B-E798-F3A336BA0EB1}"/>
              </a:ext>
            </a:extLst>
          </p:cNvPr>
          <p:cNvSpPr>
            <a:spLocks noGrp="1"/>
          </p:cNvSpPr>
          <p:nvPr>
            <p:ph type="sldNum" sz="quarter" idx="12"/>
          </p:nvPr>
        </p:nvSpPr>
        <p:spPr/>
        <p:txBody>
          <a:bodyPr/>
          <a:lstStyle/>
          <a:p>
            <a:fld id="{9953917B-9314-44A8-9CF5-8C1178B13F89}" type="slidenum">
              <a:rPr lang="en-IN" smtClean="0"/>
              <a:t>22</a:t>
            </a:fld>
            <a:endParaRPr lang="en-IN"/>
          </a:p>
        </p:txBody>
      </p:sp>
    </p:spTree>
    <p:extLst>
      <p:ext uri="{BB962C8B-B14F-4D97-AF65-F5344CB8AC3E}">
        <p14:creationId xmlns:p14="http://schemas.microsoft.com/office/powerpoint/2010/main" val="2352537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85FC00-DF90-BCAA-759C-FE889978BB13}"/>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8DBC9C4D-797A-C77A-D209-F2EE057BEDCC}"/>
              </a:ext>
            </a:extLst>
          </p:cNvPr>
          <p:cNvSpPr>
            <a:spLocks noGrp="1"/>
          </p:cNvSpPr>
          <p:nvPr>
            <p:ph type="subTitle" idx="1"/>
          </p:nvPr>
        </p:nvSpPr>
        <p:spPr>
          <a:xfrm>
            <a:off x="936172" y="564923"/>
            <a:ext cx="11179628" cy="5791427"/>
          </a:xfrm>
        </p:spPr>
        <p:txBody>
          <a:bodyPr>
            <a:normAutofit fontScale="92500" lnSpcReduction="20000"/>
          </a:bodyPr>
          <a:lstStyle/>
          <a:p>
            <a:pPr marL="342900" indent="-342900" algn="l">
              <a:lnSpc>
                <a:spcPct val="100000"/>
              </a:lnSpc>
              <a:spcBef>
                <a:spcPts val="0"/>
              </a:spcBef>
              <a:buFont typeface="Wingdings" panose="05000000000000000000" pitchFamily="2" charset="2"/>
              <a:buChar char="Ø"/>
            </a:pPr>
            <a:endParaRPr lang="en-US" sz="2000" b="1" i="0" dirty="0">
              <a:solidFill>
                <a:srgbClr val="202122"/>
              </a:solidFill>
              <a:effectLst/>
              <a:latin typeface="Times New Roman" panose="02020603050405020304" pitchFamily="18" charset="0"/>
              <a:cs typeface="Times New Roman" panose="02020603050405020304" pitchFamily="18" charset="0"/>
            </a:endParaRPr>
          </a:p>
          <a:p>
            <a:pPr marL="342900" indent="-342900" algn="l">
              <a:lnSpc>
                <a:spcPct val="100000"/>
              </a:lnSpc>
              <a:spcBef>
                <a:spcPts val="0"/>
              </a:spcBef>
              <a:buFont typeface="Wingdings" panose="05000000000000000000" pitchFamily="2" charset="2"/>
              <a:buChar char="Ø"/>
            </a:pPr>
            <a:endParaRPr lang="en-US" sz="2000" b="1" dirty="0">
              <a:solidFill>
                <a:srgbClr val="202122"/>
              </a:solidFill>
              <a:latin typeface="Times New Roman" panose="02020603050405020304" pitchFamily="18" charset="0"/>
              <a:cs typeface="Times New Roman" panose="02020603050405020304" pitchFamily="18" charset="0"/>
            </a:endParaRPr>
          </a:p>
          <a:p>
            <a:pPr marL="342900" indent="-342900" algn="l">
              <a:lnSpc>
                <a:spcPct val="100000"/>
              </a:lnSpc>
              <a:spcBef>
                <a:spcPts val="0"/>
              </a:spcBef>
              <a:buFont typeface="Wingdings" panose="05000000000000000000" pitchFamily="2" charset="2"/>
              <a:buChar char="Ø"/>
            </a:pPr>
            <a:endParaRPr lang="en-US" sz="2000" b="1" dirty="0">
              <a:solidFill>
                <a:srgbClr val="202122"/>
              </a:solidFill>
              <a:latin typeface="Times New Roman" panose="02020603050405020304" pitchFamily="18" charset="0"/>
              <a:cs typeface="Times New Roman" panose="02020603050405020304" pitchFamily="18" charset="0"/>
            </a:endParaRPr>
          </a:p>
          <a:p>
            <a:pPr marL="342900" indent="-342900" algn="l">
              <a:lnSpc>
                <a:spcPct val="100000"/>
              </a:lnSpc>
              <a:spcBef>
                <a:spcPts val="0"/>
              </a:spcBef>
              <a:buFont typeface="Wingdings" panose="05000000000000000000" pitchFamily="2" charset="2"/>
              <a:buChar char="Ø"/>
            </a:pPr>
            <a:endParaRPr lang="en-US" sz="2000" b="1" i="0" dirty="0">
              <a:solidFill>
                <a:srgbClr val="202122"/>
              </a:solidFill>
              <a:effectLst/>
              <a:latin typeface="Times New Roman" panose="02020603050405020304" pitchFamily="18" charset="0"/>
              <a:cs typeface="Times New Roman" panose="02020603050405020304" pitchFamily="18" charset="0"/>
            </a:endParaRPr>
          </a:p>
          <a:p>
            <a:pPr marL="342900" indent="-342900" algn="l">
              <a:lnSpc>
                <a:spcPct val="100000"/>
              </a:lnSpc>
              <a:spcBef>
                <a:spcPts val="0"/>
              </a:spcBef>
              <a:buFont typeface="Wingdings" panose="05000000000000000000" pitchFamily="2" charset="2"/>
              <a:buChar char="Ø"/>
            </a:pPr>
            <a:endParaRPr lang="en-US" sz="2000" b="1" dirty="0">
              <a:solidFill>
                <a:srgbClr val="202122"/>
              </a:solidFill>
              <a:latin typeface="Times New Roman" panose="02020603050405020304" pitchFamily="18" charset="0"/>
              <a:cs typeface="Times New Roman" panose="02020603050405020304" pitchFamily="18" charset="0"/>
            </a:endParaRPr>
          </a:p>
          <a:p>
            <a:pPr marL="342900" indent="-342900" algn="l">
              <a:lnSpc>
                <a:spcPct val="100000"/>
              </a:lnSpc>
              <a:spcBef>
                <a:spcPts val="0"/>
              </a:spcBef>
              <a:buFont typeface="Wingdings" panose="05000000000000000000" pitchFamily="2" charset="2"/>
              <a:buChar char="Ø"/>
            </a:pPr>
            <a:endParaRPr lang="en-US" sz="2000" b="1" i="0" dirty="0">
              <a:solidFill>
                <a:srgbClr val="202122"/>
              </a:solidFill>
              <a:effectLst/>
              <a:latin typeface="Times New Roman" panose="02020603050405020304" pitchFamily="18" charset="0"/>
              <a:cs typeface="Times New Roman" panose="02020603050405020304" pitchFamily="18" charset="0"/>
            </a:endParaRPr>
          </a:p>
          <a:p>
            <a:pPr marL="342900" indent="-342900" algn="l">
              <a:lnSpc>
                <a:spcPct val="100000"/>
              </a:lnSpc>
              <a:spcBef>
                <a:spcPts val="0"/>
              </a:spcBef>
              <a:buFont typeface="Wingdings" panose="05000000000000000000" pitchFamily="2" charset="2"/>
              <a:buChar char="Ø"/>
            </a:pPr>
            <a:endParaRPr lang="en-US" sz="2000" b="1" dirty="0">
              <a:solidFill>
                <a:srgbClr val="202122"/>
              </a:solidFill>
              <a:latin typeface="Times New Roman" panose="02020603050405020304" pitchFamily="18" charset="0"/>
              <a:cs typeface="Times New Roman" panose="02020603050405020304" pitchFamily="18" charset="0"/>
            </a:endParaRPr>
          </a:p>
          <a:p>
            <a:pPr marL="342900" indent="-342900" algn="l">
              <a:lnSpc>
                <a:spcPct val="100000"/>
              </a:lnSpc>
              <a:spcBef>
                <a:spcPts val="0"/>
              </a:spcBef>
              <a:buFont typeface="Wingdings" panose="05000000000000000000" pitchFamily="2" charset="2"/>
              <a:buChar char="Ø"/>
            </a:pPr>
            <a:endParaRPr lang="en-US" sz="2000" b="1" i="0" dirty="0">
              <a:solidFill>
                <a:srgbClr val="202122"/>
              </a:solidFill>
              <a:effectLst/>
              <a:latin typeface="Times New Roman" panose="02020603050405020304" pitchFamily="18" charset="0"/>
              <a:cs typeface="Times New Roman" panose="02020603050405020304" pitchFamily="18" charset="0"/>
            </a:endParaRPr>
          </a:p>
          <a:p>
            <a:pPr marL="342900" indent="-342900" algn="l">
              <a:lnSpc>
                <a:spcPct val="100000"/>
              </a:lnSpc>
              <a:spcBef>
                <a:spcPts val="0"/>
              </a:spcBef>
              <a:buFont typeface="Wingdings" panose="05000000000000000000" pitchFamily="2" charset="2"/>
              <a:buChar char="Ø"/>
            </a:pPr>
            <a:endParaRPr lang="en-US" sz="2000" b="1" i="0" dirty="0">
              <a:solidFill>
                <a:srgbClr val="202122"/>
              </a:solidFill>
              <a:effectLst/>
              <a:latin typeface="Times New Roman" panose="02020603050405020304" pitchFamily="18" charset="0"/>
              <a:cs typeface="Times New Roman" panose="02020603050405020304" pitchFamily="18" charset="0"/>
            </a:endParaRPr>
          </a:p>
          <a:p>
            <a:pPr algn="l">
              <a:lnSpc>
                <a:spcPct val="100000"/>
              </a:lnSpc>
              <a:spcBef>
                <a:spcPts val="0"/>
              </a:spcBef>
            </a:pPr>
            <a:endParaRPr lang="en-US" sz="2000" b="1" i="0" dirty="0">
              <a:solidFill>
                <a:srgbClr val="202122"/>
              </a:solidFill>
              <a:effectLst/>
              <a:latin typeface="Times New Roman" panose="02020603050405020304" pitchFamily="18" charset="0"/>
              <a:cs typeface="Times New Roman" panose="02020603050405020304" pitchFamily="18" charset="0"/>
            </a:endParaRPr>
          </a:p>
          <a:p>
            <a:pPr marL="342900" indent="-342900" algn="l">
              <a:lnSpc>
                <a:spcPct val="100000"/>
              </a:lnSpc>
              <a:spcBef>
                <a:spcPts val="0"/>
              </a:spcBef>
              <a:buFont typeface="Wingdings" panose="05000000000000000000" pitchFamily="2" charset="2"/>
              <a:buChar char="Ø"/>
            </a:pPr>
            <a:r>
              <a:rPr lang="en-US" sz="2000" b="1" i="0" dirty="0">
                <a:solidFill>
                  <a:srgbClr val="202122"/>
                </a:solidFill>
                <a:effectLst/>
                <a:latin typeface="Times New Roman" panose="02020603050405020304" pitchFamily="18" charset="0"/>
                <a:cs typeface="Times New Roman" panose="02020603050405020304" pitchFamily="18" charset="0"/>
              </a:rPr>
              <a:t>Heads</a:t>
            </a:r>
            <a:r>
              <a:rPr lang="en-US" sz="2000" b="0" i="0" dirty="0">
                <a:solidFill>
                  <a:srgbClr val="202122"/>
                </a:solidFill>
                <a:effectLst/>
                <a:latin typeface="Times New Roman" panose="02020603050405020304" pitchFamily="18" charset="0"/>
                <a:cs typeface="Times New Roman" panose="02020603050405020304" pitchFamily="18" charset="0"/>
              </a:rPr>
              <a:t> and </a:t>
            </a:r>
            <a:r>
              <a:rPr lang="en-US" sz="2000" b="1" i="0" dirty="0">
                <a:solidFill>
                  <a:srgbClr val="202122"/>
                </a:solidFill>
                <a:effectLst/>
                <a:latin typeface="Times New Roman" panose="02020603050405020304" pitchFamily="18" charset="0"/>
                <a:cs typeface="Times New Roman" panose="02020603050405020304" pitchFamily="18" charset="0"/>
              </a:rPr>
              <a:t>dependents</a:t>
            </a:r>
            <a:r>
              <a:rPr lang="en-US" sz="2000" b="0" i="0" dirty="0">
                <a:solidFill>
                  <a:srgbClr val="202122"/>
                </a:solidFill>
                <a:effectLst/>
                <a:latin typeface="Times New Roman" panose="02020603050405020304" pitchFamily="18" charset="0"/>
                <a:cs typeface="Times New Roman" panose="02020603050405020304" pitchFamily="18" charset="0"/>
              </a:rPr>
              <a:t> are identified by the actual hierarchy of words, and the concepts of head-marking and dependent-marking are indicated with the arrows. </a:t>
            </a:r>
          </a:p>
          <a:p>
            <a:pPr marL="342900" indent="-342900" algn="l">
              <a:lnSpc>
                <a:spcPct val="100000"/>
              </a:lnSpc>
              <a:spcBef>
                <a:spcPts val="0"/>
              </a:spcBef>
              <a:buFont typeface="Wingdings" panose="05000000000000000000" pitchFamily="2" charset="2"/>
              <a:buChar char="Ø"/>
            </a:pPr>
            <a:endParaRPr lang="en-US" sz="2000" b="0" i="0" dirty="0">
              <a:solidFill>
                <a:srgbClr val="202122"/>
              </a:solidFill>
              <a:effectLst/>
              <a:latin typeface="Times New Roman" panose="02020603050405020304" pitchFamily="18" charset="0"/>
              <a:cs typeface="Times New Roman" panose="02020603050405020304" pitchFamily="18" charset="0"/>
            </a:endParaRPr>
          </a:p>
          <a:p>
            <a:pPr marL="342900" indent="-342900" algn="l">
              <a:lnSpc>
                <a:spcPct val="100000"/>
              </a:lnSpc>
              <a:spcBef>
                <a:spcPts val="0"/>
              </a:spcBef>
              <a:buFont typeface="Arial" panose="020B0604020202020204" pitchFamily="34" charset="0"/>
              <a:buChar char="•"/>
            </a:pPr>
            <a:r>
              <a:rPr lang="en-US" sz="2000" b="1" i="0" dirty="0">
                <a:solidFill>
                  <a:srgbClr val="202122"/>
                </a:solidFill>
                <a:effectLst/>
                <a:latin typeface="Times New Roman" panose="02020603050405020304" pitchFamily="18" charset="0"/>
                <a:cs typeface="Times New Roman" panose="02020603050405020304" pitchFamily="18" charset="0"/>
              </a:rPr>
              <a:t>Subject-verb agreement</a:t>
            </a:r>
            <a:r>
              <a:rPr lang="en-US" sz="2000" b="0" i="0" dirty="0">
                <a:solidFill>
                  <a:srgbClr val="202122"/>
                </a:solidFill>
                <a:effectLst/>
                <a:latin typeface="Times New Roman" panose="02020603050405020304" pitchFamily="18" charset="0"/>
                <a:cs typeface="Times New Roman" panose="02020603050405020304" pitchFamily="18" charset="0"/>
              </a:rPr>
              <a:t>, shown in the tree on the left, is a case of head-marking because the singular subject </a:t>
            </a:r>
            <a:r>
              <a:rPr lang="en-US" sz="2000" b="0" i="1" dirty="0">
                <a:solidFill>
                  <a:srgbClr val="202122"/>
                </a:solidFill>
                <a:effectLst/>
                <a:latin typeface="Times New Roman" panose="02020603050405020304" pitchFamily="18" charset="0"/>
                <a:cs typeface="Times New Roman" panose="02020603050405020304" pitchFamily="18" charset="0"/>
              </a:rPr>
              <a:t>John</a:t>
            </a:r>
            <a:r>
              <a:rPr lang="en-US" sz="2000" b="0" i="0" dirty="0">
                <a:solidFill>
                  <a:srgbClr val="202122"/>
                </a:solidFill>
                <a:effectLst/>
                <a:latin typeface="Times New Roman" panose="02020603050405020304" pitchFamily="18" charset="0"/>
                <a:cs typeface="Times New Roman" panose="02020603050405020304" pitchFamily="18" charset="0"/>
              </a:rPr>
              <a:t> requires the inflectional suffix </a:t>
            </a:r>
            <a:r>
              <a:rPr lang="en-US" sz="2000" b="0" i="1" dirty="0">
                <a:solidFill>
                  <a:srgbClr val="202122"/>
                </a:solidFill>
                <a:effectLst/>
                <a:latin typeface="Times New Roman" panose="02020603050405020304" pitchFamily="18" charset="0"/>
                <a:cs typeface="Times New Roman" panose="02020603050405020304" pitchFamily="18" charset="0"/>
              </a:rPr>
              <a:t>-s</a:t>
            </a:r>
            <a:r>
              <a:rPr lang="en-US" sz="2000" b="0" i="0" dirty="0">
                <a:solidFill>
                  <a:srgbClr val="202122"/>
                </a:solidFill>
                <a:effectLst/>
                <a:latin typeface="Times New Roman" panose="02020603050405020304" pitchFamily="18" charset="0"/>
                <a:cs typeface="Times New Roman" panose="02020603050405020304" pitchFamily="18" charset="0"/>
              </a:rPr>
              <a:t> to appear on the finite verb </a:t>
            </a:r>
            <a:r>
              <a:rPr lang="en-US" sz="2000" b="0" i="1" dirty="0">
                <a:solidFill>
                  <a:srgbClr val="202122"/>
                </a:solidFill>
                <a:effectLst/>
                <a:latin typeface="Times New Roman" panose="02020603050405020304" pitchFamily="18" charset="0"/>
                <a:cs typeface="Times New Roman" panose="02020603050405020304" pitchFamily="18" charset="0"/>
              </a:rPr>
              <a:t>cheats</a:t>
            </a:r>
            <a:r>
              <a:rPr lang="en-US" sz="2000" b="0" i="0" dirty="0">
                <a:solidFill>
                  <a:srgbClr val="202122"/>
                </a:solidFill>
                <a:effectLst/>
                <a:latin typeface="Times New Roman" panose="02020603050405020304" pitchFamily="18" charset="0"/>
                <a:cs typeface="Times New Roman" panose="02020603050405020304" pitchFamily="18" charset="0"/>
              </a:rPr>
              <a:t>, the head of the clause. </a:t>
            </a:r>
          </a:p>
          <a:p>
            <a:pPr marL="342900" indent="-342900" algn="l">
              <a:lnSpc>
                <a:spcPct val="100000"/>
              </a:lnSpc>
              <a:spcBef>
                <a:spcPts val="0"/>
              </a:spcBef>
              <a:buFont typeface="Arial" panose="020B0604020202020204" pitchFamily="34" charset="0"/>
              <a:buChar char="•"/>
            </a:pPr>
            <a:endParaRPr lang="en-US" sz="2000" b="0" i="0" dirty="0">
              <a:solidFill>
                <a:srgbClr val="202122"/>
              </a:solidFill>
              <a:effectLst/>
              <a:latin typeface="Times New Roman" panose="02020603050405020304" pitchFamily="18" charset="0"/>
              <a:cs typeface="Times New Roman" panose="02020603050405020304" pitchFamily="18" charset="0"/>
            </a:endParaRPr>
          </a:p>
          <a:p>
            <a:pPr marL="342900" indent="-342900" algn="l">
              <a:lnSpc>
                <a:spcPct val="100000"/>
              </a:lnSpc>
              <a:spcBef>
                <a:spcPts val="0"/>
              </a:spcBef>
              <a:buFont typeface="Arial" panose="020B0604020202020204" pitchFamily="34" charset="0"/>
              <a:buChar char="•"/>
            </a:pPr>
            <a:r>
              <a:rPr lang="en-US" sz="2000" b="0" i="0" dirty="0">
                <a:solidFill>
                  <a:srgbClr val="202122"/>
                </a:solidFill>
                <a:effectLst/>
                <a:latin typeface="Times New Roman" panose="02020603050405020304" pitchFamily="18" charset="0"/>
                <a:cs typeface="Times New Roman" panose="02020603050405020304" pitchFamily="18" charset="0"/>
              </a:rPr>
              <a:t>The </a:t>
            </a:r>
            <a:r>
              <a:rPr lang="en-US" sz="2000" b="1" i="0" dirty="0">
                <a:solidFill>
                  <a:srgbClr val="202122"/>
                </a:solidFill>
                <a:effectLst/>
                <a:latin typeface="Times New Roman" panose="02020603050405020304" pitchFamily="18" charset="0"/>
                <a:cs typeface="Times New Roman" panose="02020603050405020304" pitchFamily="18" charset="0"/>
              </a:rPr>
              <a:t>determiner-noun agreement</a:t>
            </a:r>
            <a:r>
              <a:rPr lang="en-US" sz="2000" b="0" i="0" dirty="0">
                <a:solidFill>
                  <a:srgbClr val="202122"/>
                </a:solidFill>
                <a:effectLst/>
                <a:latin typeface="Times New Roman" panose="02020603050405020304" pitchFamily="18" charset="0"/>
                <a:cs typeface="Times New Roman" panose="02020603050405020304" pitchFamily="18" charset="0"/>
              </a:rPr>
              <a:t>, shown in the tree in the middle, is a case of dependent-marking because the plural noun </a:t>
            </a:r>
            <a:r>
              <a:rPr lang="en-US" sz="2000" b="0" i="1" dirty="0">
                <a:solidFill>
                  <a:srgbClr val="202122"/>
                </a:solidFill>
                <a:effectLst/>
                <a:latin typeface="Times New Roman" panose="02020603050405020304" pitchFamily="18" charset="0"/>
                <a:cs typeface="Times New Roman" panose="02020603050405020304" pitchFamily="18" charset="0"/>
              </a:rPr>
              <a:t>houses</a:t>
            </a:r>
            <a:r>
              <a:rPr lang="en-US" sz="2000" b="0" i="0" dirty="0">
                <a:solidFill>
                  <a:srgbClr val="202122"/>
                </a:solidFill>
                <a:effectLst/>
                <a:latin typeface="Times New Roman" panose="02020603050405020304" pitchFamily="18" charset="0"/>
                <a:cs typeface="Times New Roman" panose="02020603050405020304" pitchFamily="18" charset="0"/>
              </a:rPr>
              <a:t> requires the dependent determiner to appear in its plural form, </a:t>
            </a:r>
            <a:r>
              <a:rPr lang="en-US" sz="2000" b="0" i="1" dirty="0">
                <a:solidFill>
                  <a:srgbClr val="202122"/>
                </a:solidFill>
                <a:effectLst/>
                <a:latin typeface="Times New Roman" panose="02020603050405020304" pitchFamily="18" charset="0"/>
                <a:cs typeface="Times New Roman" panose="02020603050405020304" pitchFamily="18" charset="0"/>
              </a:rPr>
              <a:t>these</a:t>
            </a:r>
            <a:r>
              <a:rPr lang="en-US" sz="2000" b="0" i="0" dirty="0">
                <a:solidFill>
                  <a:srgbClr val="202122"/>
                </a:solidFill>
                <a:effectLst/>
                <a:latin typeface="Times New Roman" panose="02020603050405020304" pitchFamily="18" charset="0"/>
                <a:cs typeface="Times New Roman" panose="02020603050405020304" pitchFamily="18" charset="0"/>
              </a:rPr>
              <a:t>, not in its singular form, </a:t>
            </a:r>
            <a:r>
              <a:rPr lang="en-US" sz="2000" b="0" i="1" dirty="0">
                <a:solidFill>
                  <a:srgbClr val="202122"/>
                </a:solidFill>
                <a:effectLst/>
                <a:latin typeface="Times New Roman" panose="02020603050405020304" pitchFamily="18" charset="0"/>
                <a:cs typeface="Times New Roman" panose="02020603050405020304" pitchFamily="18" charset="0"/>
              </a:rPr>
              <a:t>this</a:t>
            </a:r>
            <a:r>
              <a:rPr lang="en-US" sz="2000" b="0" i="0" dirty="0">
                <a:solidFill>
                  <a:srgbClr val="202122"/>
                </a:solidFill>
                <a:effectLst/>
                <a:latin typeface="Times New Roman" panose="02020603050405020304" pitchFamily="18" charset="0"/>
                <a:cs typeface="Times New Roman" panose="02020603050405020304" pitchFamily="18" charset="0"/>
              </a:rPr>
              <a:t>. </a:t>
            </a:r>
          </a:p>
          <a:p>
            <a:pPr marL="342900" indent="-342900" algn="l">
              <a:lnSpc>
                <a:spcPct val="100000"/>
              </a:lnSpc>
              <a:spcBef>
                <a:spcPts val="0"/>
              </a:spcBef>
              <a:buFont typeface="Arial" panose="020B0604020202020204" pitchFamily="34" charset="0"/>
              <a:buChar char="•"/>
            </a:pPr>
            <a:endParaRPr lang="en-US" sz="2000" b="0" i="0" dirty="0">
              <a:solidFill>
                <a:srgbClr val="202122"/>
              </a:solidFill>
              <a:effectLst/>
              <a:latin typeface="Times New Roman" panose="02020603050405020304" pitchFamily="18" charset="0"/>
              <a:cs typeface="Times New Roman" panose="02020603050405020304" pitchFamily="18" charset="0"/>
            </a:endParaRPr>
          </a:p>
          <a:p>
            <a:pPr marL="342900" indent="-342900" algn="l">
              <a:lnSpc>
                <a:spcPct val="100000"/>
              </a:lnSpc>
              <a:spcBef>
                <a:spcPts val="0"/>
              </a:spcBef>
              <a:buFont typeface="Arial" panose="020B0604020202020204" pitchFamily="34" charset="0"/>
              <a:buChar char="•"/>
            </a:pPr>
            <a:r>
              <a:rPr lang="en-US" sz="2000" b="0" i="0" dirty="0">
                <a:solidFill>
                  <a:srgbClr val="202122"/>
                </a:solidFill>
                <a:effectLst/>
                <a:latin typeface="Times New Roman" panose="02020603050405020304" pitchFamily="18" charset="0"/>
                <a:cs typeface="Times New Roman" panose="02020603050405020304" pitchFamily="18" charset="0"/>
              </a:rPr>
              <a:t>The </a:t>
            </a:r>
            <a:r>
              <a:rPr lang="en-US" sz="2000" b="1" i="0" dirty="0">
                <a:solidFill>
                  <a:srgbClr val="202122"/>
                </a:solidFill>
                <a:effectLst/>
                <a:latin typeface="Times New Roman" panose="02020603050405020304" pitchFamily="18" charset="0"/>
                <a:cs typeface="Times New Roman" panose="02020603050405020304" pitchFamily="18" charset="0"/>
              </a:rPr>
              <a:t>preposition-pronoun agreement </a:t>
            </a:r>
            <a:r>
              <a:rPr lang="en-US" sz="2000" b="0" i="0" dirty="0">
                <a:solidFill>
                  <a:srgbClr val="202122"/>
                </a:solidFill>
                <a:effectLst/>
                <a:latin typeface="Times New Roman" panose="02020603050405020304" pitchFamily="18" charset="0"/>
                <a:cs typeface="Times New Roman" panose="02020603050405020304" pitchFamily="18" charset="0"/>
              </a:rPr>
              <a:t>of case government, shown in the tree on the right, is also an instance of dependent-marking because the head preposition </a:t>
            </a:r>
            <a:r>
              <a:rPr lang="en-US" sz="2000" b="0" i="1" dirty="0">
                <a:solidFill>
                  <a:srgbClr val="202122"/>
                </a:solidFill>
                <a:effectLst/>
                <a:latin typeface="Times New Roman" panose="02020603050405020304" pitchFamily="18" charset="0"/>
                <a:cs typeface="Times New Roman" panose="02020603050405020304" pitchFamily="18" charset="0"/>
              </a:rPr>
              <a:t>with</a:t>
            </a:r>
            <a:r>
              <a:rPr lang="en-US" sz="2000" b="0" i="0" dirty="0">
                <a:solidFill>
                  <a:srgbClr val="202122"/>
                </a:solidFill>
                <a:effectLst/>
                <a:latin typeface="Times New Roman" panose="02020603050405020304" pitchFamily="18" charset="0"/>
                <a:cs typeface="Times New Roman" panose="02020603050405020304" pitchFamily="18" charset="0"/>
              </a:rPr>
              <a:t> requires the dependent pronoun to appear in its object form, </a:t>
            </a:r>
            <a:r>
              <a:rPr lang="en-US" sz="2000" b="0" i="1" dirty="0">
                <a:solidFill>
                  <a:srgbClr val="202122"/>
                </a:solidFill>
                <a:effectLst/>
                <a:latin typeface="Times New Roman" panose="02020603050405020304" pitchFamily="18" charset="0"/>
                <a:cs typeface="Times New Roman" panose="02020603050405020304" pitchFamily="18" charset="0"/>
              </a:rPr>
              <a:t>him</a:t>
            </a:r>
            <a:r>
              <a:rPr lang="en-US" sz="2000" b="0" i="0" dirty="0">
                <a:solidFill>
                  <a:srgbClr val="202122"/>
                </a:solidFill>
                <a:effectLst/>
                <a:latin typeface="Times New Roman" panose="02020603050405020304" pitchFamily="18" charset="0"/>
                <a:cs typeface="Times New Roman" panose="02020603050405020304" pitchFamily="18" charset="0"/>
              </a:rPr>
              <a:t>, not in its subject form, </a:t>
            </a:r>
            <a:r>
              <a:rPr lang="en-US" sz="2000" b="0" i="1" dirty="0">
                <a:solidFill>
                  <a:srgbClr val="202122"/>
                </a:solidFill>
                <a:effectLst/>
                <a:latin typeface="Times New Roman" panose="02020603050405020304" pitchFamily="18" charset="0"/>
                <a:cs typeface="Times New Roman" panose="02020603050405020304" pitchFamily="18" charset="0"/>
              </a:rPr>
              <a:t>he</a:t>
            </a:r>
            <a:r>
              <a:rPr lang="en-US" sz="2000" b="0" i="0" dirty="0">
                <a:solidFill>
                  <a:srgbClr val="202122"/>
                </a:solidFill>
                <a:effectLst/>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0083B77E-3FD6-7CCE-551C-39C379A674E4}"/>
              </a:ext>
            </a:extLst>
          </p:cNvPr>
          <p:cNvSpPr>
            <a:spLocks noGrp="1"/>
          </p:cNvSpPr>
          <p:nvPr>
            <p:ph type="sldNum" sz="quarter" idx="12"/>
          </p:nvPr>
        </p:nvSpPr>
        <p:spPr/>
        <p:txBody>
          <a:bodyPr/>
          <a:lstStyle/>
          <a:p>
            <a:fld id="{9953917B-9314-44A8-9CF5-8C1178B13F89}" type="slidenum">
              <a:rPr lang="en-IN" smtClean="0"/>
              <a:t>23</a:t>
            </a:fld>
            <a:endParaRPr lang="en-IN"/>
          </a:p>
        </p:txBody>
      </p:sp>
      <p:pic>
        <p:nvPicPr>
          <p:cNvPr id="2" name="Picture 2" descr="Head-marking 1">
            <a:extLst>
              <a:ext uri="{FF2B5EF4-FFF2-40B4-BE49-F238E27FC236}">
                <a16:creationId xmlns:a16="http://schemas.microsoft.com/office/drawing/2014/main" id="{3D79C148-1E50-6F36-5CDB-F3F6360E8C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2353" y="754493"/>
            <a:ext cx="6608247" cy="19564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60840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56FF6A-8598-5C45-B602-58B3981E2B37}"/>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5F7759BF-01A3-043A-DF25-BF46C92AE103}"/>
              </a:ext>
            </a:extLst>
          </p:cNvPr>
          <p:cNvSpPr>
            <a:spLocks noGrp="1"/>
          </p:cNvSpPr>
          <p:nvPr>
            <p:ph type="subTitle" idx="1"/>
          </p:nvPr>
        </p:nvSpPr>
        <p:spPr>
          <a:xfrm>
            <a:off x="936172" y="564923"/>
            <a:ext cx="11179628" cy="5791427"/>
          </a:xfrm>
        </p:spPr>
        <p:txBody>
          <a:bodyPr>
            <a:normAutofit/>
          </a:bodyPr>
          <a:lstStyle/>
          <a:p>
            <a:pPr marL="342900" indent="-342900" algn="l">
              <a:lnSpc>
                <a:spcPct val="150000"/>
              </a:lnSpc>
              <a:spcBef>
                <a:spcPts val="0"/>
              </a:spcBef>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There may be other minor mechanisms of indicating </a:t>
            </a:r>
            <a:r>
              <a:rPr lang="en-US" sz="2000" b="1" i="0" u="none" strike="noStrike" baseline="0" dirty="0">
                <a:latin typeface="Times New Roman" panose="02020603050405020304" pitchFamily="18" charset="0"/>
                <a:cs typeface="Times New Roman" panose="02020603050405020304" pitchFamily="18" charset="0"/>
              </a:rPr>
              <a:t>‘who is doing X to whom’ </a:t>
            </a:r>
            <a:r>
              <a:rPr lang="en-US" sz="2000" b="0" i="0" u="none" strike="noStrike" baseline="0" dirty="0">
                <a:latin typeface="Times New Roman" panose="02020603050405020304" pitchFamily="18" charset="0"/>
                <a:cs typeface="Times New Roman" panose="02020603050405020304" pitchFamily="18" charset="0"/>
              </a:rPr>
              <a:t>in the languages of the world - e.g. relator nouns and possessive adjectives.</a:t>
            </a:r>
          </a:p>
          <a:p>
            <a:pPr marL="342900" indent="-342900" algn="l">
              <a:lnSpc>
                <a:spcPct val="150000"/>
              </a:lnSpc>
              <a:spcBef>
                <a:spcPts val="0"/>
              </a:spcBef>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But, apart from the basic word order at the clausal level, </a:t>
            </a:r>
            <a:r>
              <a:rPr lang="en-US" sz="2000" b="1" i="0" u="none" strike="noStrike" baseline="0" dirty="0">
                <a:latin typeface="Times New Roman" panose="02020603050405020304" pitchFamily="18" charset="0"/>
                <a:cs typeface="Times New Roman" panose="02020603050405020304" pitchFamily="18" charset="0"/>
              </a:rPr>
              <a:t>case marking </a:t>
            </a:r>
            <a:r>
              <a:rPr lang="en-US" sz="2000" b="0" i="0" u="none" strike="noStrike" baseline="0" dirty="0">
                <a:latin typeface="Times New Roman" panose="02020603050405020304" pitchFamily="18" charset="0"/>
                <a:cs typeface="Times New Roman" panose="02020603050405020304" pitchFamily="18" charset="0"/>
              </a:rPr>
              <a:t>is the major means of expressing </a:t>
            </a:r>
            <a:r>
              <a:rPr lang="en-US" sz="2000" b="1" i="0" u="none" strike="noStrike" baseline="0" dirty="0">
                <a:latin typeface="Times New Roman" panose="02020603050405020304" pitchFamily="18" charset="0"/>
                <a:cs typeface="Times New Roman" panose="02020603050405020304" pitchFamily="18" charset="0"/>
              </a:rPr>
              <a:t>‘who is doing X to whom’.</a:t>
            </a:r>
            <a:endParaRPr lang="en-US" sz="2000" b="1"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34789250-66A3-3675-7FEF-530FEA87003A}"/>
              </a:ext>
            </a:extLst>
          </p:cNvPr>
          <p:cNvSpPr>
            <a:spLocks noGrp="1"/>
          </p:cNvSpPr>
          <p:nvPr>
            <p:ph type="sldNum" sz="quarter" idx="12"/>
          </p:nvPr>
        </p:nvSpPr>
        <p:spPr/>
        <p:txBody>
          <a:bodyPr/>
          <a:lstStyle/>
          <a:p>
            <a:fld id="{9953917B-9314-44A8-9CF5-8C1178B13F89}" type="slidenum">
              <a:rPr lang="en-IN" smtClean="0"/>
              <a:t>24</a:t>
            </a:fld>
            <a:endParaRPr lang="en-IN"/>
          </a:p>
        </p:txBody>
      </p:sp>
    </p:spTree>
    <p:extLst>
      <p:ext uri="{BB962C8B-B14F-4D97-AF65-F5344CB8AC3E}">
        <p14:creationId xmlns:p14="http://schemas.microsoft.com/office/powerpoint/2010/main" val="12176017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623C8C-C9AA-00C1-08EC-CD57B059C1DA}"/>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E331D529-4191-3AAD-4D5D-FF9DF21FDA97}"/>
              </a:ext>
            </a:extLst>
          </p:cNvPr>
          <p:cNvSpPr>
            <a:spLocks noGrp="1"/>
          </p:cNvSpPr>
          <p:nvPr>
            <p:ph type="subTitle" idx="1"/>
          </p:nvPr>
        </p:nvSpPr>
        <p:spPr>
          <a:xfrm>
            <a:off x="936172" y="564923"/>
            <a:ext cx="11179628" cy="5791427"/>
          </a:xfrm>
        </p:spPr>
        <p:txBody>
          <a:bodyPr>
            <a:normAutofit/>
          </a:bodyPr>
          <a:lstStyle/>
          <a:p>
            <a:pPr algn="l">
              <a:lnSpc>
                <a:spcPct val="150000"/>
              </a:lnSpc>
              <a:spcBef>
                <a:spcPts val="0"/>
              </a:spcBef>
            </a:pPr>
            <a:r>
              <a:rPr lang="en-US" b="1" dirty="0">
                <a:latin typeface="Times New Roman" panose="02020603050405020304" pitchFamily="18" charset="0"/>
                <a:cs typeface="Times New Roman" panose="02020603050405020304" pitchFamily="18" charset="0"/>
              </a:rPr>
              <a:t>5.2 Alignment typology </a:t>
            </a:r>
          </a:p>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In order to further analyze these case markers and the grammatical functions they encode, it is  useful to define certain semantic macro-roles, which encompass a multitude of semantic roles across languages and across different semantic verb types.</a:t>
            </a:r>
          </a:p>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term </a:t>
            </a:r>
            <a:r>
              <a:rPr lang="en-US" sz="2000" b="1" dirty="0">
                <a:latin typeface="Times New Roman" panose="02020603050405020304" pitchFamily="18" charset="0"/>
                <a:cs typeface="Times New Roman" panose="02020603050405020304" pitchFamily="18" charset="0"/>
              </a:rPr>
              <a:t>A, S, </a:t>
            </a:r>
            <a:r>
              <a:rPr lang="en-US" sz="2000" dirty="0">
                <a:latin typeface="Times New Roman" panose="02020603050405020304" pitchFamily="18" charset="0"/>
                <a:cs typeface="Times New Roman" panose="02020603050405020304" pitchFamily="18" charset="0"/>
              </a:rPr>
              <a:t>and </a:t>
            </a:r>
            <a:r>
              <a:rPr lang="en-US" sz="2000" b="1" dirty="0">
                <a:latin typeface="Times New Roman" panose="02020603050405020304" pitchFamily="18" charset="0"/>
                <a:cs typeface="Times New Roman" panose="02020603050405020304" pitchFamily="18" charset="0"/>
              </a:rPr>
              <a:t>O/P</a:t>
            </a:r>
          </a:p>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In the study of </a:t>
            </a:r>
            <a:r>
              <a:rPr lang="en-US" sz="2000" b="1" dirty="0">
                <a:latin typeface="Times New Roman" panose="02020603050405020304" pitchFamily="18" charset="0"/>
                <a:cs typeface="Times New Roman" panose="02020603050405020304" pitchFamily="18" charset="0"/>
              </a:rPr>
              <a:t>Case marking </a:t>
            </a:r>
            <a:r>
              <a:rPr lang="en-US" sz="2000" dirty="0">
                <a:latin typeface="Times New Roman" panose="02020603050405020304" pitchFamily="18" charset="0"/>
                <a:cs typeface="Times New Roman" panose="02020603050405020304" pitchFamily="18" charset="0"/>
              </a:rPr>
              <a:t>of languages,  we use the terms </a:t>
            </a:r>
            <a:r>
              <a:rPr lang="en-US" sz="2000" b="1" dirty="0">
                <a:latin typeface="Times New Roman" panose="02020603050405020304" pitchFamily="18" charset="0"/>
                <a:cs typeface="Times New Roman" panose="02020603050405020304" pitchFamily="18" charset="0"/>
              </a:rPr>
              <a:t>A, S, </a:t>
            </a:r>
            <a:r>
              <a:rPr lang="en-US" sz="2000" dirty="0">
                <a:latin typeface="Times New Roman" panose="02020603050405020304" pitchFamily="18" charset="0"/>
                <a:cs typeface="Times New Roman" panose="02020603050405020304" pitchFamily="18" charset="0"/>
              </a:rPr>
              <a:t>and </a:t>
            </a:r>
            <a:r>
              <a:rPr lang="en-US" sz="2000" b="1" dirty="0">
                <a:latin typeface="Times New Roman" panose="02020603050405020304" pitchFamily="18" charset="0"/>
                <a:cs typeface="Times New Roman" panose="02020603050405020304" pitchFamily="18" charset="0"/>
              </a:rPr>
              <a:t>O/P </a:t>
            </a:r>
            <a:r>
              <a:rPr lang="en-US" sz="2000" dirty="0">
                <a:latin typeface="Times New Roman" panose="02020603050405020304" pitchFamily="18" charset="0"/>
                <a:cs typeface="Times New Roman" panose="02020603050405020304" pitchFamily="18" charset="0"/>
              </a:rPr>
              <a:t>to mark:</a:t>
            </a:r>
          </a:p>
          <a:p>
            <a:pPr lvl="1" algn="l">
              <a:lnSpc>
                <a:spcPct val="150000"/>
              </a:lnSpc>
              <a:spcBef>
                <a:spcPts val="0"/>
              </a:spcBef>
            </a:pP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A </a:t>
            </a:r>
            <a:r>
              <a:rPr lang="en-US" dirty="0">
                <a:latin typeface="Times New Roman" panose="02020603050405020304" pitchFamily="18" charset="0"/>
                <a:cs typeface="Times New Roman" panose="02020603050405020304" pitchFamily="18" charset="0"/>
              </a:rPr>
              <a:t>= stands for agent or, more accurately, the logical </a:t>
            </a:r>
            <a:r>
              <a:rPr lang="en-US" b="1" dirty="0">
                <a:latin typeface="Times New Roman" panose="02020603050405020304" pitchFamily="18" charset="0"/>
                <a:cs typeface="Times New Roman" panose="02020603050405020304" pitchFamily="18" charset="0"/>
              </a:rPr>
              <a:t>subject of the transitive clause</a:t>
            </a:r>
            <a:r>
              <a:rPr lang="en-US" dirty="0">
                <a:latin typeface="Times New Roman" panose="02020603050405020304" pitchFamily="18" charset="0"/>
                <a:cs typeface="Times New Roman" panose="02020603050405020304" pitchFamily="18" charset="0"/>
              </a:rPr>
              <a:t>. </a:t>
            </a:r>
          </a:p>
          <a:p>
            <a:pPr lvl="1" algn="l">
              <a:lnSpc>
                <a:spcPct val="150000"/>
              </a:lnSpc>
              <a:spcBef>
                <a:spcPts val="0"/>
              </a:spcBef>
            </a:pP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P </a:t>
            </a:r>
            <a:r>
              <a:rPr lang="en-US" dirty="0">
                <a:latin typeface="Times New Roman" panose="02020603050405020304" pitchFamily="18" charset="0"/>
                <a:cs typeface="Times New Roman" panose="02020603050405020304" pitchFamily="18" charset="0"/>
              </a:rPr>
              <a:t>= represents patient or, more accurately, the logical </a:t>
            </a:r>
            <a:r>
              <a:rPr lang="en-US" b="1" dirty="0">
                <a:latin typeface="Times New Roman" panose="02020603050405020304" pitchFamily="18" charset="0"/>
                <a:cs typeface="Times New Roman" panose="02020603050405020304" pitchFamily="18" charset="0"/>
              </a:rPr>
              <a:t>object of the transitive clause</a:t>
            </a:r>
            <a:r>
              <a:rPr lang="en-US" dirty="0">
                <a:latin typeface="Times New Roman" panose="02020603050405020304" pitchFamily="18" charset="0"/>
                <a:cs typeface="Times New Roman" panose="02020603050405020304" pitchFamily="18" charset="0"/>
              </a:rPr>
              <a:t>, and </a:t>
            </a:r>
          </a:p>
          <a:p>
            <a:pPr lvl="1" algn="l">
              <a:lnSpc>
                <a:spcPct val="150000"/>
              </a:lnSpc>
              <a:spcBef>
                <a:spcPts val="0"/>
              </a:spcBef>
            </a:pP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S</a:t>
            </a:r>
            <a:r>
              <a:rPr lang="en-US" dirty="0">
                <a:latin typeface="Times New Roman" panose="02020603050405020304" pitchFamily="18" charset="0"/>
                <a:cs typeface="Times New Roman" panose="02020603050405020304" pitchFamily="18" charset="0"/>
              </a:rPr>
              <a:t> = is the sole argument NP - i.e. the logical </a:t>
            </a:r>
            <a:r>
              <a:rPr lang="en-US" b="1" dirty="0">
                <a:latin typeface="Times New Roman" panose="02020603050405020304" pitchFamily="18" charset="0"/>
                <a:cs typeface="Times New Roman" panose="02020603050405020304" pitchFamily="18" charset="0"/>
              </a:rPr>
              <a:t>subject of the intransitive clause</a:t>
            </a:r>
            <a:r>
              <a:rPr lang="en-US" dirty="0">
                <a:latin typeface="Times New Roman" panose="02020603050405020304" pitchFamily="18" charset="0"/>
                <a:cs typeface="Times New Roman" panose="02020603050405020304" pitchFamily="18" charset="0"/>
              </a:rPr>
              <a:t>. </a:t>
            </a:r>
          </a:p>
          <a:p>
            <a:pPr lvl="1" algn="l">
              <a:lnSpc>
                <a:spcPct val="150000"/>
              </a:lnSpc>
              <a:spcBef>
                <a:spcPts val="0"/>
              </a:spcBef>
            </a:pPr>
            <a:r>
              <a:rPr lang="en-US" dirty="0">
                <a:latin typeface="Times New Roman" panose="02020603050405020304" pitchFamily="18" charset="0"/>
                <a:cs typeface="Times New Roman" panose="02020603050405020304" pitchFamily="18" charset="0"/>
              </a:rPr>
              <a:t>                                                                                                                           (</a:t>
            </a:r>
            <a:r>
              <a:rPr lang="en-US">
                <a:latin typeface="Times New Roman" panose="02020603050405020304" pitchFamily="18" charset="0"/>
                <a:cs typeface="Times New Roman" panose="02020603050405020304" pitchFamily="18" charset="0"/>
              </a:rPr>
              <a:t>Dixon 1994</a:t>
            </a:r>
            <a:r>
              <a:rPr lang="en-US" dirty="0">
                <a:latin typeface="Times New Roman" panose="02020603050405020304" pitchFamily="18" charset="0"/>
                <a:cs typeface="Times New Roman" panose="02020603050405020304" pitchFamily="18" charset="0"/>
              </a:rPr>
              <a:t>).</a:t>
            </a: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a:p>
            <a:pPr marL="342900" indent="-342900" algn="l">
              <a:lnSpc>
                <a:spcPct val="150000"/>
              </a:lnSpc>
              <a:spcBef>
                <a:spcPts val="0"/>
              </a:spcBef>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0C6C02F6-43A4-5F63-4C7D-9698F111E857}"/>
              </a:ext>
            </a:extLst>
          </p:cNvPr>
          <p:cNvSpPr>
            <a:spLocks noGrp="1"/>
          </p:cNvSpPr>
          <p:nvPr>
            <p:ph type="sldNum" sz="quarter" idx="12"/>
          </p:nvPr>
        </p:nvSpPr>
        <p:spPr/>
        <p:txBody>
          <a:bodyPr/>
          <a:lstStyle/>
          <a:p>
            <a:fld id="{9953917B-9314-44A8-9CF5-8C1178B13F89}" type="slidenum">
              <a:rPr lang="en-IN" smtClean="0"/>
              <a:t>25</a:t>
            </a:fld>
            <a:endParaRPr lang="en-IN"/>
          </a:p>
        </p:txBody>
      </p:sp>
    </p:spTree>
    <p:extLst>
      <p:ext uri="{BB962C8B-B14F-4D97-AF65-F5344CB8AC3E}">
        <p14:creationId xmlns:p14="http://schemas.microsoft.com/office/powerpoint/2010/main" val="23145442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EBCEEF-25AE-C1CE-ACAF-2104816CB840}"/>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8123BED0-FB44-D921-B076-BE9BB2CA9681}"/>
              </a:ext>
            </a:extLst>
          </p:cNvPr>
          <p:cNvSpPr>
            <a:spLocks noGrp="1"/>
          </p:cNvSpPr>
          <p:nvPr>
            <p:ph type="subTitle" idx="1"/>
          </p:nvPr>
        </p:nvSpPr>
        <p:spPr>
          <a:xfrm>
            <a:off x="936172" y="564923"/>
            <a:ext cx="11179628" cy="5791427"/>
          </a:xfrm>
        </p:spPr>
        <p:txBody>
          <a:bodyPr>
            <a:normAutofit/>
          </a:bodyPr>
          <a:lstStyle/>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In (1-2) below, examples of an intransitive and transitive sentence from </a:t>
            </a:r>
            <a:r>
              <a:rPr lang="en-US" sz="2000" b="1" dirty="0">
                <a:latin typeface="Times New Roman" panose="02020603050405020304" pitchFamily="18" charset="0"/>
                <a:cs typeface="Times New Roman" panose="02020603050405020304" pitchFamily="18" charset="0"/>
              </a:rPr>
              <a:t>Latin</a:t>
            </a:r>
            <a:r>
              <a:rPr lang="en-US" sz="2000" dirty="0">
                <a:latin typeface="Times New Roman" panose="02020603050405020304" pitchFamily="18" charset="0"/>
                <a:cs typeface="Times New Roman" panose="02020603050405020304" pitchFamily="18" charset="0"/>
              </a:rPr>
              <a:t> can be seen. </a:t>
            </a:r>
          </a:p>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first, </a:t>
            </a:r>
            <a:r>
              <a:rPr lang="en-US" sz="2000" b="1" dirty="0">
                <a:latin typeface="Times New Roman" panose="02020603050405020304" pitchFamily="18" charset="0"/>
                <a:cs typeface="Times New Roman" panose="02020603050405020304" pitchFamily="18" charset="0"/>
              </a:rPr>
              <a:t>intransitive sentence has only one single argument, the S argument</a:t>
            </a:r>
            <a:r>
              <a:rPr lang="en-US" sz="2000" dirty="0">
                <a:latin typeface="Times New Roman" panose="02020603050405020304" pitchFamily="18" charset="0"/>
                <a:cs typeface="Times New Roman" panose="02020603050405020304" pitchFamily="18" charset="0"/>
              </a:rPr>
              <a:t>, </a:t>
            </a:r>
          </a:p>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whereas the second one has both a </a:t>
            </a:r>
            <a:r>
              <a:rPr lang="en-US" sz="2000" b="1" dirty="0">
                <a:latin typeface="Times New Roman" panose="02020603050405020304" pitchFamily="18" charset="0"/>
                <a:cs typeface="Times New Roman" panose="02020603050405020304" pitchFamily="18" charset="0"/>
              </a:rPr>
              <a:t>subject, the A argument</a:t>
            </a:r>
            <a:r>
              <a:rPr lang="en-US" sz="2000" dirty="0">
                <a:latin typeface="Times New Roman" panose="02020603050405020304" pitchFamily="18" charset="0"/>
                <a:cs typeface="Times New Roman" panose="02020603050405020304" pitchFamily="18" charset="0"/>
              </a:rPr>
              <a:t>, and </a:t>
            </a:r>
            <a:r>
              <a:rPr lang="en-US" sz="2000" b="1" dirty="0">
                <a:latin typeface="Times New Roman" panose="02020603050405020304" pitchFamily="18" charset="0"/>
                <a:cs typeface="Times New Roman" panose="02020603050405020304" pitchFamily="18" charset="0"/>
              </a:rPr>
              <a:t>an object, the O argument</a:t>
            </a:r>
            <a:r>
              <a:rPr lang="en-US" sz="2000" dirty="0">
                <a:latin typeface="Times New Roman" panose="02020603050405020304" pitchFamily="18" charset="0"/>
                <a:cs typeface="Times New Roman" panose="02020603050405020304" pitchFamily="18" charset="0"/>
              </a:rPr>
              <a:t>.</a:t>
            </a:r>
          </a:p>
          <a:p>
            <a:pPr marL="342900" indent="-342900" algn="l">
              <a:lnSpc>
                <a:spcPct val="150000"/>
              </a:lnSpc>
              <a:spcBef>
                <a:spcPts val="0"/>
              </a:spcBef>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2AC82227-F0DC-CC37-C440-37D574F4AD81}"/>
              </a:ext>
            </a:extLst>
          </p:cNvPr>
          <p:cNvSpPr>
            <a:spLocks noGrp="1"/>
          </p:cNvSpPr>
          <p:nvPr>
            <p:ph type="sldNum" sz="quarter" idx="12"/>
          </p:nvPr>
        </p:nvSpPr>
        <p:spPr/>
        <p:txBody>
          <a:bodyPr/>
          <a:lstStyle/>
          <a:p>
            <a:fld id="{9953917B-9314-44A8-9CF5-8C1178B13F89}" type="slidenum">
              <a:rPr lang="en-IN" smtClean="0"/>
              <a:t>26</a:t>
            </a:fld>
            <a:endParaRPr lang="en-IN"/>
          </a:p>
        </p:txBody>
      </p:sp>
      <p:pic>
        <p:nvPicPr>
          <p:cNvPr id="4" name="Picture 3">
            <a:extLst>
              <a:ext uri="{FF2B5EF4-FFF2-40B4-BE49-F238E27FC236}">
                <a16:creationId xmlns:a16="http://schemas.microsoft.com/office/drawing/2014/main" id="{187CC601-F977-CA36-7375-0AC6691E37A7}"/>
              </a:ext>
            </a:extLst>
          </p:cNvPr>
          <p:cNvPicPr>
            <a:picLocks noChangeAspect="1"/>
          </p:cNvPicPr>
          <p:nvPr/>
        </p:nvPicPr>
        <p:blipFill>
          <a:blip r:embed="rId2"/>
          <a:stretch>
            <a:fillRect/>
          </a:stretch>
        </p:blipFill>
        <p:spPr>
          <a:xfrm>
            <a:off x="1432096" y="2374412"/>
            <a:ext cx="5258635" cy="2546590"/>
          </a:xfrm>
          <a:prstGeom prst="rect">
            <a:avLst/>
          </a:prstGeom>
        </p:spPr>
      </p:pic>
    </p:spTree>
    <p:extLst>
      <p:ext uri="{BB962C8B-B14F-4D97-AF65-F5344CB8AC3E}">
        <p14:creationId xmlns:p14="http://schemas.microsoft.com/office/powerpoint/2010/main" val="11854773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533978-51D2-E007-9172-36F41E768F21}"/>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1384F1A4-FD01-11FC-FBFF-6F36D9297EE9}"/>
              </a:ext>
            </a:extLst>
          </p:cNvPr>
          <p:cNvSpPr>
            <a:spLocks noGrp="1"/>
          </p:cNvSpPr>
          <p:nvPr>
            <p:ph type="subTitle" idx="1"/>
          </p:nvPr>
        </p:nvSpPr>
        <p:spPr>
          <a:xfrm>
            <a:off x="936172" y="564923"/>
            <a:ext cx="11179628" cy="5791427"/>
          </a:xfrm>
        </p:spPr>
        <p:txBody>
          <a:bodyPr>
            <a:normAutofit/>
          </a:bodyPr>
          <a:lstStyle/>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Using these macro-roles, one can more easily compare the case marking systems of different languages and see if languages use similar forms for certain arguments with similar functions, resulting in different types of morphosyntactic alignment.</a:t>
            </a:r>
          </a:p>
          <a:p>
            <a:pPr marL="342900" indent="-342900" algn="l">
              <a:lnSpc>
                <a:spcPct val="150000"/>
              </a:lnSpc>
              <a:spcBef>
                <a:spcPts val="0"/>
              </a:spcBef>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342900" indent="-342900" algn="l">
              <a:lnSpc>
                <a:spcPct val="150000"/>
              </a:lnSpc>
              <a:spcBef>
                <a:spcPts val="0"/>
              </a:spcBef>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BB2C4F38-BB42-197B-F4AA-F8404435B6C4}"/>
              </a:ext>
            </a:extLst>
          </p:cNvPr>
          <p:cNvSpPr>
            <a:spLocks noGrp="1"/>
          </p:cNvSpPr>
          <p:nvPr>
            <p:ph type="sldNum" sz="quarter" idx="12"/>
          </p:nvPr>
        </p:nvSpPr>
        <p:spPr/>
        <p:txBody>
          <a:bodyPr/>
          <a:lstStyle/>
          <a:p>
            <a:fld id="{9953917B-9314-44A8-9CF5-8C1178B13F89}" type="slidenum">
              <a:rPr lang="en-IN" smtClean="0"/>
              <a:t>27</a:t>
            </a:fld>
            <a:endParaRPr lang="en-IN"/>
          </a:p>
        </p:txBody>
      </p:sp>
    </p:spTree>
    <p:extLst>
      <p:ext uri="{BB962C8B-B14F-4D97-AF65-F5344CB8AC3E}">
        <p14:creationId xmlns:p14="http://schemas.microsoft.com/office/powerpoint/2010/main" val="17446121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2D19F8-C2BD-8D26-BD9E-8B9AF8A08E44}"/>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2C0E13F5-2AA1-556E-55E0-7EA8630B4FF8}"/>
              </a:ext>
            </a:extLst>
          </p:cNvPr>
          <p:cNvSpPr>
            <a:spLocks noGrp="1"/>
          </p:cNvSpPr>
          <p:nvPr>
            <p:ph type="subTitle" idx="1"/>
          </p:nvPr>
        </p:nvSpPr>
        <p:spPr>
          <a:xfrm>
            <a:off x="936172" y="564923"/>
            <a:ext cx="11179628" cy="5791427"/>
          </a:xfrm>
        </p:spPr>
        <p:txBody>
          <a:bodyPr>
            <a:normAutofit/>
          </a:bodyPr>
          <a:lstStyle/>
          <a:p>
            <a:pPr algn="l">
              <a:lnSpc>
                <a:spcPct val="150000"/>
              </a:lnSpc>
              <a:spcBef>
                <a:spcPts val="0"/>
              </a:spcBef>
            </a:pPr>
            <a:r>
              <a:rPr lang="en-US" b="1" dirty="0">
                <a:latin typeface="Times New Roman" panose="02020603050405020304" pitchFamily="18" charset="0"/>
                <a:cs typeface="Times New Roman" panose="02020603050405020304" pitchFamily="18" charset="0"/>
              </a:rPr>
              <a:t>Languages are also divided according to the case system</a:t>
            </a:r>
            <a:endParaRPr lang="en-US" dirty="0">
              <a:latin typeface="Times New Roman" panose="02020603050405020304" pitchFamily="18" charset="0"/>
              <a:cs typeface="Times New Roman" panose="02020603050405020304" pitchFamily="18" charset="0"/>
            </a:endParaRPr>
          </a:p>
          <a:p>
            <a:pPr marL="342900" marR="0" indent="-342900" algn="just"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endParaRPr lang="en-US" sz="2000" b="1" dirty="0">
              <a:latin typeface="Times New Roman" panose="02020603050405020304" pitchFamily="18" charset="0"/>
              <a:cs typeface="Times New Roman" panose="02020603050405020304" pitchFamily="18" charset="0"/>
            </a:endParaRPr>
          </a:p>
          <a:p>
            <a:pPr marL="342900" marR="0" indent="-342900" algn="just"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2000" b="1" dirty="0">
                <a:latin typeface="Times New Roman" panose="02020603050405020304" pitchFamily="18" charset="0"/>
                <a:cs typeface="Times New Roman" panose="02020603050405020304" pitchFamily="18" charset="0"/>
              </a:rPr>
              <a:t>Case marking </a:t>
            </a:r>
            <a:r>
              <a:rPr lang="en-US" sz="2000" b="0" dirty="0">
                <a:latin typeface="Times New Roman" panose="02020603050405020304" pitchFamily="18" charset="0"/>
                <a:cs typeface="Times New Roman" panose="02020603050405020304" pitchFamily="18" charset="0"/>
              </a:rPr>
              <a:t>is a linguistic phenomenon where languages use specific markers to indicate the grammatical roles of nouns and pronouns in a sentence.</a:t>
            </a:r>
            <a:endParaRPr lang="en-IN" sz="2000" b="0" kern="1200" dirty="0">
              <a:solidFill>
                <a:schemeClr val="tx1"/>
              </a:solidFill>
              <a:latin typeface="Times New Roman" panose="02020603050405020304" pitchFamily="18" charset="0"/>
              <a:ea typeface="+mn-ea"/>
              <a:cs typeface="Times New Roman" panose="02020603050405020304" pitchFamily="18" charset="0"/>
            </a:endParaRPr>
          </a:p>
          <a:p>
            <a:pPr marL="342900" marR="0" indent="-342900" algn="just"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endParaRPr lang="en-US" sz="2000" b="0" dirty="0">
              <a:latin typeface="Times New Roman" panose="02020603050405020304" pitchFamily="18" charset="0"/>
              <a:cs typeface="Times New Roman" panose="02020603050405020304" pitchFamily="18" charset="0"/>
            </a:endParaRPr>
          </a:p>
          <a:p>
            <a:pPr marL="342900" marR="0" indent="-342900" algn="just"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2000" b="0" dirty="0">
                <a:latin typeface="Times New Roman" panose="02020603050405020304" pitchFamily="18" charset="0"/>
                <a:cs typeface="Times New Roman" panose="02020603050405020304" pitchFamily="18" charset="0"/>
              </a:rPr>
              <a:t>“Case is a system of marking dependent nouns for the type of relationship they bear to their heads.”  (Blake 2001:1)</a:t>
            </a:r>
          </a:p>
          <a:p>
            <a:pPr marL="342900" indent="-342900" algn="l">
              <a:lnSpc>
                <a:spcPct val="150000"/>
              </a:lnSpc>
              <a:spcBef>
                <a:spcPts val="0"/>
              </a:spcBef>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Languages are classified according to how they combined the </a:t>
            </a:r>
            <a:r>
              <a:rPr lang="en-US" sz="2000" b="1" dirty="0">
                <a:latin typeface="Times New Roman" panose="02020603050405020304" pitchFamily="18" charset="0"/>
                <a:cs typeface="Times New Roman" panose="02020603050405020304" pitchFamily="18" charset="0"/>
              </a:rPr>
              <a:t>A, S, </a:t>
            </a:r>
            <a:r>
              <a:rPr lang="en-US" sz="2000" dirty="0">
                <a:latin typeface="Times New Roman" panose="02020603050405020304" pitchFamily="18" charset="0"/>
                <a:cs typeface="Times New Roman" panose="02020603050405020304" pitchFamily="18" charset="0"/>
              </a:rPr>
              <a:t>and </a:t>
            </a:r>
            <a:r>
              <a:rPr lang="en-US" sz="2000" b="1" dirty="0">
                <a:latin typeface="Times New Roman" panose="02020603050405020304" pitchFamily="18" charset="0"/>
                <a:cs typeface="Times New Roman" panose="02020603050405020304" pitchFamily="18" charset="0"/>
              </a:rPr>
              <a:t>O/P </a:t>
            </a:r>
            <a:endParaRPr lang="en-US" sz="2000" dirty="0">
              <a:latin typeface="Times New Roman" panose="02020603050405020304" pitchFamily="18" charset="0"/>
              <a:cs typeface="Times New Roman" panose="02020603050405020304" pitchFamily="18" charset="0"/>
            </a:endParaRPr>
          </a:p>
          <a:p>
            <a:pPr marL="342900" indent="-342900" algn="l">
              <a:lnSpc>
                <a:spcPct val="150000"/>
              </a:lnSpc>
              <a:spcBef>
                <a:spcPts val="0"/>
              </a:spcBef>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a:p>
            <a:pPr marL="342900" indent="-342900" algn="l">
              <a:lnSpc>
                <a:spcPct val="150000"/>
              </a:lnSpc>
              <a:spcBef>
                <a:spcPts val="0"/>
              </a:spcBef>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31F5CBEF-86E7-9F8F-2A0E-F16D056B74D9}"/>
              </a:ext>
            </a:extLst>
          </p:cNvPr>
          <p:cNvSpPr>
            <a:spLocks noGrp="1"/>
          </p:cNvSpPr>
          <p:nvPr>
            <p:ph type="sldNum" sz="quarter" idx="12"/>
          </p:nvPr>
        </p:nvSpPr>
        <p:spPr/>
        <p:txBody>
          <a:bodyPr/>
          <a:lstStyle/>
          <a:p>
            <a:fld id="{9953917B-9314-44A8-9CF5-8C1178B13F89}" type="slidenum">
              <a:rPr lang="en-IN" smtClean="0"/>
              <a:t>28</a:t>
            </a:fld>
            <a:endParaRPr lang="en-IN"/>
          </a:p>
        </p:txBody>
      </p:sp>
    </p:spTree>
    <p:extLst>
      <p:ext uri="{BB962C8B-B14F-4D97-AF65-F5344CB8AC3E}">
        <p14:creationId xmlns:p14="http://schemas.microsoft.com/office/powerpoint/2010/main" val="20803327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2D19F8-C2BD-8D26-BD9E-8B9AF8A08E44}"/>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2C0E13F5-2AA1-556E-55E0-7EA8630B4FF8}"/>
              </a:ext>
            </a:extLst>
          </p:cNvPr>
          <p:cNvSpPr>
            <a:spLocks noGrp="1"/>
          </p:cNvSpPr>
          <p:nvPr>
            <p:ph type="subTitle" idx="1"/>
          </p:nvPr>
        </p:nvSpPr>
        <p:spPr>
          <a:xfrm>
            <a:off x="936172" y="564923"/>
            <a:ext cx="11179628" cy="5791427"/>
          </a:xfrm>
        </p:spPr>
        <p:txBody>
          <a:bodyPr>
            <a:normAutofit/>
          </a:bodyPr>
          <a:lstStyle/>
          <a:p>
            <a:pPr marL="342900" indent="-342900" algn="l">
              <a:lnSpc>
                <a:spcPct val="150000"/>
              </a:lnSpc>
              <a:spcBef>
                <a:spcPts val="0"/>
              </a:spcBef>
              <a:buFont typeface="Wingdings" panose="05000000000000000000" pitchFamily="2" charset="2"/>
              <a:buChar char="Ø"/>
            </a:pPr>
            <a:endParaRPr lang="en-US" sz="2000" b="1"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a:p>
            <a:pPr marL="342900" indent="-342900" algn="l">
              <a:lnSpc>
                <a:spcPct val="150000"/>
              </a:lnSpc>
              <a:spcBef>
                <a:spcPts val="0"/>
              </a:spcBef>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31F5CBEF-86E7-9F8F-2A0E-F16D056B74D9}"/>
              </a:ext>
            </a:extLst>
          </p:cNvPr>
          <p:cNvSpPr>
            <a:spLocks noGrp="1"/>
          </p:cNvSpPr>
          <p:nvPr>
            <p:ph type="sldNum" sz="quarter" idx="12"/>
          </p:nvPr>
        </p:nvSpPr>
        <p:spPr/>
        <p:txBody>
          <a:bodyPr/>
          <a:lstStyle/>
          <a:p>
            <a:fld id="{9953917B-9314-44A8-9CF5-8C1178B13F89}" type="slidenum">
              <a:rPr lang="en-IN" smtClean="0"/>
              <a:t>29</a:t>
            </a:fld>
            <a:endParaRPr lang="en-IN"/>
          </a:p>
        </p:txBody>
      </p:sp>
      <p:pic>
        <p:nvPicPr>
          <p:cNvPr id="7" name="Picture 6">
            <a:extLst>
              <a:ext uri="{FF2B5EF4-FFF2-40B4-BE49-F238E27FC236}">
                <a16:creationId xmlns:a16="http://schemas.microsoft.com/office/drawing/2014/main" id="{74878DE3-43D7-F46D-C8B1-1CB88C33A055}"/>
              </a:ext>
            </a:extLst>
          </p:cNvPr>
          <p:cNvPicPr>
            <a:picLocks noChangeAspect="1"/>
          </p:cNvPicPr>
          <p:nvPr/>
        </p:nvPicPr>
        <p:blipFill>
          <a:blip r:embed="rId2"/>
          <a:srcRect t="60189"/>
          <a:stretch/>
        </p:blipFill>
        <p:spPr>
          <a:xfrm>
            <a:off x="6401331" y="1769256"/>
            <a:ext cx="3906625" cy="2979119"/>
          </a:xfrm>
          <a:prstGeom prst="rect">
            <a:avLst/>
          </a:prstGeom>
        </p:spPr>
      </p:pic>
      <p:sp>
        <p:nvSpPr>
          <p:cNvPr id="4" name="TextBox 3">
            <a:extLst>
              <a:ext uri="{FF2B5EF4-FFF2-40B4-BE49-F238E27FC236}">
                <a16:creationId xmlns:a16="http://schemas.microsoft.com/office/drawing/2014/main" id="{AB92B915-C4FA-C2CE-49A5-CB763004D684}"/>
              </a:ext>
            </a:extLst>
          </p:cNvPr>
          <p:cNvSpPr txBox="1"/>
          <p:nvPr/>
        </p:nvSpPr>
        <p:spPr>
          <a:xfrm>
            <a:off x="827978" y="564923"/>
            <a:ext cx="6094140" cy="1015663"/>
          </a:xfrm>
          <a:prstGeom prst="rect">
            <a:avLst/>
          </a:prstGeom>
          <a:noFill/>
        </p:spPr>
        <p:txBody>
          <a:bodyPr wrap="square">
            <a:spAutoFit/>
          </a:bodyPr>
          <a:lstStyle/>
          <a:p>
            <a:r>
              <a:rPr lang="en-US" sz="2000" b="1" dirty="0">
                <a:latin typeface="Times New Roman" panose="02020603050405020304" pitchFamily="18" charset="0"/>
                <a:cs typeface="Times New Roman" panose="02020603050405020304" pitchFamily="18" charset="0"/>
              </a:rPr>
              <a:t>The Alignment types</a:t>
            </a:r>
          </a:p>
          <a:p>
            <a:endParaRPr lang="en-IN"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Five logically possible combinations of A, S and P</a:t>
            </a:r>
          </a:p>
        </p:txBody>
      </p:sp>
      <p:pic>
        <p:nvPicPr>
          <p:cNvPr id="6" name="Picture 5">
            <a:extLst>
              <a:ext uri="{FF2B5EF4-FFF2-40B4-BE49-F238E27FC236}">
                <a16:creationId xmlns:a16="http://schemas.microsoft.com/office/drawing/2014/main" id="{C2A5D992-BB60-0BCF-FF9D-525025C60C8A}"/>
              </a:ext>
            </a:extLst>
          </p:cNvPr>
          <p:cNvPicPr>
            <a:picLocks noChangeAspect="1"/>
          </p:cNvPicPr>
          <p:nvPr/>
        </p:nvPicPr>
        <p:blipFill>
          <a:blip r:embed="rId2"/>
          <a:srcRect b="38702"/>
          <a:stretch/>
        </p:blipFill>
        <p:spPr>
          <a:xfrm>
            <a:off x="1572657" y="1769256"/>
            <a:ext cx="3906625" cy="4587094"/>
          </a:xfrm>
          <a:prstGeom prst="rect">
            <a:avLst/>
          </a:prstGeom>
        </p:spPr>
      </p:pic>
    </p:spTree>
    <p:extLst>
      <p:ext uri="{BB962C8B-B14F-4D97-AF65-F5344CB8AC3E}">
        <p14:creationId xmlns:p14="http://schemas.microsoft.com/office/powerpoint/2010/main" val="34305588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2D19F8-C2BD-8D26-BD9E-8B9AF8A08E44}"/>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2C0E13F5-2AA1-556E-55E0-7EA8630B4FF8}"/>
              </a:ext>
            </a:extLst>
          </p:cNvPr>
          <p:cNvSpPr>
            <a:spLocks noGrp="1"/>
          </p:cNvSpPr>
          <p:nvPr>
            <p:ph type="subTitle" idx="1"/>
          </p:nvPr>
        </p:nvSpPr>
        <p:spPr>
          <a:xfrm>
            <a:off x="936172" y="564923"/>
            <a:ext cx="11179628" cy="5791427"/>
          </a:xfrm>
        </p:spPr>
        <p:txBody>
          <a:bodyPr>
            <a:normAutofit/>
          </a:bodyPr>
          <a:lstStyle/>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while </a:t>
            </a:r>
            <a:r>
              <a:rPr lang="en-US" sz="2000" b="1" dirty="0">
                <a:latin typeface="Times New Roman" panose="02020603050405020304" pitchFamily="18" charset="0"/>
                <a:cs typeface="Times New Roman" panose="02020603050405020304" pitchFamily="18" charset="0"/>
              </a:rPr>
              <a:t>alignment typology </a:t>
            </a:r>
            <a:r>
              <a:rPr lang="en-US" sz="2000" dirty="0">
                <a:latin typeface="Times New Roman" panose="02020603050405020304" pitchFamily="18" charset="0"/>
                <a:cs typeface="Times New Roman" panose="02020603050405020304" pitchFamily="18" charset="0"/>
              </a:rPr>
              <a:t>is a way of classifying languages based on how they mark the grammatical relations of participants (arguments) in a sentence, particularly the </a:t>
            </a:r>
            <a:r>
              <a:rPr lang="en-US" sz="2000" b="1" dirty="0">
                <a:latin typeface="Times New Roman" panose="02020603050405020304" pitchFamily="18" charset="0"/>
                <a:cs typeface="Times New Roman" panose="02020603050405020304" pitchFamily="18" charset="0"/>
              </a:rPr>
              <a:t>subject of an intransitive verb </a:t>
            </a:r>
            <a:r>
              <a:rPr lang="en-US" sz="2000" dirty="0">
                <a:latin typeface="Times New Roman" panose="02020603050405020304" pitchFamily="18" charset="0"/>
                <a:cs typeface="Times New Roman" panose="02020603050405020304" pitchFamily="18" charset="0"/>
              </a:rPr>
              <a:t>and the </a:t>
            </a:r>
            <a:r>
              <a:rPr lang="en-US" sz="2000" b="1" dirty="0">
                <a:latin typeface="Times New Roman" panose="02020603050405020304" pitchFamily="18" charset="0"/>
                <a:cs typeface="Times New Roman" panose="02020603050405020304" pitchFamily="18" charset="0"/>
              </a:rPr>
              <a:t>subject and object of a transitive verb</a:t>
            </a:r>
            <a:r>
              <a:rPr lang="en-US" sz="2000" dirty="0">
                <a:latin typeface="Times New Roman" panose="02020603050405020304" pitchFamily="18" charset="0"/>
                <a:cs typeface="Times New Roman" panose="02020603050405020304" pitchFamily="18" charset="0"/>
              </a:rPr>
              <a:t>, using case markings or other morphological features; essentially, it describes how a language aligns its grammatical roles across different sentence types. </a:t>
            </a:r>
          </a:p>
          <a:p>
            <a:pPr marL="342900" indent="-342900" algn="l">
              <a:lnSpc>
                <a:spcPct val="150000"/>
              </a:lnSpc>
              <a:spcBef>
                <a:spcPts val="0"/>
              </a:spcBef>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To determine a language’s alignment type, linguists examine how the grammatical relations (S, A, O) are marked morphologically in different clause structures.</a:t>
            </a:r>
          </a:p>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Alignment typology helps compare and contrast languages based on their grammatical structure. </a:t>
            </a:r>
          </a:p>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Can provide insights into the evolution of languages and potential influences on grammatical development.</a:t>
            </a:r>
          </a:p>
          <a:p>
            <a:pPr marL="342900" indent="-342900" algn="l">
              <a:lnSpc>
                <a:spcPct val="150000"/>
              </a:lnSpc>
              <a:spcBef>
                <a:spcPts val="0"/>
              </a:spcBef>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31F5CBEF-86E7-9F8F-2A0E-F16D056B74D9}"/>
              </a:ext>
            </a:extLst>
          </p:cNvPr>
          <p:cNvSpPr>
            <a:spLocks noGrp="1"/>
          </p:cNvSpPr>
          <p:nvPr>
            <p:ph type="sldNum" sz="quarter" idx="12"/>
          </p:nvPr>
        </p:nvSpPr>
        <p:spPr/>
        <p:txBody>
          <a:bodyPr/>
          <a:lstStyle/>
          <a:p>
            <a:fld id="{9953917B-9314-44A8-9CF5-8C1178B13F89}" type="slidenum">
              <a:rPr lang="en-IN" smtClean="0"/>
              <a:t>3</a:t>
            </a:fld>
            <a:endParaRPr lang="en-IN"/>
          </a:p>
        </p:txBody>
      </p:sp>
    </p:spTree>
    <p:extLst>
      <p:ext uri="{BB962C8B-B14F-4D97-AF65-F5344CB8AC3E}">
        <p14:creationId xmlns:p14="http://schemas.microsoft.com/office/powerpoint/2010/main" val="40360575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2D19F8-C2BD-8D26-BD9E-8B9AF8A08E44}"/>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2C0E13F5-2AA1-556E-55E0-7EA8630B4FF8}"/>
              </a:ext>
            </a:extLst>
          </p:cNvPr>
          <p:cNvSpPr>
            <a:spLocks noGrp="1"/>
          </p:cNvSpPr>
          <p:nvPr>
            <p:ph type="subTitle" idx="1"/>
          </p:nvPr>
        </p:nvSpPr>
        <p:spPr>
          <a:xfrm>
            <a:off x="936172" y="564923"/>
            <a:ext cx="11179628" cy="5791427"/>
          </a:xfrm>
        </p:spPr>
        <p:txBody>
          <a:bodyPr>
            <a:normAutofit/>
          </a:bodyPr>
          <a:lstStyle/>
          <a:p>
            <a:pPr algn="l"/>
            <a:r>
              <a:rPr lang="en-US" b="1" dirty="0" err="1">
                <a:latin typeface="Times New Roman" panose="02020603050405020304" pitchFamily="18" charset="0"/>
                <a:cs typeface="Times New Roman" panose="02020603050405020304" pitchFamily="18" charset="0"/>
              </a:rPr>
              <a:t>i</a:t>
            </a:r>
            <a:r>
              <a:rPr lang="en-US" b="1"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 Nominative</a:t>
            </a:r>
            <a:r>
              <a:rPr lang="en-US" sz="2400" b="0" dirty="0">
                <a:latin typeface="Times New Roman" panose="02020603050405020304" pitchFamily="18" charset="0"/>
                <a:cs typeface="Times New Roman" panose="02020603050405020304" pitchFamily="18" charset="0"/>
              </a:rPr>
              <a:t>-</a:t>
            </a:r>
            <a:r>
              <a:rPr lang="en-US" sz="2400" b="1" dirty="0">
                <a:latin typeface="Times New Roman" panose="02020603050405020304" pitchFamily="18" charset="0"/>
                <a:cs typeface="Times New Roman" panose="02020603050405020304" pitchFamily="18" charset="0"/>
              </a:rPr>
              <a:t>accusative language</a:t>
            </a:r>
            <a:endParaRPr lang="en-IN" sz="2400" b="1" dirty="0">
              <a:latin typeface="Times New Roman" panose="02020603050405020304" pitchFamily="18" charset="0"/>
              <a:cs typeface="Times New Roman" panose="02020603050405020304" pitchFamily="18" charset="0"/>
            </a:endParaRPr>
          </a:p>
          <a:p>
            <a:pPr marL="342900" indent="-342900" algn="l">
              <a:buFont typeface="Wingdings" panose="05000000000000000000" pitchFamily="2" charset="2"/>
              <a:buChar char="Ø"/>
            </a:pPr>
            <a:r>
              <a:rPr lang="en-US" sz="2000" b="0" kern="1200" dirty="0">
                <a:solidFill>
                  <a:schemeClr val="tx1"/>
                </a:solidFill>
                <a:latin typeface="Times New Roman" panose="02020603050405020304" pitchFamily="18" charset="0"/>
                <a:ea typeface="+mn-ea"/>
                <a:cs typeface="Times New Roman" panose="02020603050405020304" pitchFamily="18" charset="0"/>
              </a:rPr>
              <a:t>The most common alignment pattern is nominative-accusative alignment.</a:t>
            </a:r>
          </a:p>
          <a:p>
            <a:pPr marL="342900" indent="-342900" algn="l">
              <a:buFont typeface="Wingdings" panose="05000000000000000000" pitchFamily="2" charset="2"/>
              <a:buChar char="Ø"/>
            </a:pPr>
            <a:r>
              <a:rPr lang="en-US" sz="2000" b="0" kern="1200" dirty="0">
                <a:solidFill>
                  <a:schemeClr val="tx1"/>
                </a:solidFill>
                <a:latin typeface="Times New Roman" panose="02020603050405020304" pitchFamily="18" charset="0"/>
                <a:ea typeface="+mn-ea"/>
                <a:cs typeface="Times New Roman" panose="02020603050405020304" pitchFamily="18" charset="0"/>
              </a:rPr>
              <a:t>Languages with this type of alignment mark the object of a transitive sentence with a distinct case marker, the </a:t>
            </a:r>
            <a:r>
              <a:rPr lang="en-US" sz="2000" b="1" kern="1200" dirty="0">
                <a:solidFill>
                  <a:schemeClr val="tx1"/>
                </a:solidFill>
                <a:latin typeface="Times New Roman" panose="02020603050405020304" pitchFamily="18" charset="0"/>
                <a:ea typeface="+mn-ea"/>
                <a:cs typeface="Times New Roman" panose="02020603050405020304" pitchFamily="18" charset="0"/>
              </a:rPr>
              <a:t>accusative case</a:t>
            </a:r>
            <a:r>
              <a:rPr lang="en-US" sz="2000" b="0" kern="1200" dirty="0">
                <a:solidFill>
                  <a:schemeClr val="tx1"/>
                </a:solidFill>
                <a:latin typeface="Times New Roman" panose="02020603050405020304" pitchFamily="18" charset="0"/>
                <a:ea typeface="+mn-ea"/>
                <a:cs typeface="Times New Roman" panose="02020603050405020304" pitchFamily="18" charset="0"/>
              </a:rPr>
              <a:t>. </a:t>
            </a:r>
          </a:p>
          <a:p>
            <a:pPr marL="342900" indent="-342900" algn="l">
              <a:buFont typeface="Wingdings" panose="05000000000000000000" pitchFamily="2" charset="2"/>
              <a:buChar char="Ø"/>
            </a:pPr>
            <a:r>
              <a:rPr lang="en-US" sz="2000" b="0" kern="1200" dirty="0">
                <a:solidFill>
                  <a:schemeClr val="tx1"/>
                </a:solidFill>
                <a:latin typeface="Times New Roman" panose="02020603050405020304" pitchFamily="18" charset="0"/>
                <a:ea typeface="+mn-ea"/>
                <a:cs typeface="Times New Roman" panose="02020603050405020304" pitchFamily="18" charset="0"/>
              </a:rPr>
              <a:t>The subject of an intransitive subject and that of a transitive sentence have the same form. </a:t>
            </a:r>
          </a:p>
          <a:p>
            <a:pPr algn="l"/>
            <a:r>
              <a:rPr lang="en-US" sz="2000" dirty="0">
                <a:latin typeface="Times New Roman" panose="02020603050405020304" pitchFamily="18" charset="0"/>
                <a:cs typeface="Times New Roman" panose="02020603050405020304" pitchFamily="18" charset="0"/>
              </a:rPr>
              <a:t>      </a:t>
            </a:r>
            <a:r>
              <a:rPr lang="en-US" sz="2000" b="0" kern="1200" dirty="0">
                <a:solidFill>
                  <a:schemeClr val="tx1"/>
                </a:solidFill>
                <a:latin typeface="Times New Roman" panose="02020603050405020304" pitchFamily="18" charset="0"/>
                <a:ea typeface="+mn-ea"/>
                <a:cs typeface="Times New Roman" panose="02020603050405020304" pitchFamily="18" charset="0"/>
              </a:rPr>
              <a:t>This case form, which is usually but not always unmarked, is called </a:t>
            </a:r>
            <a:r>
              <a:rPr lang="en-US" sz="2000" b="1" kern="1200" dirty="0">
                <a:solidFill>
                  <a:schemeClr val="tx1"/>
                </a:solidFill>
                <a:latin typeface="Times New Roman" panose="02020603050405020304" pitchFamily="18" charset="0"/>
                <a:ea typeface="+mn-ea"/>
                <a:cs typeface="Times New Roman" panose="02020603050405020304" pitchFamily="18" charset="0"/>
              </a:rPr>
              <a:t>nominative</a:t>
            </a:r>
            <a:r>
              <a:rPr lang="en-US" sz="2000" b="0" kern="1200" dirty="0">
                <a:solidFill>
                  <a:schemeClr val="tx1"/>
                </a:solidFill>
                <a:latin typeface="Times New Roman" panose="02020603050405020304" pitchFamily="18" charset="0"/>
                <a:ea typeface="+mn-ea"/>
                <a:cs typeface="Times New Roman" panose="02020603050405020304" pitchFamily="18" charset="0"/>
              </a:rPr>
              <a:t>.</a:t>
            </a:r>
          </a:p>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So, if a language treats </a:t>
            </a:r>
            <a:r>
              <a:rPr lang="en-US" sz="2000" b="1" dirty="0">
                <a:latin typeface="Times New Roman" panose="02020603050405020304" pitchFamily="18" charset="0"/>
                <a:cs typeface="Times New Roman" panose="02020603050405020304" pitchFamily="18" charset="0"/>
              </a:rPr>
              <a:t>Subject of transitive verb </a:t>
            </a:r>
            <a:r>
              <a:rPr lang="en-US" sz="2000" dirty="0">
                <a:latin typeface="Times New Roman" panose="02020603050405020304" pitchFamily="18" charset="0"/>
                <a:cs typeface="Times New Roman" panose="02020603050405020304" pitchFamily="18" charset="0"/>
              </a:rPr>
              <a:t>and </a:t>
            </a:r>
            <a:r>
              <a:rPr lang="en-US" sz="2000" b="1" dirty="0">
                <a:latin typeface="Times New Roman" panose="02020603050405020304" pitchFamily="18" charset="0"/>
                <a:cs typeface="Times New Roman" panose="02020603050405020304" pitchFamily="18" charset="0"/>
              </a:rPr>
              <a:t>Subject of intransitive verb </a:t>
            </a:r>
            <a:r>
              <a:rPr lang="en-US" sz="2000" dirty="0">
                <a:latin typeface="Times New Roman" panose="02020603050405020304" pitchFamily="18" charset="0"/>
                <a:cs typeface="Times New Roman" panose="02020603050405020304" pitchFamily="18" charset="0"/>
              </a:rPr>
              <a:t>in the same way, different from the </a:t>
            </a:r>
            <a:r>
              <a:rPr lang="en-US" sz="2000" b="1" dirty="0">
                <a:latin typeface="Times New Roman" panose="02020603050405020304" pitchFamily="18" charset="0"/>
                <a:cs typeface="Times New Roman" panose="02020603050405020304" pitchFamily="18" charset="0"/>
              </a:rPr>
              <a:t>Object of the transitive verb</a:t>
            </a:r>
            <a:r>
              <a:rPr lang="en-US" sz="2000" dirty="0">
                <a:latin typeface="Times New Roman" panose="02020603050405020304" pitchFamily="18" charset="0"/>
                <a:cs typeface="Times New Roman" panose="02020603050405020304" pitchFamily="18" charset="0"/>
              </a:rPr>
              <a:t>, the language is called </a:t>
            </a:r>
            <a:r>
              <a:rPr lang="en-US" sz="2000" b="1" dirty="0">
                <a:latin typeface="Times New Roman" panose="02020603050405020304" pitchFamily="18" charset="0"/>
                <a:cs typeface="Times New Roman" panose="02020603050405020304" pitchFamily="18" charset="0"/>
              </a:rPr>
              <a:t>Nominative- Accusative language.</a:t>
            </a:r>
          </a:p>
          <a:p>
            <a:pPr algn="l">
              <a:lnSpc>
                <a:spcPct val="150000"/>
              </a:lnSpc>
              <a:spcBef>
                <a:spcPts val="0"/>
              </a:spcBef>
            </a:pP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Eg.</a:t>
            </a:r>
            <a:r>
              <a:rPr lang="en-US" sz="2000" dirty="0">
                <a:latin typeface="Times New Roman" panose="02020603050405020304" pitchFamily="18" charset="0"/>
                <a:cs typeface="Times New Roman" panose="02020603050405020304" pitchFamily="18" charset="0"/>
              </a:rPr>
              <a:t> All Dravidian languages, and most Munda languages, I</a:t>
            </a:r>
            <a:r>
              <a:rPr lang="en-US" sz="2000" b="0" kern="1200" dirty="0">
                <a:solidFill>
                  <a:schemeClr val="tx1"/>
                </a:solidFill>
                <a:latin typeface="Times New Roman" panose="02020603050405020304" pitchFamily="18" charset="0"/>
                <a:ea typeface="+mn-ea"/>
                <a:cs typeface="Times New Roman" panose="02020603050405020304" pitchFamily="18" charset="0"/>
              </a:rPr>
              <a:t>ndo-European languages, including Latin, </a:t>
            </a:r>
          </a:p>
          <a:p>
            <a:pPr algn="l">
              <a:lnSpc>
                <a:spcPct val="150000"/>
              </a:lnSpc>
              <a:spcBef>
                <a:spcPts val="0"/>
              </a:spcBef>
            </a:pPr>
            <a:r>
              <a:rPr lang="en-US" sz="2000" dirty="0">
                <a:latin typeface="Times New Roman" panose="02020603050405020304" pitchFamily="18" charset="0"/>
                <a:cs typeface="Times New Roman" panose="02020603050405020304" pitchFamily="18" charset="0"/>
              </a:rPr>
              <a:t>                 </a:t>
            </a:r>
            <a:r>
              <a:rPr lang="en-US" sz="2000" b="0" kern="1200" dirty="0">
                <a:solidFill>
                  <a:schemeClr val="tx1"/>
                </a:solidFill>
                <a:latin typeface="Times New Roman" panose="02020603050405020304" pitchFamily="18" charset="0"/>
                <a:ea typeface="+mn-ea"/>
                <a:cs typeface="Times New Roman" panose="02020603050405020304" pitchFamily="18" charset="0"/>
              </a:rPr>
              <a:t>have nominative-accusative alignment.</a:t>
            </a:r>
          </a:p>
          <a:p>
            <a:pPr marL="342900" indent="-342900" algn="l">
              <a:buFont typeface="Wingdings" panose="05000000000000000000" pitchFamily="2" charset="2"/>
              <a:buChar char="Ø"/>
            </a:pPr>
            <a:endParaRPr lang="en-US" sz="2000" b="0" kern="1200" dirty="0">
              <a:solidFill>
                <a:schemeClr val="tx1"/>
              </a:solidFill>
              <a:latin typeface="Times New Roman" panose="02020603050405020304" pitchFamily="18" charset="0"/>
              <a:ea typeface="+mn-ea"/>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a:p>
            <a:pPr marL="342900" indent="-342900" algn="l">
              <a:lnSpc>
                <a:spcPct val="150000"/>
              </a:lnSpc>
              <a:spcBef>
                <a:spcPts val="0"/>
              </a:spcBef>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31F5CBEF-86E7-9F8F-2A0E-F16D056B74D9}"/>
              </a:ext>
            </a:extLst>
          </p:cNvPr>
          <p:cNvSpPr>
            <a:spLocks noGrp="1"/>
          </p:cNvSpPr>
          <p:nvPr>
            <p:ph type="sldNum" sz="quarter" idx="12"/>
          </p:nvPr>
        </p:nvSpPr>
        <p:spPr/>
        <p:txBody>
          <a:bodyPr/>
          <a:lstStyle/>
          <a:p>
            <a:fld id="{9953917B-9314-44A8-9CF5-8C1178B13F89}" type="slidenum">
              <a:rPr lang="en-IN" smtClean="0"/>
              <a:t>30</a:t>
            </a:fld>
            <a:endParaRPr lang="en-IN"/>
          </a:p>
        </p:txBody>
      </p:sp>
    </p:spTree>
    <p:extLst>
      <p:ext uri="{BB962C8B-B14F-4D97-AF65-F5344CB8AC3E}">
        <p14:creationId xmlns:p14="http://schemas.microsoft.com/office/powerpoint/2010/main" val="332073663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04B427-8147-9C55-3D37-8C0573A9317F}"/>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1C0E6151-AD36-5A81-05D9-523055CB271B}"/>
              </a:ext>
            </a:extLst>
          </p:cNvPr>
          <p:cNvSpPr>
            <a:spLocks noGrp="1"/>
          </p:cNvSpPr>
          <p:nvPr>
            <p:ph type="subTitle" idx="1"/>
          </p:nvPr>
        </p:nvSpPr>
        <p:spPr>
          <a:xfrm>
            <a:off x="936172" y="564923"/>
            <a:ext cx="11179628" cy="5791427"/>
          </a:xfrm>
        </p:spPr>
        <p:txBody>
          <a:bodyPr>
            <a:normAutofit/>
          </a:bodyPr>
          <a:lstStyle/>
          <a:p>
            <a:pPr marL="342900" indent="-342900" algn="l">
              <a:lnSpc>
                <a:spcPct val="150000"/>
              </a:lnSpc>
              <a:spcBef>
                <a:spcPts val="0"/>
              </a:spcBef>
              <a:buFont typeface="Wingdings" panose="05000000000000000000" pitchFamily="2" charset="2"/>
              <a:buChar char="Ø"/>
            </a:pPr>
            <a:r>
              <a:rPr lang="en-US" sz="2000" b="0" i="0" u="none" strike="noStrike" baseline="0" dirty="0">
                <a:solidFill>
                  <a:srgbClr val="231F20"/>
                </a:solidFill>
                <a:latin typeface="Times New Roman" panose="02020603050405020304" pitchFamily="18" charset="0"/>
                <a:cs typeface="Times New Roman" panose="02020603050405020304" pitchFamily="18" charset="0"/>
              </a:rPr>
              <a:t>Japanese is an example of this type, as can be seen </a:t>
            </a:r>
            <a:r>
              <a:rPr lang="en-US" sz="2000" dirty="0">
                <a:solidFill>
                  <a:srgbClr val="231F20"/>
                </a:solidFill>
                <a:latin typeface="Times New Roman" panose="02020603050405020304" pitchFamily="18" charset="0"/>
                <a:cs typeface="Times New Roman" panose="02020603050405020304" pitchFamily="18" charset="0"/>
              </a:rPr>
              <a:t>below,</a:t>
            </a:r>
            <a:r>
              <a:rPr lang="en-US" sz="2000" b="0" i="0" u="none" strike="noStrike" baseline="0" dirty="0">
                <a:solidFill>
                  <a:srgbClr val="231F20"/>
                </a:solidFill>
                <a:latin typeface="Times New Roman" panose="02020603050405020304" pitchFamily="18" charset="0"/>
                <a:cs typeface="Times New Roman" panose="02020603050405020304" pitchFamily="18" charset="0"/>
              </a:rPr>
              <a:t> the case marker </a:t>
            </a:r>
            <a:r>
              <a:rPr lang="en-US" sz="2000" b="0" i="1" u="none" strike="noStrike" baseline="0" dirty="0">
                <a:solidFill>
                  <a:srgbClr val="231F20"/>
                </a:solidFill>
                <a:latin typeface="Times New Roman" panose="02020603050405020304" pitchFamily="18" charset="0"/>
                <a:cs typeface="Times New Roman" panose="02020603050405020304" pitchFamily="18" charset="0"/>
              </a:rPr>
              <a:t>-ga </a:t>
            </a:r>
            <a:r>
              <a:rPr lang="en-US" sz="2000" b="0" i="0" u="none" strike="noStrike" baseline="0" dirty="0">
                <a:solidFill>
                  <a:srgbClr val="231F20"/>
                </a:solidFill>
                <a:latin typeface="Times New Roman" panose="02020603050405020304" pitchFamily="18" charset="0"/>
                <a:cs typeface="Times New Roman" panose="02020603050405020304" pitchFamily="18" charset="0"/>
              </a:rPr>
              <a:t>indicates nominative case, while </a:t>
            </a:r>
            <a:r>
              <a:rPr lang="en-US" sz="2000" b="0" i="1" u="none" strike="noStrike" baseline="0" dirty="0">
                <a:solidFill>
                  <a:srgbClr val="231F20"/>
                </a:solidFill>
                <a:latin typeface="Times New Roman" panose="02020603050405020304" pitchFamily="18" charset="0"/>
                <a:cs typeface="Times New Roman" panose="02020603050405020304" pitchFamily="18" charset="0"/>
              </a:rPr>
              <a:t>-o </a:t>
            </a:r>
            <a:r>
              <a:rPr lang="en-US" sz="2000" b="0" i="0" u="none" strike="noStrike" baseline="0" dirty="0">
                <a:solidFill>
                  <a:srgbClr val="231F20"/>
                </a:solidFill>
                <a:latin typeface="Times New Roman" panose="02020603050405020304" pitchFamily="18" charset="0"/>
                <a:cs typeface="Times New Roman" panose="02020603050405020304" pitchFamily="18" charset="0"/>
              </a:rPr>
              <a:t>marks accusative case.</a:t>
            </a:r>
            <a:endParaRPr lang="en-US" sz="2000" b="0" i="0" u="none" strike="noStrike" baseline="0" dirty="0">
              <a:solidFill>
                <a:srgbClr val="000000"/>
              </a:solidFill>
              <a:latin typeface="Times New Roman" panose="02020603050405020304" pitchFamily="18" charset="0"/>
              <a:cs typeface="Times New Roman" panose="02020603050405020304" pitchFamily="18" charset="0"/>
            </a:endParaRPr>
          </a:p>
          <a:p>
            <a:pPr marL="342900" indent="-342900" algn="l">
              <a:buFont typeface="Wingdings" panose="05000000000000000000" pitchFamily="2" charset="2"/>
              <a:buChar char="Ø"/>
            </a:pPr>
            <a:endParaRPr lang="en-US" sz="2000" b="0" kern="1200" dirty="0">
              <a:solidFill>
                <a:schemeClr val="tx1"/>
              </a:solidFill>
              <a:latin typeface="Times New Roman" panose="02020603050405020304" pitchFamily="18" charset="0"/>
              <a:ea typeface="+mn-ea"/>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a:p>
            <a:pPr marL="342900" indent="-342900" algn="l">
              <a:lnSpc>
                <a:spcPct val="150000"/>
              </a:lnSpc>
              <a:spcBef>
                <a:spcPts val="0"/>
              </a:spcBef>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CEE6E1D3-1D71-D6F1-01D3-BE7F778F70E6}"/>
              </a:ext>
            </a:extLst>
          </p:cNvPr>
          <p:cNvSpPr>
            <a:spLocks noGrp="1"/>
          </p:cNvSpPr>
          <p:nvPr>
            <p:ph type="sldNum" sz="quarter" idx="12"/>
          </p:nvPr>
        </p:nvSpPr>
        <p:spPr/>
        <p:txBody>
          <a:bodyPr/>
          <a:lstStyle/>
          <a:p>
            <a:fld id="{9953917B-9314-44A8-9CF5-8C1178B13F89}" type="slidenum">
              <a:rPr lang="en-IN" smtClean="0"/>
              <a:t>31</a:t>
            </a:fld>
            <a:endParaRPr lang="en-IN"/>
          </a:p>
        </p:txBody>
      </p:sp>
      <p:pic>
        <p:nvPicPr>
          <p:cNvPr id="4" name="Picture 3">
            <a:extLst>
              <a:ext uri="{FF2B5EF4-FFF2-40B4-BE49-F238E27FC236}">
                <a16:creationId xmlns:a16="http://schemas.microsoft.com/office/drawing/2014/main" id="{E2D4E3FC-4C17-C24B-E762-AA845EF58526}"/>
              </a:ext>
            </a:extLst>
          </p:cNvPr>
          <p:cNvPicPr>
            <a:picLocks noChangeAspect="1"/>
          </p:cNvPicPr>
          <p:nvPr/>
        </p:nvPicPr>
        <p:blipFill>
          <a:blip r:embed="rId2"/>
          <a:stretch>
            <a:fillRect/>
          </a:stretch>
        </p:blipFill>
        <p:spPr>
          <a:xfrm>
            <a:off x="1738363" y="1803526"/>
            <a:ext cx="5256627" cy="3002649"/>
          </a:xfrm>
          <a:prstGeom prst="rect">
            <a:avLst/>
          </a:prstGeom>
        </p:spPr>
      </p:pic>
    </p:spTree>
    <p:extLst>
      <p:ext uri="{BB962C8B-B14F-4D97-AF65-F5344CB8AC3E}">
        <p14:creationId xmlns:p14="http://schemas.microsoft.com/office/powerpoint/2010/main" val="53156014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69E727-46B3-7772-D2D2-0C674A275F20}"/>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DC031C0A-4943-5C87-9393-D1AE0359F477}"/>
              </a:ext>
            </a:extLst>
          </p:cNvPr>
          <p:cNvSpPr>
            <a:spLocks noGrp="1"/>
          </p:cNvSpPr>
          <p:nvPr>
            <p:ph type="subTitle" idx="1"/>
          </p:nvPr>
        </p:nvSpPr>
        <p:spPr>
          <a:xfrm>
            <a:off x="936172" y="564923"/>
            <a:ext cx="11179628" cy="5791427"/>
          </a:xfrm>
        </p:spPr>
        <p:txBody>
          <a:bodyPr>
            <a:normAutofit/>
          </a:bodyPr>
          <a:lstStyle/>
          <a:p>
            <a:pPr marL="342900" indent="-342900" algn="l">
              <a:buFont typeface="Wingdings" panose="05000000000000000000" pitchFamily="2" charset="2"/>
              <a:buChar char="Ø"/>
            </a:pPr>
            <a:endParaRPr lang="en-US" sz="2000" b="0" kern="1200" dirty="0">
              <a:solidFill>
                <a:schemeClr val="tx1"/>
              </a:solidFill>
              <a:latin typeface="Times New Roman" panose="02020603050405020304" pitchFamily="18" charset="0"/>
              <a:ea typeface="+mn-ea"/>
              <a:cs typeface="Times New Roman" panose="02020603050405020304" pitchFamily="18" charset="0"/>
            </a:endParaRPr>
          </a:p>
          <a:p>
            <a:pPr algn="l"/>
            <a:r>
              <a:rPr lang="en-IN" sz="2000" b="0" kern="1200" dirty="0">
                <a:solidFill>
                  <a:schemeClr val="tx1"/>
                </a:solidFill>
                <a:latin typeface="Times New Roman" panose="02020603050405020304" pitchFamily="18" charset="0"/>
                <a:ea typeface="+mn-ea"/>
                <a:cs typeface="Times New Roman" panose="02020603050405020304" pitchFamily="18" charset="0"/>
              </a:rPr>
              <a:t>    Another example: morphological case marking</a:t>
            </a:r>
          </a:p>
          <a:p>
            <a:pPr algn="l"/>
            <a:r>
              <a:rPr lang="en-IN" sz="2000" b="0" kern="1200" dirty="0">
                <a:solidFill>
                  <a:schemeClr val="tx1"/>
                </a:solidFill>
                <a:latin typeface="Times New Roman" panose="02020603050405020304" pitchFamily="18" charset="0"/>
                <a:ea typeface="+mn-ea"/>
                <a:cs typeface="Times New Roman" panose="02020603050405020304" pitchFamily="18" charset="0"/>
              </a:rPr>
              <a:t>      ( )     ram-</a:t>
            </a:r>
            <a:r>
              <a:rPr lang="en-IN" sz="2000" b="1" kern="1200" dirty="0">
                <a:solidFill>
                  <a:srgbClr val="00B0F0"/>
                </a:solidFill>
                <a:latin typeface="Times New Roman" panose="02020603050405020304" pitchFamily="18" charset="0"/>
                <a:ea typeface="+mn-ea"/>
                <a:cs typeface="Times New Roman" panose="02020603050405020304" pitchFamily="18" charset="0"/>
              </a:rPr>
              <a:t>a</a:t>
            </a:r>
            <a:r>
              <a:rPr lang="en-IN" sz="2000" b="0" kern="1200" dirty="0">
                <a:solidFill>
                  <a:schemeClr val="tx1"/>
                </a:solidFill>
                <a:latin typeface="Times New Roman" panose="02020603050405020304" pitchFamily="18" charset="0"/>
                <a:ea typeface="+mn-ea"/>
                <a:cs typeface="Times New Roman" panose="02020603050405020304" pitchFamily="18" charset="0"/>
              </a:rPr>
              <a:t>         </a:t>
            </a:r>
            <a:r>
              <a:rPr lang="en-IN" sz="2000" b="0" kern="1200" dirty="0" err="1">
                <a:solidFill>
                  <a:schemeClr val="tx1"/>
                </a:solidFill>
                <a:latin typeface="Times New Roman" panose="02020603050405020304" pitchFamily="18" charset="0"/>
                <a:ea typeface="+mn-ea"/>
                <a:cs typeface="Times New Roman" panose="02020603050405020304" pitchFamily="18" charset="0"/>
              </a:rPr>
              <a:t>swima-</a:t>
            </a:r>
            <a:r>
              <a:rPr lang="en-IN" sz="2000" b="1" kern="1200" dirty="0" err="1">
                <a:solidFill>
                  <a:srgbClr val="7030A0"/>
                </a:solidFill>
                <a:latin typeface="Times New Roman" panose="02020603050405020304" pitchFamily="18" charset="0"/>
                <a:ea typeface="+mn-ea"/>
                <a:cs typeface="Times New Roman" panose="02020603050405020304" pitchFamily="18" charset="0"/>
              </a:rPr>
              <a:t>kʰwu</a:t>
            </a:r>
            <a:r>
              <a:rPr lang="en-IN" sz="2000" b="1" kern="1200" dirty="0">
                <a:solidFill>
                  <a:srgbClr val="7030A0"/>
                </a:solidFill>
                <a:latin typeface="Times New Roman" panose="02020603050405020304" pitchFamily="18" charset="0"/>
                <a:ea typeface="+mn-ea"/>
                <a:cs typeface="Times New Roman" panose="02020603050405020304" pitchFamily="18" charset="0"/>
              </a:rPr>
              <a:t> </a:t>
            </a:r>
            <a:r>
              <a:rPr lang="en-IN" sz="2000" b="0" kern="1200" dirty="0">
                <a:solidFill>
                  <a:schemeClr val="tx1"/>
                </a:solidFill>
                <a:latin typeface="Times New Roman" panose="02020603050405020304" pitchFamily="18" charset="0"/>
                <a:ea typeface="+mn-ea"/>
                <a:cs typeface="Times New Roman" panose="02020603050405020304" pitchFamily="18" charset="0"/>
              </a:rPr>
              <a:t>  </a:t>
            </a:r>
            <a:r>
              <a:rPr lang="en-IN" sz="2000" b="0" kern="1200" dirty="0" err="1">
                <a:solidFill>
                  <a:schemeClr val="tx1"/>
                </a:solidFill>
                <a:latin typeface="Times New Roman" panose="02020603050405020304" pitchFamily="18" charset="0"/>
                <a:ea typeface="+mn-ea"/>
                <a:cs typeface="Times New Roman" panose="02020603050405020304" pitchFamily="18" charset="0"/>
              </a:rPr>
              <a:t>hwsw-dwŋ-mwn</a:t>
            </a:r>
            <a:r>
              <a:rPr lang="en-IN" sz="2000" b="0" kern="1200" dirty="0">
                <a:solidFill>
                  <a:schemeClr val="tx1"/>
                </a:solidFill>
                <a:latin typeface="Times New Roman" panose="02020603050405020304" pitchFamily="18" charset="0"/>
                <a:ea typeface="+mn-ea"/>
                <a:cs typeface="Times New Roman" panose="02020603050405020304" pitchFamily="18" charset="0"/>
              </a:rPr>
              <a:t>         [Bodo</a:t>
            </a:r>
            <a:r>
              <a:rPr lang="en-IN" sz="2000" b="0" kern="1200" baseline="0" dirty="0">
                <a:solidFill>
                  <a:schemeClr val="tx1"/>
                </a:solidFill>
                <a:latin typeface="Times New Roman" panose="02020603050405020304" pitchFamily="18" charset="0"/>
                <a:ea typeface="+mn-ea"/>
                <a:cs typeface="Times New Roman" panose="02020603050405020304" pitchFamily="18" charset="0"/>
              </a:rPr>
              <a:t> in</a:t>
            </a:r>
            <a:r>
              <a:rPr lang="en-IN" sz="2000" b="0" kern="1200" dirty="0">
                <a:solidFill>
                  <a:schemeClr val="tx1"/>
                </a:solidFill>
                <a:latin typeface="Times New Roman" panose="02020603050405020304" pitchFamily="18" charset="0"/>
                <a:ea typeface="+mn-ea"/>
                <a:cs typeface="Times New Roman" panose="02020603050405020304" pitchFamily="18" charset="0"/>
              </a:rPr>
              <a:t> Assam, Northeast India] </a:t>
            </a:r>
          </a:p>
          <a:p>
            <a:pPr algn="l"/>
            <a:r>
              <a:rPr lang="en-IN" sz="2000" b="0" kern="1200" dirty="0">
                <a:solidFill>
                  <a:schemeClr val="tx1"/>
                </a:solidFill>
                <a:latin typeface="Times New Roman" panose="02020603050405020304" pitchFamily="18" charset="0"/>
                <a:ea typeface="+mn-ea"/>
                <a:cs typeface="Times New Roman" panose="02020603050405020304" pitchFamily="18" charset="0"/>
              </a:rPr>
              <a:t>              Ram-</a:t>
            </a:r>
            <a:r>
              <a:rPr lang="en-US" sz="2000" b="1" kern="1200" cap="small" dirty="0">
                <a:solidFill>
                  <a:srgbClr val="00B0F0"/>
                </a:solidFill>
                <a:latin typeface="Times New Roman" panose="02020603050405020304" pitchFamily="18" charset="0"/>
                <a:ea typeface="+mn-ea"/>
                <a:cs typeface="Times New Roman" panose="02020603050405020304" pitchFamily="18" charset="0"/>
              </a:rPr>
              <a:t>nom</a:t>
            </a:r>
            <a:r>
              <a:rPr lang="en-IN" sz="2000" b="0" kern="1200" dirty="0">
                <a:solidFill>
                  <a:schemeClr val="tx1"/>
                </a:solidFill>
                <a:latin typeface="Times New Roman" panose="02020603050405020304" pitchFamily="18" charset="0"/>
                <a:ea typeface="+mn-ea"/>
                <a:cs typeface="Times New Roman" panose="02020603050405020304" pitchFamily="18" charset="0"/>
              </a:rPr>
              <a:t>  dog-</a:t>
            </a:r>
            <a:r>
              <a:rPr lang="en-US" sz="2000" b="1" kern="1200" cap="small" dirty="0">
                <a:solidFill>
                  <a:srgbClr val="7030A0"/>
                </a:solidFill>
                <a:latin typeface="Times New Roman" panose="02020603050405020304" pitchFamily="18" charset="0"/>
                <a:ea typeface="+mn-ea"/>
                <a:cs typeface="Times New Roman" panose="02020603050405020304" pitchFamily="18" charset="0"/>
              </a:rPr>
              <a:t>acc</a:t>
            </a:r>
            <a:r>
              <a:rPr lang="en-IN" sz="2000" b="0" kern="1200" dirty="0">
                <a:solidFill>
                  <a:schemeClr val="tx1"/>
                </a:solidFill>
                <a:latin typeface="Times New Roman" panose="02020603050405020304" pitchFamily="18" charset="0"/>
                <a:ea typeface="+mn-ea"/>
                <a:cs typeface="Times New Roman" panose="02020603050405020304" pitchFamily="18" charset="0"/>
              </a:rPr>
              <a:t>         chase-</a:t>
            </a:r>
            <a:r>
              <a:rPr lang="en-US" sz="2000" b="0" kern="1200" cap="small" dirty="0">
                <a:solidFill>
                  <a:schemeClr val="tx1"/>
                </a:solidFill>
                <a:latin typeface="Times New Roman" panose="02020603050405020304" pitchFamily="18" charset="0"/>
                <a:ea typeface="+mn-ea"/>
                <a:cs typeface="Times New Roman" panose="02020603050405020304" pitchFamily="18" charset="0"/>
              </a:rPr>
              <a:t>real</a:t>
            </a:r>
            <a:r>
              <a:rPr lang="en-IN" sz="2000" b="0" kern="1200" dirty="0">
                <a:solidFill>
                  <a:schemeClr val="tx1"/>
                </a:solidFill>
                <a:latin typeface="Times New Roman" panose="02020603050405020304" pitchFamily="18" charset="0"/>
                <a:ea typeface="+mn-ea"/>
                <a:cs typeface="Times New Roman" panose="02020603050405020304" pitchFamily="18" charset="0"/>
              </a:rPr>
              <a:t>-</a:t>
            </a:r>
            <a:r>
              <a:rPr lang="en-US" sz="2000" b="0" kern="1200" cap="small" dirty="0" err="1">
                <a:solidFill>
                  <a:schemeClr val="tx1"/>
                </a:solidFill>
                <a:latin typeface="Times New Roman" panose="02020603050405020304" pitchFamily="18" charset="0"/>
                <a:ea typeface="+mn-ea"/>
                <a:cs typeface="Times New Roman" panose="02020603050405020304" pitchFamily="18" charset="0"/>
              </a:rPr>
              <a:t>pst</a:t>
            </a:r>
            <a:r>
              <a:rPr lang="en-IN" sz="2000" b="0" kern="1200" dirty="0">
                <a:solidFill>
                  <a:schemeClr val="tx1"/>
                </a:solidFill>
                <a:latin typeface="Times New Roman" panose="02020603050405020304" pitchFamily="18" charset="0"/>
                <a:ea typeface="+mn-ea"/>
                <a:cs typeface="Times New Roman" panose="02020603050405020304" pitchFamily="18" charset="0"/>
              </a:rPr>
              <a:t>  </a:t>
            </a:r>
          </a:p>
          <a:p>
            <a:pPr algn="l"/>
            <a:r>
              <a:rPr lang="en-IN" sz="2000" b="0" kern="1200" dirty="0">
                <a:solidFill>
                  <a:schemeClr val="tx1"/>
                </a:solidFill>
                <a:latin typeface="Times New Roman" panose="02020603050405020304" pitchFamily="18" charset="0"/>
                <a:ea typeface="+mn-ea"/>
                <a:cs typeface="Times New Roman" panose="02020603050405020304" pitchFamily="18" charset="0"/>
              </a:rPr>
              <a:t>              ‘Ram chased the dog.’                                         (- transitive sentence)</a:t>
            </a:r>
          </a:p>
          <a:p>
            <a:pPr algn="l"/>
            <a:endParaRPr lang="en-IN" sz="2000" b="0" kern="1200" dirty="0">
              <a:solidFill>
                <a:schemeClr val="tx1"/>
              </a:solidFill>
              <a:latin typeface="Times New Roman" panose="02020603050405020304" pitchFamily="18" charset="0"/>
              <a:ea typeface="+mn-ea"/>
              <a:cs typeface="Times New Roman" panose="02020603050405020304" pitchFamily="18" charset="0"/>
            </a:endParaRPr>
          </a:p>
          <a:p>
            <a:pPr algn="l"/>
            <a:r>
              <a:rPr lang="en-IN" sz="2000" b="0" kern="1200" dirty="0">
                <a:solidFill>
                  <a:schemeClr val="tx1"/>
                </a:solidFill>
                <a:latin typeface="Times New Roman" panose="02020603050405020304" pitchFamily="18" charset="0"/>
                <a:ea typeface="+mn-ea"/>
                <a:cs typeface="Times New Roman" panose="02020603050405020304" pitchFamily="18" charset="0"/>
              </a:rPr>
              <a:t>      ( )    ram-</a:t>
            </a:r>
            <a:r>
              <a:rPr lang="en-IN" sz="2000" b="1" kern="1200" dirty="0">
                <a:solidFill>
                  <a:srgbClr val="00B0F0"/>
                </a:solidFill>
                <a:latin typeface="Times New Roman" panose="02020603050405020304" pitchFamily="18" charset="0"/>
                <a:ea typeface="+mn-ea"/>
                <a:cs typeface="Times New Roman" panose="02020603050405020304" pitchFamily="18" charset="0"/>
              </a:rPr>
              <a:t>a</a:t>
            </a:r>
            <a:r>
              <a:rPr lang="en-IN" sz="2000" b="0" kern="1200" dirty="0">
                <a:solidFill>
                  <a:schemeClr val="tx1"/>
                </a:solidFill>
                <a:latin typeface="Times New Roman" panose="02020603050405020304" pitchFamily="18" charset="0"/>
                <a:ea typeface="+mn-ea"/>
                <a:cs typeface="Times New Roman" panose="02020603050405020304" pitchFamily="18" charset="0"/>
              </a:rPr>
              <a:t>         </a:t>
            </a:r>
            <a:r>
              <a:rPr lang="en-IN" sz="2000" b="0" kern="1200" dirty="0" err="1">
                <a:solidFill>
                  <a:schemeClr val="tx1"/>
                </a:solidFill>
                <a:latin typeface="Times New Roman" panose="02020603050405020304" pitchFamily="18" charset="0"/>
                <a:ea typeface="+mn-ea"/>
                <a:cs typeface="Times New Roman" panose="02020603050405020304" pitchFamily="18" charset="0"/>
              </a:rPr>
              <a:t>thwi</a:t>
            </a:r>
            <a:r>
              <a:rPr lang="en-IN" sz="2000" b="0" kern="1200" dirty="0">
                <a:solidFill>
                  <a:schemeClr val="tx1"/>
                </a:solidFill>
                <a:latin typeface="Times New Roman" panose="02020603050405020304" pitchFamily="18" charset="0"/>
                <a:ea typeface="+mn-ea"/>
                <a:cs typeface="Times New Roman" panose="02020603050405020304" pitchFamily="18" charset="0"/>
              </a:rPr>
              <a:t>-bai  </a:t>
            </a:r>
          </a:p>
          <a:p>
            <a:pPr algn="l"/>
            <a:r>
              <a:rPr lang="en-IN" sz="2000" b="0" kern="1200" dirty="0">
                <a:solidFill>
                  <a:schemeClr val="tx1"/>
                </a:solidFill>
                <a:latin typeface="Times New Roman" panose="02020603050405020304" pitchFamily="18" charset="0"/>
                <a:ea typeface="+mn-ea"/>
                <a:cs typeface="Times New Roman" panose="02020603050405020304" pitchFamily="18" charset="0"/>
              </a:rPr>
              <a:t>              Ram-</a:t>
            </a:r>
            <a:r>
              <a:rPr lang="en-US" sz="2000" b="1" kern="1200" cap="small" dirty="0">
                <a:solidFill>
                  <a:srgbClr val="00B0F0"/>
                </a:solidFill>
                <a:latin typeface="Times New Roman" panose="02020603050405020304" pitchFamily="18" charset="0"/>
                <a:ea typeface="+mn-ea"/>
                <a:cs typeface="Times New Roman" panose="02020603050405020304" pitchFamily="18" charset="0"/>
              </a:rPr>
              <a:t>nom</a:t>
            </a:r>
            <a:r>
              <a:rPr lang="en-US" sz="2000" b="0" kern="1200" cap="small" dirty="0">
                <a:solidFill>
                  <a:schemeClr val="tx1"/>
                </a:solidFill>
                <a:latin typeface="Times New Roman" panose="02020603050405020304" pitchFamily="18" charset="0"/>
                <a:ea typeface="+mn-ea"/>
                <a:cs typeface="Times New Roman" panose="02020603050405020304" pitchFamily="18" charset="0"/>
              </a:rPr>
              <a:t>  </a:t>
            </a:r>
            <a:r>
              <a:rPr lang="en-IN" sz="2000" b="0" kern="1200" dirty="0">
                <a:solidFill>
                  <a:schemeClr val="tx1"/>
                </a:solidFill>
                <a:latin typeface="Times New Roman" panose="02020603050405020304" pitchFamily="18" charset="0"/>
                <a:ea typeface="+mn-ea"/>
                <a:cs typeface="Times New Roman" panose="02020603050405020304" pitchFamily="18" charset="0"/>
              </a:rPr>
              <a:t> die-</a:t>
            </a:r>
            <a:r>
              <a:rPr lang="en-US" sz="2000" b="0" kern="1200" cap="small" dirty="0" err="1">
                <a:solidFill>
                  <a:schemeClr val="tx1"/>
                </a:solidFill>
                <a:latin typeface="Times New Roman" panose="02020603050405020304" pitchFamily="18" charset="0"/>
                <a:ea typeface="+mn-ea"/>
                <a:cs typeface="Times New Roman" panose="02020603050405020304" pitchFamily="18" charset="0"/>
              </a:rPr>
              <a:t>pfv</a:t>
            </a:r>
            <a:endParaRPr lang="en-IN" sz="2000" b="0" kern="1200" dirty="0">
              <a:solidFill>
                <a:schemeClr val="tx1"/>
              </a:solidFill>
              <a:latin typeface="Times New Roman" panose="02020603050405020304" pitchFamily="18" charset="0"/>
              <a:ea typeface="+mn-ea"/>
              <a:cs typeface="Times New Roman" panose="02020603050405020304" pitchFamily="18" charset="0"/>
            </a:endParaRPr>
          </a:p>
          <a:p>
            <a:pPr algn="l"/>
            <a:r>
              <a:rPr lang="en-IN" sz="2000" b="0" kern="1200" dirty="0">
                <a:solidFill>
                  <a:schemeClr val="tx1"/>
                </a:solidFill>
                <a:latin typeface="Times New Roman" panose="02020603050405020304" pitchFamily="18" charset="0"/>
                <a:ea typeface="+mn-ea"/>
                <a:cs typeface="Times New Roman" panose="02020603050405020304" pitchFamily="18" charset="0"/>
              </a:rPr>
              <a:t>              ‘Ram has died</a:t>
            </a:r>
            <a:r>
              <a:rPr lang="en-IN" sz="2000" b="0" kern="1200">
                <a:solidFill>
                  <a:schemeClr val="tx1"/>
                </a:solidFill>
                <a:latin typeface="Times New Roman" panose="02020603050405020304" pitchFamily="18" charset="0"/>
                <a:ea typeface="+mn-ea"/>
                <a:cs typeface="Times New Roman" panose="02020603050405020304" pitchFamily="18" charset="0"/>
              </a:rPr>
              <a:t>.’                                                    </a:t>
            </a:r>
            <a:r>
              <a:rPr lang="en-IN" sz="2000" b="0" kern="1200" dirty="0">
                <a:solidFill>
                  <a:schemeClr val="tx1"/>
                </a:solidFill>
                <a:latin typeface="Times New Roman" panose="02020603050405020304" pitchFamily="18" charset="0"/>
                <a:ea typeface="+mn-ea"/>
                <a:cs typeface="Times New Roman" panose="02020603050405020304" pitchFamily="18" charset="0"/>
              </a:rPr>
              <a:t>(- intransitive sentence)</a:t>
            </a: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a:p>
            <a:pPr marL="342900" indent="-342900" algn="l">
              <a:lnSpc>
                <a:spcPct val="150000"/>
              </a:lnSpc>
              <a:spcBef>
                <a:spcPts val="0"/>
              </a:spcBef>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85A42DC9-AF13-FFB5-E216-BA598605702F}"/>
              </a:ext>
            </a:extLst>
          </p:cNvPr>
          <p:cNvSpPr>
            <a:spLocks noGrp="1"/>
          </p:cNvSpPr>
          <p:nvPr>
            <p:ph type="sldNum" sz="quarter" idx="12"/>
          </p:nvPr>
        </p:nvSpPr>
        <p:spPr/>
        <p:txBody>
          <a:bodyPr/>
          <a:lstStyle/>
          <a:p>
            <a:fld id="{9953917B-9314-44A8-9CF5-8C1178B13F89}" type="slidenum">
              <a:rPr lang="en-IN" smtClean="0"/>
              <a:t>32</a:t>
            </a:fld>
            <a:endParaRPr lang="en-IN"/>
          </a:p>
        </p:txBody>
      </p:sp>
    </p:spTree>
    <p:extLst>
      <p:ext uri="{BB962C8B-B14F-4D97-AF65-F5344CB8AC3E}">
        <p14:creationId xmlns:p14="http://schemas.microsoft.com/office/powerpoint/2010/main" val="289816587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C83573-B22D-7FAE-F06B-7117EE5504F7}"/>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E3476538-A1FC-32C2-0AF8-8414B7611D23}"/>
              </a:ext>
            </a:extLst>
          </p:cNvPr>
          <p:cNvSpPr>
            <a:spLocks noGrp="1"/>
          </p:cNvSpPr>
          <p:nvPr>
            <p:ph type="subTitle" idx="1"/>
          </p:nvPr>
        </p:nvSpPr>
        <p:spPr>
          <a:xfrm>
            <a:off x="936172" y="564923"/>
            <a:ext cx="11179628" cy="5791427"/>
          </a:xfrm>
        </p:spPr>
        <p:txBody>
          <a:bodyPr>
            <a:normAutofit/>
          </a:bodyPr>
          <a:lstStyle/>
          <a:p>
            <a:pPr algn="l"/>
            <a:r>
              <a:rPr lang="en-US" b="1" dirty="0">
                <a:latin typeface="Times New Roman" panose="02020603050405020304" pitchFamily="18" charset="0"/>
                <a:cs typeface="Times New Roman" panose="02020603050405020304" pitchFamily="18" charset="0"/>
              </a:rPr>
              <a:t>ii. Ergative-absolutive language</a:t>
            </a:r>
            <a:endParaRPr lang="en-IN" b="1" dirty="0">
              <a:latin typeface="Times New Roman" panose="02020603050405020304" pitchFamily="18" charset="0"/>
              <a:cs typeface="Times New Roman" panose="02020603050405020304" pitchFamily="18" charset="0"/>
            </a:endParaRPr>
          </a:p>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second most common type of alignment is ergative-absolutive alignment.</a:t>
            </a:r>
          </a:p>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In these languages, the intransitive subjects pattern together with transitive objects, while the transitive subjects is different.</a:t>
            </a:r>
          </a:p>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a:t>
            </a:r>
            <a:r>
              <a:rPr lang="en-US" sz="2000" b="1" dirty="0">
                <a:latin typeface="Times New Roman" panose="02020603050405020304" pitchFamily="18" charset="0"/>
                <a:cs typeface="Times New Roman" panose="02020603050405020304" pitchFamily="18" charset="0"/>
              </a:rPr>
              <a:t>ergative case </a:t>
            </a:r>
            <a:r>
              <a:rPr lang="en-US" sz="2000" dirty="0">
                <a:latin typeface="Times New Roman" panose="02020603050405020304" pitchFamily="18" charset="0"/>
                <a:cs typeface="Times New Roman" panose="02020603050405020304" pitchFamily="18" charset="0"/>
              </a:rPr>
              <a:t>is used for the subjects of transitive sentences, whereas intransitive subjects and transitive objects are marked with the same, usually unmarked, </a:t>
            </a:r>
            <a:r>
              <a:rPr lang="en-US" sz="2000" b="1" dirty="0">
                <a:latin typeface="Times New Roman" panose="02020603050405020304" pitchFamily="18" charset="0"/>
                <a:cs typeface="Times New Roman" panose="02020603050405020304" pitchFamily="18" charset="0"/>
              </a:rPr>
              <a:t>absolutive case</a:t>
            </a:r>
            <a:r>
              <a:rPr lang="en-US" sz="2000" dirty="0">
                <a:latin typeface="Times New Roman" panose="02020603050405020304" pitchFamily="18" charset="0"/>
                <a:cs typeface="Times New Roman" panose="02020603050405020304" pitchFamily="18" charset="0"/>
              </a:rPr>
              <a:t>.</a:t>
            </a:r>
          </a:p>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So, if a language treats </a:t>
            </a:r>
            <a:r>
              <a:rPr lang="en-US" sz="2000" b="1" dirty="0">
                <a:latin typeface="Times New Roman" panose="02020603050405020304" pitchFamily="18" charset="0"/>
                <a:cs typeface="Times New Roman" panose="02020603050405020304" pitchFamily="18" charset="0"/>
              </a:rPr>
              <a:t>Subject of transitive verb </a:t>
            </a:r>
            <a:r>
              <a:rPr lang="en-US" sz="2000" dirty="0">
                <a:latin typeface="Times New Roman" panose="02020603050405020304" pitchFamily="18" charset="0"/>
                <a:cs typeface="Times New Roman" panose="02020603050405020304" pitchFamily="18" charset="0"/>
              </a:rPr>
              <a:t>differently from the</a:t>
            </a:r>
            <a:r>
              <a:rPr lang="en-US" sz="2000" b="1" dirty="0">
                <a:latin typeface="Times New Roman" panose="02020603050405020304" pitchFamily="18" charset="0"/>
                <a:cs typeface="Times New Roman" panose="02020603050405020304" pitchFamily="18" charset="0"/>
              </a:rPr>
              <a:t> Object of the transitive verb</a:t>
            </a:r>
            <a:r>
              <a:rPr lang="en-US" sz="2000" dirty="0">
                <a:latin typeface="Times New Roman" panose="02020603050405020304" pitchFamily="18" charset="0"/>
                <a:cs typeface="Times New Roman" panose="02020603050405020304" pitchFamily="18" charset="0"/>
              </a:rPr>
              <a:t> and </a:t>
            </a:r>
            <a:r>
              <a:rPr lang="en-US" sz="2000" b="1" dirty="0">
                <a:latin typeface="Times New Roman" panose="02020603050405020304" pitchFamily="18" charset="0"/>
                <a:cs typeface="Times New Roman" panose="02020603050405020304" pitchFamily="18" charset="0"/>
              </a:rPr>
              <a:t>Subject of intransitive verb, </a:t>
            </a:r>
            <a:r>
              <a:rPr lang="en-US" sz="2000" dirty="0">
                <a:latin typeface="Times New Roman" panose="02020603050405020304" pitchFamily="18" charset="0"/>
                <a:cs typeface="Times New Roman" panose="02020603050405020304" pitchFamily="18" charset="0"/>
              </a:rPr>
              <a:t>the language is called </a:t>
            </a:r>
            <a:r>
              <a:rPr lang="en-US" sz="2000" b="1" dirty="0">
                <a:latin typeface="Times New Roman" panose="02020603050405020304" pitchFamily="18" charset="0"/>
                <a:cs typeface="Times New Roman" panose="02020603050405020304" pitchFamily="18" charset="0"/>
              </a:rPr>
              <a:t>Ergative-Absolutive language.</a:t>
            </a:r>
          </a:p>
          <a:p>
            <a:pPr algn="l">
              <a:lnSpc>
                <a:spcPct val="150000"/>
              </a:lnSpc>
              <a:spcBef>
                <a:spcPts val="0"/>
              </a:spcBef>
            </a:pP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Eg.</a:t>
            </a:r>
            <a:r>
              <a:rPr lang="en-US" sz="2000" dirty="0">
                <a:latin typeface="Times New Roman" panose="02020603050405020304" pitchFamily="18" charset="0"/>
                <a:cs typeface="Times New Roman" panose="02020603050405020304" pitchFamily="18" charset="0"/>
              </a:rPr>
              <a:t> Indo-Aryan languages, and most Tibeto-Burman languages, Basque</a:t>
            </a:r>
            <a:endParaRPr lang="en-US" sz="2000" b="1" dirty="0">
              <a:latin typeface="Times New Roman" panose="02020603050405020304" pitchFamily="18" charset="0"/>
              <a:cs typeface="Times New Roman" panose="02020603050405020304" pitchFamily="18" charset="0"/>
            </a:endParaRPr>
          </a:p>
          <a:p>
            <a:pPr marL="342900" indent="-342900" algn="l">
              <a:lnSpc>
                <a:spcPct val="150000"/>
              </a:lnSpc>
              <a:spcBef>
                <a:spcPts val="0"/>
              </a:spcBef>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342900" indent="-342900" algn="l">
              <a:lnSpc>
                <a:spcPct val="150000"/>
              </a:lnSpc>
              <a:spcBef>
                <a:spcPts val="0"/>
              </a:spcBef>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342900" indent="-342900" algn="l">
              <a:lnSpc>
                <a:spcPct val="150000"/>
              </a:lnSpc>
              <a:spcBef>
                <a:spcPts val="0"/>
              </a:spcBef>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342900" indent="-342900" algn="l">
              <a:lnSpc>
                <a:spcPct val="150000"/>
              </a:lnSpc>
              <a:spcBef>
                <a:spcPts val="0"/>
              </a:spcBef>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81DDE32E-62C1-1185-4306-2B960E6E231F}"/>
              </a:ext>
            </a:extLst>
          </p:cNvPr>
          <p:cNvSpPr>
            <a:spLocks noGrp="1"/>
          </p:cNvSpPr>
          <p:nvPr>
            <p:ph type="sldNum" sz="quarter" idx="12"/>
          </p:nvPr>
        </p:nvSpPr>
        <p:spPr/>
        <p:txBody>
          <a:bodyPr/>
          <a:lstStyle/>
          <a:p>
            <a:fld id="{9953917B-9314-44A8-9CF5-8C1178B13F89}" type="slidenum">
              <a:rPr lang="en-IN" smtClean="0"/>
              <a:t>33</a:t>
            </a:fld>
            <a:endParaRPr lang="en-IN" dirty="0"/>
          </a:p>
        </p:txBody>
      </p:sp>
    </p:spTree>
    <p:extLst>
      <p:ext uri="{BB962C8B-B14F-4D97-AF65-F5344CB8AC3E}">
        <p14:creationId xmlns:p14="http://schemas.microsoft.com/office/powerpoint/2010/main" val="293543905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B54712-585B-5783-6F2B-10AD3531C76E}"/>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F2006D19-712B-6A13-4CA7-AD7ADF99DECC}"/>
              </a:ext>
            </a:extLst>
          </p:cNvPr>
          <p:cNvSpPr>
            <a:spLocks noGrp="1"/>
          </p:cNvSpPr>
          <p:nvPr>
            <p:ph type="subTitle" idx="1"/>
          </p:nvPr>
        </p:nvSpPr>
        <p:spPr>
          <a:xfrm>
            <a:off x="936172" y="564923"/>
            <a:ext cx="11179628" cy="5791427"/>
          </a:xfrm>
        </p:spPr>
        <p:txBody>
          <a:bodyPr>
            <a:normAutofit/>
          </a:bodyPr>
          <a:lstStyle/>
          <a:p>
            <a:pPr marL="342900" indent="-342900" algn="l">
              <a:lnSpc>
                <a:spcPct val="150000"/>
              </a:lnSpc>
              <a:spcBef>
                <a:spcPts val="0"/>
              </a:spcBef>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Basque</a:t>
            </a:r>
            <a:r>
              <a:rPr lang="en-US" sz="2000" dirty="0">
                <a:latin typeface="Times New Roman" panose="02020603050405020304" pitchFamily="18" charset="0"/>
                <a:cs typeface="Times New Roman" panose="02020603050405020304" pitchFamily="18" charset="0"/>
              </a:rPr>
              <a:t> is an example of ergative-absolutive language</a:t>
            </a:r>
          </a:p>
          <a:p>
            <a:pPr marL="342900" marR="1030" indent="-342900" algn="l">
              <a:lnSpc>
                <a:spcPct val="150000"/>
              </a:lnSpc>
              <a:spcBef>
                <a:spcPts val="0"/>
              </a:spcBef>
              <a:buFont typeface="Wingdings" panose="05000000000000000000" pitchFamily="2" charset="2"/>
              <a:buChar char="Ø"/>
            </a:pPr>
            <a:r>
              <a:rPr lang="en-US" sz="2000" b="0" i="0" u="none" strike="noStrike" baseline="0" dirty="0">
                <a:solidFill>
                  <a:srgbClr val="231F20"/>
                </a:solidFill>
                <a:latin typeface="Times New Roman" panose="02020603050405020304" pitchFamily="18" charset="0"/>
                <a:cs typeface="Times New Roman" panose="02020603050405020304" pitchFamily="18" charset="0"/>
              </a:rPr>
              <a:t>Basque is an example of such a language, as can be seen </a:t>
            </a:r>
            <a:r>
              <a:rPr lang="en-US" sz="2000" dirty="0">
                <a:solidFill>
                  <a:srgbClr val="231F20"/>
                </a:solidFill>
                <a:latin typeface="Times New Roman" panose="02020603050405020304" pitchFamily="18" charset="0"/>
                <a:cs typeface="Times New Roman" panose="02020603050405020304" pitchFamily="18" charset="0"/>
              </a:rPr>
              <a:t>below</a:t>
            </a:r>
            <a:r>
              <a:rPr lang="en-US" sz="2000" b="0" i="0" u="none" strike="noStrike" baseline="0" dirty="0">
                <a:solidFill>
                  <a:srgbClr val="231F20"/>
                </a:solidFill>
                <a:latin typeface="Times New Roman" panose="02020603050405020304" pitchFamily="18" charset="0"/>
                <a:cs typeface="Times New Roman" panose="02020603050405020304" pitchFamily="18" charset="0"/>
              </a:rPr>
              <a:t>, which show how transitive subjects are distinguished from zero-marked intransitive subjects and transitive objects through the ergative case marker </a:t>
            </a:r>
            <a:r>
              <a:rPr lang="en-US" sz="2000" b="0" i="1" u="none" strike="noStrike" baseline="0" dirty="0">
                <a:solidFill>
                  <a:srgbClr val="231F20"/>
                </a:solidFill>
                <a:latin typeface="Times New Roman" panose="02020603050405020304" pitchFamily="18" charset="0"/>
                <a:cs typeface="Times New Roman" panose="02020603050405020304" pitchFamily="18" charset="0"/>
              </a:rPr>
              <a:t>-ek</a:t>
            </a:r>
            <a:r>
              <a:rPr lang="en-US" sz="2000" b="0" i="0" u="none" strike="noStrike" baseline="0" dirty="0">
                <a:solidFill>
                  <a:srgbClr val="231F20"/>
                </a:solidFill>
                <a:latin typeface="Times New Roman" panose="02020603050405020304" pitchFamily="18" charset="0"/>
                <a:cs typeface="Times New Roman" panose="02020603050405020304" pitchFamily="18" charset="0"/>
              </a:rPr>
              <a:t>.</a:t>
            </a:r>
            <a:endParaRPr lang="en-US" sz="2000" b="0" i="0" u="none" strike="noStrike" baseline="0" dirty="0">
              <a:solidFill>
                <a:srgbClr val="000000"/>
              </a:solidFill>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a:p>
            <a:pPr marL="342900" indent="-342900" algn="l">
              <a:lnSpc>
                <a:spcPct val="150000"/>
              </a:lnSpc>
              <a:spcBef>
                <a:spcPts val="0"/>
              </a:spcBef>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E9AB192F-2A05-3371-3C44-C0F8EF47766C}"/>
              </a:ext>
            </a:extLst>
          </p:cNvPr>
          <p:cNvSpPr>
            <a:spLocks noGrp="1"/>
          </p:cNvSpPr>
          <p:nvPr>
            <p:ph type="sldNum" sz="quarter" idx="12"/>
          </p:nvPr>
        </p:nvSpPr>
        <p:spPr/>
        <p:txBody>
          <a:bodyPr/>
          <a:lstStyle/>
          <a:p>
            <a:fld id="{9953917B-9314-44A8-9CF5-8C1178B13F89}" type="slidenum">
              <a:rPr lang="en-IN" smtClean="0"/>
              <a:t>34</a:t>
            </a:fld>
            <a:endParaRPr lang="en-IN"/>
          </a:p>
        </p:txBody>
      </p:sp>
      <p:pic>
        <p:nvPicPr>
          <p:cNvPr id="4" name="Picture 3">
            <a:extLst>
              <a:ext uri="{FF2B5EF4-FFF2-40B4-BE49-F238E27FC236}">
                <a16:creationId xmlns:a16="http://schemas.microsoft.com/office/drawing/2014/main" id="{8087E8FB-1D87-8F24-9F60-AB62984C249A}"/>
              </a:ext>
            </a:extLst>
          </p:cNvPr>
          <p:cNvPicPr>
            <a:picLocks noChangeAspect="1"/>
          </p:cNvPicPr>
          <p:nvPr/>
        </p:nvPicPr>
        <p:blipFill>
          <a:blip r:embed="rId2"/>
          <a:stretch>
            <a:fillRect/>
          </a:stretch>
        </p:blipFill>
        <p:spPr>
          <a:xfrm>
            <a:off x="1851527" y="2728269"/>
            <a:ext cx="6109603" cy="3014607"/>
          </a:xfrm>
          <a:prstGeom prst="rect">
            <a:avLst/>
          </a:prstGeom>
        </p:spPr>
      </p:pic>
    </p:spTree>
    <p:extLst>
      <p:ext uri="{BB962C8B-B14F-4D97-AF65-F5344CB8AC3E}">
        <p14:creationId xmlns:p14="http://schemas.microsoft.com/office/powerpoint/2010/main" val="132986258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0CC241-82BA-E256-523B-CA3FD19BACD8}"/>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90347714-5579-E554-FE6F-18CFAD21DF0C}"/>
              </a:ext>
            </a:extLst>
          </p:cNvPr>
          <p:cNvSpPr>
            <a:spLocks noGrp="1"/>
          </p:cNvSpPr>
          <p:nvPr>
            <p:ph type="subTitle" idx="1"/>
          </p:nvPr>
        </p:nvSpPr>
        <p:spPr>
          <a:xfrm>
            <a:off x="936172" y="564923"/>
            <a:ext cx="11179628" cy="5791427"/>
          </a:xfrm>
        </p:spPr>
        <p:txBody>
          <a:bodyPr>
            <a:normAutofit/>
          </a:bodyPr>
          <a:lstStyle/>
          <a:p>
            <a:pPr algn="l"/>
            <a:r>
              <a:rPr lang="en-US" sz="2400" b="1" dirty="0">
                <a:latin typeface="Times New Roman" panose="02020603050405020304" pitchFamily="18" charset="0"/>
                <a:cs typeface="Times New Roman" panose="02020603050405020304" pitchFamily="18" charset="0"/>
              </a:rPr>
              <a:t>Another ergative</a:t>
            </a:r>
            <a:r>
              <a:rPr lang="en-US" sz="2400" b="0" dirty="0">
                <a:latin typeface="Times New Roman" panose="02020603050405020304" pitchFamily="18" charset="0"/>
                <a:cs typeface="Times New Roman" panose="02020603050405020304" pitchFamily="18" charset="0"/>
              </a:rPr>
              <a:t>-</a:t>
            </a:r>
            <a:r>
              <a:rPr lang="en-US" sz="2400" b="1" dirty="0">
                <a:latin typeface="Times New Roman" panose="02020603050405020304" pitchFamily="18" charset="0"/>
                <a:cs typeface="Times New Roman" panose="02020603050405020304" pitchFamily="18" charset="0"/>
              </a:rPr>
              <a:t>absolutive language </a:t>
            </a:r>
          </a:p>
          <a:p>
            <a:pPr algn="l"/>
            <a:r>
              <a:rPr lang="en-IN" sz="2000" b="0" kern="1200" dirty="0">
                <a:solidFill>
                  <a:schemeClr val="tx1"/>
                </a:solidFill>
                <a:latin typeface="Times New Roman" panose="02020603050405020304" pitchFamily="18" charset="0"/>
                <a:ea typeface="+mn-ea"/>
                <a:cs typeface="Times New Roman" panose="02020603050405020304" pitchFamily="18" charset="0"/>
              </a:rPr>
              <a:t>  </a:t>
            </a:r>
          </a:p>
          <a:p>
            <a:pPr algn="l"/>
            <a:r>
              <a:rPr lang="en-IN" sz="2000" b="0" kern="1200" dirty="0">
                <a:solidFill>
                  <a:schemeClr val="tx1"/>
                </a:solidFill>
                <a:latin typeface="Times New Roman" panose="02020603050405020304" pitchFamily="18" charset="0"/>
                <a:ea typeface="+mn-ea"/>
                <a:cs typeface="Times New Roman" panose="02020603050405020304" pitchFamily="18" charset="0"/>
              </a:rPr>
              <a:t>     (  )    </a:t>
            </a:r>
            <a:r>
              <a:rPr lang="en-IN" sz="2000" b="0" kern="1200" dirty="0" err="1">
                <a:solidFill>
                  <a:schemeClr val="tx1"/>
                </a:solidFill>
                <a:latin typeface="Times New Roman" panose="02020603050405020304" pitchFamily="18" charset="0"/>
                <a:ea typeface="+mn-ea"/>
                <a:cs typeface="Times New Roman" panose="02020603050405020304" pitchFamily="18" charset="0"/>
              </a:rPr>
              <a:t>maŋ</a:t>
            </a:r>
            <a:r>
              <a:rPr lang="en-IN" sz="2000" b="0" kern="1200" dirty="0">
                <a:solidFill>
                  <a:schemeClr val="tx1"/>
                </a:solidFill>
                <a:latin typeface="Times New Roman" panose="02020603050405020304" pitchFamily="18" charset="0"/>
                <a:ea typeface="+mn-ea"/>
                <a:cs typeface="Times New Roman" panose="02020603050405020304" pitchFamily="18" charset="0"/>
              </a:rPr>
              <a:t>-</a:t>
            </a:r>
            <a:r>
              <a:rPr lang="en-IN" sz="2000" b="1" kern="1200" dirty="0">
                <a:solidFill>
                  <a:srgbClr val="00B050"/>
                </a:solidFill>
                <a:latin typeface="Times New Roman" panose="02020603050405020304" pitchFamily="18" charset="0"/>
                <a:ea typeface="+mn-ea"/>
                <a:cs typeface="Times New Roman" panose="02020603050405020304" pitchFamily="18" charset="0"/>
              </a:rPr>
              <a:t>in</a:t>
            </a:r>
            <a:r>
              <a:rPr lang="en-IN" sz="2000" b="0" kern="1200" dirty="0">
                <a:solidFill>
                  <a:schemeClr val="tx1"/>
                </a:solidFill>
                <a:latin typeface="Times New Roman" panose="02020603050405020304" pitchFamily="18" charset="0"/>
                <a:ea typeface="+mn-ea"/>
                <a:cs typeface="Times New Roman" panose="02020603050405020304" pitchFamily="18" charset="0"/>
              </a:rPr>
              <a:t>        </a:t>
            </a:r>
            <a:r>
              <a:rPr lang="en-IN" sz="2000" b="0" kern="1200" dirty="0" err="1">
                <a:solidFill>
                  <a:schemeClr val="tx1"/>
                </a:solidFill>
                <a:latin typeface="Times New Roman" panose="02020603050405020304" pitchFamily="18" charset="0"/>
                <a:ea typeface="+mn-ea"/>
                <a:cs typeface="Times New Roman" panose="02020603050405020304" pitchFamily="18" charset="0"/>
              </a:rPr>
              <a:t>hai</a:t>
            </a:r>
            <a:r>
              <a:rPr lang="en-IN" sz="2000" b="0" kern="1200" dirty="0">
                <a:solidFill>
                  <a:schemeClr val="tx1"/>
                </a:solidFill>
                <a:latin typeface="Times New Roman" panose="02020603050405020304" pitchFamily="18" charset="0"/>
                <a:ea typeface="+mn-ea"/>
                <a:cs typeface="Times New Roman" panose="02020603050405020304" pitchFamily="18" charset="0"/>
              </a:rPr>
              <a:t>-</a:t>
            </a:r>
            <a:r>
              <a:rPr lang="en-IN" sz="2000" b="1" kern="1200" dirty="0">
                <a:solidFill>
                  <a:srgbClr val="C00000"/>
                </a:solidFill>
                <a:latin typeface="Times New Roman" panose="02020603050405020304" pitchFamily="18" charset="0"/>
                <a:ea typeface="+mn-ea"/>
                <a:cs typeface="Times New Roman" panose="02020603050405020304" pitchFamily="18" charset="0"/>
              </a:rPr>
              <a:t>Ø</a:t>
            </a:r>
            <a:r>
              <a:rPr lang="en-IN" sz="2000" b="0" kern="1200" dirty="0">
                <a:solidFill>
                  <a:schemeClr val="tx1"/>
                </a:solidFill>
                <a:latin typeface="Times New Roman" panose="02020603050405020304" pitchFamily="18" charset="0"/>
                <a:ea typeface="+mn-ea"/>
                <a:cs typeface="Times New Roman" panose="02020603050405020304" pitchFamily="18" charset="0"/>
              </a:rPr>
              <a:t>             a-ne-e                          [</a:t>
            </a:r>
            <a:r>
              <a:rPr lang="en-IN" sz="2000" b="0" kern="1200" dirty="0" err="1">
                <a:solidFill>
                  <a:schemeClr val="tx1"/>
                </a:solidFill>
                <a:latin typeface="Times New Roman" panose="02020603050405020304" pitchFamily="18" charset="0"/>
                <a:ea typeface="+mn-ea"/>
                <a:cs typeface="Times New Roman" panose="02020603050405020304" pitchFamily="18" charset="0"/>
              </a:rPr>
              <a:t>Thadou</a:t>
            </a:r>
            <a:r>
              <a:rPr lang="en-IN" sz="2000" b="0" kern="1200" baseline="0" dirty="0">
                <a:solidFill>
                  <a:schemeClr val="tx1"/>
                </a:solidFill>
                <a:latin typeface="Times New Roman" panose="02020603050405020304" pitchFamily="18" charset="0"/>
                <a:ea typeface="+mn-ea"/>
                <a:cs typeface="Times New Roman" panose="02020603050405020304" pitchFamily="18" charset="0"/>
              </a:rPr>
              <a:t> in</a:t>
            </a:r>
            <a:r>
              <a:rPr lang="en-IN" sz="2000" b="0" kern="1200" dirty="0">
                <a:solidFill>
                  <a:schemeClr val="tx1"/>
                </a:solidFill>
                <a:latin typeface="Times New Roman" panose="02020603050405020304" pitchFamily="18" charset="0"/>
                <a:ea typeface="+mn-ea"/>
                <a:cs typeface="Times New Roman" panose="02020603050405020304" pitchFamily="18" charset="0"/>
              </a:rPr>
              <a:t> Manipur, Northeast India] </a:t>
            </a:r>
          </a:p>
          <a:p>
            <a:pPr algn="l"/>
            <a:r>
              <a:rPr lang="en-IN" sz="2000" b="0" kern="1200" dirty="0">
                <a:solidFill>
                  <a:schemeClr val="tx1"/>
                </a:solidFill>
                <a:latin typeface="Times New Roman" panose="02020603050405020304" pitchFamily="18" charset="0"/>
                <a:ea typeface="+mn-ea"/>
                <a:cs typeface="Times New Roman" panose="02020603050405020304" pitchFamily="18" charset="0"/>
              </a:rPr>
              <a:t>               Mang-</a:t>
            </a:r>
            <a:r>
              <a:rPr lang="en-US" sz="2000" b="1" kern="1200" cap="small" dirty="0">
                <a:solidFill>
                  <a:srgbClr val="00B050"/>
                </a:solidFill>
                <a:latin typeface="Times New Roman" panose="02020603050405020304" pitchFamily="18" charset="0"/>
                <a:ea typeface="+mn-ea"/>
                <a:cs typeface="Times New Roman" panose="02020603050405020304" pitchFamily="18" charset="0"/>
              </a:rPr>
              <a:t>erg</a:t>
            </a:r>
            <a:r>
              <a:rPr lang="en-IN" sz="2000" b="0" kern="1200" dirty="0">
                <a:solidFill>
                  <a:schemeClr val="tx1"/>
                </a:solidFill>
                <a:latin typeface="Times New Roman" panose="02020603050405020304" pitchFamily="18" charset="0"/>
                <a:ea typeface="+mn-ea"/>
                <a:cs typeface="Times New Roman" panose="02020603050405020304" pitchFamily="18" charset="0"/>
              </a:rPr>
              <a:t>  mango-</a:t>
            </a:r>
            <a:r>
              <a:rPr lang="en-US" sz="2000" b="1" kern="1200" cap="small" dirty="0">
                <a:solidFill>
                  <a:srgbClr val="C00000"/>
                </a:solidFill>
                <a:latin typeface="Times New Roman" panose="02020603050405020304" pitchFamily="18" charset="0"/>
                <a:ea typeface="+mn-ea"/>
                <a:cs typeface="Times New Roman" panose="02020603050405020304" pitchFamily="18" charset="0"/>
              </a:rPr>
              <a:t>abs</a:t>
            </a:r>
            <a:r>
              <a:rPr lang="en-IN" sz="2000" b="0" kern="1200" dirty="0">
                <a:solidFill>
                  <a:schemeClr val="tx1"/>
                </a:solidFill>
                <a:latin typeface="Times New Roman" panose="02020603050405020304" pitchFamily="18" charset="0"/>
                <a:ea typeface="+mn-ea"/>
                <a:cs typeface="Times New Roman" panose="02020603050405020304" pitchFamily="18" charset="0"/>
              </a:rPr>
              <a:t>   3</a:t>
            </a:r>
            <a:r>
              <a:rPr lang="en-US" sz="2000" b="0" kern="1200" cap="small" dirty="0">
                <a:solidFill>
                  <a:schemeClr val="tx1"/>
                </a:solidFill>
                <a:latin typeface="Times New Roman" panose="02020603050405020304" pitchFamily="18" charset="0"/>
                <a:ea typeface="+mn-ea"/>
                <a:cs typeface="Times New Roman" panose="02020603050405020304" pitchFamily="18" charset="0"/>
              </a:rPr>
              <a:t>sg</a:t>
            </a:r>
            <a:r>
              <a:rPr lang="en-IN" sz="2000" b="0" kern="1200" dirty="0">
                <a:solidFill>
                  <a:schemeClr val="tx1"/>
                </a:solidFill>
                <a:latin typeface="Times New Roman" panose="02020603050405020304" pitchFamily="18" charset="0"/>
                <a:ea typeface="+mn-ea"/>
                <a:cs typeface="Times New Roman" panose="02020603050405020304" pitchFamily="18" charset="0"/>
              </a:rPr>
              <a:t>-eat-</a:t>
            </a:r>
            <a:r>
              <a:rPr lang="en-US" sz="2000" b="0" kern="1200" cap="small" dirty="0" err="1">
                <a:solidFill>
                  <a:schemeClr val="tx1"/>
                </a:solidFill>
                <a:latin typeface="Times New Roman" panose="02020603050405020304" pitchFamily="18" charset="0"/>
                <a:ea typeface="+mn-ea"/>
                <a:cs typeface="Times New Roman" panose="02020603050405020304" pitchFamily="18" charset="0"/>
              </a:rPr>
              <a:t>decl</a:t>
            </a:r>
            <a:r>
              <a:rPr lang="en-IN" sz="2000" b="0" kern="1200" dirty="0">
                <a:solidFill>
                  <a:schemeClr val="tx1"/>
                </a:solidFill>
                <a:latin typeface="Times New Roman" panose="02020603050405020304" pitchFamily="18" charset="0"/>
                <a:ea typeface="+mn-ea"/>
                <a:cs typeface="Times New Roman" panose="02020603050405020304" pitchFamily="18" charset="0"/>
              </a:rPr>
              <a:t> </a:t>
            </a:r>
          </a:p>
          <a:p>
            <a:pPr algn="l"/>
            <a:r>
              <a:rPr lang="en-IN" sz="2000" b="0" kern="1200" dirty="0">
                <a:solidFill>
                  <a:schemeClr val="tx1"/>
                </a:solidFill>
                <a:latin typeface="Times New Roman" panose="02020603050405020304" pitchFamily="18" charset="0"/>
                <a:ea typeface="+mn-ea"/>
                <a:cs typeface="Times New Roman" panose="02020603050405020304" pitchFamily="18" charset="0"/>
              </a:rPr>
              <a:t>               ‘Mang is eating mango.’      (- transitive sentence)</a:t>
            </a:r>
          </a:p>
          <a:p>
            <a:pPr algn="l"/>
            <a:r>
              <a:rPr lang="en-IN" sz="2000" b="0" kern="1200" dirty="0">
                <a:solidFill>
                  <a:schemeClr val="tx1"/>
                </a:solidFill>
                <a:latin typeface="Times New Roman" panose="02020603050405020304" pitchFamily="18" charset="0"/>
                <a:ea typeface="+mn-ea"/>
                <a:cs typeface="Times New Roman" panose="02020603050405020304" pitchFamily="18" charset="0"/>
              </a:rPr>
              <a:t>   </a:t>
            </a:r>
            <a:r>
              <a:rPr lang="en-IN" sz="2000" b="0" kern="1200" baseline="0" dirty="0">
                <a:solidFill>
                  <a:schemeClr val="tx1"/>
                </a:solidFill>
                <a:latin typeface="Times New Roman" panose="02020603050405020304" pitchFamily="18" charset="0"/>
                <a:ea typeface="+mn-ea"/>
                <a:cs typeface="Times New Roman" panose="02020603050405020304" pitchFamily="18" charset="0"/>
              </a:rPr>
              <a:t> </a:t>
            </a:r>
            <a:r>
              <a:rPr lang="en-IN" sz="2000" b="0" kern="1200" dirty="0">
                <a:solidFill>
                  <a:schemeClr val="tx1"/>
                </a:solidFill>
                <a:latin typeface="Times New Roman" panose="02020603050405020304" pitchFamily="18" charset="0"/>
                <a:ea typeface="+mn-ea"/>
                <a:cs typeface="Times New Roman" panose="02020603050405020304" pitchFamily="18" charset="0"/>
              </a:rPr>
              <a:t>  (  )    </a:t>
            </a:r>
            <a:r>
              <a:rPr lang="en-IN" sz="2000" b="0" kern="1200" dirty="0" err="1">
                <a:solidFill>
                  <a:schemeClr val="tx1"/>
                </a:solidFill>
                <a:latin typeface="Times New Roman" panose="02020603050405020304" pitchFamily="18" charset="0"/>
                <a:ea typeface="+mn-ea"/>
                <a:cs typeface="Times New Roman" panose="02020603050405020304" pitchFamily="18" charset="0"/>
              </a:rPr>
              <a:t>əma</a:t>
            </a:r>
            <a:r>
              <a:rPr lang="en-IN" sz="2000" b="0" kern="1200" dirty="0">
                <a:solidFill>
                  <a:schemeClr val="tx1"/>
                </a:solidFill>
                <a:latin typeface="Times New Roman" panose="02020603050405020304" pitchFamily="18" charset="0"/>
                <a:ea typeface="+mn-ea"/>
                <a:cs typeface="Times New Roman" panose="02020603050405020304" pitchFamily="18" charset="0"/>
              </a:rPr>
              <a:t>-</a:t>
            </a:r>
            <a:r>
              <a:rPr lang="en-IN" sz="2000" b="1" kern="1200" dirty="0">
                <a:solidFill>
                  <a:srgbClr val="C00000"/>
                </a:solidFill>
                <a:latin typeface="Times New Roman" panose="02020603050405020304" pitchFamily="18" charset="0"/>
                <a:ea typeface="+mn-ea"/>
                <a:cs typeface="Times New Roman" panose="02020603050405020304" pitchFamily="18" charset="0"/>
              </a:rPr>
              <a:t>Ø</a:t>
            </a:r>
            <a:r>
              <a:rPr lang="en-IN" sz="2000" b="0" kern="1200" dirty="0">
                <a:solidFill>
                  <a:schemeClr val="tx1"/>
                </a:solidFill>
                <a:latin typeface="Times New Roman" panose="02020603050405020304" pitchFamily="18" charset="0"/>
                <a:ea typeface="+mn-ea"/>
                <a:cs typeface="Times New Roman" panose="02020603050405020304" pitchFamily="18" charset="0"/>
              </a:rPr>
              <a:t>           a-</a:t>
            </a:r>
            <a:r>
              <a:rPr lang="en-IN" sz="2000" b="0" kern="1200" dirty="0" err="1">
                <a:solidFill>
                  <a:schemeClr val="tx1"/>
                </a:solidFill>
                <a:latin typeface="Times New Roman" panose="02020603050405020304" pitchFamily="18" charset="0"/>
                <a:ea typeface="+mn-ea"/>
                <a:cs typeface="Times New Roman" panose="02020603050405020304" pitchFamily="18" charset="0"/>
              </a:rPr>
              <a:t>kap</a:t>
            </a:r>
            <a:r>
              <a:rPr lang="en-IN" sz="2000" b="0" kern="1200" dirty="0">
                <a:solidFill>
                  <a:schemeClr val="tx1"/>
                </a:solidFill>
                <a:latin typeface="Times New Roman" panose="02020603050405020304" pitchFamily="18" charset="0"/>
                <a:ea typeface="+mn-ea"/>
                <a:cs typeface="Times New Roman" panose="02020603050405020304" pitchFamily="18" charset="0"/>
              </a:rPr>
              <a:t>-e  </a:t>
            </a:r>
          </a:p>
          <a:p>
            <a:pPr algn="l"/>
            <a:r>
              <a:rPr lang="en-IN" sz="2000" b="0" kern="1200" dirty="0">
                <a:solidFill>
                  <a:schemeClr val="tx1"/>
                </a:solidFill>
                <a:latin typeface="Times New Roman" panose="02020603050405020304" pitchFamily="18" charset="0"/>
                <a:ea typeface="+mn-ea"/>
                <a:cs typeface="Times New Roman" panose="02020603050405020304" pitchFamily="18" charset="0"/>
              </a:rPr>
              <a:t>               he/she-</a:t>
            </a:r>
            <a:r>
              <a:rPr lang="en-US" sz="2000" b="1" kern="1200" cap="small" dirty="0">
                <a:solidFill>
                  <a:srgbClr val="C00000"/>
                </a:solidFill>
                <a:latin typeface="Times New Roman" panose="02020603050405020304" pitchFamily="18" charset="0"/>
                <a:ea typeface="+mn-ea"/>
                <a:cs typeface="Times New Roman" panose="02020603050405020304" pitchFamily="18" charset="0"/>
              </a:rPr>
              <a:t>abs</a:t>
            </a:r>
            <a:r>
              <a:rPr lang="en-IN" sz="2000" b="0" kern="1200" dirty="0">
                <a:solidFill>
                  <a:schemeClr val="tx1"/>
                </a:solidFill>
                <a:latin typeface="Times New Roman" panose="02020603050405020304" pitchFamily="18" charset="0"/>
                <a:ea typeface="+mn-ea"/>
                <a:cs typeface="Times New Roman" panose="02020603050405020304" pitchFamily="18" charset="0"/>
              </a:rPr>
              <a:t>    3</a:t>
            </a:r>
            <a:r>
              <a:rPr lang="en-US" sz="2000" b="0" kern="1200" cap="small" dirty="0">
                <a:solidFill>
                  <a:schemeClr val="tx1"/>
                </a:solidFill>
                <a:latin typeface="Times New Roman" panose="02020603050405020304" pitchFamily="18" charset="0"/>
                <a:ea typeface="+mn-ea"/>
                <a:cs typeface="Times New Roman" panose="02020603050405020304" pitchFamily="18" charset="0"/>
              </a:rPr>
              <a:t>sg</a:t>
            </a:r>
            <a:r>
              <a:rPr lang="en-IN" sz="2000" b="0" kern="1200" dirty="0">
                <a:solidFill>
                  <a:schemeClr val="tx1"/>
                </a:solidFill>
                <a:latin typeface="Times New Roman" panose="02020603050405020304" pitchFamily="18" charset="0"/>
                <a:ea typeface="+mn-ea"/>
                <a:cs typeface="Times New Roman" panose="02020603050405020304" pitchFamily="18" charset="0"/>
              </a:rPr>
              <a:t>-cry-</a:t>
            </a:r>
            <a:r>
              <a:rPr lang="en-US" sz="2000" b="0" kern="1200" cap="small" dirty="0" err="1">
                <a:solidFill>
                  <a:schemeClr val="tx1"/>
                </a:solidFill>
                <a:latin typeface="Times New Roman" panose="02020603050405020304" pitchFamily="18" charset="0"/>
                <a:ea typeface="+mn-ea"/>
                <a:cs typeface="Times New Roman" panose="02020603050405020304" pitchFamily="18" charset="0"/>
              </a:rPr>
              <a:t>decl</a:t>
            </a:r>
            <a:endParaRPr lang="en-IN" sz="2000" b="0" kern="1200" dirty="0">
              <a:solidFill>
                <a:schemeClr val="tx1"/>
              </a:solidFill>
              <a:latin typeface="Times New Roman" panose="02020603050405020304" pitchFamily="18" charset="0"/>
              <a:ea typeface="+mn-ea"/>
              <a:cs typeface="Times New Roman" panose="02020603050405020304" pitchFamily="18" charset="0"/>
            </a:endParaRPr>
          </a:p>
          <a:p>
            <a:pPr algn="l"/>
            <a:r>
              <a:rPr lang="en-IN" sz="2000" b="0" kern="1200" dirty="0">
                <a:solidFill>
                  <a:schemeClr val="tx1"/>
                </a:solidFill>
                <a:latin typeface="Times New Roman" panose="02020603050405020304" pitchFamily="18" charset="0"/>
                <a:ea typeface="+mn-ea"/>
                <a:cs typeface="Times New Roman" panose="02020603050405020304" pitchFamily="18" charset="0"/>
              </a:rPr>
              <a:t>              ‘He/she is crying.’               </a:t>
            </a:r>
            <a:r>
              <a:rPr lang="en-IN" sz="2000" kern="1200" dirty="0">
                <a:solidFill>
                  <a:schemeClr val="tx1"/>
                </a:solidFill>
                <a:latin typeface="Times New Roman" panose="02020603050405020304" pitchFamily="18" charset="0"/>
                <a:ea typeface="+mn-ea"/>
                <a:cs typeface="Times New Roman" panose="02020603050405020304" pitchFamily="18" charset="0"/>
              </a:rPr>
              <a:t>(- intransitive sentence)</a:t>
            </a:r>
          </a:p>
          <a:p>
            <a:pPr algn="l"/>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a:p>
            <a:pPr marL="342900" indent="-342900" algn="l">
              <a:lnSpc>
                <a:spcPct val="150000"/>
              </a:lnSpc>
              <a:spcBef>
                <a:spcPts val="0"/>
              </a:spcBef>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347E9962-D3FA-1AA8-59CF-3CFDA0D9DE2B}"/>
              </a:ext>
            </a:extLst>
          </p:cNvPr>
          <p:cNvSpPr>
            <a:spLocks noGrp="1"/>
          </p:cNvSpPr>
          <p:nvPr>
            <p:ph type="sldNum" sz="quarter" idx="12"/>
          </p:nvPr>
        </p:nvSpPr>
        <p:spPr/>
        <p:txBody>
          <a:bodyPr/>
          <a:lstStyle/>
          <a:p>
            <a:fld id="{9953917B-9314-44A8-9CF5-8C1178B13F89}" type="slidenum">
              <a:rPr lang="en-IN" smtClean="0"/>
              <a:t>35</a:t>
            </a:fld>
            <a:endParaRPr lang="en-IN"/>
          </a:p>
        </p:txBody>
      </p:sp>
    </p:spTree>
    <p:extLst>
      <p:ext uri="{BB962C8B-B14F-4D97-AF65-F5344CB8AC3E}">
        <p14:creationId xmlns:p14="http://schemas.microsoft.com/office/powerpoint/2010/main" val="301087373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2D19F8-C2BD-8D26-BD9E-8B9AF8A08E44}"/>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2C0E13F5-2AA1-556E-55E0-7EA8630B4FF8}"/>
              </a:ext>
            </a:extLst>
          </p:cNvPr>
          <p:cNvSpPr>
            <a:spLocks noGrp="1"/>
          </p:cNvSpPr>
          <p:nvPr>
            <p:ph type="subTitle" idx="1"/>
          </p:nvPr>
        </p:nvSpPr>
        <p:spPr>
          <a:xfrm>
            <a:off x="936172" y="564923"/>
            <a:ext cx="11179628" cy="5791427"/>
          </a:xfrm>
        </p:spPr>
        <p:txBody>
          <a:bodyPr>
            <a:normAutofit/>
          </a:bodyPr>
          <a:lstStyle/>
          <a:p>
            <a:pPr algn="l"/>
            <a:r>
              <a:rPr lang="en-IN" b="1" dirty="0">
                <a:latin typeface="Times New Roman" panose="02020603050405020304" pitchFamily="18" charset="0"/>
                <a:cs typeface="Times New Roman" panose="02020603050405020304" pitchFamily="18" charset="0"/>
              </a:rPr>
              <a:t>iii</a:t>
            </a:r>
            <a:r>
              <a:rPr lang="en-IN" sz="2400" b="1" dirty="0">
                <a:latin typeface="Times New Roman" panose="02020603050405020304" pitchFamily="18" charset="0"/>
                <a:cs typeface="Times New Roman" panose="02020603050405020304" pitchFamily="18" charset="0"/>
              </a:rPr>
              <a:t> T</a:t>
            </a:r>
            <a:r>
              <a:rPr lang="en-US" sz="2400" b="1" dirty="0" err="1">
                <a:latin typeface="Times New Roman" panose="02020603050405020304" pitchFamily="18" charset="0"/>
                <a:cs typeface="Times New Roman" panose="02020603050405020304" pitchFamily="18" charset="0"/>
              </a:rPr>
              <a:t>ripartite</a:t>
            </a:r>
            <a:r>
              <a:rPr lang="en-US" sz="2400" b="1" dirty="0">
                <a:latin typeface="Times New Roman" panose="02020603050405020304" pitchFamily="18" charset="0"/>
                <a:cs typeface="Times New Roman" panose="02020603050405020304" pitchFamily="18" charset="0"/>
              </a:rPr>
              <a:t> system</a:t>
            </a:r>
            <a:r>
              <a:rPr lang="en-US" sz="2400" b="0" dirty="0">
                <a:latin typeface="Times New Roman" panose="02020603050405020304" pitchFamily="18" charset="0"/>
                <a:cs typeface="Times New Roman" panose="02020603050405020304" pitchFamily="18" charset="0"/>
              </a:rPr>
              <a:t> </a:t>
            </a:r>
            <a:endParaRPr lang="en-IN" sz="2400" b="0" kern="1200" dirty="0">
              <a:solidFill>
                <a:schemeClr val="tx1"/>
              </a:solidFill>
              <a:latin typeface="Times New Roman" panose="02020603050405020304" pitchFamily="18" charset="0"/>
              <a:ea typeface="+mn-ea"/>
              <a:cs typeface="Times New Roman" panose="02020603050405020304" pitchFamily="18" charset="0"/>
            </a:endParaRPr>
          </a:p>
          <a:p>
            <a:pPr marL="342900" indent="-342900" algn="l">
              <a:buFont typeface="Wingdings" panose="05000000000000000000" pitchFamily="2" charset="2"/>
              <a:buChar char="Ø"/>
            </a:pPr>
            <a:r>
              <a:rPr lang="en-US" sz="2000" b="0" kern="1200" dirty="0">
                <a:solidFill>
                  <a:schemeClr val="tx1"/>
                </a:solidFill>
                <a:latin typeface="Times New Roman" panose="02020603050405020304" pitchFamily="18" charset="0"/>
                <a:ea typeface="+mn-ea"/>
                <a:cs typeface="Times New Roman" panose="02020603050405020304" pitchFamily="18" charset="0"/>
              </a:rPr>
              <a:t>Languages that mark all three macro-roles with a different case are called tripartite languages or  ergative-accusative languages. </a:t>
            </a:r>
          </a:p>
          <a:p>
            <a:pPr marL="342900" indent="-342900" algn="l">
              <a:buFont typeface="Wingdings" panose="05000000000000000000" pitchFamily="2" charset="2"/>
              <a:buChar char="Ø"/>
            </a:pPr>
            <a:r>
              <a:rPr lang="en-US" sz="2000" b="0" kern="1200" dirty="0">
                <a:solidFill>
                  <a:schemeClr val="tx1"/>
                </a:solidFill>
                <a:latin typeface="Times New Roman" panose="02020603050405020304" pitchFamily="18" charset="0"/>
                <a:ea typeface="+mn-ea"/>
                <a:cs typeface="Times New Roman" panose="02020603050405020304" pitchFamily="18" charset="0"/>
              </a:rPr>
              <a:t>Aside  from using an </a:t>
            </a:r>
            <a:r>
              <a:rPr lang="en-US" sz="2000" b="1" kern="1200" dirty="0">
                <a:solidFill>
                  <a:schemeClr val="tx1"/>
                </a:solidFill>
                <a:latin typeface="Times New Roman" panose="02020603050405020304" pitchFamily="18" charset="0"/>
                <a:ea typeface="+mn-ea"/>
                <a:cs typeface="Times New Roman" panose="02020603050405020304" pitchFamily="18" charset="0"/>
              </a:rPr>
              <a:t>ergative case for transitive subjects </a:t>
            </a:r>
            <a:r>
              <a:rPr lang="en-US" sz="2000" b="0" kern="1200" dirty="0">
                <a:solidFill>
                  <a:schemeClr val="tx1"/>
                </a:solidFill>
                <a:latin typeface="Times New Roman" panose="02020603050405020304" pitchFamily="18" charset="0"/>
                <a:ea typeface="+mn-ea"/>
                <a:cs typeface="Times New Roman" panose="02020603050405020304" pitchFamily="18" charset="0"/>
              </a:rPr>
              <a:t>and an </a:t>
            </a:r>
            <a:r>
              <a:rPr lang="en-US" sz="2000" b="1" kern="1200" dirty="0">
                <a:solidFill>
                  <a:schemeClr val="tx1"/>
                </a:solidFill>
                <a:latin typeface="Times New Roman" panose="02020603050405020304" pitchFamily="18" charset="0"/>
                <a:ea typeface="+mn-ea"/>
                <a:cs typeface="Times New Roman" panose="02020603050405020304" pitchFamily="18" charset="0"/>
              </a:rPr>
              <a:t>accusative case for transitive  objects</a:t>
            </a:r>
            <a:r>
              <a:rPr lang="en-US" sz="2000" b="0" kern="1200" dirty="0">
                <a:solidFill>
                  <a:schemeClr val="tx1"/>
                </a:solidFill>
                <a:latin typeface="Times New Roman" panose="02020603050405020304" pitchFamily="18" charset="0"/>
                <a:ea typeface="+mn-ea"/>
                <a:cs typeface="Times New Roman" panose="02020603050405020304" pitchFamily="18" charset="0"/>
              </a:rPr>
              <a:t>,  tripartite  languages  also  have  a  </a:t>
            </a:r>
            <a:r>
              <a:rPr lang="en-US" sz="2000" b="1" kern="1200" dirty="0">
                <a:solidFill>
                  <a:schemeClr val="tx1"/>
                </a:solidFill>
                <a:latin typeface="Times New Roman" panose="02020603050405020304" pitchFamily="18" charset="0"/>
                <a:ea typeface="+mn-ea"/>
                <a:cs typeface="Times New Roman" panose="02020603050405020304" pitchFamily="18" charset="0"/>
              </a:rPr>
              <a:t>distinct  case  for intransitive subjects</a:t>
            </a:r>
            <a:r>
              <a:rPr lang="en-US" sz="2000" b="0" kern="1200" dirty="0">
                <a:solidFill>
                  <a:schemeClr val="tx1"/>
                </a:solidFill>
                <a:latin typeface="Times New Roman" panose="02020603050405020304" pitchFamily="18" charset="0"/>
                <a:ea typeface="+mn-ea"/>
                <a:cs typeface="Times New Roman" panose="02020603050405020304" pitchFamily="18" charset="0"/>
              </a:rPr>
              <a:t>.</a:t>
            </a:r>
          </a:p>
          <a:p>
            <a:pPr algn="l"/>
            <a:endParaRPr lang="en-IN" sz="2000" b="0" kern="1200" dirty="0">
              <a:solidFill>
                <a:schemeClr val="tx1"/>
              </a:solidFill>
              <a:latin typeface="Times New Roman" panose="02020603050405020304" pitchFamily="18" charset="0"/>
              <a:ea typeface="+mn-ea"/>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a:p>
            <a:pPr marL="342900" indent="-342900" algn="l">
              <a:lnSpc>
                <a:spcPct val="150000"/>
              </a:lnSpc>
              <a:spcBef>
                <a:spcPts val="0"/>
              </a:spcBef>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31F5CBEF-86E7-9F8F-2A0E-F16D056B74D9}"/>
              </a:ext>
            </a:extLst>
          </p:cNvPr>
          <p:cNvSpPr>
            <a:spLocks noGrp="1"/>
          </p:cNvSpPr>
          <p:nvPr>
            <p:ph type="sldNum" sz="quarter" idx="12"/>
          </p:nvPr>
        </p:nvSpPr>
        <p:spPr/>
        <p:txBody>
          <a:bodyPr/>
          <a:lstStyle/>
          <a:p>
            <a:fld id="{9953917B-9314-44A8-9CF5-8C1178B13F89}" type="slidenum">
              <a:rPr lang="en-IN" smtClean="0"/>
              <a:t>36</a:t>
            </a:fld>
            <a:endParaRPr lang="en-IN"/>
          </a:p>
        </p:txBody>
      </p:sp>
    </p:spTree>
    <p:extLst>
      <p:ext uri="{BB962C8B-B14F-4D97-AF65-F5344CB8AC3E}">
        <p14:creationId xmlns:p14="http://schemas.microsoft.com/office/powerpoint/2010/main" val="259095751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640344-991D-34E9-A361-EF463707C244}"/>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4F333FE7-6F04-7DF5-7919-0E47BD98AD76}"/>
              </a:ext>
            </a:extLst>
          </p:cNvPr>
          <p:cNvSpPr>
            <a:spLocks noGrp="1"/>
          </p:cNvSpPr>
          <p:nvPr>
            <p:ph type="subTitle" idx="1"/>
          </p:nvPr>
        </p:nvSpPr>
        <p:spPr>
          <a:xfrm>
            <a:off x="936172" y="564923"/>
            <a:ext cx="11179628" cy="5791427"/>
          </a:xfrm>
        </p:spPr>
        <p:txBody>
          <a:bodyPr>
            <a:normAutofit/>
          </a:bodyPr>
          <a:lstStyle/>
          <a:p>
            <a:pPr marL="342900" indent="-342900" algn="l">
              <a:buFont typeface="Wingdings" panose="05000000000000000000" pitchFamily="2" charset="2"/>
              <a:buChar char="Ø"/>
            </a:pPr>
            <a:r>
              <a:rPr lang="en-US" sz="2000" b="0" kern="1200" dirty="0">
                <a:solidFill>
                  <a:schemeClr val="tx1"/>
                </a:solidFill>
                <a:latin typeface="Times New Roman" panose="02020603050405020304" pitchFamily="18" charset="0"/>
                <a:ea typeface="+mn-ea"/>
                <a:cs typeface="Times New Roman" panose="02020603050405020304" pitchFamily="18" charset="0"/>
              </a:rPr>
              <a:t>Tripartite languages are fairly uncommon. An example of such a language is </a:t>
            </a:r>
            <a:r>
              <a:rPr lang="en-US" sz="2000" b="1" kern="1200" dirty="0">
                <a:solidFill>
                  <a:schemeClr val="tx1"/>
                </a:solidFill>
                <a:latin typeface="Times New Roman" panose="02020603050405020304" pitchFamily="18" charset="0"/>
                <a:ea typeface="+mn-ea"/>
                <a:cs typeface="Times New Roman" panose="02020603050405020304" pitchFamily="18" charset="0"/>
              </a:rPr>
              <a:t>Nez Perce</a:t>
            </a:r>
            <a:r>
              <a:rPr lang="en-US" sz="2000" b="0" kern="1200" dirty="0">
                <a:solidFill>
                  <a:schemeClr val="tx1"/>
                </a:solidFill>
                <a:latin typeface="Times New Roman" panose="02020603050405020304" pitchFamily="18" charset="0"/>
                <a:ea typeface="+mn-ea"/>
                <a:cs typeface="Times New Roman" panose="02020603050405020304" pitchFamily="18" charset="0"/>
              </a:rPr>
              <a:t>.</a:t>
            </a:r>
          </a:p>
          <a:p>
            <a:pPr algn="l"/>
            <a:endParaRPr lang="en-IN" sz="2000" b="0" kern="1200" dirty="0">
              <a:solidFill>
                <a:schemeClr val="tx1"/>
              </a:solidFill>
              <a:latin typeface="Times New Roman" panose="02020603050405020304" pitchFamily="18" charset="0"/>
              <a:ea typeface="+mn-ea"/>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a:p>
            <a:pPr marL="342900" indent="-342900" algn="l">
              <a:lnSpc>
                <a:spcPct val="150000"/>
              </a:lnSpc>
              <a:spcBef>
                <a:spcPts val="0"/>
              </a:spcBef>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E0CA97FB-DB8B-197B-0C89-EF643FDCE917}"/>
              </a:ext>
            </a:extLst>
          </p:cNvPr>
          <p:cNvSpPr>
            <a:spLocks noGrp="1"/>
          </p:cNvSpPr>
          <p:nvPr>
            <p:ph type="sldNum" sz="quarter" idx="12"/>
          </p:nvPr>
        </p:nvSpPr>
        <p:spPr/>
        <p:txBody>
          <a:bodyPr/>
          <a:lstStyle/>
          <a:p>
            <a:fld id="{9953917B-9314-44A8-9CF5-8C1178B13F89}" type="slidenum">
              <a:rPr lang="en-IN" smtClean="0"/>
              <a:t>37</a:t>
            </a:fld>
            <a:endParaRPr lang="en-IN"/>
          </a:p>
        </p:txBody>
      </p:sp>
      <p:pic>
        <p:nvPicPr>
          <p:cNvPr id="4" name="Picture 3">
            <a:extLst>
              <a:ext uri="{FF2B5EF4-FFF2-40B4-BE49-F238E27FC236}">
                <a16:creationId xmlns:a16="http://schemas.microsoft.com/office/drawing/2014/main" id="{C62607E6-FADD-A937-F9CD-635390C11B30}"/>
              </a:ext>
            </a:extLst>
          </p:cNvPr>
          <p:cNvPicPr>
            <a:picLocks noChangeAspect="1"/>
          </p:cNvPicPr>
          <p:nvPr/>
        </p:nvPicPr>
        <p:blipFill>
          <a:blip r:embed="rId2"/>
          <a:stretch>
            <a:fillRect/>
          </a:stretch>
        </p:blipFill>
        <p:spPr>
          <a:xfrm>
            <a:off x="1768592" y="1343721"/>
            <a:ext cx="5971607" cy="3484757"/>
          </a:xfrm>
          <a:prstGeom prst="rect">
            <a:avLst/>
          </a:prstGeom>
        </p:spPr>
      </p:pic>
    </p:spTree>
    <p:extLst>
      <p:ext uri="{BB962C8B-B14F-4D97-AF65-F5344CB8AC3E}">
        <p14:creationId xmlns:p14="http://schemas.microsoft.com/office/powerpoint/2010/main" val="111563702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92CDDD-0B7C-D505-F170-89BABB772C8E}"/>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B15ECFEA-B211-1819-C6F9-69B1C552FAE9}"/>
              </a:ext>
            </a:extLst>
          </p:cNvPr>
          <p:cNvSpPr>
            <a:spLocks noGrp="1"/>
          </p:cNvSpPr>
          <p:nvPr>
            <p:ph type="subTitle" idx="1"/>
          </p:nvPr>
        </p:nvSpPr>
        <p:spPr>
          <a:xfrm>
            <a:off x="936172" y="564923"/>
            <a:ext cx="11179628" cy="5791427"/>
          </a:xfrm>
        </p:spPr>
        <p:txBody>
          <a:bodyPr>
            <a:normAutofit/>
          </a:bodyPr>
          <a:lstStyle/>
          <a:p>
            <a:pPr algn="l"/>
            <a:r>
              <a:rPr lang="en-US" sz="2000" dirty="0">
                <a:latin typeface="Times New Roman" panose="02020603050405020304" pitchFamily="18" charset="0"/>
                <a:cs typeface="Times New Roman" panose="02020603050405020304" pitchFamily="18" charset="0"/>
              </a:rPr>
              <a:t>Another</a:t>
            </a:r>
            <a:r>
              <a:rPr lang="en-US" sz="2000" b="1" dirty="0">
                <a:latin typeface="Times New Roman" panose="02020603050405020304" pitchFamily="18" charset="0"/>
                <a:cs typeface="Times New Roman" panose="02020603050405020304" pitchFamily="18" charset="0"/>
              </a:rPr>
              <a:t> </a:t>
            </a:r>
            <a:r>
              <a:rPr lang="en-US" sz="2000" b="0" kern="1200" dirty="0">
                <a:solidFill>
                  <a:schemeClr val="tx1"/>
                </a:solidFill>
                <a:latin typeface="Times New Roman" panose="02020603050405020304" pitchFamily="18" charset="0"/>
                <a:ea typeface="+mn-ea"/>
                <a:cs typeface="Times New Roman" panose="02020603050405020304" pitchFamily="18" charset="0"/>
              </a:rPr>
              <a:t>Tripartite is </a:t>
            </a:r>
            <a:r>
              <a:rPr lang="en-US" sz="2000" b="0" dirty="0" err="1">
                <a:latin typeface="Times New Roman" panose="02020603050405020304" pitchFamily="18" charset="0"/>
                <a:cs typeface="Times New Roman" panose="02020603050405020304" pitchFamily="18" charset="0"/>
              </a:rPr>
              <a:t>Antekerrepenhe</a:t>
            </a:r>
            <a:r>
              <a:rPr lang="en-US" sz="2000" b="0" dirty="0">
                <a:latin typeface="Times New Roman" panose="02020603050405020304" pitchFamily="18" charset="0"/>
                <a:cs typeface="Times New Roman" panose="02020603050405020304" pitchFamily="18" charset="0"/>
              </a:rPr>
              <a:t> in Central Australia</a:t>
            </a:r>
            <a:endParaRPr lang="en-IN" sz="2000" b="0" kern="1200" dirty="0">
              <a:solidFill>
                <a:schemeClr val="tx1"/>
              </a:solidFill>
              <a:latin typeface="Times New Roman" panose="02020603050405020304" pitchFamily="18" charset="0"/>
              <a:ea typeface="+mn-ea"/>
              <a:cs typeface="Times New Roman" panose="02020603050405020304" pitchFamily="18" charset="0"/>
            </a:endParaRPr>
          </a:p>
          <a:p>
            <a:pPr algn="l"/>
            <a:endParaRPr lang="en-IN" sz="2000" dirty="0">
              <a:latin typeface="Times New Roman" panose="02020603050405020304" pitchFamily="18" charset="0"/>
              <a:cs typeface="Times New Roman" panose="02020603050405020304" pitchFamily="18" charset="0"/>
            </a:endParaRPr>
          </a:p>
          <a:p>
            <a:pPr algn="l"/>
            <a:r>
              <a:rPr lang="en-IN" sz="2000" b="0" kern="1200" dirty="0">
                <a:solidFill>
                  <a:schemeClr val="tx1"/>
                </a:solidFill>
                <a:latin typeface="Times New Roman" panose="02020603050405020304" pitchFamily="18" charset="0"/>
                <a:ea typeface="+mn-ea"/>
                <a:cs typeface="Times New Roman" panose="02020603050405020304" pitchFamily="18" charset="0"/>
              </a:rPr>
              <a:t>      (   )  </a:t>
            </a:r>
            <a:r>
              <a:rPr lang="en-IN" sz="2000" b="0" kern="1200" dirty="0" err="1">
                <a:solidFill>
                  <a:schemeClr val="tx1"/>
                </a:solidFill>
                <a:latin typeface="Times New Roman" panose="02020603050405020304" pitchFamily="18" charset="0"/>
                <a:ea typeface="+mn-ea"/>
                <a:cs typeface="Times New Roman" panose="02020603050405020304" pitchFamily="18" charset="0"/>
              </a:rPr>
              <a:t>arengke</a:t>
            </a:r>
            <a:r>
              <a:rPr lang="en-IN" sz="2000" b="0" kern="1200" dirty="0">
                <a:solidFill>
                  <a:schemeClr val="tx1"/>
                </a:solidFill>
                <a:latin typeface="Times New Roman" panose="02020603050405020304" pitchFamily="18" charset="0"/>
                <a:ea typeface="+mn-ea"/>
                <a:cs typeface="Times New Roman" panose="02020603050405020304" pitchFamily="18" charset="0"/>
              </a:rPr>
              <a:t>-</a:t>
            </a:r>
            <a:r>
              <a:rPr lang="en-IN" sz="2000" b="1" kern="1200" dirty="0">
                <a:solidFill>
                  <a:srgbClr val="00B050"/>
                </a:solidFill>
                <a:latin typeface="Times New Roman" panose="02020603050405020304" pitchFamily="18" charset="0"/>
                <a:ea typeface="+mn-ea"/>
                <a:cs typeface="Times New Roman" panose="02020603050405020304" pitchFamily="18" charset="0"/>
              </a:rPr>
              <a:t>le</a:t>
            </a:r>
            <a:r>
              <a:rPr lang="en-IN" sz="2000" b="0" kern="1200" dirty="0">
                <a:solidFill>
                  <a:schemeClr val="tx1"/>
                </a:solidFill>
                <a:latin typeface="Times New Roman" panose="02020603050405020304" pitchFamily="18" charset="0"/>
                <a:ea typeface="+mn-ea"/>
                <a:cs typeface="Times New Roman" panose="02020603050405020304" pitchFamily="18" charset="0"/>
              </a:rPr>
              <a:t>   aye-</a:t>
            </a:r>
            <a:r>
              <a:rPr lang="en-IN" sz="2000" b="1" kern="1200" dirty="0" err="1">
                <a:solidFill>
                  <a:srgbClr val="7030A0"/>
                </a:solidFill>
                <a:latin typeface="Times New Roman" panose="02020603050405020304" pitchFamily="18" charset="0"/>
                <a:ea typeface="+mn-ea"/>
                <a:cs typeface="Times New Roman" panose="02020603050405020304" pitchFamily="18" charset="0"/>
              </a:rPr>
              <a:t>nhe</a:t>
            </a:r>
            <a:r>
              <a:rPr lang="en-IN" sz="2000" b="0" kern="1200" dirty="0">
                <a:solidFill>
                  <a:schemeClr val="tx1"/>
                </a:solidFill>
                <a:latin typeface="Times New Roman" panose="02020603050405020304" pitchFamily="18" charset="0"/>
                <a:ea typeface="+mn-ea"/>
                <a:cs typeface="Times New Roman" panose="02020603050405020304" pitchFamily="18" charset="0"/>
              </a:rPr>
              <a:t>    </a:t>
            </a:r>
            <a:r>
              <a:rPr lang="en-IN" sz="2000" b="0" kern="1200" dirty="0" err="1">
                <a:solidFill>
                  <a:schemeClr val="tx1"/>
                </a:solidFill>
                <a:latin typeface="Times New Roman" panose="02020603050405020304" pitchFamily="18" charset="0"/>
                <a:ea typeface="+mn-ea"/>
                <a:cs typeface="Times New Roman" panose="02020603050405020304" pitchFamily="18" charset="0"/>
              </a:rPr>
              <a:t>ke-ke</a:t>
            </a:r>
            <a:r>
              <a:rPr lang="en-IN" sz="2000" b="0" kern="1200" dirty="0">
                <a:solidFill>
                  <a:schemeClr val="tx1"/>
                </a:solidFill>
                <a:latin typeface="Times New Roman" panose="02020603050405020304" pitchFamily="18" charset="0"/>
                <a:ea typeface="+mn-ea"/>
                <a:cs typeface="Times New Roman" panose="02020603050405020304" pitchFamily="18" charset="0"/>
              </a:rPr>
              <a:t>                                </a:t>
            </a:r>
            <a:r>
              <a:rPr lang="en-IN" sz="2000" b="0" dirty="0">
                <a:latin typeface="Times New Roman" panose="02020603050405020304" pitchFamily="18" charset="0"/>
                <a:cs typeface="Times New Roman" panose="02020603050405020304" pitchFamily="18" charset="0"/>
              </a:rPr>
              <a:t>[</a:t>
            </a:r>
            <a:r>
              <a:rPr lang="en-US" sz="2000" b="0" dirty="0" err="1">
                <a:latin typeface="Times New Roman" panose="02020603050405020304" pitchFamily="18" charset="0"/>
                <a:cs typeface="Times New Roman" panose="02020603050405020304" pitchFamily="18" charset="0"/>
              </a:rPr>
              <a:t>Antekerrepenhe</a:t>
            </a:r>
            <a:r>
              <a:rPr lang="en-US" sz="2000" b="0" dirty="0">
                <a:latin typeface="Times New Roman" panose="02020603050405020304" pitchFamily="18" charset="0"/>
                <a:cs typeface="Times New Roman" panose="02020603050405020304" pitchFamily="18" charset="0"/>
              </a:rPr>
              <a:t> in Central Australia]</a:t>
            </a:r>
            <a:endParaRPr lang="en-IN" sz="2000" b="0" kern="1200" dirty="0">
              <a:solidFill>
                <a:schemeClr val="tx1"/>
              </a:solidFill>
              <a:latin typeface="Times New Roman" panose="02020603050405020304" pitchFamily="18" charset="0"/>
              <a:ea typeface="+mn-ea"/>
              <a:cs typeface="Times New Roman" panose="02020603050405020304" pitchFamily="18" charset="0"/>
            </a:endParaRPr>
          </a:p>
          <a:p>
            <a:pPr algn="l"/>
            <a:r>
              <a:rPr lang="en-IN" sz="2000" b="0" kern="1200" dirty="0">
                <a:solidFill>
                  <a:schemeClr val="tx1"/>
                </a:solidFill>
                <a:latin typeface="Times New Roman" panose="02020603050405020304" pitchFamily="18" charset="0"/>
                <a:ea typeface="+mn-ea"/>
                <a:cs typeface="Times New Roman" panose="02020603050405020304" pitchFamily="18" charset="0"/>
              </a:rPr>
              <a:t>              dog-</a:t>
            </a:r>
            <a:r>
              <a:rPr lang="en-US" sz="2000" b="1" kern="1200" cap="small" dirty="0">
                <a:solidFill>
                  <a:srgbClr val="00B050"/>
                </a:solidFill>
                <a:latin typeface="Times New Roman" panose="02020603050405020304" pitchFamily="18" charset="0"/>
                <a:ea typeface="+mn-ea"/>
                <a:cs typeface="Times New Roman" panose="02020603050405020304" pitchFamily="18" charset="0"/>
              </a:rPr>
              <a:t>erg</a:t>
            </a:r>
            <a:r>
              <a:rPr lang="en-US" sz="2000" b="0" kern="1200" cap="small" dirty="0">
                <a:solidFill>
                  <a:schemeClr val="tx1"/>
                </a:solidFill>
                <a:latin typeface="Times New Roman" panose="02020603050405020304" pitchFamily="18" charset="0"/>
                <a:ea typeface="+mn-ea"/>
                <a:cs typeface="Times New Roman" panose="02020603050405020304" pitchFamily="18" charset="0"/>
              </a:rPr>
              <a:t> </a:t>
            </a:r>
            <a:r>
              <a:rPr lang="en-IN" sz="2000" b="0" kern="1200" dirty="0">
                <a:solidFill>
                  <a:schemeClr val="tx1"/>
                </a:solidFill>
                <a:latin typeface="Times New Roman" panose="02020603050405020304" pitchFamily="18" charset="0"/>
                <a:ea typeface="+mn-ea"/>
                <a:cs typeface="Times New Roman" panose="02020603050405020304" pitchFamily="18" charset="0"/>
              </a:rPr>
              <a:t>     me-</a:t>
            </a:r>
            <a:r>
              <a:rPr lang="en-US" sz="2000" b="1" kern="1200" cap="small" dirty="0">
                <a:solidFill>
                  <a:srgbClr val="7030A0"/>
                </a:solidFill>
                <a:latin typeface="Times New Roman" panose="02020603050405020304" pitchFamily="18" charset="0"/>
                <a:ea typeface="+mn-ea"/>
                <a:cs typeface="Times New Roman" panose="02020603050405020304" pitchFamily="18" charset="0"/>
              </a:rPr>
              <a:t>acc</a:t>
            </a:r>
            <a:r>
              <a:rPr lang="en-US" sz="2000" b="0" kern="1200" cap="small" dirty="0">
                <a:solidFill>
                  <a:schemeClr val="tx1"/>
                </a:solidFill>
                <a:latin typeface="Times New Roman" panose="02020603050405020304" pitchFamily="18" charset="0"/>
                <a:ea typeface="+mn-ea"/>
                <a:cs typeface="Times New Roman" panose="02020603050405020304" pitchFamily="18" charset="0"/>
              </a:rPr>
              <a:t> </a:t>
            </a:r>
            <a:r>
              <a:rPr lang="en-IN" sz="2000" b="0" kern="1200" dirty="0">
                <a:solidFill>
                  <a:schemeClr val="tx1"/>
                </a:solidFill>
                <a:latin typeface="Times New Roman" panose="02020603050405020304" pitchFamily="18" charset="0"/>
                <a:ea typeface="+mn-ea"/>
                <a:cs typeface="Times New Roman" panose="02020603050405020304" pitchFamily="18" charset="0"/>
              </a:rPr>
              <a:t>  bite-</a:t>
            </a:r>
            <a:r>
              <a:rPr lang="en-US" sz="2000" b="0" kern="1200" cap="small" dirty="0" err="1">
                <a:solidFill>
                  <a:schemeClr val="tx1"/>
                </a:solidFill>
                <a:latin typeface="Times New Roman" panose="02020603050405020304" pitchFamily="18" charset="0"/>
                <a:ea typeface="+mn-ea"/>
                <a:cs typeface="Times New Roman" panose="02020603050405020304" pitchFamily="18" charset="0"/>
              </a:rPr>
              <a:t>pst</a:t>
            </a:r>
            <a:endParaRPr lang="en-IN" sz="2000" b="0" kern="1200" dirty="0">
              <a:solidFill>
                <a:schemeClr val="tx1"/>
              </a:solidFill>
              <a:latin typeface="Times New Roman" panose="02020603050405020304" pitchFamily="18" charset="0"/>
              <a:ea typeface="+mn-ea"/>
              <a:cs typeface="Times New Roman" panose="02020603050405020304" pitchFamily="18" charset="0"/>
            </a:endParaRPr>
          </a:p>
          <a:p>
            <a:pPr algn="l"/>
            <a:r>
              <a:rPr lang="en-IN" sz="2000" b="0" kern="1200" dirty="0">
                <a:solidFill>
                  <a:schemeClr val="tx1"/>
                </a:solidFill>
                <a:latin typeface="Times New Roman" panose="02020603050405020304" pitchFamily="18" charset="0"/>
                <a:ea typeface="+mn-ea"/>
                <a:cs typeface="Times New Roman" panose="02020603050405020304" pitchFamily="18" charset="0"/>
              </a:rPr>
              <a:t>              ‘The dog bit me.’     (- transitive sentence)</a:t>
            </a:r>
          </a:p>
          <a:p>
            <a:pPr algn="l"/>
            <a:endParaRPr lang="en-IN" sz="2000" b="0" kern="1200" dirty="0">
              <a:solidFill>
                <a:schemeClr val="tx1"/>
              </a:solidFill>
              <a:latin typeface="Times New Roman" panose="02020603050405020304" pitchFamily="18" charset="0"/>
              <a:ea typeface="+mn-ea"/>
              <a:cs typeface="Times New Roman" panose="02020603050405020304" pitchFamily="18" charset="0"/>
            </a:endParaRPr>
          </a:p>
          <a:p>
            <a:pPr algn="l"/>
            <a:r>
              <a:rPr lang="en-IN" sz="2000" b="0" dirty="0">
                <a:latin typeface="Times New Roman" panose="02020603050405020304" pitchFamily="18" charset="0"/>
                <a:cs typeface="Times New Roman" panose="02020603050405020304" pitchFamily="18" charset="0"/>
              </a:rPr>
              <a:t>       (  )   </a:t>
            </a:r>
            <a:r>
              <a:rPr lang="en-IN" sz="2000" b="0" dirty="0" err="1">
                <a:latin typeface="Times New Roman" panose="02020603050405020304" pitchFamily="18" charset="0"/>
                <a:cs typeface="Times New Roman" panose="02020603050405020304" pitchFamily="18" charset="0"/>
              </a:rPr>
              <a:t>arengke</a:t>
            </a:r>
            <a:r>
              <a:rPr lang="en-IN" sz="2000" b="0" dirty="0">
                <a:latin typeface="Times New Roman" panose="02020603050405020304" pitchFamily="18" charset="0"/>
                <a:cs typeface="Times New Roman" panose="02020603050405020304" pitchFamily="18" charset="0"/>
              </a:rPr>
              <a:t>-</a:t>
            </a:r>
            <a:r>
              <a:rPr lang="en-IN" sz="2000" b="1" dirty="0">
                <a:solidFill>
                  <a:srgbClr val="C00000"/>
                </a:solidFill>
                <a:latin typeface="Times New Roman" panose="02020603050405020304" pitchFamily="18" charset="0"/>
                <a:cs typeface="Times New Roman" panose="02020603050405020304" pitchFamily="18" charset="0"/>
              </a:rPr>
              <a:t>Ø</a:t>
            </a:r>
            <a:r>
              <a:rPr lang="en-IN" sz="2000" b="0" dirty="0">
                <a:latin typeface="Times New Roman" panose="02020603050405020304" pitchFamily="18" charset="0"/>
                <a:cs typeface="Times New Roman" panose="02020603050405020304" pitchFamily="18" charset="0"/>
              </a:rPr>
              <a:t>   </a:t>
            </a:r>
            <a:r>
              <a:rPr lang="en-IN" sz="2000" b="0" dirty="0" err="1">
                <a:latin typeface="Times New Roman" panose="02020603050405020304" pitchFamily="18" charset="0"/>
                <a:cs typeface="Times New Roman" panose="02020603050405020304" pitchFamily="18" charset="0"/>
              </a:rPr>
              <a:t>nterre-ke</a:t>
            </a:r>
            <a:r>
              <a:rPr lang="en-IN" sz="2000" b="0" dirty="0">
                <a:latin typeface="Times New Roman" panose="02020603050405020304" pitchFamily="18" charset="0"/>
                <a:cs typeface="Times New Roman" panose="02020603050405020304" pitchFamily="18" charset="0"/>
              </a:rPr>
              <a:t> </a:t>
            </a:r>
          </a:p>
          <a:p>
            <a:pPr algn="l"/>
            <a:r>
              <a:rPr lang="en-IN" sz="2000" b="0" dirty="0">
                <a:latin typeface="Times New Roman" panose="02020603050405020304" pitchFamily="18" charset="0"/>
                <a:cs typeface="Times New Roman" panose="02020603050405020304" pitchFamily="18" charset="0"/>
              </a:rPr>
              <a:t>               dog              run-</a:t>
            </a:r>
            <a:r>
              <a:rPr lang="en-US" sz="2000" b="0" cap="small" dirty="0">
                <a:latin typeface="Times New Roman" panose="02020603050405020304" pitchFamily="18" charset="0"/>
                <a:cs typeface="Times New Roman" panose="02020603050405020304" pitchFamily="18" charset="0"/>
              </a:rPr>
              <a:t> </a:t>
            </a:r>
            <a:r>
              <a:rPr lang="en-US" sz="2000" b="0" cap="small" dirty="0" err="1">
                <a:latin typeface="Times New Roman" panose="02020603050405020304" pitchFamily="18" charset="0"/>
                <a:cs typeface="Times New Roman" panose="02020603050405020304" pitchFamily="18" charset="0"/>
              </a:rPr>
              <a:t>pst</a:t>
            </a:r>
            <a:endParaRPr lang="en-IN" sz="2000" b="0" dirty="0">
              <a:latin typeface="Times New Roman" panose="02020603050405020304" pitchFamily="18" charset="0"/>
              <a:cs typeface="Times New Roman" panose="02020603050405020304" pitchFamily="18" charset="0"/>
            </a:endParaRPr>
          </a:p>
          <a:p>
            <a:pPr algn="l"/>
            <a:r>
              <a:rPr lang="en-IN" sz="2000" b="0" dirty="0">
                <a:latin typeface="Times New Roman" panose="02020603050405020304" pitchFamily="18" charset="0"/>
                <a:cs typeface="Times New Roman" panose="02020603050405020304" pitchFamily="18" charset="0"/>
              </a:rPr>
              <a:t>               ‘The dog ran.’        </a:t>
            </a:r>
            <a:r>
              <a:rPr lang="en-IN" sz="2000" b="0" kern="1200" dirty="0">
                <a:solidFill>
                  <a:schemeClr val="tx1"/>
                </a:solidFill>
                <a:latin typeface="Times New Roman" panose="02020603050405020304" pitchFamily="18" charset="0"/>
                <a:ea typeface="+mn-ea"/>
                <a:cs typeface="Times New Roman" panose="02020603050405020304" pitchFamily="18" charset="0"/>
              </a:rPr>
              <a:t>(- intransitive sentence)          </a:t>
            </a:r>
            <a:r>
              <a:rPr lang="en-US" sz="2000" b="0" dirty="0">
                <a:latin typeface="Times New Roman" panose="02020603050405020304" pitchFamily="18" charset="0"/>
                <a:cs typeface="Times New Roman" panose="02020603050405020304" pitchFamily="18" charset="0"/>
              </a:rPr>
              <a:t>(Bittner and Hale, 1996:64)</a:t>
            </a:r>
          </a:p>
          <a:p>
            <a:pPr algn="l">
              <a:lnSpc>
                <a:spcPct val="150000"/>
              </a:lnSpc>
              <a:spcBef>
                <a:spcPts val="0"/>
              </a:spcBef>
            </a:pPr>
            <a:r>
              <a:rPr lang="en-US" sz="2000" dirty="0">
                <a:latin typeface="Times New Roman" panose="02020603050405020304" pitchFamily="18" charset="0"/>
                <a:cs typeface="Times New Roman" panose="02020603050405020304" pitchFamily="18" charset="0"/>
              </a:rPr>
              <a:t>    </a:t>
            </a: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a:p>
            <a:pPr marL="342900" indent="-342900" algn="l">
              <a:lnSpc>
                <a:spcPct val="150000"/>
              </a:lnSpc>
              <a:spcBef>
                <a:spcPts val="0"/>
              </a:spcBef>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E3E6B578-5A45-E9F7-B0DC-F960ABE1B441}"/>
              </a:ext>
            </a:extLst>
          </p:cNvPr>
          <p:cNvSpPr>
            <a:spLocks noGrp="1"/>
          </p:cNvSpPr>
          <p:nvPr>
            <p:ph type="sldNum" sz="quarter" idx="12"/>
          </p:nvPr>
        </p:nvSpPr>
        <p:spPr/>
        <p:txBody>
          <a:bodyPr/>
          <a:lstStyle/>
          <a:p>
            <a:fld id="{9953917B-9314-44A8-9CF5-8C1178B13F89}" type="slidenum">
              <a:rPr lang="en-IN" smtClean="0"/>
              <a:t>38</a:t>
            </a:fld>
            <a:endParaRPr lang="en-IN"/>
          </a:p>
        </p:txBody>
      </p:sp>
    </p:spTree>
    <p:extLst>
      <p:ext uri="{BB962C8B-B14F-4D97-AF65-F5344CB8AC3E}">
        <p14:creationId xmlns:p14="http://schemas.microsoft.com/office/powerpoint/2010/main" val="227558620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948BA7-7BF4-BAE4-0F21-5EA350095B0A}"/>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D57DF65C-7C6D-18AC-5367-59474F2AA672}"/>
              </a:ext>
            </a:extLst>
          </p:cNvPr>
          <p:cNvSpPr>
            <a:spLocks noGrp="1"/>
          </p:cNvSpPr>
          <p:nvPr>
            <p:ph type="subTitle" idx="1"/>
          </p:nvPr>
        </p:nvSpPr>
        <p:spPr>
          <a:xfrm>
            <a:off x="936172" y="564923"/>
            <a:ext cx="11179628" cy="5791427"/>
          </a:xfrm>
        </p:spPr>
        <p:txBody>
          <a:bodyPr>
            <a:normAutofit/>
          </a:bodyPr>
          <a:lstStyle/>
          <a:p>
            <a:pPr algn="l">
              <a:lnSpc>
                <a:spcPct val="150000"/>
              </a:lnSpc>
              <a:spcBef>
                <a:spcPts val="0"/>
              </a:spcBef>
            </a:pPr>
            <a:r>
              <a:rPr lang="en-US" b="1" dirty="0">
                <a:latin typeface="Times New Roman" panose="02020603050405020304" pitchFamily="18" charset="0"/>
                <a:cs typeface="Times New Roman" panose="02020603050405020304" pitchFamily="18" charset="0"/>
              </a:rPr>
              <a:t> iv </a:t>
            </a:r>
            <a:r>
              <a:rPr lang="en-US" sz="2000" b="1" dirty="0">
                <a:latin typeface="Times New Roman" panose="02020603050405020304" pitchFamily="18" charset="0"/>
                <a:cs typeface="Times New Roman" panose="02020603050405020304" pitchFamily="18" charset="0"/>
              </a:rPr>
              <a:t>The AP/S case </a:t>
            </a:r>
            <a:endParaRPr lang="en-US" b="1" dirty="0">
              <a:latin typeface="Times New Roman" panose="02020603050405020304" pitchFamily="18" charset="0"/>
              <a:cs typeface="Times New Roman" panose="02020603050405020304" pitchFamily="18" charset="0"/>
            </a:endParaRPr>
          </a:p>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AP/S case marking system mentioned before is reported to be extremely rare. </a:t>
            </a:r>
          </a:p>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Probably it may only exist as a system in transition from one system to another.</a:t>
            </a: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a:p>
            <a:pPr marL="342900" indent="-342900" algn="l">
              <a:lnSpc>
                <a:spcPct val="150000"/>
              </a:lnSpc>
              <a:spcBef>
                <a:spcPts val="0"/>
              </a:spcBef>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18CA1F3C-AB0F-7745-FCA4-C7D69001DE75}"/>
              </a:ext>
            </a:extLst>
          </p:cNvPr>
          <p:cNvSpPr>
            <a:spLocks noGrp="1"/>
          </p:cNvSpPr>
          <p:nvPr>
            <p:ph type="sldNum" sz="quarter" idx="12"/>
          </p:nvPr>
        </p:nvSpPr>
        <p:spPr/>
        <p:txBody>
          <a:bodyPr/>
          <a:lstStyle/>
          <a:p>
            <a:fld id="{9953917B-9314-44A8-9CF5-8C1178B13F89}" type="slidenum">
              <a:rPr lang="en-IN" smtClean="0"/>
              <a:t>39</a:t>
            </a:fld>
            <a:endParaRPr lang="en-IN"/>
          </a:p>
        </p:txBody>
      </p:sp>
    </p:spTree>
    <p:extLst>
      <p:ext uri="{BB962C8B-B14F-4D97-AF65-F5344CB8AC3E}">
        <p14:creationId xmlns:p14="http://schemas.microsoft.com/office/powerpoint/2010/main" val="32153235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9B290D-EECD-1256-533C-362EB0118DED}"/>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72AAD539-9931-4D44-F1B5-C392069C4926}"/>
              </a:ext>
            </a:extLst>
          </p:cNvPr>
          <p:cNvSpPr>
            <a:spLocks noGrp="1"/>
          </p:cNvSpPr>
          <p:nvPr>
            <p:ph type="subTitle" idx="1"/>
          </p:nvPr>
        </p:nvSpPr>
        <p:spPr>
          <a:xfrm>
            <a:off x="936172" y="564923"/>
            <a:ext cx="11179628" cy="5791427"/>
          </a:xfrm>
        </p:spPr>
        <p:txBody>
          <a:bodyPr>
            <a:normAutofit/>
          </a:bodyPr>
          <a:lstStyle/>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r>
              <a:rPr lang="en-US" sz="2000" dirty="0">
                <a:latin typeface="Times New Roman" panose="02020603050405020304" pitchFamily="18" charset="0"/>
                <a:cs typeface="Times New Roman" panose="02020603050405020304" pitchFamily="18" charset="0"/>
              </a:rPr>
              <a:t>We will look at:</a:t>
            </a:r>
          </a:p>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Grammatical relations </a:t>
            </a:r>
          </a:p>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Alignment typology – Case marking system in languages</a:t>
            </a:r>
          </a:p>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Case and agreement system</a:t>
            </a:r>
          </a:p>
          <a:p>
            <a:pPr marL="342900" indent="-342900" algn="l">
              <a:lnSpc>
                <a:spcPct val="150000"/>
              </a:lnSpc>
              <a:spcBef>
                <a:spcPts val="0"/>
              </a:spcBef>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C1653D22-72AD-EDE4-DC39-79C929A67973}"/>
              </a:ext>
            </a:extLst>
          </p:cNvPr>
          <p:cNvSpPr>
            <a:spLocks noGrp="1"/>
          </p:cNvSpPr>
          <p:nvPr>
            <p:ph type="sldNum" sz="quarter" idx="12"/>
          </p:nvPr>
        </p:nvSpPr>
        <p:spPr/>
        <p:txBody>
          <a:bodyPr/>
          <a:lstStyle/>
          <a:p>
            <a:fld id="{9953917B-9314-44A8-9CF5-8C1178B13F89}" type="slidenum">
              <a:rPr lang="en-IN" smtClean="0"/>
              <a:t>4</a:t>
            </a:fld>
            <a:endParaRPr lang="en-IN"/>
          </a:p>
        </p:txBody>
      </p:sp>
    </p:spTree>
    <p:extLst>
      <p:ext uri="{BB962C8B-B14F-4D97-AF65-F5344CB8AC3E}">
        <p14:creationId xmlns:p14="http://schemas.microsoft.com/office/powerpoint/2010/main" val="315162103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2D19F8-C2BD-8D26-BD9E-8B9AF8A08E44}"/>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2C0E13F5-2AA1-556E-55E0-7EA8630B4FF8}"/>
              </a:ext>
            </a:extLst>
          </p:cNvPr>
          <p:cNvSpPr>
            <a:spLocks noGrp="1"/>
          </p:cNvSpPr>
          <p:nvPr>
            <p:ph type="subTitle" idx="1"/>
          </p:nvPr>
        </p:nvSpPr>
        <p:spPr>
          <a:xfrm>
            <a:off x="936172" y="564923"/>
            <a:ext cx="11179628" cy="5791427"/>
          </a:xfrm>
        </p:spPr>
        <p:txBody>
          <a:bodyPr>
            <a:normAutofit/>
          </a:bodyPr>
          <a:lstStyle/>
          <a:p>
            <a:pPr algn="l"/>
            <a:r>
              <a:rPr lang="en-IN" sz="2400" b="1" kern="1200" dirty="0">
                <a:solidFill>
                  <a:schemeClr val="tx1"/>
                </a:solidFill>
                <a:latin typeface="Times New Roman" panose="02020603050405020304" pitchFamily="18" charset="0"/>
                <a:ea typeface="+mn-ea"/>
                <a:cs typeface="Times New Roman" panose="02020603050405020304" pitchFamily="18" charset="0"/>
              </a:rPr>
              <a:t>v. Neutral case marking system  </a:t>
            </a:r>
          </a:p>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last  logical  possibility  is the  neutral  system.</a:t>
            </a:r>
          </a:p>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It is totally irrelevant to case marking </a:t>
            </a:r>
            <a:r>
              <a:rPr lang="en-US" sz="2000" b="1" dirty="0">
                <a:latin typeface="Times New Roman" panose="02020603050405020304" pitchFamily="18" charset="0"/>
                <a:cs typeface="Times New Roman" panose="02020603050405020304" pitchFamily="18" charset="0"/>
              </a:rPr>
              <a:t>per se </a:t>
            </a:r>
            <a:r>
              <a:rPr lang="en-US" sz="2000" dirty="0">
                <a:latin typeface="Times New Roman" panose="02020603050405020304" pitchFamily="18" charset="0"/>
                <a:cs typeface="Times New Roman" panose="02020603050405020304" pitchFamily="18" charset="0"/>
              </a:rPr>
              <a:t>since there are no case marking distinctions between A, S and P. </a:t>
            </a:r>
          </a:p>
          <a:p>
            <a:pPr marL="342900" indent="-342900" algn="l">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Morphologically, they are not marked with case marker.</a:t>
            </a:r>
          </a:p>
          <a:p>
            <a:pPr marL="342900" indent="-342900" algn="l">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But since, the subject of transitive verb and subject of intransitive verb behave the same, the patter is considered a </a:t>
            </a:r>
            <a:r>
              <a:rPr lang="en-IN" sz="2000" b="1" dirty="0">
                <a:latin typeface="Times New Roman" panose="02020603050405020304" pitchFamily="18" charset="0"/>
                <a:cs typeface="Times New Roman" panose="02020603050405020304" pitchFamily="18" charset="0"/>
              </a:rPr>
              <a:t>Nominative-Accusative case system</a:t>
            </a:r>
            <a:r>
              <a:rPr lang="en-IN" sz="2000" dirty="0">
                <a:latin typeface="Times New Roman" panose="02020603050405020304" pitchFamily="18" charset="0"/>
                <a:cs typeface="Times New Roman" panose="02020603050405020304" pitchFamily="18" charset="0"/>
              </a:rPr>
              <a:t>.</a:t>
            </a:r>
          </a:p>
          <a:p>
            <a:pPr marL="342900" indent="-342900" algn="l">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That means Nominative-Accusative language can be either </a:t>
            </a:r>
            <a:r>
              <a:rPr lang="en-IN" sz="2000" i="1" dirty="0">
                <a:latin typeface="Times New Roman" panose="02020603050405020304" pitchFamily="18" charset="0"/>
                <a:cs typeface="Times New Roman" panose="02020603050405020304" pitchFamily="18" charset="0"/>
              </a:rPr>
              <a:t>morphologically marked </a:t>
            </a:r>
            <a:r>
              <a:rPr lang="en-IN" sz="2000" dirty="0">
                <a:latin typeface="Times New Roman" panose="02020603050405020304" pitchFamily="18" charset="0"/>
                <a:cs typeface="Times New Roman" panose="02020603050405020304" pitchFamily="18" charset="0"/>
              </a:rPr>
              <a:t>or </a:t>
            </a:r>
            <a:r>
              <a:rPr lang="en-IN" sz="2000" i="1" dirty="0">
                <a:latin typeface="Times New Roman" panose="02020603050405020304" pitchFamily="18" charset="0"/>
                <a:cs typeface="Times New Roman" panose="02020603050405020304" pitchFamily="18" charset="0"/>
              </a:rPr>
              <a:t>unmarked</a:t>
            </a:r>
            <a:r>
              <a:rPr lang="en-IN" sz="2000" dirty="0">
                <a:latin typeface="Times New Roman" panose="02020603050405020304" pitchFamily="18" charset="0"/>
                <a:cs typeface="Times New Roman" panose="02020603050405020304" pitchFamily="18" charset="0"/>
              </a:rPr>
              <a:t> for case.</a:t>
            </a:r>
          </a:p>
          <a:p>
            <a:pPr marL="342900" indent="-342900" algn="l">
              <a:buFont typeface="Wingdings" panose="05000000000000000000" pitchFamily="2" charset="2"/>
              <a:buChar char="Ø"/>
            </a:pPr>
            <a:r>
              <a:rPr lang="en-IN" sz="2000" b="1" kern="1200" dirty="0">
                <a:solidFill>
                  <a:schemeClr val="tx1"/>
                </a:solidFill>
                <a:latin typeface="Times New Roman" panose="02020603050405020304" pitchFamily="18" charset="0"/>
                <a:ea typeface="+mn-ea"/>
                <a:cs typeface="Times New Roman" panose="02020603050405020304" pitchFamily="18" charset="0"/>
              </a:rPr>
              <a:t>English, </a:t>
            </a:r>
            <a:r>
              <a:rPr lang="en-IN" sz="2000" kern="1200" dirty="0">
                <a:solidFill>
                  <a:schemeClr val="tx1"/>
                </a:solidFill>
                <a:latin typeface="Times New Roman" panose="02020603050405020304" pitchFamily="18" charset="0"/>
                <a:ea typeface="+mn-ea"/>
                <a:cs typeface="Times New Roman" panose="02020603050405020304" pitchFamily="18" charset="0"/>
              </a:rPr>
              <a:t>Mandarin Chinese is also belongs to this pattern.</a:t>
            </a: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a:p>
            <a:pPr marL="342900" indent="-342900" algn="l">
              <a:lnSpc>
                <a:spcPct val="150000"/>
              </a:lnSpc>
              <a:spcBef>
                <a:spcPts val="0"/>
              </a:spcBef>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31F5CBEF-86E7-9F8F-2A0E-F16D056B74D9}"/>
              </a:ext>
            </a:extLst>
          </p:cNvPr>
          <p:cNvSpPr>
            <a:spLocks noGrp="1"/>
          </p:cNvSpPr>
          <p:nvPr>
            <p:ph type="sldNum" sz="quarter" idx="12"/>
          </p:nvPr>
        </p:nvSpPr>
        <p:spPr/>
        <p:txBody>
          <a:bodyPr/>
          <a:lstStyle/>
          <a:p>
            <a:fld id="{9953917B-9314-44A8-9CF5-8C1178B13F89}" type="slidenum">
              <a:rPr lang="en-IN" smtClean="0"/>
              <a:t>40</a:t>
            </a:fld>
            <a:endParaRPr lang="en-IN"/>
          </a:p>
        </p:txBody>
      </p:sp>
    </p:spTree>
    <p:extLst>
      <p:ext uri="{BB962C8B-B14F-4D97-AF65-F5344CB8AC3E}">
        <p14:creationId xmlns:p14="http://schemas.microsoft.com/office/powerpoint/2010/main" val="217644691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C2078F-603B-7B44-21C9-AA2B324D4C80}"/>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A85F13FA-2EEF-3E9D-8026-A97252DC2002}"/>
              </a:ext>
            </a:extLst>
          </p:cNvPr>
          <p:cNvSpPr>
            <a:spLocks noGrp="1"/>
          </p:cNvSpPr>
          <p:nvPr>
            <p:ph type="subTitle" idx="1"/>
          </p:nvPr>
        </p:nvSpPr>
        <p:spPr>
          <a:xfrm>
            <a:off x="936172" y="564923"/>
            <a:ext cx="11179628" cy="5791427"/>
          </a:xfrm>
        </p:spPr>
        <p:txBody>
          <a:bodyPr>
            <a:normAutofit/>
          </a:bodyPr>
          <a:lstStyle/>
          <a:p>
            <a:pPr marL="342900" indent="-342900" algn="l">
              <a:buFont typeface="Wingdings" panose="05000000000000000000" pitchFamily="2" charset="2"/>
              <a:buChar char="Ø"/>
            </a:pPr>
            <a:r>
              <a:rPr lang="en-IN" sz="2000" kern="1200" dirty="0">
                <a:solidFill>
                  <a:schemeClr val="tx1"/>
                </a:solidFill>
                <a:latin typeface="Times New Roman" panose="02020603050405020304" pitchFamily="18" charset="0"/>
                <a:ea typeface="+mn-ea"/>
                <a:cs typeface="Times New Roman" panose="02020603050405020304" pitchFamily="18" charset="0"/>
              </a:rPr>
              <a:t>We have example form Mandarin Chinese.   </a:t>
            </a:r>
          </a:p>
          <a:p>
            <a:pPr algn="l"/>
            <a:r>
              <a:rPr lang="en-IN" sz="2000" b="0" kern="1200" dirty="0">
                <a:solidFill>
                  <a:schemeClr val="tx1"/>
                </a:solidFill>
                <a:latin typeface="Times New Roman" panose="02020603050405020304" pitchFamily="18" charset="0"/>
                <a:ea typeface="+mn-ea"/>
                <a:cs typeface="Times New Roman" panose="02020603050405020304" pitchFamily="18" charset="0"/>
              </a:rPr>
              <a:t>       (5)   </a:t>
            </a:r>
            <a:r>
              <a:rPr lang="en-IN" sz="2000" b="0" kern="1200" dirty="0" err="1">
                <a:solidFill>
                  <a:schemeClr val="tx1"/>
                </a:solidFill>
                <a:latin typeface="Times New Roman" panose="02020603050405020304" pitchFamily="18" charset="0"/>
                <a:ea typeface="+mn-ea"/>
                <a:cs typeface="Times New Roman" panose="02020603050405020304" pitchFamily="18" charset="0"/>
              </a:rPr>
              <a:t>zhangsan</a:t>
            </a:r>
            <a:r>
              <a:rPr lang="en-IN" sz="2000" b="0" kern="1200" dirty="0">
                <a:solidFill>
                  <a:schemeClr val="tx1"/>
                </a:solidFill>
                <a:latin typeface="Times New Roman" panose="02020603050405020304" pitchFamily="18" charset="0"/>
                <a:ea typeface="+mn-ea"/>
                <a:cs typeface="Times New Roman" panose="02020603050405020304" pitchFamily="18" charset="0"/>
              </a:rPr>
              <a:t>-</a:t>
            </a:r>
            <a:r>
              <a:rPr lang="en-IN" sz="2000" b="1" kern="1200" dirty="0">
                <a:solidFill>
                  <a:srgbClr val="002060"/>
                </a:solidFill>
                <a:latin typeface="Times New Roman" panose="02020603050405020304" pitchFamily="18" charset="0"/>
                <a:ea typeface="+mn-ea"/>
                <a:cs typeface="Times New Roman" panose="02020603050405020304" pitchFamily="18" charset="0"/>
              </a:rPr>
              <a:t>Ø</a:t>
            </a:r>
            <a:r>
              <a:rPr lang="en-IN" sz="2000" b="0" kern="1200" dirty="0">
                <a:solidFill>
                  <a:schemeClr val="tx1"/>
                </a:solidFill>
                <a:latin typeface="Times New Roman" panose="02020603050405020304" pitchFamily="18" charset="0"/>
                <a:ea typeface="+mn-ea"/>
                <a:cs typeface="Times New Roman" panose="02020603050405020304" pitchFamily="18" charset="0"/>
              </a:rPr>
              <a:t>    </a:t>
            </a:r>
            <a:r>
              <a:rPr lang="en-IN" sz="2000" b="0" kern="1200" dirty="0" err="1">
                <a:solidFill>
                  <a:schemeClr val="tx1"/>
                </a:solidFill>
                <a:latin typeface="Times New Roman" panose="02020603050405020304" pitchFamily="18" charset="0"/>
                <a:ea typeface="+mn-ea"/>
                <a:cs typeface="Times New Roman" panose="02020603050405020304" pitchFamily="18" charset="0"/>
              </a:rPr>
              <a:t>mà</a:t>
            </a:r>
            <a:r>
              <a:rPr lang="en-IN" sz="2000" b="0" kern="1200" dirty="0">
                <a:solidFill>
                  <a:schemeClr val="tx1"/>
                </a:solidFill>
                <a:latin typeface="Times New Roman" panose="02020603050405020304" pitchFamily="18" charset="0"/>
                <a:ea typeface="+mn-ea"/>
                <a:cs typeface="Times New Roman" panose="02020603050405020304" pitchFamily="18" charset="0"/>
              </a:rPr>
              <a:t>      </a:t>
            </a:r>
            <a:r>
              <a:rPr lang="en-IN" sz="2000" b="0" kern="1200" dirty="0" err="1">
                <a:solidFill>
                  <a:schemeClr val="tx1"/>
                </a:solidFill>
                <a:latin typeface="Times New Roman" panose="02020603050405020304" pitchFamily="18" charset="0"/>
                <a:ea typeface="+mn-ea"/>
                <a:cs typeface="Times New Roman" panose="02020603050405020304" pitchFamily="18" charset="0"/>
              </a:rPr>
              <a:t>lisi</a:t>
            </a:r>
            <a:r>
              <a:rPr lang="en-IN" sz="2000" b="0" kern="1200" dirty="0">
                <a:solidFill>
                  <a:schemeClr val="tx1"/>
                </a:solidFill>
                <a:latin typeface="Times New Roman" panose="02020603050405020304" pitchFamily="18" charset="0"/>
                <a:ea typeface="+mn-ea"/>
                <a:cs typeface="Times New Roman" panose="02020603050405020304" pitchFamily="18" charset="0"/>
              </a:rPr>
              <a:t>-</a:t>
            </a:r>
            <a:r>
              <a:rPr lang="en-IN" sz="2000" b="1" kern="1200" dirty="0">
                <a:solidFill>
                  <a:srgbClr val="002060"/>
                </a:solidFill>
                <a:latin typeface="Times New Roman" panose="02020603050405020304" pitchFamily="18" charset="0"/>
                <a:ea typeface="+mn-ea"/>
                <a:cs typeface="Times New Roman" panose="02020603050405020304" pitchFamily="18" charset="0"/>
              </a:rPr>
              <a:t>Ø</a:t>
            </a:r>
            <a:r>
              <a:rPr lang="en-IN" sz="2000" b="0" kern="1200" dirty="0">
                <a:solidFill>
                  <a:schemeClr val="tx1"/>
                </a:solidFill>
                <a:latin typeface="Times New Roman" panose="02020603050405020304" pitchFamily="18" charset="0"/>
                <a:ea typeface="+mn-ea"/>
                <a:cs typeface="Times New Roman" panose="02020603050405020304" pitchFamily="18" charset="0"/>
              </a:rPr>
              <a:t>  le    ma                   </a:t>
            </a:r>
            <a:r>
              <a:rPr lang="en-IN" sz="2000" b="0" dirty="0">
                <a:latin typeface="Times New Roman" panose="02020603050405020304" pitchFamily="18" charset="0"/>
                <a:cs typeface="Times New Roman" panose="02020603050405020304" pitchFamily="18" charset="0"/>
              </a:rPr>
              <a:t>[</a:t>
            </a:r>
            <a:r>
              <a:rPr lang="en-US" sz="2000" b="0" dirty="0">
                <a:latin typeface="Times New Roman" panose="02020603050405020304" pitchFamily="18" charset="0"/>
                <a:cs typeface="Times New Roman" panose="02020603050405020304" pitchFamily="18" charset="0"/>
              </a:rPr>
              <a:t>Mandarin Chinese] </a:t>
            </a:r>
            <a:endParaRPr lang="en-IN" sz="2000" b="0" kern="1200" dirty="0">
              <a:solidFill>
                <a:schemeClr val="tx1"/>
              </a:solidFill>
              <a:latin typeface="Times New Roman" panose="02020603050405020304" pitchFamily="18" charset="0"/>
              <a:ea typeface="+mn-ea"/>
              <a:cs typeface="Times New Roman" panose="02020603050405020304" pitchFamily="18" charset="0"/>
            </a:endParaRPr>
          </a:p>
          <a:p>
            <a:pPr algn="l"/>
            <a:r>
              <a:rPr lang="en-IN" sz="2000" b="0" kern="1200" dirty="0">
                <a:solidFill>
                  <a:schemeClr val="tx1"/>
                </a:solidFill>
                <a:latin typeface="Times New Roman" panose="02020603050405020304" pitchFamily="18" charset="0"/>
                <a:ea typeface="+mn-ea"/>
                <a:cs typeface="Times New Roman" panose="02020603050405020304" pitchFamily="18" charset="0"/>
              </a:rPr>
              <a:t>               </a:t>
            </a:r>
            <a:r>
              <a:rPr lang="en-IN" sz="2000" b="0" kern="1200" dirty="0" err="1">
                <a:solidFill>
                  <a:schemeClr val="tx1"/>
                </a:solidFill>
                <a:latin typeface="Times New Roman" panose="02020603050405020304" pitchFamily="18" charset="0"/>
                <a:ea typeface="+mn-ea"/>
                <a:cs typeface="Times New Roman" panose="02020603050405020304" pitchFamily="18" charset="0"/>
              </a:rPr>
              <a:t>Zhangsan</a:t>
            </a:r>
            <a:r>
              <a:rPr lang="en-IN" sz="2000" b="0" kern="1200" dirty="0">
                <a:solidFill>
                  <a:schemeClr val="tx1"/>
                </a:solidFill>
                <a:latin typeface="Times New Roman" panose="02020603050405020304" pitchFamily="18" charset="0"/>
                <a:ea typeface="+mn-ea"/>
                <a:cs typeface="Times New Roman" panose="02020603050405020304" pitchFamily="18" charset="0"/>
              </a:rPr>
              <a:t>        scold   </a:t>
            </a:r>
            <a:r>
              <a:rPr lang="en-IN" sz="2000" b="0" kern="1200" dirty="0" err="1">
                <a:solidFill>
                  <a:schemeClr val="tx1"/>
                </a:solidFill>
                <a:latin typeface="Times New Roman" panose="02020603050405020304" pitchFamily="18" charset="0"/>
                <a:ea typeface="+mn-ea"/>
                <a:cs typeface="Times New Roman" panose="02020603050405020304" pitchFamily="18" charset="0"/>
              </a:rPr>
              <a:t>Lisi</a:t>
            </a:r>
            <a:r>
              <a:rPr lang="en-IN" sz="2000" b="0" kern="1200" dirty="0">
                <a:solidFill>
                  <a:schemeClr val="tx1"/>
                </a:solidFill>
                <a:latin typeface="Times New Roman" panose="02020603050405020304" pitchFamily="18" charset="0"/>
                <a:ea typeface="+mn-ea"/>
                <a:cs typeface="Times New Roman" panose="02020603050405020304" pitchFamily="18" charset="0"/>
              </a:rPr>
              <a:t>     </a:t>
            </a:r>
            <a:r>
              <a:rPr lang="en-IN" sz="2000" b="0" kern="1200" cap="small" dirty="0" err="1">
                <a:solidFill>
                  <a:schemeClr val="tx1"/>
                </a:solidFill>
                <a:latin typeface="Times New Roman" panose="02020603050405020304" pitchFamily="18" charset="0"/>
                <a:ea typeface="+mn-ea"/>
                <a:cs typeface="Times New Roman" panose="02020603050405020304" pitchFamily="18" charset="0"/>
              </a:rPr>
              <a:t>crs</a:t>
            </a:r>
            <a:r>
              <a:rPr lang="en-IN" sz="2000" b="0" kern="1200" dirty="0">
                <a:solidFill>
                  <a:schemeClr val="tx1"/>
                </a:solidFill>
                <a:latin typeface="Times New Roman" panose="02020603050405020304" pitchFamily="18" charset="0"/>
                <a:ea typeface="+mn-ea"/>
                <a:cs typeface="Times New Roman" panose="02020603050405020304" pitchFamily="18" charset="0"/>
              </a:rPr>
              <a:t>   </a:t>
            </a:r>
            <a:r>
              <a:rPr lang="en-IN" sz="2000" b="0" kern="1200" cap="small" dirty="0">
                <a:solidFill>
                  <a:schemeClr val="tx1"/>
                </a:solidFill>
                <a:latin typeface="Times New Roman" panose="02020603050405020304" pitchFamily="18" charset="0"/>
                <a:ea typeface="+mn-ea"/>
                <a:cs typeface="Times New Roman" panose="02020603050405020304" pitchFamily="18" charset="0"/>
              </a:rPr>
              <a:t>q</a:t>
            </a:r>
          </a:p>
          <a:p>
            <a:pPr algn="l"/>
            <a:r>
              <a:rPr lang="en-IN" sz="2000" b="0" kern="1200" dirty="0">
                <a:solidFill>
                  <a:schemeClr val="tx1"/>
                </a:solidFill>
                <a:latin typeface="Times New Roman" panose="02020603050405020304" pitchFamily="18" charset="0"/>
                <a:ea typeface="+mn-ea"/>
                <a:cs typeface="Times New Roman" panose="02020603050405020304" pitchFamily="18" charset="0"/>
              </a:rPr>
              <a:t>               ‘Did </a:t>
            </a:r>
            <a:r>
              <a:rPr lang="en-IN" sz="2000" b="0" kern="1200" dirty="0" err="1">
                <a:solidFill>
                  <a:schemeClr val="tx1"/>
                </a:solidFill>
                <a:latin typeface="Times New Roman" panose="02020603050405020304" pitchFamily="18" charset="0"/>
                <a:ea typeface="+mn-ea"/>
                <a:cs typeface="Times New Roman" panose="02020603050405020304" pitchFamily="18" charset="0"/>
              </a:rPr>
              <a:t>Zhangsan</a:t>
            </a:r>
            <a:r>
              <a:rPr lang="en-IN" sz="2000" b="0" kern="1200" dirty="0">
                <a:solidFill>
                  <a:schemeClr val="tx1"/>
                </a:solidFill>
                <a:latin typeface="Times New Roman" panose="02020603050405020304" pitchFamily="18" charset="0"/>
                <a:ea typeface="+mn-ea"/>
                <a:cs typeface="Times New Roman" panose="02020603050405020304" pitchFamily="18" charset="0"/>
              </a:rPr>
              <a:t> scold </a:t>
            </a:r>
            <a:r>
              <a:rPr lang="en-IN" sz="2000" b="0" kern="1200" dirty="0" err="1">
                <a:solidFill>
                  <a:schemeClr val="tx1"/>
                </a:solidFill>
                <a:latin typeface="Times New Roman" panose="02020603050405020304" pitchFamily="18" charset="0"/>
                <a:ea typeface="+mn-ea"/>
                <a:cs typeface="Times New Roman" panose="02020603050405020304" pitchFamily="18" charset="0"/>
              </a:rPr>
              <a:t>Lisi</a:t>
            </a:r>
            <a:r>
              <a:rPr lang="en-IN" sz="2000" b="0" kern="1200" dirty="0">
                <a:solidFill>
                  <a:schemeClr val="tx1"/>
                </a:solidFill>
                <a:latin typeface="Times New Roman" panose="02020603050405020304" pitchFamily="18" charset="0"/>
                <a:ea typeface="+mn-ea"/>
                <a:cs typeface="Times New Roman" panose="02020603050405020304" pitchFamily="18" charset="0"/>
              </a:rPr>
              <a:t>?’ </a:t>
            </a:r>
          </a:p>
          <a:p>
            <a:pPr algn="l"/>
            <a:r>
              <a:rPr lang="en-IN" sz="2000" b="0" dirty="0">
                <a:latin typeface="Times New Roman" panose="02020603050405020304" pitchFamily="18" charset="0"/>
                <a:cs typeface="Times New Roman" panose="02020603050405020304" pitchFamily="18" charset="0"/>
              </a:rPr>
              <a:t>       (6)   </a:t>
            </a:r>
            <a:r>
              <a:rPr lang="en-IN" sz="2000" b="0" dirty="0" err="1">
                <a:latin typeface="Times New Roman" panose="02020603050405020304" pitchFamily="18" charset="0"/>
                <a:cs typeface="Times New Roman" panose="02020603050405020304" pitchFamily="18" charset="0"/>
              </a:rPr>
              <a:t>rén</a:t>
            </a:r>
            <a:r>
              <a:rPr lang="en-IN" sz="2000" b="0" dirty="0">
                <a:latin typeface="Times New Roman" panose="02020603050405020304" pitchFamily="18" charset="0"/>
                <a:cs typeface="Times New Roman" panose="02020603050405020304" pitchFamily="18" charset="0"/>
              </a:rPr>
              <a:t>-</a:t>
            </a:r>
            <a:r>
              <a:rPr lang="en-IN" sz="2000" b="1" dirty="0">
                <a:solidFill>
                  <a:srgbClr val="002060"/>
                </a:solidFill>
                <a:latin typeface="Times New Roman" panose="02020603050405020304" pitchFamily="18" charset="0"/>
                <a:cs typeface="Times New Roman" panose="02020603050405020304" pitchFamily="18" charset="0"/>
              </a:rPr>
              <a:t>Ø</a:t>
            </a:r>
            <a:r>
              <a:rPr lang="en-IN" sz="2000" b="1" dirty="0">
                <a:latin typeface="Times New Roman" panose="02020603050405020304" pitchFamily="18" charset="0"/>
                <a:cs typeface="Times New Roman" panose="02020603050405020304" pitchFamily="18" charset="0"/>
              </a:rPr>
              <a:t> </a:t>
            </a:r>
            <a:r>
              <a:rPr lang="en-IN" sz="2000" b="0" dirty="0">
                <a:latin typeface="Times New Roman" panose="02020603050405020304" pitchFamily="18" charset="0"/>
                <a:cs typeface="Times New Roman" panose="02020603050405020304" pitchFamily="18" charset="0"/>
              </a:rPr>
              <a:t>        </a:t>
            </a:r>
            <a:r>
              <a:rPr lang="en-IN" sz="2000" b="0" dirty="0" err="1">
                <a:latin typeface="Times New Roman" panose="02020603050405020304" pitchFamily="18" charset="0"/>
                <a:cs typeface="Times New Roman" panose="02020603050405020304" pitchFamily="18" charset="0"/>
              </a:rPr>
              <a:t>lái</a:t>
            </a:r>
            <a:r>
              <a:rPr lang="en-IN" sz="2000" b="0" dirty="0">
                <a:latin typeface="Times New Roman" panose="02020603050405020304" pitchFamily="18" charset="0"/>
                <a:cs typeface="Times New Roman" panose="02020603050405020304" pitchFamily="18" charset="0"/>
              </a:rPr>
              <a:t>      le</a:t>
            </a:r>
          </a:p>
          <a:p>
            <a:pPr algn="l"/>
            <a:r>
              <a:rPr lang="en-IN" sz="2000" b="0" dirty="0">
                <a:latin typeface="Times New Roman" panose="02020603050405020304" pitchFamily="18" charset="0"/>
                <a:cs typeface="Times New Roman" panose="02020603050405020304" pitchFamily="18" charset="0"/>
              </a:rPr>
              <a:t>               person       come </a:t>
            </a:r>
            <a:r>
              <a:rPr lang="en-IN" sz="2000" b="0" cap="small" dirty="0" err="1">
                <a:latin typeface="Times New Roman" panose="02020603050405020304" pitchFamily="18" charset="0"/>
                <a:cs typeface="Times New Roman" panose="02020603050405020304" pitchFamily="18" charset="0"/>
              </a:rPr>
              <a:t>crs</a:t>
            </a:r>
            <a:r>
              <a:rPr lang="en-IN" sz="2000" b="0" dirty="0">
                <a:latin typeface="Times New Roman" panose="02020603050405020304" pitchFamily="18" charset="0"/>
                <a:cs typeface="Times New Roman" panose="02020603050405020304" pitchFamily="18" charset="0"/>
              </a:rPr>
              <a:t> </a:t>
            </a:r>
          </a:p>
          <a:p>
            <a:pPr algn="l"/>
            <a:r>
              <a:rPr lang="en-IN" sz="2000" b="0" dirty="0">
                <a:latin typeface="Times New Roman" panose="02020603050405020304" pitchFamily="18" charset="0"/>
                <a:cs typeface="Times New Roman" panose="02020603050405020304" pitchFamily="18" charset="0"/>
              </a:rPr>
              <a:t>               ‘The person has come.’                                       </a:t>
            </a:r>
            <a:r>
              <a:rPr lang="en-US" sz="2000" b="0" dirty="0">
                <a:latin typeface="Times New Roman" panose="02020603050405020304" pitchFamily="18" charset="0"/>
                <a:cs typeface="Times New Roman" panose="02020603050405020304" pitchFamily="18" charset="0"/>
              </a:rPr>
              <a:t>(Li and Thompson, 1981:20) </a:t>
            </a:r>
            <a:endParaRPr lang="en-IN" sz="2000" b="0" kern="1200" dirty="0">
              <a:solidFill>
                <a:schemeClr val="tx1"/>
              </a:solidFill>
              <a:latin typeface="Times New Roman" panose="02020603050405020304" pitchFamily="18" charset="0"/>
              <a:ea typeface="+mn-ea"/>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a:p>
            <a:pPr marL="342900" indent="-342900" algn="l">
              <a:lnSpc>
                <a:spcPct val="150000"/>
              </a:lnSpc>
              <a:spcBef>
                <a:spcPts val="0"/>
              </a:spcBef>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06E8AD63-BF5F-8810-06CA-BC9A8C1748DA}"/>
              </a:ext>
            </a:extLst>
          </p:cNvPr>
          <p:cNvSpPr>
            <a:spLocks noGrp="1"/>
          </p:cNvSpPr>
          <p:nvPr>
            <p:ph type="sldNum" sz="quarter" idx="12"/>
          </p:nvPr>
        </p:nvSpPr>
        <p:spPr/>
        <p:txBody>
          <a:bodyPr/>
          <a:lstStyle/>
          <a:p>
            <a:fld id="{9953917B-9314-44A8-9CF5-8C1178B13F89}" type="slidenum">
              <a:rPr lang="en-IN" smtClean="0"/>
              <a:t>41</a:t>
            </a:fld>
            <a:endParaRPr lang="en-IN"/>
          </a:p>
        </p:txBody>
      </p:sp>
    </p:spTree>
    <p:extLst>
      <p:ext uri="{BB962C8B-B14F-4D97-AF65-F5344CB8AC3E}">
        <p14:creationId xmlns:p14="http://schemas.microsoft.com/office/powerpoint/2010/main" val="234039868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7A2F3D-B4C9-93C8-9E68-D41C00E9BD34}"/>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A3A6B4E4-6E81-0A71-5DF6-F0C6D8CD3C59}"/>
              </a:ext>
            </a:extLst>
          </p:cNvPr>
          <p:cNvSpPr>
            <a:spLocks noGrp="1"/>
          </p:cNvSpPr>
          <p:nvPr>
            <p:ph type="subTitle" idx="1"/>
          </p:nvPr>
        </p:nvSpPr>
        <p:spPr>
          <a:xfrm>
            <a:off x="936172" y="564923"/>
            <a:ext cx="11179628" cy="5791427"/>
          </a:xfrm>
        </p:spPr>
        <p:txBody>
          <a:bodyPr>
            <a:normAutofit/>
          </a:bodyPr>
          <a:lstStyle/>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English is also case neutral.</a:t>
            </a:r>
          </a:p>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This is, in fact, evident in the absence of case marking in </a:t>
            </a:r>
            <a:r>
              <a:rPr lang="en-US" sz="2000" b="1" dirty="0">
                <a:latin typeface="Times New Roman" panose="02020603050405020304" pitchFamily="18" charset="0"/>
                <a:cs typeface="Times New Roman" panose="02020603050405020304" pitchFamily="18" charset="0"/>
              </a:rPr>
              <a:t>English</a:t>
            </a:r>
            <a:r>
              <a:rPr lang="en-US" sz="2000" dirty="0">
                <a:latin typeface="Times New Roman" panose="02020603050405020304" pitchFamily="18" charset="0"/>
                <a:cs typeface="Times New Roman" panose="02020603050405020304" pitchFamily="18" charset="0"/>
              </a:rPr>
              <a:t> full (i.e. non-pronominal) NPs as has been dis­cussed with respect to (1) and (2).</a:t>
            </a:r>
          </a:p>
          <a:p>
            <a:pPr algn="l">
              <a:lnSpc>
                <a:spcPct val="150000"/>
              </a:lnSpc>
              <a:spcBef>
                <a:spcPts val="0"/>
              </a:spcBef>
            </a:pPr>
            <a:r>
              <a:rPr lang="en-US" sz="2000" dirty="0">
                <a:latin typeface="Times New Roman" panose="02020603050405020304" pitchFamily="18" charset="0"/>
                <a:cs typeface="Times New Roman" panose="02020603050405020304" pitchFamily="18" charset="0"/>
              </a:rPr>
              <a:t>        (1) The girl kicked the boy.</a:t>
            </a:r>
          </a:p>
          <a:p>
            <a:pPr algn="l">
              <a:lnSpc>
                <a:spcPct val="150000"/>
              </a:lnSpc>
              <a:spcBef>
                <a:spcPts val="0"/>
              </a:spcBef>
            </a:pPr>
            <a:r>
              <a:rPr lang="en-US" sz="2000" dirty="0">
                <a:latin typeface="Times New Roman" panose="02020603050405020304" pitchFamily="18" charset="0"/>
                <a:cs typeface="Times New Roman" panose="02020603050405020304" pitchFamily="18" charset="0"/>
              </a:rPr>
              <a:t>        (2) The boy kicked the girl.</a:t>
            </a: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r>
              <a:rPr lang="en-US" sz="2000" dirty="0">
                <a:latin typeface="Times New Roman" panose="02020603050405020304" pitchFamily="18" charset="0"/>
                <a:cs typeface="Times New Roman" panose="02020603050405020304" pitchFamily="18" charset="0"/>
              </a:rPr>
              <a:t>        (3)  John cried</a:t>
            </a:r>
          </a:p>
          <a:p>
            <a:pPr algn="l">
              <a:lnSpc>
                <a:spcPct val="150000"/>
              </a:lnSpc>
              <a:spcBef>
                <a:spcPts val="0"/>
              </a:spcBef>
            </a:pPr>
            <a:r>
              <a:rPr lang="en-US" sz="2000" dirty="0">
                <a:latin typeface="Times New Roman" panose="02020603050405020304" pitchFamily="18" charset="0"/>
                <a:cs typeface="Times New Roman" panose="02020603050405020304" pitchFamily="18" charset="0"/>
              </a:rPr>
              <a:t>              John slept</a:t>
            </a:r>
          </a:p>
          <a:p>
            <a:pPr algn="l">
              <a:lnSpc>
                <a:spcPct val="150000"/>
              </a:lnSpc>
              <a:spcBef>
                <a:spcPts val="0"/>
              </a:spcBef>
            </a:pPr>
            <a:r>
              <a:rPr lang="en-US" sz="2000" dirty="0">
                <a:latin typeface="Times New Roman" panose="02020603050405020304" pitchFamily="18" charset="0"/>
                <a:cs typeface="Times New Roman" panose="02020603050405020304" pitchFamily="18" charset="0"/>
              </a:rPr>
              <a:t>              </a:t>
            </a:r>
          </a:p>
          <a:p>
            <a:pPr marL="342900" indent="-342900" algn="l">
              <a:lnSpc>
                <a:spcPct val="150000"/>
              </a:lnSpc>
              <a:spcBef>
                <a:spcPts val="0"/>
              </a:spcBef>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2AA87931-91A7-8C6C-21C9-064504E3D981}"/>
              </a:ext>
            </a:extLst>
          </p:cNvPr>
          <p:cNvSpPr>
            <a:spLocks noGrp="1"/>
          </p:cNvSpPr>
          <p:nvPr>
            <p:ph type="sldNum" sz="quarter" idx="12"/>
          </p:nvPr>
        </p:nvSpPr>
        <p:spPr/>
        <p:txBody>
          <a:bodyPr/>
          <a:lstStyle/>
          <a:p>
            <a:fld id="{9953917B-9314-44A8-9CF5-8C1178B13F89}" type="slidenum">
              <a:rPr lang="en-IN" smtClean="0"/>
              <a:t>42</a:t>
            </a:fld>
            <a:endParaRPr lang="en-IN"/>
          </a:p>
        </p:txBody>
      </p:sp>
    </p:spTree>
    <p:extLst>
      <p:ext uri="{BB962C8B-B14F-4D97-AF65-F5344CB8AC3E}">
        <p14:creationId xmlns:p14="http://schemas.microsoft.com/office/powerpoint/2010/main" val="173809199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15B08D-CB38-59BF-F0F3-AC6FFAA35C29}"/>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919EF9B3-E0DC-439F-AC0B-11F09EAC90E4}"/>
              </a:ext>
            </a:extLst>
          </p:cNvPr>
          <p:cNvSpPr>
            <a:spLocks noGrp="1"/>
          </p:cNvSpPr>
          <p:nvPr>
            <p:ph type="subTitle" idx="1"/>
          </p:nvPr>
        </p:nvSpPr>
        <p:spPr>
          <a:xfrm>
            <a:off x="936172" y="564923"/>
            <a:ext cx="11179628" cy="5791427"/>
          </a:xfrm>
        </p:spPr>
        <p:txBody>
          <a:bodyPr>
            <a:normAutofit/>
          </a:bodyPr>
          <a:lstStyle/>
          <a:p>
            <a:pPr algn="l">
              <a:lnSpc>
                <a:spcPct val="150000"/>
              </a:lnSpc>
              <a:spcBef>
                <a:spcPts val="0"/>
              </a:spcBef>
            </a:pPr>
            <a:r>
              <a:rPr lang="en-US" sz="2000" b="1" dirty="0">
                <a:latin typeface="Times New Roman" panose="02020603050405020304" pitchFamily="18" charset="0"/>
                <a:cs typeface="Times New Roman" panose="02020603050405020304" pitchFamily="18" charset="0"/>
              </a:rPr>
              <a:t>But pronouns in English has inherent case marking</a:t>
            </a: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r>
              <a:rPr lang="en-US" sz="2000" b="1" dirty="0">
                <a:latin typeface="Times New Roman" panose="02020603050405020304" pitchFamily="18" charset="0"/>
                <a:cs typeface="Times New Roman" panose="02020603050405020304" pitchFamily="18" charset="0"/>
              </a:rPr>
              <a:t>Subject : Nominative case                                       Object : Accusative case</a:t>
            </a:r>
          </a:p>
          <a:p>
            <a:pPr algn="l">
              <a:lnSpc>
                <a:spcPct val="150000"/>
              </a:lnSpc>
              <a:spcBef>
                <a:spcPts val="0"/>
              </a:spcBef>
            </a:pPr>
            <a:r>
              <a:rPr lang="en-US" sz="2000" dirty="0">
                <a:latin typeface="Times New Roman" panose="02020603050405020304" pitchFamily="18" charset="0"/>
                <a:cs typeface="Times New Roman" panose="02020603050405020304" pitchFamily="18" charset="0"/>
              </a:rPr>
              <a:t>I, we                                                                         us</a:t>
            </a:r>
          </a:p>
          <a:p>
            <a:pPr algn="l">
              <a:lnSpc>
                <a:spcPct val="150000"/>
              </a:lnSpc>
              <a:spcBef>
                <a:spcPts val="0"/>
              </a:spcBef>
            </a:pPr>
            <a:r>
              <a:rPr lang="en-US" sz="2000" dirty="0">
                <a:latin typeface="Times New Roman" panose="02020603050405020304" pitchFamily="18" charset="0"/>
                <a:cs typeface="Times New Roman" panose="02020603050405020304" pitchFamily="18" charset="0"/>
              </a:rPr>
              <a:t>You, you</a:t>
            </a:r>
          </a:p>
          <a:p>
            <a:pPr algn="l">
              <a:lnSpc>
                <a:spcPct val="150000"/>
              </a:lnSpc>
              <a:spcBef>
                <a:spcPts val="0"/>
              </a:spcBef>
            </a:pPr>
            <a:r>
              <a:rPr lang="en-US" sz="2000" dirty="0">
                <a:latin typeface="Times New Roman" panose="02020603050405020304" pitchFamily="18" charset="0"/>
                <a:cs typeface="Times New Roman" panose="02020603050405020304" pitchFamily="18" charset="0"/>
              </a:rPr>
              <a:t>He, She, It                                                                Him, her</a:t>
            </a:r>
          </a:p>
          <a:p>
            <a:pPr algn="l">
              <a:lnSpc>
                <a:spcPct val="150000"/>
              </a:lnSpc>
              <a:spcBef>
                <a:spcPts val="0"/>
              </a:spcBef>
            </a:pPr>
            <a:r>
              <a:rPr lang="en-US" sz="2000" dirty="0">
                <a:latin typeface="Times New Roman" panose="02020603050405020304" pitchFamily="18" charset="0"/>
                <a:cs typeface="Times New Roman" panose="02020603050405020304" pitchFamily="18" charset="0"/>
              </a:rPr>
              <a:t>They                                                                         them </a:t>
            </a:r>
          </a:p>
          <a:p>
            <a:pPr marL="342900" indent="-342900" algn="l">
              <a:lnSpc>
                <a:spcPct val="150000"/>
              </a:lnSpc>
              <a:spcBef>
                <a:spcPts val="0"/>
              </a:spcBef>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DAE9AD74-5C8F-85E3-CEB4-1BD29EDC37C6}"/>
              </a:ext>
            </a:extLst>
          </p:cNvPr>
          <p:cNvSpPr>
            <a:spLocks noGrp="1"/>
          </p:cNvSpPr>
          <p:nvPr>
            <p:ph type="sldNum" sz="quarter" idx="12"/>
          </p:nvPr>
        </p:nvSpPr>
        <p:spPr/>
        <p:txBody>
          <a:bodyPr/>
          <a:lstStyle/>
          <a:p>
            <a:fld id="{9953917B-9314-44A8-9CF5-8C1178B13F89}" type="slidenum">
              <a:rPr lang="en-IN" smtClean="0"/>
              <a:t>43</a:t>
            </a:fld>
            <a:endParaRPr lang="en-IN"/>
          </a:p>
        </p:txBody>
      </p:sp>
    </p:spTree>
    <p:extLst>
      <p:ext uri="{BB962C8B-B14F-4D97-AF65-F5344CB8AC3E}">
        <p14:creationId xmlns:p14="http://schemas.microsoft.com/office/powerpoint/2010/main" val="311352330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4C0C00-A2A2-4C28-1B7F-021DE3A41EEE}"/>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0B9C07C0-DE14-AE00-7540-5C13678503EA}"/>
              </a:ext>
            </a:extLst>
          </p:cNvPr>
          <p:cNvSpPr>
            <a:spLocks noGrp="1"/>
          </p:cNvSpPr>
          <p:nvPr>
            <p:ph type="subTitle" idx="1"/>
          </p:nvPr>
        </p:nvSpPr>
        <p:spPr>
          <a:xfrm>
            <a:off x="936172" y="564923"/>
            <a:ext cx="11179628" cy="5791427"/>
          </a:xfrm>
        </p:spPr>
        <p:txBody>
          <a:bodyPr>
            <a:normAutofit/>
          </a:bodyPr>
          <a:lstStyle/>
          <a:p>
            <a:pPr algn="l">
              <a:lnSpc>
                <a:spcPct val="150000"/>
              </a:lnSpc>
              <a:spcBef>
                <a:spcPts val="0"/>
              </a:spcBef>
            </a:pPr>
            <a:r>
              <a:rPr lang="en-US" b="1" dirty="0">
                <a:latin typeface="Times New Roman" panose="02020603050405020304" pitchFamily="18" charset="0"/>
                <a:cs typeface="Times New Roman" panose="02020603050405020304" pitchFamily="18" charset="0"/>
              </a:rPr>
              <a:t>More type of Case marking</a:t>
            </a:r>
          </a:p>
          <a:p>
            <a:pPr algn="l">
              <a:lnSpc>
                <a:spcPct val="150000"/>
              </a:lnSpc>
              <a:spcBef>
                <a:spcPts val="0"/>
              </a:spcBef>
            </a:pPr>
            <a:r>
              <a:rPr lang="en-US" sz="2000" b="1" dirty="0" err="1">
                <a:latin typeface="Times New Roman" panose="02020603050405020304" pitchFamily="18" charset="0"/>
                <a:cs typeface="Times New Roman" panose="02020603050405020304" pitchFamily="18" charset="0"/>
              </a:rPr>
              <a:t>i</a:t>
            </a:r>
            <a:r>
              <a:rPr lang="en-US" sz="2000" b="1" dirty="0">
                <a:latin typeface="Times New Roman" panose="02020603050405020304" pitchFamily="18" charset="0"/>
                <a:cs typeface="Times New Roman" panose="02020603050405020304" pitchFamily="18" charset="0"/>
              </a:rPr>
              <a:t>. </a:t>
            </a:r>
            <a:r>
              <a:rPr lang="en-US" sz="2000" b="1" i="0" u="none" strike="noStrike" baseline="0" dirty="0">
                <a:latin typeface="Times New Roman" panose="02020603050405020304" pitchFamily="18" charset="0"/>
                <a:cs typeface="Times New Roman" panose="02020603050405020304" pitchFamily="18" charset="0"/>
              </a:rPr>
              <a:t>Split Ergative:</a:t>
            </a:r>
            <a:endParaRPr lang="en-US" sz="2000" dirty="0">
              <a:latin typeface="Times New Roman" panose="02020603050405020304" pitchFamily="18" charset="0"/>
              <a:cs typeface="Times New Roman" panose="02020603050405020304" pitchFamily="18" charset="0"/>
            </a:endParaRPr>
          </a:p>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In a number of languages both the nominative-accusative and ergative-absolutive case marking systems are in active service. </a:t>
            </a:r>
          </a:p>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This type of mixed case marking system is known as the split-ergative system. </a:t>
            </a:r>
          </a:p>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split system can be based on </a:t>
            </a:r>
            <a:r>
              <a:rPr lang="en-US" sz="2000" b="1" dirty="0">
                <a:latin typeface="Times New Roman" panose="02020603050405020304" pitchFamily="18" charset="0"/>
                <a:cs typeface="Times New Roman" panose="02020603050405020304" pitchFamily="18" charset="0"/>
              </a:rPr>
              <a:t>person</a:t>
            </a:r>
            <a:r>
              <a:rPr lang="en-US" sz="2000" dirty="0">
                <a:latin typeface="Times New Roman" panose="02020603050405020304" pitchFamily="18" charset="0"/>
                <a:cs typeface="Times New Roman" panose="02020603050405020304" pitchFamily="18" charset="0"/>
              </a:rPr>
              <a:t> or </a:t>
            </a:r>
            <a:r>
              <a:rPr lang="en-US" sz="2000" b="1" dirty="0">
                <a:latin typeface="Times New Roman" panose="02020603050405020304" pitchFamily="18" charset="0"/>
                <a:cs typeface="Times New Roman" panose="02020603050405020304" pitchFamily="18" charset="0"/>
              </a:rPr>
              <a:t>tense/aspect</a:t>
            </a:r>
            <a:r>
              <a:rPr lang="en-US" sz="2000" dirty="0">
                <a:latin typeface="Times New Roman" panose="02020603050405020304" pitchFamily="18" charset="0"/>
                <a:cs typeface="Times New Roman" panose="02020603050405020304" pitchFamily="18" charset="0"/>
              </a:rPr>
              <a:t>.</a:t>
            </a:r>
          </a:p>
          <a:p>
            <a:pPr marL="342900" indent="-342900" algn="l">
              <a:lnSpc>
                <a:spcPct val="150000"/>
              </a:lnSpc>
              <a:spcBef>
                <a:spcPts val="0"/>
              </a:spcBef>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FF0DB4A3-0518-6BF5-D5EF-B354C7B46DC8}"/>
              </a:ext>
            </a:extLst>
          </p:cNvPr>
          <p:cNvSpPr>
            <a:spLocks noGrp="1"/>
          </p:cNvSpPr>
          <p:nvPr>
            <p:ph type="sldNum" sz="quarter" idx="12"/>
          </p:nvPr>
        </p:nvSpPr>
        <p:spPr/>
        <p:txBody>
          <a:bodyPr/>
          <a:lstStyle/>
          <a:p>
            <a:fld id="{9953917B-9314-44A8-9CF5-8C1178B13F89}" type="slidenum">
              <a:rPr lang="en-IN" smtClean="0"/>
              <a:t>44</a:t>
            </a:fld>
            <a:endParaRPr lang="en-IN"/>
          </a:p>
        </p:txBody>
      </p:sp>
    </p:spTree>
    <p:extLst>
      <p:ext uri="{BB962C8B-B14F-4D97-AF65-F5344CB8AC3E}">
        <p14:creationId xmlns:p14="http://schemas.microsoft.com/office/powerpoint/2010/main" val="158112530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995F93-02D2-4885-21F5-570079F265D2}"/>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BAFF2727-0018-EB83-A6C6-85CE2A52CD2B}"/>
              </a:ext>
            </a:extLst>
          </p:cNvPr>
          <p:cNvSpPr>
            <a:spLocks noGrp="1"/>
          </p:cNvSpPr>
          <p:nvPr>
            <p:ph type="subTitle" idx="1"/>
          </p:nvPr>
        </p:nvSpPr>
        <p:spPr>
          <a:xfrm>
            <a:off x="936172" y="564923"/>
            <a:ext cx="11179628" cy="5791427"/>
          </a:xfrm>
        </p:spPr>
        <p:txBody>
          <a:bodyPr>
            <a:normAutofit/>
          </a:bodyPr>
          <a:lstStyle/>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Dyirbal is probably the best known language person based split.</a:t>
            </a:r>
          </a:p>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Consider the following data from the Australian Aboriginal language (Dixon 1994: 10, 14).</a:t>
            </a: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a:p>
            <a:pPr marL="342900" indent="-342900" algn="l">
              <a:lnSpc>
                <a:spcPct val="150000"/>
              </a:lnSpc>
              <a:spcBef>
                <a:spcPts val="0"/>
              </a:spcBef>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FFCBC27B-AB27-DD54-AE26-AEEA37923372}"/>
              </a:ext>
            </a:extLst>
          </p:cNvPr>
          <p:cNvSpPr>
            <a:spLocks noGrp="1"/>
          </p:cNvSpPr>
          <p:nvPr>
            <p:ph type="sldNum" sz="quarter" idx="12"/>
          </p:nvPr>
        </p:nvSpPr>
        <p:spPr/>
        <p:txBody>
          <a:bodyPr/>
          <a:lstStyle/>
          <a:p>
            <a:fld id="{9953917B-9314-44A8-9CF5-8C1178B13F89}" type="slidenum">
              <a:rPr lang="en-IN" smtClean="0"/>
              <a:t>45</a:t>
            </a:fld>
            <a:endParaRPr lang="en-IN"/>
          </a:p>
        </p:txBody>
      </p:sp>
      <p:pic>
        <p:nvPicPr>
          <p:cNvPr id="4" name="Picture 3">
            <a:extLst>
              <a:ext uri="{FF2B5EF4-FFF2-40B4-BE49-F238E27FC236}">
                <a16:creationId xmlns:a16="http://schemas.microsoft.com/office/drawing/2014/main" id="{B5F0BE5A-5C66-D167-A7A2-421E3214E980}"/>
              </a:ext>
            </a:extLst>
          </p:cNvPr>
          <p:cNvPicPr>
            <a:picLocks noChangeAspect="1"/>
          </p:cNvPicPr>
          <p:nvPr/>
        </p:nvPicPr>
        <p:blipFill>
          <a:blip r:embed="rId2"/>
          <a:stretch>
            <a:fillRect/>
          </a:stretch>
        </p:blipFill>
        <p:spPr>
          <a:xfrm>
            <a:off x="1587050" y="2184983"/>
            <a:ext cx="4014565" cy="4108094"/>
          </a:xfrm>
          <a:prstGeom prst="rect">
            <a:avLst/>
          </a:prstGeom>
        </p:spPr>
      </p:pic>
      <p:pic>
        <p:nvPicPr>
          <p:cNvPr id="7" name="Picture 6">
            <a:extLst>
              <a:ext uri="{FF2B5EF4-FFF2-40B4-BE49-F238E27FC236}">
                <a16:creationId xmlns:a16="http://schemas.microsoft.com/office/drawing/2014/main" id="{7B027CC1-6EF1-1712-0666-43B5F3226866}"/>
              </a:ext>
            </a:extLst>
          </p:cNvPr>
          <p:cNvPicPr>
            <a:picLocks noChangeAspect="1"/>
          </p:cNvPicPr>
          <p:nvPr/>
        </p:nvPicPr>
        <p:blipFill>
          <a:blip r:embed="rId3"/>
          <a:stretch>
            <a:fillRect/>
          </a:stretch>
        </p:blipFill>
        <p:spPr>
          <a:xfrm>
            <a:off x="6879671" y="4861963"/>
            <a:ext cx="3461857" cy="1431114"/>
          </a:xfrm>
          <a:prstGeom prst="rect">
            <a:avLst/>
          </a:prstGeom>
        </p:spPr>
      </p:pic>
    </p:spTree>
    <p:extLst>
      <p:ext uri="{BB962C8B-B14F-4D97-AF65-F5344CB8AC3E}">
        <p14:creationId xmlns:p14="http://schemas.microsoft.com/office/powerpoint/2010/main" val="335371749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6799AC-2F39-6D4E-F2B5-80144C47F338}"/>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74981918-22F9-3AA0-E1F9-B755E2DB6263}"/>
              </a:ext>
            </a:extLst>
          </p:cNvPr>
          <p:cNvSpPr>
            <a:spLocks noGrp="1"/>
          </p:cNvSpPr>
          <p:nvPr>
            <p:ph type="subTitle" idx="1"/>
          </p:nvPr>
        </p:nvSpPr>
        <p:spPr>
          <a:xfrm>
            <a:off x="936172" y="564923"/>
            <a:ext cx="11179628" cy="5791427"/>
          </a:xfrm>
        </p:spPr>
        <p:txBody>
          <a:bodyPr>
            <a:normAutofit/>
          </a:bodyPr>
          <a:lstStyle/>
          <a:p>
            <a:pPr algn="l">
              <a:lnSpc>
                <a:spcPct val="150000"/>
              </a:lnSpc>
              <a:spcBef>
                <a:spcPts val="0"/>
              </a:spcBef>
            </a:pPr>
            <a:r>
              <a:rPr lang="en-US" sz="2000" b="1" dirty="0">
                <a:latin typeface="Times New Roman" panose="02020603050405020304" pitchFamily="18" charset="0"/>
                <a:cs typeface="Times New Roman" panose="02020603050405020304" pitchFamily="18" charset="0"/>
              </a:rPr>
              <a:t>Tense/ Aspect split</a:t>
            </a:r>
          </a:p>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A significant property of the ergative construction, which fits into typological patterns observed in all three surveyed Indo-Iranian languages, is the tense/aspect split.</a:t>
            </a:r>
          </a:p>
          <a:p>
            <a:pPr marL="342900" indent="-342900" algn="l">
              <a:lnSpc>
                <a:spcPct val="150000"/>
              </a:lnSpc>
              <a:spcBef>
                <a:spcPts val="0"/>
              </a:spcBef>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It is a typological universal that if the ergative is restricted to some tense(s) or aspect(s), </a:t>
            </a:r>
          </a:p>
          <a:p>
            <a:pPr algn="l">
              <a:lnSpc>
                <a:spcPct val="150000"/>
              </a:lnSpc>
              <a:spcBef>
                <a:spcPts val="0"/>
              </a:spcBef>
            </a:pPr>
            <a:r>
              <a:rPr lang="en-US" sz="2000" dirty="0">
                <a:latin typeface="Times New Roman" panose="02020603050405020304" pitchFamily="18" charset="0"/>
                <a:cs typeface="Times New Roman" panose="02020603050405020304" pitchFamily="18" charset="0"/>
              </a:rPr>
              <a:t>      ergative constructions occur in the past tense or perfective aspect, while there is nominative construction   </a:t>
            </a:r>
          </a:p>
          <a:p>
            <a:pPr algn="l">
              <a:lnSpc>
                <a:spcPct val="150000"/>
              </a:lnSpc>
              <a:spcBef>
                <a:spcPts val="0"/>
              </a:spcBef>
            </a:pPr>
            <a:r>
              <a:rPr lang="en-US" sz="2000" dirty="0">
                <a:latin typeface="Times New Roman" panose="02020603050405020304" pitchFamily="18" charset="0"/>
                <a:cs typeface="Times New Roman" panose="02020603050405020304" pitchFamily="18" charset="0"/>
              </a:rPr>
              <a:t>      in the remaining tense(s).</a:t>
            </a: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Many other Indo-Aryan languages show this tense/aspect/mood type of split. </a:t>
            </a:r>
          </a:p>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Some examples of this type of splits are seen in Hindi, Kashmiri, Gujarati, etc.</a:t>
            </a:r>
          </a:p>
        </p:txBody>
      </p:sp>
      <p:sp>
        <p:nvSpPr>
          <p:cNvPr id="5" name="Slide Number Placeholder 4">
            <a:extLst>
              <a:ext uri="{FF2B5EF4-FFF2-40B4-BE49-F238E27FC236}">
                <a16:creationId xmlns:a16="http://schemas.microsoft.com/office/drawing/2014/main" id="{12B12BB4-A144-1A02-6C5D-29C0C139D9AF}"/>
              </a:ext>
            </a:extLst>
          </p:cNvPr>
          <p:cNvSpPr>
            <a:spLocks noGrp="1"/>
          </p:cNvSpPr>
          <p:nvPr>
            <p:ph type="sldNum" sz="quarter" idx="12"/>
          </p:nvPr>
        </p:nvSpPr>
        <p:spPr/>
        <p:txBody>
          <a:bodyPr/>
          <a:lstStyle/>
          <a:p>
            <a:fld id="{9953917B-9314-44A8-9CF5-8C1178B13F89}" type="slidenum">
              <a:rPr lang="en-IN" smtClean="0"/>
              <a:t>46</a:t>
            </a:fld>
            <a:endParaRPr lang="en-IN"/>
          </a:p>
        </p:txBody>
      </p:sp>
    </p:spTree>
    <p:extLst>
      <p:ext uri="{BB962C8B-B14F-4D97-AF65-F5344CB8AC3E}">
        <p14:creationId xmlns:p14="http://schemas.microsoft.com/office/powerpoint/2010/main" val="277107194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2D19F8-C2BD-8D26-BD9E-8B9AF8A08E44}"/>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2C0E13F5-2AA1-556E-55E0-7EA8630B4FF8}"/>
              </a:ext>
            </a:extLst>
          </p:cNvPr>
          <p:cNvSpPr>
            <a:spLocks noGrp="1"/>
          </p:cNvSpPr>
          <p:nvPr>
            <p:ph type="subTitle" idx="1"/>
          </p:nvPr>
        </p:nvSpPr>
        <p:spPr>
          <a:xfrm>
            <a:off x="936172" y="564923"/>
            <a:ext cx="11179628" cy="5791427"/>
          </a:xfrm>
        </p:spPr>
        <p:txBody>
          <a:bodyPr>
            <a:normAutofit fontScale="92500" lnSpcReduction="10000"/>
          </a:bodyPr>
          <a:lstStyle/>
          <a:p>
            <a:pPr algn="l"/>
            <a:r>
              <a:rPr lang="en-US" b="1" i="0" u="none" strike="noStrike" baseline="0" dirty="0">
                <a:latin typeface="Times New Roman" panose="02020603050405020304" pitchFamily="18" charset="0"/>
                <a:cs typeface="Times New Roman" panose="02020603050405020304" pitchFamily="18" charset="0"/>
              </a:rPr>
              <a:t>Another Split Ergative language is :    Hindi</a:t>
            </a:r>
          </a:p>
          <a:p>
            <a:pPr algn="l"/>
            <a:r>
              <a:rPr lang="en-US" sz="2000" dirty="0">
                <a:latin typeface="Times New Roman" panose="02020603050405020304" pitchFamily="18" charset="0"/>
                <a:cs typeface="Times New Roman" panose="02020603050405020304" pitchFamily="18" charset="0"/>
              </a:rPr>
              <a:t>         examples from Hindi/Urdu are (Kachru 1966: 42):</a:t>
            </a:r>
          </a:p>
          <a:p>
            <a:pPr algn="l"/>
            <a:endParaRPr lang="en-US" sz="2000" dirty="0">
              <a:latin typeface="Times New Roman" panose="02020603050405020304" pitchFamily="18" charset="0"/>
              <a:cs typeface="Times New Roman" panose="02020603050405020304" pitchFamily="18" charset="0"/>
            </a:endParaRPr>
          </a:p>
          <a:p>
            <a:pPr algn="l"/>
            <a:r>
              <a:rPr lang="lv-LV" sz="2000" b="0" i="0" u="none" strike="noStrike" baseline="0" dirty="0">
                <a:latin typeface="Times New Roman" panose="02020603050405020304" pitchFamily="18" charset="0"/>
                <a:cs typeface="Times New Roman" panose="02020603050405020304" pitchFamily="18" charset="0"/>
              </a:rPr>
              <a:t>(</a:t>
            </a:r>
            <a:r>
              <a:rPr lang="en-US" sz="2000" b="0" i="0" u="none" strike="noStrike" baseline="0" dirty="0">
                <a:latin typeface="Times New Roman" panose="02020603050405020304" pitchFamily="18" charset="0"/>
                <a:cs typeface="Times New Roman" panose="02020603050405020304" pitchFamily="18" charset="0"/>
              </a:rPr>
              <a:t>1</a:t>
            </a:r>
            <a:r>
              <a:rPr lang="lv-LV" sz="2000" b="0" i="0" u="none" strike="noStrike" baseline="0" dirty="0">
                <a:latin typeface="Times New Roman" panose="02020603050405020304" pitchFamily="18" charset="0"/>
                <a:cs typeface="Times New Roman" panose="02020603050405020304" pitchFamily="18" charset="0"/>
              </a:rPr>
              <a:t>a) </a:t>
            </a:r>
            <a:r>
              <a:rPr lang="en-US" sz="2000" b="0" i="0" u="none" strike="noStrike" baseline="0" dirty="0">
                <a:latin typeface="Times New Roman" panose="02020603050405020304" pitchFamily="18" charset="0"/>
                <a:cs typeface="Times New Roman" panose="02020603050405020304" pitchFamily="18" charset="0"/>
              </a:rPr>
              <a:t>  </a:t>
            </a:r>
            <a:r>
              <a:rPr lang="lv-LV" sz="2000" b="0" i="1" u="none" strike="noStrike" baseline="0" dirty="0">
                <a:latin typeface="Times New Roman" panose="02020603050405020304" pitchFamily="18" charset="0"/>
                <a:cs typeface="Times New Roman" panose="02020603050405020304" pitchFamily="18" charset="0"/>
              </a:rPr>
              <a:t>laķkā </a:t>
            </a:r>
            <a:r>
              <a:rPr lang="en-US" sz="2000" b="0" i="1" u="none" strike="noStrike" baseline="0" dirty="0">
                <a:latin typeface="Times New Roman" panose="02020603050405020304" pitchFamily="18" charset="0"/>
                <a:cs typeface="Times New Roman" panose="02020603050405020304" pitchFamily="18" charset="0"/>
              </a:rPr>
              <a:t>              </a:t>
            </a:r>
            <a:r>
              <a:rPr lang="lv-LV" sz="2000" b="0" i="1" u="none" strike="noStrike" baseline="0" dirty="0">
                <a:latin typeface="Times New Roman" panose="02020603050405020304" pitchFamily="18" charset="0"/>
                <a:cs typeface="Times New Roman" panose="02020603050405020304" pitchFamily="18" charset="0"/>
              </a:rPr>
              <a:t>Kitāb </a:t>
            </a:r>
            <a:r>
              <a:rPr lang="en-US" sz="2000" b="0" i="1" u="none" strike="noStrike" baseline="0" dirty="0">
                <a:latin typeface="Times New Roman" panose="02020603050405020304" pitchFamily="18" charset="0"/>
                <a:cs typeface="Times New Roman" panose="02020603050405020304" pitchFamily="18" charset="0"/>
              </a:rPr>
              <a:t>     </a:t>
            </a:r>
            <a:r>
              <a:rPr lang="lv-LV" sz="2000" b="0" i="1" u="none" strike="noStrike" baseline="0" dirty="0">
                <a:latin typeface="Times New Roman" panose="02020603050405020304" pitchFamily="18" charset="0"/>
                <a:cs typeface="Times New Roman" panose="02020603050405020304" pitchFamily="18" charset="0"/>
              </a:rPr>
              <a:t>paķh-tā </a:t>
            </a:r>
            <a:r>
              <a:rPr lang="en-US" sz="2000" b="0" i="1" u="none" strike="noStrike" baseline="0" dirty="0">
                <a:latin typeface="Times New Roman" panose="02020603050405020304" pitchFamily="18" charset="0"/>
                <a:cs typeface="Times New Roman" panose="02020603050405020304" pitchFamily="18" charset="0"/>
              </a:rPr>
              <a:t>                          </a:t>
            </a:r>
            <a:r>
              <a:rPr lang="lv-LV" sz="2000" b="0" i="1" u="none" strike="noStrike" baseline="0" dirty="0">
                <a:latin typeface="Times New Roman" panose="02020603050405020304" pitchFamily="18" charset="0"/>
                <a:cs typeface="Times New Roman" panose="02020603050405020304" pitchFamily="18" charset="0"/>
              </a:rPr>
              <a:t>hai</a:t>
            </a:r>
            <a:r>
              <a:rPr lang="en-US" sz="2000" b="0" i="1" u="none" strike="noStrike" baseline="0" dirty="0">
                <a:latin typeface="Times New Roman" panose="02020603050405020304" pitchFamily="18" charset="0"/>
                <a:cs typeface="Times New Roman" panose="02020603050405020304" pitchFamily="18" charset="0"/>
              </a:rPr>
              <a:t>                        </a:t>
            </a:r>
            <a:r>
              <a:rPr lang="en-US" sz="2000" b="0" u="none" strike="noStrike" baseline="0" dirty="0">
                <a:latin typeface="Times New Roman" panose="02020603050405020304" pitchFamily="18" charset="0"/>
                <a:cs typeface="Times New Roman" panose="02020603050405020304" pitchFamily="18" charset="0"/>
              </a:rPr>
              <a:t>(transitive sentence)</a:t>
            </a:r>
            <a:endParaRPr lang="lv-LV" sz="2000" b="0" u="none" strike="noStrike" baseline="0" dirty="0">
              <a:latin typeface="Times New Roman" panose="02020603050405020304" pitchFamily="18" charset="0"/>
              <a:cs typeface="Times New Roman" panose="02020603050405020304" pitchFamily="18" charset="0"/>
            </a:endParaRPr>
          </a:p>
          <a:p>
            <a:pPr algn="l"/>
            <a:r>
              <a:rPr lang="en-US" sz="2000" b="0" i="0" u="none" strike="noStrike" baseline="0" dirty="0">
                <a:latin typeface="Times New Roman" panose="02020603050405020304" pitchFamily="18" charset="0"/>
                <a:cs typeface="Times New Roman" panose="02020603050405020304" pitchFamily="18" charset="0"/>
              </a:rPr>
              <a:t>          </a:t>
            </a:r>
            <a:r>
              <a:rPr lang="en-US" sz="2000" b="0" i="0" u="none" strike="noStrike" baseline="0" dirty="0" err="1">
                <a:latin typeface="Times New Roman" panose="02020603050405020304" pitchFamily="18" charset="0"/>
                <a:cs typeface="Times New Roman" panose="02020603050405020304" pitchFamily="18" charset="0"/>
              </a:rPr>
              <a:t>boy.M.</a:t>
            </a:r>
            <a:r>
              <a:rPr lang="en-US" sz="2000" b="0" i="0" u="none" strike="noStrike" baseline="0" dirty="0" err="1">
                <a:solidFill>
                  <a:srgbClr val="00B0F0"/>
                </a:solidFill>
                <a:latin typeface="Times New Roman" panose="02020603050405020304" pitchFamily="18" charset="0"/>
                <a:cs typeface="Times New Roman" panose="02020603050405020304" pitchFamily="18" charset="0"/>
              </a:rPr>
              <a:t>NOM</a:t>
            </a:r>
            <a:r>
              <a:rPr lang="en-US" sz="2000" b="0" i="0" u="none" strike="noStrike" baseline="0" dirty="0">
                <a:latin typeface="Times New Roman" panose="02020603050405020304" pitchFamily="18" charset="0"/>
                <a:cs typeface="Times New Roman" panose="02020603050405020304" pitchFamily="18" charset="0"/>
              </a:rPr>
              <a:t>   </a:t>
            </a:r>
            <a:r>
              <a:rPr lang="en-US" sz="2000" b="0" i="0" u="none" strike="noStrike" baseline="0" dirty="0" err="1">
                <a:latin typeface="Times New Roman" panose="02020603050405020304" pitchFamily="18" charset="0"/>
                <a:cs typeface="Times New Roman" panose="02020603050405020304" pitchFamily="18" charset="0"/>
              </a:rPr>
              <a:t>book.F</a:t>
            </a:r>
            <a:r>
              <a:rPr lang="en-US" sz="2000" b="0" i="0" u="none" strike="noStrike" baseline="0" dirty="0">
                <a:latin typeface="Times New Roman" panose="02020603050405020304" pitchFamily="18" charset="0"/>
                <a:cs typeface="Times New Roman" panose="02020603050405020304" pitchFamily="18" charset="0"/>
              </a:rPr>
              <a:t>   read- </a:t>
            </a:r>
            <a:r>
              <a:rPr lang="en-IN" sz="2000" b="0" i="0" u="none" strike="noStrike" baseline="0" dirty="0">
                <a:latin typeface="Times New Roman" panose="02020603050405020304" pitchFamily="18" charset="0"/>
                <a:cs typeface="Times New Roman" panose="02020603050405020304" pitchFamily="18" charset="0"/>
              </a:rPr>
              <a:t>IMPERF.M.SG   be.3SG. PRES</a:t>
            </a:r>
          </a:p>
          <a:p>
            <a:pPr algn="l"/>
            <a:r>
              <a:rPr lang="en-US" sz="2000" b="0" i="0" u="none" strike="noStrike" baseline="0" dirty="0">
                <a:latin typeface="Times New Roman" panose="02020603050405020304" pitchFamily="18" charset="0"/>
                <a:cs typeface="Times New Roman" panose="02020603050405020304" pitchFamily="18" charset="0"/>
              </a:rPr>
              <a:t>          “The/A boy reads the book.”                                                            </a:t>
            </a:r>
          </a:p>
          <a:p>
            <a:pPr algn="l"/>
            <a:r>
              <a:rPr lang="lv-LV" sz="2000" b="0" i="0" u="none" strike="noStrike" baseline="0" dirty="0">
                <a:latin typeface="Times New Roman" panose="02020603050405020304" pitchFamily="18" charset="0"/>
                <a:cs typeface="Times New Roman" panose="02020603050405020304" pitchFamily="18" charset="0"/>
              </a:rPr>
              <a:t>(</a:t>
            </a:r>
            <a:r>
              <a:rPr lang="en-US" sz="2000" b="0" i="0" u="none" strike="noStrike" baseline="0" dirty="0">
                <a:latin typeface="Times New Roman" panose="02020603050405020304" pitchFamily="18" charset="0"/>
                <a:cs typeface="Times New Roman" panose="02020603050405020304" pitchFamily="18" charset="0"/>
              </a:rPr>
              <a:t>1</a:t>
            </a:r>
            <a:r>
              <a:rPr lang="lv-LV" sz="2000" b="0" i="0" u="none" strike="noStrike" baseline="0" dirty="0">
                <a:latin typeface="Times New Roman" panose="02020603050405020304" pitchFamily="18" charset="0"/>
                <a:cs typeface="Times New Roman" panose="02020603050405020304" pitchFamily="18" charset="0"/>
              </a:rPr>
              <a:t>b) </a:t>
            </a:r>
            <a:r>
              <a:rPr lang="en-US" sz="2000" b="0" i="0" u="none" strike="noStrike" baseline="0" dirty="0">
                <a:latin typeface="Times New Roman" panose="02020603050405020304" pitchFamily="18" charset="0"/>
                <a:cs typeface="Times New Roman" panose="02020603050405020304" pitchFamily="18" charset="0"/>
              </a:rPr>
              <a:t>  </a:t>
            </a:r>
            <a:r>
              <a:rPr lang="lv-LV" sz="2000" b="0" i="1" u="none" strike="noStrike" baseline="0" dirty="0">
                <a:latin typeface="Times New Roman" panose="02020603050405020304" pitchFamily="18" charset="0"/>
                <a:cs typeface="Times New Roman" panose="02020603050405020304" pitchFamily="18" charset="0"/>
              </a:rPr>
              <a:t>laķkā-nē </a:t>
            </a:r>
            <a:r>
              <a:rPr lang="en-US" sz="2000" b="0" i="1" u="none" strike="noStrike" baseline="0" dirty="0">
                <a:latin typeface="Times New Roman" panose="02020603050405020304" pitchFamily="18" charset="0"/>
                <a:cs typeface="Times New Roman" panose="02020603050405020304" pitchFamily="18" charset="0"/>
              </a:rPr>
              <a:t>       </a:t>
            </a:r>
            <a:r>
              <a:rPr lang="lv-LV" sz="2000" b="0" i="1" u="none" strike="noStrike" baseline="0" dirty="0">
                <a:latin typeface="Times New Roman" panose="02020603050405020304" pitchFamily="18" charset="0"/>
                <a:cs typeface="Times New Roman" panose="02020603050405020304" pitchFamily="18" charset="0"/>
              </a:rPr>
              <a:t>Kitāb</a:t>
            </a:r>
            <a:r>
              <a:rPr lang="en-US" sz="2000" b="0" i="1" u="none" strike="noStrike" baseline="0" dirty="0">
                <a:latin typeface="Times New Roman" panose="02020603050405020304" pitchFamily="18" charset="0"/>
                <a:cs typeface="Times New Roman" panose="02020603050405020304" pitchFamily="18" charset="0"/>
              </a:rPr>
              <a:t>     </a:t>
            </a:r>
            <a:r>
              <a:rPr lang="lv-LV" sz="2000" b="0" i="1" u="none" strike="noStrike" baseline="0" dirty="0">
                <a:latin typeface="Times New Roman" panose="02020603050405020304" pitchFamily="18" charset="0"/>
                <a:cs typeface="Times New Roman" panose="02020603050405020304" pitchFamily="18" charset="0"/>
              </a:rPr>
              <a:t> paķh-ī</a:t>
            </a:r>
          </a:p>
          <a:p>
            <a:pPr algn="l"/>
            <a:r>
              <a:rPr lang="en-US" sz="2000" b="0" i="0" u="none" strike="noStrike" baseline="0" dirty="0">
                <a:latin typeface="Times New Roman" panose="02020603050405020304" pitchFamily="18" charset="0"/>
                <a:cs typeface="Times New Roman" panose="02020603050405020304" pitchFamily="18" charset="0"/>
              </a:rPr>
              <a:t>          </a:t>
            </a:r>
            <a:r>
              <a:rPr lang="en-US" sz="2000" b="0" i="0" u="none" strike="noStrike" baseline="0" dirty="0" err="1">
                <a:latin typeface="Times New Roman" panose="02020603050405020304" pitchFamily="18" charset="0"/>
                <a:cs typeface="Times New Roman" panose="02020603050405020304" pitchFamily="18" charset="0"/>
              </a:rPr>
              <a:t>boy.M</a:t>
            </a:r>
            <a:r>
              <a:rPr lang="en-US" sz="2000" b="0" i="0" u="none" strike="noStrike" baseline="0" dirty="0">
                <a:latin typeface="Times New Roman" panose="02020603050405020304" pitchFamily="18" charset="0"/>
                <a:cs typeface="Times New Roman" panose="02020603050405020304" pitchFamily="18" charset="0"/>
              </a:rPr>
              <a:t>-</a:t>
            </a:r>
            <a:r>
              <a:rPr lang="en-US" sz="2000" b="1" i="0" u="none" strike="noStrike" baseline="0" dirty="0">
                <a:solidFill>
                  <a:srgbClr val="00B050"/>
                </a:solidFill>
                <a:latin typeface="Times New Roman" panose="02020603050405020304" pitchFamily="18" charset="0"/>
                <a:cs typeface="Times New Roman" panose="02020603050405020304" pitchFamily="18" charset="0"/>
              </a:rPr>
              <a:t>ERG</a:t>
            </a:r>
            <a:r>
              <a:rPr lang="en-US" sz="2000" b="0" i="0" u="none" strike="noStrike" baseline="0" dirty="0">
                <a:latin typeface="Times New Roman" panose="02020603050405020304" pitchFamily="18" charset="0"/>
                <a:cs typeface="Times New Roman" panose="02020603050405020304" pitchFamily="18" charset="0"/>
              </a:rPr>
              <a:t>  </a:t>
            </a:r>
            <a:r>
              <a:rPr lang="en-US" sz="2000" b="0" i="0" u="none" strike="noStrike" baseline="0" dirty="0" err="1">
                <a:latin typeface="Times New Roman" panose="02020603050405020304" pitchFamily="18" charset="0"/>
                <a:cs typeface="Times New Roman" panose="02020603050405020304" pitchFamily="18" charset="0"/>
              </a:rPr>
              <a:t>book.F</a:t>
            </a:r>
            <a:r>
              <a:rPr lang="en-US" sz="2000" b="0" i="0" u="none" strike="noStrike" baseline="0" dirty="0">
                <a:latin typeface="Times New Roman" panose="02020603050405020304" pitchFamily="18" charset="0"/>
                <a:cs typeface="Times New Roman" panose="02020603050405020304" pitchFamily="18" charset="0"/>
              </a:rPr>
              <a:t>    read- </a:t>
            </a:r>
            <a:r>
              <a:rPr lang="en-IN" sz="2000" b="0" i="0" u="none" strike="noStrike" baseline="0" dirty="0">
                <a:latin typeface="Times New Roman" panose="02020603050405020304" pitchFamily="18" charset="0"/>
                <a:cs typeface="Times New Roman" panose="02020603050405020304" pitchFamily="18" charset="0"/>
              </a:rPr>
              <a:t>PERF.F.SG</a:t>
            </a:r>
          </a:p>
          <a:p>
            <a:pPr algn="l"/>
            <a:r>
              <a:rPr lang="en-US" sz="2000" b="0" i="0" u="none" strike="noStrike" baseline="0" dirty="0">
                <a:latin typeface="Times New Roman" panose="02020603050405020304" pitchFamily="18" charset="0"/>
                <a:cs typeface="Times New Roman" panose="02020603050405020304" pitchFamily="18" charset="0"/>
              </a:rPr>
              <a:t>          “The/A boy read the book.”                                                               (past perfective)</a:t>
            </a:r>
          </a:p>
          <a:p>
            <a:pPr algn="l"/>
            <a:endParaRPr lang="en-US" sz="2000" dirty="0">
              <a:latin typeface="Times New Roman" panose="02020603050405020304" pitchFamily="18" charset="0"/>
              <a:cs typeface="Times New Roman" panose="02020603050405020304" pitchFamily="18" charset="0"/>
            </a:endParaRPr>
          </a:p>
          <a:p>
            <a:pPr algn="l"/>
            <a:r>
              <a:rPr lang="lv-LV" sz="2000" b="0" i="0" u="none" strike="noStrike" baseline="0" dirty="0">
                <a:latin typeface="Times New Roman" panose="02020603050405020304" pitchFamily="18" charset="0"/>
                <a:cs typeface="Times New Roman" panose="02020603050405020304" pitchFamily="18" charset="0"/>
              </a:rPr>
              <a:t>(</a:t>
            </a:r>
            <a:r>
              <a:rPr lang="en-US" sz="2000" b="0" i="0" u="none" strike="noStrike" baseline="0" dirty="0">
                <a:latin typeface="Times New Roman" panose="02020603050405020304" pitchFamily="18" charset="0"/>
                <a:cs typeface="Times New Roman" panose="02020603050405020304" pitchFamily="18" charset="0"/>
              </a:rPr>
              <a:t>2</a:t>
            </a:r>
            <a:r>
              <a:rPr lang="lv-LV" sz="2000" b="0" i="0" u="none" strike="noStrike" baseline="0" dirty="0">
                <a:latin typeface="Times New Roman" panose="02020603050405020304" pitchFamily="18" charset="0"/>
                <a:cs typeface="Times New Roman" panose="02020603050405020304" pitchFamily="18" charset="0"/>
              </a:rPr>
              <a:t>a)</a:t>
            </a:r>
            <a:r>
              <a:rPr lang="en-US" sz="2000" b="0" i="0" u="none" strike="noStrike" baseline="0" dirty="0">
                <a:latin typeface="Times New Roman" panose="02020603050405020304" pitchFamily="18" charset="0"/>
                <a:cs typeface="Times New Roman" panose="02020603050405020304" pitchFamily="18" charset="0"/>
              </a:rPr>
              <a:t>  </a:t>
            </a:r>
            <a:r>
              <a:rPr lang="lv-LV" sz="2000" b="0" i="0" u="none" strike="noStrike" baseline="0" dirty="0">
                <a:latin typeface="Times New Roman" panose="02020603050405020304" pitchFamily="18" charset="0"/>
                <a:cs typeface="Times New Roman" panose="02020603050405020304" pitchFamily="18" charset="0"/>
              </a:rPr>
              <a:t> </a:t>
            </a:r>
            <a:r>
              <a:rPr lang="lv-LV" sz="2000" b="0" i="1" u="none" strike="noStrike" baseline="0" dirty="0">
                <a:latin typeface="Times New Roman" panose="02020603050405020304" pitchFamily="18" charset="0"/>
                <a:cs typeface="Times New Roman" panose="02020603050405020304" pitchFamily="18" charset="0"/>
              </a:rPr>
              <a:t>laķkā</a:t>
            </a:r>
            <a:r>
              <a:rPr lang="en-US" sz="2000" b="0" i="1" u="none" strike="noStrike" baseline="0" dirty="0">
                <a:latin typeface="Times New Roman" panose="02020603050405020304" pitchFamily="18" charset="0"/>
                <a:cs typeface="Times New Roman" panose="02020603050405020304" pitchFamily="18" charset="0"/>
              </a:rPr>
              <a:t>              </a:t>
            </a:r>
            <a:r>
              <a:rPr lang="lv-LV" sz="2000" b="0" i="1" u="none" strike="noStrike" baseline="0" dirty="0">
                <a:latin typeface="Times New Roman" panose="02020603050405020304" pitchFamily="18" charset="0"/>
                <a:cs typeface="Times New Roman" panose="02020603050405020304" pitchFamily="18" charset="0"/>
              </a:rPr>
              <a:t> ĵā-tā </a:t>
            </a:r>
            <a:r>
              <a:rPr lang="en-US" sz="2000" b="0" i="1" u="none" strike="noStrike" baseline="0" dirty="0">
                <a:latin typeface="Times New Roman" panose="02020603050405020304" pitchFamily="18" charset="0"/>
                <a:cs typeface="Times New Roman" panose="02020603050405020304" pitchFamily="18" charset="0"/>
              </a:rPr>
              <a:t>                       </a:t>
            </a:r>
            <a:r>
              <a:rPr lang="lv-LV" sz="2000" b="0" i="1" u="none" strike="noStrike" baseline="0" dirty="0">
                <a:latin typeface="Times New Roman" panose="02020603050405020304" pitchFamily="18" charset="0"/>
                <a:cs typeface="Times New Roman" panose="02020603050405020304" pitchFamily="18" charset="0"/>
              </a:rPr>
              <a:t>hai</a:t>
            </a:r>
            <a:r>
              <a:rPr lang="en-US" sz="2000" b="0" i="1" u="none" strike="noStrike" baseline="0" dirty="0">
                <a:latin typeface="Times New Roman" panose="02020603050405020304" pitchFamily="18" charset="0"/>
                <a:cs typeface="Times New Roman" panose="02020603050405020304" pitchFamily="18" charset="0"/>
              </a:rPr>
              <a:t>                                               </a:t>
            </a:r>
            <a:r>
              <a:rPr lang="en-US" sz="2000" b="0" u="none" strike="noStrike" baseline="0" dirty="0">
                <a:latin typeface="Times New Roman" panose="02020603050405020304" pitchFamily="18" charset="0"/>
                <a:cs typeface="Times New Roman" panose="02020603050405020304" pitchFamily="18" charset="0"/>
              </a:rPr>
              <a:t>(Intransitive sentence)</a:t>
            </a:r>
            <a:endParaRPr lang="lv-LV" sz="2000" b="0" i="1" u="none" strike="noStrike" baseline="0" dirty="0">
              <a:latin typeface="Times New Roman" panose="02020603050405020304" pitchFamily="18" charset="0"/>
              <a:cs typeface="Times New Roman" panose="02020603050405020304" pitchFamily="18" charset="0"/>
            </a:endParaRPr>
          </a:p>
          <a:p>
            <a:pPr algn="l"/>
            <a:r>
              <a:rPr lang="en-US" sz="2000" b="0" i="0" u="none" strike="noStrike" baseline="0" dirty="0">
                <a:latin typeface="Times New Roman" panose="02020603050405020304" pitchFamily="18" charset="0"/>
                <a:cs typeface="Times New Roman" panose="02020603050405020304" pitchFamily="18" charset="0"/>
              </a:rPr>
              <a:t>          </a:t>
            </a:r>
            <a:r>
              <a:rPr lang="en-US" sz="2000" b="0" i="0" u="none" strike="noStrike" baseline="0" dirty="0" err="1">
                <a:latin typeface="Times New Roman" panose="02020603050405020304" pitchFamily="18" charset="0"/>
                <a:cs typeface="Times New Roman" panose="02020603050405020304" pitchFamily="18" charset="0"/>
              </a:rPr>
              <a:t>boy.M.</a:t>
            </a:r>
            <a:r>
              <a:rPr lang="en-US" sz="2000" b="0" i="0" u="none" strike="noStrike" baseline="0" dirty="0" err="1">
                <a:solidFill>
                  <a:srgbClr val="00B0F0"/>
                </a:solidFill>
                <a:latin typeface="Times New Roman" panose="02020603050405020304" pitchFamily="18" charset="0"/>
                <a:cs typeface="Times New Roman" panose="02020603050405020304" pitchFamily="18" charset="0"/>
              </a:rPr>
              <a:t>NOM</a:t>
            </a:r>
            <a:r>
              <a:rPr lang="en-US" sz="2000" b="0" i="0" u="none" strike="noStrike" baseline="0" dirty="0">
                <a:latin typeface="Times New Roman" panose="02020603050405020304" pitchFamily="18" charset="0"/>
                <a:cs typeface="Times New Roman" panose="02020603050405020304" pitchFamily="18" charset="0"/>
              </a:rPr>
              <a:t>  go-IMPERF.M.SG   be.3SG.PRES</a:t>
            </a:r>
          </a:p>
          <a:p>
            <a:pPr algn="l"/>
            <a:r>
              <a:rPr lang="en-IN" sz="2000" b="0" i="0" u="none" strike="noStrike" baseline="0" dirty="0">
                <a:latin typeface="Times New Roman" panose="02020603050405020304" pitchFamily="18" charset="0"/>
                <a:cs typeface="Times New Roman" panose="02020603050405020304" pitchFamily="18" charset="0"/>
              </a:rPr>
              <a:t>          “The boy goes.”</a:t>
            </a:r>
          </a:p>
          <a:p>
            <a:pPr algn="l"/>
            <a:r>
              <a:rPr lang="lv-LV" sz="2000" b="0" i="0" u="none" strike="noStrike" baseline="0" dirty="0">
                <a:latin typeface="Times New Roman" panose="02020603050405020304" pitchFamily="18" charset="0"/>
                <a:cs typeface="Times New Roman" panose="02020603050405020304" pitchFamily="18" charset="0"/>
              </a:rPr>
              <a:t>(</a:t>
            </a:r>
            <a:r>
              <a:rPr lang="en-US" sz="2000" b="0" i="0" u="none" strike="noStrike" baseline="0" dirty="0">
                <a:latin typeface="Times New Roman" panose="02020603050405020304" pitchFamily="18" charset="0"/>
                <a:cs typeface="Times New Roman" panose="02020603050405020304" pitchFamily="18" charset="0"/>
              </a:rPr>
              <a:t>2</a:t>
            </a:r>
            <a:r>
              <a:rPr lang="lv-LV" sz="2000" b="0" i="0" u="none" strike="noStrike" baseline="0" dirty="0">
                <a:latin typeface="Times New Roman" panose="02020603050405020304" pitchFamily="18" charset="0"/>
                <a:cs typeface="Times New Roman" panose="02020603050405020304" pitchFamily="18" charset="0"/>
              </a:rPr>
              <a:t>b) </a:t>
            </a:r>
            <a:r>
              <a:rPr lang="en-US" sz="2000" b="0" i="0" u="none" strike="noStrike" baseline="0" dirty="0">
                <a:latin typeface="Times New Roman" panose="02020603050405020304" pitchFamily="18" charset="0"/>
                <a:cs typeface="Times New Roman" panose="02020603050405020304" pitchFamily="18" charset="0"/>
              </a:rPr>
              <a:t>  </a:t>
            </a:r>
            <a:r>
              <a:rPr lang="lv-LV" sz="2000" b="0" i="1" u="none" strike="noStrike" baseline="0" dirty="0">
                <a:latin typeface="Times New Roman" panose="02020603050405020304" pitchFamily="18" charset="0"/>
                <a:cs typeface="Times New Roman" panose="02020603050405020304" pitchFamily="18" charset="0"/>
              </a:rPr>
              <a:t>laķkā </a:t>
            </a:r>
            <a:r>
              <a:rPr lang="en-US" sz="2000" b="0" i="1" u="none" strike="noStrike" baseline="0" dirty="0">
                <a:latin typeface="Times New Roman" panose="02020603050405020304" pitchFamily="18" charset="0"/>
                <a:cs typeface="Times New Roman" panose="02020603050405020304" pitchFamily="18" charset="0"/>
              </a:rPr>
              <a:t>             </a:t>
            </a:r>
            <a:r>
              <a:rPr lang="lv-LV" sz="2000" b="0" i="1" u="none" strike="noStrike" baseline="0" dirty="0">
                <a:latin typeface="Times New Roman" panose="02020603050405020304" pitchFamily="18" charset="0"/>
                <a:cs typeface="Times New Roman" panose="02020603050405020304" pitchFamily="18" charset="0"/>
              </a:rPr>
              <a:t>ga-yā</a:t>
            </a:r>
          </a:p>
          <a:p>
            <a:pPr algn="l"/>
            <a:r>
              <a:rPr lang="en-IN" sz="2000" b="0" i="0" u="none" strike="noStrike" baseline="0" dirty="0">
                <a:latin typeface="Times New Roman" panose="02020603050405020304" pitchFamily="18" charset="0"/>
                <a:cs typeface="Times New Roman" panose="02020603050405020304" pitchFamily="18" charset="0"/>
              </a:rPr>
              <a:t>          </a:t>
            </a:r>
            <a:r>
              <a:rPr lang="en-IN" sz="2000" b="0" i="0" u="none" strike="noStrike" baseline="0" dirty="0" err="1">
                <a:latin typeface="Times New Roman" panose="02020603050405020304" pitchFamily="18" charset="0"/>
                <a:cs typeface="Times New Roman" panose="02020603050405020304" pitchFamily="18" charset="0"/>
              </a:rPr>
              <a:t>boy.M.</a:t>
            </a:r>
            <a:r>
              <a:rPr lang="en-IN" sz="2000" i="0" u="none" strike="noStrike" baseline="0" dirty="0" err="1">
                <a:solidFill>
                  <a:srgbClr val="00B0F0"/>
                </a:solidFill>
                <a:latin typeface="Times New Roman" panose="02020603050405020304" pitchFamily="18" charset="0"/>
                <a:cs typeface="Times New Roman" panose="02020603050405020304" pitchFamily="18" charset="0"/>
              </a:rPr>
              <a:t>NOM</a:t>
            </a:r>
            <a:r>
              <a:rPr lang="en-IN" sz="2000" b="0" i="0" u="none" strike="noStrike" baseline="0" dirty="0">
                <a:latin typeface="Times New Roman" panose="02020603050405020304" pitchFamily="18" charset="0"/>
                <a:cs typeface="Times New Roman" panose="02020603050405020304" pitchFamily="18" charset="0"/>
              </a:rPr>
              <a:t>  go-PERF.M.SG</a:t>
            </a:r>
          </a:p>
          <a:p>
            <a:pPr algn="l"/>
            <a:r>
              <a:rPr lang="en-IN" sz="2000" b="0" i="0" u="none" strike="noStrike" baseline="0" dirty="0">
                <a:latin typeface="Times New Roman" panose="02020603050405020304" pitchFamily="18" charset="0"/>
                <a:cs typeface="Times New Roman" panose="02020603050405020304" pitchFamily="18" charset="0"/>
              </a:rPr>
              <a:t>          “The boy went.”</a:t>
            </a: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a:p>
            <a:pPr marL="342900" indent="-342900" algn="l">
              <a:lnSpc>
                <a:spcPct val="150000"/>
              </a:lnSpc>
              <a:spcBef>
                <a:spcPts val="0"/>
              </a:spcBef>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31F5CBEF-86E7-9F8F-2A0E-F16D056B74D9}"/>
              </a:ext>
            </a:extLst>
          </p:cNvPr>
          <p:cNvSpPr>
            <a:spLocks noGrp="1"/>
          </p:cNvSpPr>
          <p:nvPr>
            <p:ph type="sldNum" sz="quarter" idx="12"/>
          </p:nvPr>
        </p:nvSpPr>
        <p:spPr/>
        <p:txBody>
          <a:bodyPr/>
          <a:lstStyle/>
          <a:p>
            <a:fld id="{9953917B-9314-44A8-9CF5-8C1178B13F89}" type="slidenum">
              <a:rPr lang="en-IN" smtClean="0"/>
              <a:t>47</a:t>
            </a:fld>
            <a:endParaRPr lang="en-IN"/>
          </a:p>
        </p:txBody>
      </p:sp>
    </p:spTree>
    <p:extLst>
      <p:ext uri="{BB962C8B-B14F-4D97-AF65-F5344CB8AC3E}">
        <p14:creationId xmlns:p14="http://schemas.microsoft.com/office/powerpoint/2010/main" val="43572492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10357D-41B4-A0FC-0525-32EA97EC63C6}"/>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FF10D76E-3017-90F3-BDAD-F9DD011D7673}"/>
              </a:ext>
            </a:extLst>
          </p:cNvPr>
          <p:cNvSpPr>
            <a:spLocks noGrp="1"/>
          </p:cNvSpPr>
          <p:nvPr>
            <p:ph type="subTitle" idx="1"/>
          </p:nvPr>
        </p:nvSpPr>
        <p:spPr>
          <a:xfrm>
            <a:off x="936172" y="564923"/>
            <a:ext cx="11179628" cy="5791427"/>
          </a:xfrm>
        </p:spPr>
        <p:txBody>
          <a:bodyPr>
            <a:normAutofit fontScale="92500" lnSpcReduction="10000"/>
          </a:bodyPr>
          <a:lstStyle/>
          <a:p>
            <a:pPr algn="l"/>
            <a:r>
              <a:rPr lang="en-US" b="1" i="0" u="none" strike="noStrike" baseline="0" dirty="0">
                <a:latin typeface="Times New Roman" panose="02020603050405020304" pitchFamily="18" charset="0"/>
                <a:cs typeface="Times New Roman" panose="02020603050405020304" pitchFamily="18" charset="0"/>
              </a:rPr>
              <a:t>Another Split Ergative language is :    Hindi</a:t>
            </a:r>
          </a:p>
          <a:p>
            <a:pPr algn="l"/>
            <a:r>
              <a:rPr lang="en-US" sz="2000" dirty="0">
                <a:latin typeface="Times New Roman" panose="02020603050405020304" pitchFamily="18" charset="0"/>
                <a:cs typeface="Times New Roman" panose="02020603050405020304" pitchFamily="18" charset="0"/>
              </a:rPr>
              <a:t>         examples from Hindi/Urdu are (Kachru 1966: 42):</a:t>
            </a:r>
          </a:p>
          <a:p>
            <a:pPr algn="l"/>
            <a:endParaRPr lang="en-US" sz="2000" dirty="0">
              <a:latin typeface="Times New Roman" panose="02020603050405020304" pitchFamily="18" charset="0"/>
              <a:cs typeface="Times New Roman" panose="02020603050405020304" pitchFamily="18" charset="0"/>
            </a:endParaRPr>
          </a:p>
          <a:p>
            <a:pPr algn="l"/>
            <a:r>
              <a:rPr lang="lv-LV" sz="2000" b="0" i="0" u="none" strike="noStrike" baseline="0" dirty="0">
                <a:latin typeface="Times New Roman" panose="02020603050405020304" pitchFamily="18" charset="0"/>
                <a:cs typeface="Times New Roman" panose="02020603050405020304" pitchFamily="18" charset="0"/>
              </a:rPr>
              <a:t>(</a:t>
            </a:r>
            <a:r>
              <a:rPr lang="en-US" sz="2000" b="0" i="0" u="none" strike="noStrike" baseline="0" dirty="0">
                <a:latin typeface="Times New Roman" panose="02020603050405020304" pitchFamily="18" charset="0"/>
                <a:cs typeface="Times New Roman" panose="02020603050405020304" pitchFamily="18" charset="0"/>
              </a:rPr>
              <a:t>1</a:t>
            </a:r>
            <a:r>
              <a:rPr lang="lv-LV" sz="2000" b="0" i="0" u="none" strike="noStrike" baseline="0" dirty="0">
                <a:latin typeface="Times New Roman" panose="02020603050405020304" pitchFamily="18" charset="0"/>
                <a:cs typeface="Times New Roman" panose="02020603050405020304" pitchFamily="18" charset="0"/>
              </a:rPr>
              <a:t>a) </a:t>
            </a:r>
            <a:r>
              <a:rPr lang="en-US" sz="2000" b="0" i="0" u="none" strike="noStrike" baseline="0" dirty="0">
                <a:latin typeface="Times New Roman" panose="02020603050405020304" pitchFamily="18" charset="0"/>
                <a:cs typeface="Times New Roman" panose="02020603050405020304" pitchFamily="18" charset="0"/>
              </a:rPr>
              <a:t>  </a:t>
            </a:r>
            <a:r>
              <a:rPr lang="lv-LV" sz="2000" b="0" i="1" u="none" strike="noStrike" baseline="0" dirty="0">
                <a:latin typeface="Times New Roman" panose="02020603050405020304" pitchFamily="18" charset="0"/>
                <a:cs typeface="Times New Roman" panose="02020603050405020304" pitchFamily="18" charset="0"/>
              </a:rPr>
              <a:t>laķkā </a:t>
            </a:r>
            <a:r>
              <a:rPr lang="en-US" sz="2000" b="0" i="1" u="none" strike="noStrike" baseline="0" dirty="0">
                <a:latin typeface="Times New Roman" panose="02020603050405020304" pitchFamily="18" charset="0"/>
                <a:cs typeface="Times New Roman" panose="02020603050405020304" pitchFamily="18" charset="0"/>
              </a:rPr>
              <a:t>              </a:t>
            </a:r>
            <a:r>
              <a:rPr lang="lv-LV" sz="2000" b="0" i="1" u="none" strike="noStrike" baseline="0" dirty="0">
                <a:latin typeface="Times New Roman" panose="02020603050405020304" pitchFamily="18" charset="0"/>
                <a:cs typeface="Times New Roman" panose="02020603050405020304" pitchFamily="18" charset="0"/>
              </a:rPr>
              <a:t>Kitāb </a:t>
            </a:r>
            <a:r>
              <a:rPr lang="en-US" sz="2000" b="0" i="1" u="none" strike="noStrike" baseline="0" dirty="0">
                <a:latin typeface="Times New Roman" panose="02020603050405020304" pitchFamily="18" charset="0"/>
                <a:cs typeface="Times New Roman" panose="02020603050405020304" pitchFamily="18" charset="0"/>
              </a:rPr>
              <a:t>     </a:t>
            </a:r>
            <a:r>
              <a:rPr lang="lv-LV" sz="2000" b="0" i="1" u="none" strike="noStrike" baseline="0" dirty="0">
                <a:latin typeface="Times New Roman" panose="02020603050405020304" pitchFamily="18" charset="0"/>
                <a:cs typeface="Times New Roman" panose="02020603050405020304" pitchFamily="18" charset="0"/>
              </a:rPr>
              <a:t>paķh-tā </a:t>
            </a:r>
            <a:r>
              <a:rPr lang="en-US" sz="2000" b="0" i="1" u="none" strike="noStrike" baseline="0" dirty="0">
                <a:latin typeface="Times New Roman" panose="02020603050405020304" pitchFamily="18" charset="0"/>
                <a:cs typeface="Times New Roman" panose="02020603050405020304" pitchFamily="18" charset="0"/>
              </a:rPr>
              <a:t>                          </a:t>
            </a:r>
            <a:r>
              <a:rPr lang="lv-LV" sz="2000" b="0" i="1" u="none" strike="noStrike" baseline="0" dirty="0">
                <a:latin typeface="Times New Roman" panose="02020603050405020304" pitchFamily="18" charset="0"/>
                <a:cs typeface="Times New Roman" panose="02020603050405020304" pitchFamily="18" charset="0"/>
              </a:rPr>
              <a:t>hai</a:t>
            </a:r>
            <a:r>
              <a:rPr lang="en-US" sz="2000" b="0" i="1" u="none" strike="noStrike" baseline="0" dirty="0">
                <a:latin typeface="Times New Roman" panose="02020603050405020304" pitchFamily="18" charset="0"/>
                <a:cs typeface="Times New Roman" panose="02020603050405020304" pitchFamily="18" charset="0"/>
              </a:rPr>
              <a:t>                        </a:t>
            </a:r>
            <a:r>
              <a:rPr lang="en-US" sz="2000" b="0" u="none" strike="noStrike" baseline="0" dirty="0">
                <a:latin typeface="Times New Roman" panose="02020603050405020304" pitchFamily="18" charset="0"/>
                <a:cs typeface="Times New Roman" panose="02020603050405020304" pitchFamily="18" charset="0"/>
              </a:rPr>
              <a:t>(transitive sentence)</a:t>
            </a:r>
            <a:endParaRPr lang="lv-LV" sz="2000" b="0" u="none" strike="noStrike" baseline="0" dirty="0">
              <a:latin typeface="Times New Roman" panose="02020603050405020304" pitchFamily="18" charset="0"/>
              <a:cs typeface="Times New Roman" panose="02020603050405020304" pitchFamily="18" charset="0"/>
            </a:endParaRPr>
          </a:p>
          <a:p>
            <a:pPr algn="l"/>
            <a:r>
              <a:rPr lang="en-US" sz="2000" b="0" i="0" u="none" strike="noStrike" baseline="0" dirty="0">
                <a:latin typeface="Times New Roman" panose="02020603050405020304" pitchFamily="18" charset="0"/>
                <a:cs typeface="Times New Roman" panose="02020603050405020304" pitchFamily="18" charset="0"/>
              </a:rPr>
              <a:t>          </a:t>
            </a:r>
            <a:r>
              <a:rPr lang="en-US" sz="2000" b="0" i="0" u="none" strike="noStrike" baseline="0" dirty="0" err="1">
                <a:latin typeface="Times New Roman" panose="02020603050405020304" pitchFamily="18" charset="0"/>
                <a:cs typeface="Times New Roman" panose="02020603050405020304" pitchFamily="18" charset="0"/>
              </a:rPr>
              <a:t>boy.M.</a:t>
            </a:r>
            <a:r>
              <a:rPr lang="en-US" sz="2000" b="0" i="0" u="none" strike="noStrike" baseline="0" dirty="0" err="1">
                <a:solidFill>
                  <a:srgbClr val="00B0F0"/>
                </a:solidFill>
                <a:latin typeface="Times New Roman" panose="02020603050405020304" pitchFamily="18" charset="0"/>
                <a:cs typeface="Times New Roman" panose="02020603050405020304" pitchFamily="18" charset="0"/>
              </a:rPr>
              <a:t>NOM</a:t>
            </a:r>
            <a:r>
              <a:rPr lang="en-US" sz="2000" b="0" i="0" u="none" strike="noStrike" baseline="0" dirty="0">
                <a:latin typeface="Times New Roman" panose="02020603050405020304" pitchFamily="18" charset="0"/>
                <a:cs typeface="Times New Roman" panose="02020603050405020304" pitchFamily="18" charset="0"/>
              </a:rPr>
              <a:t>   </a:t>
            </a:r>
            <a:r>
              <a:rPr lang="en-US" sz="2000" b="0" i="0" u="none" strike="noStrike" baseline="0" dirty="0" err="1">
                <a:latin typeface="Times New Roman" panose="02020603050405020304" pitchFamily="18" charset="0"/>
                <a:cs typeface="Times New Roman" panose="02020603050405020304" pitchFamily="18" charset="0"/>
              </a:rPr>
              <a:t>book.F</a:t>
            </a:r>
            <a:r>
              <a:rPr lang="en-US" sz="2000" b="0" i="0" u="none" strike="noStrike" baseline="0" dirty="0">
                <a:latin typeface="Times New Roman" panose="02020603050405020304" pitchFamily="18" charset="0"/>
                <a:cs typeface="Times New Roman" panose="02020603050405020304" pitchFamily="18" charset="0"/>
              </a:rPr>
              <a:t>   read- </a:t>
            </a:r>
            <a:r>
              <a:rPr lang="en-IN" sz="2000" b="0" i="0" u="none" strike="noStrike" baseline="0" dirty="0">
                <a:latin typeface="Times New Roman" panose="02020603050405020304" pitchFamily="18" charset="0"/>
                <a:cs typeface="Times New Roman" panose="02020603050405020304" pitchFamily="18" charset="0"/>
              </a:rPr>
              <a:t>IMPERF.M.SG   be.3SG. PRES</a:t>
            </a:r>
          </a:p>
          <a:p>
            <a:pPr algn="l"/>
            <a:r>
              <a:rPr lang="en-US" sz="2000" b="0" i="0" u="none" strike="noStrike" baseline="0" dirty="0">
                <a:latin typeface="Times New Roman" panose="02020603050405020304" pitchFamily="18" charset="0"/>
                <a:cs typeface="Times New Roman" panose="02020603050405020304" pitchFamily="18" charset="0"/>
              </a:rPr>
              <a:t>          “The/A boy reads the book.”                                                            </a:t>
            </a:r>
          </a:p>
          <a:p>
            <a:pPr algn="l"/>
            <a:r>
              <a:rPr lang="lv-LV" sz="2000" b="0" i="0" u="none" strike="noStrike" baseline="0" dirty="0">
                <a:latin typeface="Times New Roman" panose="02020603050405020304" pitchFamily="18" charset="0"/>
                <a:cs typeface="Times New Roman" panose="02020603050405020304" pitchFamily="18" charset="0"/>
              </a:rPr>
              <a:t>(</a:t>
            </a:r>
            <a:r>
              <a:rPr lang="en-US" sz="2000" b="0" i="0" u="none" strike="noStrike" baseline="0" dirty="0">
                <a:latin typeface="Times New Roman" panose="02020603050405020304" pitchFamily="18" charset="0"/>
                <a:cs typeface="Times New Roman" panose="02020603050405020304" pitchFamily="18" charset="0"/>
              </a:rPr>
              <a:t>1</a:t>
            </a:r>
            <a:r>
              <a:rPr lang="lv-LV" sz="2000" b="0" i="0" u="none" strike="noStrike" baseline="0" dirty="0">
                <a:latin typeface="Times New Roman" panose="02020603050405020304" pitchFamily="18" charset="0"/>
                <a:cs typeface="Times New Roman" panose="02020603050405020304" pitchFamily="18" charset="0"/>
              </a:rPr>
              <a:t>b) </a:t>
            </a:r>
            <a:r>
              <a:rPr lang="en-US" sz="2000" b="0" i="0" u="none" strike="noStrike" baseline="0" dirty="0">
                <a:latin typeface="Times New Roman" panose="02020603050405020304" pitchFamily="18" charset="0"/>
                <a:cs typeface="Times New Roman" panose="02020603050405020304" pitchFamily="18" charset="0"/>
              </a:rPr>
              <a:t>  </a:t>
            </a:r>
            <a:r>
              <a:rPr lang="lv-LV" sz="2000" b="0" i="1" u="none" strike="noStrike" baseline="0" dirty="0">
                <a:latin typeface="Times New Roman" panose="02020603050405020304" pitchFamily="18" charset="0"/>
                <a:cs typeface="Times New Roman" panose="02020603050405020304" pitchFamily="18" charset="0"/>
              </a:rPr>
              <a:t>laķkā-nē </a:t>
            </a:r>
            <a:r>
              <a:rPr lang="en-US" sz="2000" b="0" i="1" u="none" strike="noStrike" baseline="0" dirty="0">
                <a:latin typeface="Times New Roman" panose="02020603050405020304" pitchFamily="18" charset="0"/>
                <a:cs typeface="Times New Roman" panose="02020603050405020304" pitchFamily="18" charset="0"/>
              </a:rPr>
              <a:t>       </a:t>
            </a:r>
            <a:r>
              <a:rPr lang="lv-LV" sz="2000" b="0" i="1" u="none" strike="noStrike" baseline="0" dirty="0">
                <a:latin typeface="Times New Roman" panose="02020603050405020304" pitchFamily="18" charset="0"/>
                <a:cs typeface="Times New Roman" panose="02020603050405020304" pitchFamily="18" charset="0"/>
              </a:rPr>
              <a:t>Kitāb</a:t>
            </a:r>
            <a:r>
              <a:rPr lang="en-US" sz="2000" b="0" i="1" u="none" strike="noStrike" baseline="0" dirty="0">
                <a:latin typeface="Times New Roman" panose="02020603050405020304" pitchFamily="18" charset="0"/>
                <a:cs typeface="Times New Roman" panose="02020603050405020304" pitchFamily="18" charset="0"/>
              </a:rPr>
              <a:t>     </a:t>
            </a:r>
            <a:r>
              <a:rPr lang="lv-LV" sz="2000" b="0" i="1" u="none" strike="noStrike" baseline="0" dirty="0">
                <a:latin typeface="Times New Roman" panose="02020603050405020304" pitchFamily="18" charset="0"/>
                <a:cs typeface="Times New Roman" panose="02020603050405020304" pitchFamily="18" charset="0"/>
              </a:rPr>
              <a:t> paķh-ī</a:t>
            </a:r>
          </a:p>
          <a:p>
            <a:pPr algn="l"/>
            <a:r>
              <a:rPr lang="en-US" sz="2000" b="0" i="0" u="none" strike="noStrike" baseline="0" dirty="0">
                <a:latin typeface="Times New Roman" panose="02020603050405020304" pitchFamily="18" charset="0"/>
                <a:cs typeface="Times New Roman" panose="02020603050405020304" pitchFamily="18" charset="0"/>
              </a:rPr>
              <a:t>          </a:t>
            </a:r>
            <a:r>
              <a:rPr lang="en-US" sz="2000" b="0" i="0" u="none" strike="noStrike" baseline="0" dirty="0" err="1">
                <a:latin typeface="Times New Roman" panose="02020603050405020304" pitchFamily="18" charset="0"/>
                <a:cs typeface="Times New Roman" panose="02020603050405020304" pitchFamily="18" charset="0"/>
              </a:rPr>
              <a:t>boy.M</a:t>
            </a:r>
            <a:r>
              <a:rPr lang="en-US" sz="2000" b="0" i="0" u="none" strike="noStrike" baseline="0" dirty="0">
                <a:latin typeface="Times New Roman" panose="02020603050405020304" pitchFamily="18" charset="0"/>
                <a:cs typeface="Times New Roman" panose="02020603050405020304" pitchFamily="18" charset="0"/>
              </a:rPr>
              <a:t>-</a:t>
            </a:r>
            <a:r>
              <a:rPr lang="en-US" sz="2000" b="1" i="0" u="none" strike="noStrike" baseline="0" dirty="0">
                <a:solidFill>
                  <a:srgbClr val="00B050"/>
                </a:solidFill>
                <a:latin typeface="Times New Roman" panose="02020603050405020304" pitchFamily="18" charset="0"/>
                <a:cs typeface="Times New Roman" panose="02020603050405020304" pitchFamily="18" charset="0"/>
              </a:rPr>
              <a:t>ERG</a:t>
            </a:r>
            <a:r>
              <a:rPr lang="en-US" sz="2000" b="0" i="0" u="none" strike="noStrike" baseline="0" dirty="0">
                <a:latin typeface="Times New Roman" panose="02020603050405020304" pitchFamily="18" charset="0"/>
                <a:cs typeface="Times New Roman" panose="02020603050405020304" pitchFamily="18" charset="0"/>
              </a:rPr>
              <a:t>  </a:t>
            </a:r>
            <a:r>
              <a:rPr lang="en-US" sz="2000" b="0" i="0" u="none" strike="noStrike" baseline="0" dirty="0" err="1">
                <a:latin typeface="Times New Roman" panose="02020603050405020304" pitchFamily="18" charset="0"/>
                <a:cs typeface="Times New Roman" panose="02020603050405020304" pitchFamily="18" charset="0"/>
              </a:rPr>
              <a:t>book.F</a:t>
            </a:r>
            <a:r>
              <a:rPr lang="en-US" sz="2000" b="0" i="0" u="none" strike="noStrike" baseline="0" dirty="0">
                <a:latin typeface="Times New Roman" panose="02020603050405020304" pitchFamily="18" charset="0"/>
                <a:cs typeface="Times New Roman" panose="02020603050405020304" pitchFamily="18" charset="0"/>
              </a:rPr>
              <a:t>    read- </a:t>
            </a:r>
            <a:r>
              <a:rPr lang="en-IN" sz="2000" b="0" i="0" u="none" strike="noStrike" baseline="0" dirty="0">
                <a:latin typeface="Times New Roman" panose="02020603050405020304" pitchFamily="18" charset="0"/>
                <a:cs typeface="Times New Roman" panose="02020603050405020304" pitchFamily="18" charset="0"/>
              </a:rPr>
              <a:t>PERF.F.SG</a:t>
            </a:r>
          </a:p>
          <a:p>
            <a:pPr algn="l"/>
            <a:r>
              <a:rPr lang="en-US" sz="2000" b="0" i="0" u="none" strike="noStrike" baseline="0" dirty="0">
                <a:latin typeface="Times New Roman" panose="02020603050405020304" pitchFamily="18" charset="0"/>
                <a:cs typeface="Times New Roman" panose="02020603050405020304" pitchFamily="18" charset="0"/>
              </a:rPr>
              <a:t>          “The/A boy read the book.”                                                               (past perfective)</a:t>
            </a:r>
          </a:p>
          <a:p>
            <a:pPr algn="l"/>
            <a:endParaRPr lang="en-US" sz="2000" dirty="0">
              <a:latin typeface="Times New Roman" panose="02020603050405020304" pitchFamily="18" charset="0"/>
              <a:cs typeface="Times New Roman" panose="02020603050405020304" pitchFamily="18" charset="0"/>
            </a:endParaRPr>
          </a:p>
          <a:p>
            <a:pPr algn="l"/>
            <a:r>
              <a:rPr lang="lv-LV" sz="2000" b="0" i="0" u="none" strike="noStrike" baseline="0" dirty="0">
                <a:latin typeface="Times New Roman" panose="02020603050405020304" pitchFamily="18" charset="0"/>
                <a:cs typeface="Times New Roman" panose="02020603050405020304" pitchFamily="18" charset="0"/>
              </a:rPr>
              <a:t>(</a:t>
            </a:r>
            <a:r>
              <a:rPr lang="en-US" sz="2000" b="0" i="0" u="none" strike="noStrike" baseline="0" dirty="0">
                <a:latin typeface="Times New Roman" panose="02020603050405020304" pitchFamily="18" charset="0"/>
                <a:cs typeface="Times New Roman" panose="02020603050405020304" pitchFamily="18" charset="0"/>
              </a:rPr>
              <a:t>2</a:t>
            </a:r>
            <a:r>
              <a:rPr lang="lv-LV" sz="2000" b="0" i="0" u="none" strike="noStrike" baseline="0" dirty="0">
                <a:latin typeface="Times New Roman" panose="02020603050405020304" pitchFamily="18" charset="0"/>
                <a:cs typeface="Times New Roman" panose="02020603050405020304" pitchFamily="18" charset="0"/>
              </a:rPr>
              <a:t>a)</a:t>
            </a:r>
            <a:r>
              <a:rPr lang="en-US" sz="2000" b="0" i="0" u="none" strike="noStrike" baseline="0" dirty="0">
                <a:latin typeface="Times New Roman" panose="02020603050405020304" pitchFamily="18" charset="0"/>
                <a:cs typeface="Times New Roman" panose="02020603050405020304" pitchFamily="18" charset="0"/>
              </a:rPr>
              <a:t>  </a:t>
            </a:r>
            <a:r>
              <a:rPr lang="lv-LV" sz="2000" b="0" i="0" u="none" strike="noStrike" baseline="0" dirty="0">
                <a:latin typeface="Times New Roman" panose="02020603050405020304" pitchFamily="18" charset="0"/>
                <a:cs typeface="Times New Roman" panose="02020603050405020304" pitchFamily="18" charset="0"/>
              </a:rPr>
              <a:t> </a:t>
            </a:r>
            <a:r>
              <a:rPr lang="lv-LV" sz="2000" b="0" i="1" u="none" strike="noStrike" baseline="0" dirty="0">
                <a:latin typeface="Times New Roman" panose="02020603050405020304" pitchFamily="18" charset="0"/>
                <a:cs typeface="Times New Roman" panose="02020603050405020304" pitchFamily="18" charset="0"/>
              </a:rPr>
              <a:t>laķkā</a:t>
            </a:r>
            <a:r>
              <a:rPr lang="en-US" sz="2000" b="0" i="1" u="none" strike="noStrike" baseline="0" dirty="0">
                <a:latin typeface="Times New Roman" panose="02020603050405020304" pitchFamily="18" charset="0"/>
                <a:cs typeface="Times New Roman" panose="02020603050405020304" pitchFamily="18" charset="0"/>
              </a:rPr>
              <a:t>              </a:t>
            </a:r>
            <a:r>
              <a:rPr lang="lv-LV" sz="2000" b="0" i="1" u="none" strike="noStrike" baseline="0" dirty="0">
                <a:latin typeface="Times New Roman" panose="02020603050405020304" pitchFamily="18" charset="0"/>
                <a:cs typeface="Times New Roman" panose="02020603050405020304" pitchFamily="18" charset="0"/>
              </a:rPr>
              <a:t> ĵā-tā </a:t>
            </a:r>
            <a:r>
              <a:rPr lang="en-US" sz="2000" b="0" i="1" u="none" strike="noStrike" baseline="0" dirty="0">
                <a:latin typeface="Times New Roman" panose="02020603050405020304" pitchFamily="18" charset="0"/>
                <a:cs typeface="Times New Roman" panose="02020603050405020304" pitchFamily="18" charset="0"/>
              </a:rPr>
              <a:t>                       </a:t>
            </a:r>
            <a:r>
              <a:rPr lang="lv-LV" sz="2000" b="0" i="1" u="none" strike="noStrike" baseline="0" dirty="0">
                <a:latin typeface="Times New Roman" panose="02020603050405020304" pitchFamily="18" charset="0"/>
                <a:cs typeface="Times New Roman" panose="02020603050405020304" pitchFamily="18" charset="0"/>
              </a:rPr>
              <a:t>hai</a:t>
            </a:r>
            <a:r>
              <a:rPr lang="en-US" sz="2000" b="0" i="1" u="none" strike="noStrike" baseline="0" dirty="0">
                <a:latin typeface="Times New Roman" panose="02020603050405020304" pitchFamily="18" charset="0"/>
                <a:cs typeface="Times New Roman" panose="02020603050405020304" pitchFamily="18" charset="0"/>
              </a:rPr>
              <a:t>                                               </a:t>
            </a:r>
            <a:r>
              <a:rPr lang="en-US" sz="2000" b="0" u="none" strike="noStrike" baseline="0" dirty="0">
                <a:latin typeface="Times New Roman" panose="02020603050405020304" pitchFamily="18" charset="0"/>
                <a:cs typeface="Times New Roman" panose="02020603050405020304" pitchFamily="18" charset="0"/>
              </a:rPr>
              <a:t>(Intransitive sentence)</a:t>
            </a:r>
            <a:endParaRPr lang="lv-LV" sz="2000" b="0" i="1" u="none" strike="noStrike" baseline="0" dirty="0">
              <a:latin typeface="Times New Roman" panose="02020603050405020304" pitchFamily="18" charset="0"/>
              <a:cs typeface="Times New Roman" panose="02020603050405020304" pitchFamily="18" charset="0"/>
            </a:endParaRPr>
          </a:p>
          <a:p>
            <a:pPr algn="l"/>
            <a:r>
              <a:rPr lang="en-US" sz="2000" b="0" i="0" u="none" strike="noStrike" baseline="0" dirty="0">
                <a:latin typeface="Times New Roman" panose="02020603050405020304" pitchFamily="18" charset="0"/>
                <a:cs typeface="Times New Roman" panose="02020603050405020304" pitchFamily="18" charset="0"/>
              </a:rPr>
              <a:t>          </a:t>
            </a:r>
            <a:r>
              <a:rPr lang="en-US" sz="2000" b="0" i="0" u="none" strike="noStrike" baseline="0" dirty="0" err="1">
                <a:latin typeface="Times New Roman" panose="02020603050405020304" pitchFamily="18" charset="0"/>
                <a:cs typeface="Times New Roman" panose="02020603050405020304" pitchFamily="18" charset="0"/>
              </a:rPr>
              <a:t>boy.M.</a:t>
            </a:r>
            <a:r>
              <a:rPr lang="en-US" sz="2000" b="0" i="0" u="none" strike="noStrike" baseline="0" dirty="0" err="1">
                <a:solidFill>
                  <a:srgbClr val="00B0F0"/>
                </a:solidFill>
                <a:latin typeface="Times New Roman" panose="02020603050405020304" pitchFamily="18" charset="0"/>
                <a:cs typeface="Times New Roman" panose="02020603050405020304" pitchFamily="18" charset="0"/>
              </a:rPr>
              <a:t>NOM</a:t>
            </a:r>
            <a:r>
              <a:rPr lang="en-US" sz="2000" b="0" i="0" u="none" strike="noStrike" baseline="0" dirty="0">
                <a:latin typeface="Times New Roman" panose="02020603050405020304" pitchFamily="18" charset="0"/>
                <a:cs typeface="Times New Roman" panose="02020603050405020304" pitchFamily="18" charset="0"/>
              </a:rPr>
              <a:t>  go-IMPERF.M.SG   be.3SG.PRES</a:t>
            </a:r>
          </a:p>
          <a:p>
            <a:pPr algn="l"/>
            <a:r>
              <a:rPr lang="en-IN" sz="2000" b="0" i="0" u="none" strike="noStrike" baseline="0" dirty="0">
                <a:latin typeface="Times New Roman" panose="02020603050405020304" pitchFamily="18" charset="0"/>
                <a:cs typeface="Times New Roman" panose="02020603050405020304" pitchFamily="18" charset="0"/>
              </a:rPr>
              <a:t>          “The boy goes.”</a:t>
            </a:r>
          </a:p>
          <a:p>
            <a:pPr algn="l"/>
            <a:r>
              <a:rPr lang="lv-LV" sz="2000" b="0" i="0" u="none" strike="noStrike" baseline="0" dirty="0">
                <a:latin typeface="Times New Roman" panose="02020603050405020304" pitchFamily="18" charset="0"/>
                <a:cs typeface="Times New Roman" panose="02020603050405020304" pitchFamily="18" charset="0"/>
              </a:rPr>
              <a:t>(</a:t>
            </a:r>
            <a:r>
              <a:rPr lang="en-US" sz="2000" b="0" i="0" u="none" strike="noStrike" baseline="0" dirty="0">
                <a:latin typeface="Times New Roman" panose="02020603050405020304" pitchFamily="18" charset="0"/>
                <a:cs typeface="Times New Roman" panose="02020603050405020304" pitchFamily="18" charset="0"/>
              </a:rPr>
              <a:t>2</a:t>
            </a:r>
            <a:r>
              <a:rPr lang="lv-LV" sz="2000" b="0" i="0" u="none" strike="noStrike" baseline="0" dirty="0">
                <a:latin typeface="Times New Roman" panose="02020603050405020304" pitchFamily="18" charset="0"/>
                <a:cs typeface="Times New Roman" panose="02020603050405020304" pitchFamily="18" charset="0"/>
              </a:rPr>
              <a:t>b) </a:t>
            </a:r>
            <a:r>
              <a:rPr lang="en-US" sz="2000" b="0" i="0" u="none" strike="noStrike" baseline="0" dirty="0">
                <a:latin typeface="Times New Roman" panose="02020603050405020304" pitchFamily="18" charset="0"/>
                <a:cs typeface="Times New Roman" panose="02020603050405020304" pitchFamily="18" charset="0"/>
              </a:rPr>
              <a:t>  </a:t>
            </a:r>
            <a:r>
              <a:rPr lang="lv-LV" sz="2000" b="0" i="1" u="none" strike="noStrike" baseline="0" dirty="0">
                <a:latin typeface="Times New Roman" panose="02020603050405020304" pitchFamily="18" charset="0"/>
                <a:cs typeface="Times New Roman" panose="02020603050405020304" pitchFamily="18" charset="0"/>
              </a:rPr>
              <a:t>laķkā </a:t>
            </a:r>
            <a:r>
              <a:rPr lang="en-US" sz="2000" b="0" i="1" u="none" strike="noStrike" baseline="0" dirty="0">
                <a:latin typeface="Times New Roman" panose="02020603050405020304" pitchFamily="18" charset="0"/>
                <a:cs typeface="Times New Roman" panose="02020603050405020304" pitchFamily="18" charset="0"/>
              </a:rPr>
              <a:t>             </a:t>
            </a:r>
            <a:r>
              <a:rPr lang="lv-LV" sz="2000" b="0" i="1" u="none" strike="noStrike" baseline="0" dirty="0">
                <a:latin typeface="Times New Roman" panose="02020603050405020304" pitchFamily="18" charset="0"/>
                <a:cs typeface="Times New Roman" panose="02020603050405020304" pitchFamily="18" charset="0"/>
              </a:rPr>
              <a:t>ga-yā</a:t>
            </a:r>
          </a:p>
          <a:p>
            <a:pPr algn="l"/>
            <a:r>
              <a:rPr lang="en-IN" sz="2000" b="0" i="0" u="none" strike="noStrike" baseline="0" dirty="0">
                <a:latin typeface="Times New Roman" panose="02020603050405020304" pitchFamily="18" charset="0"/>
                <a:cs typeface="Times New Roman" panose="02020603050405020304" pitchFamily="18" charset="0"/>
              </a:rPr>
              <a:t>          </a:t>
            </a:r>
            <a:r>
              <a:rPr lang="en-IN" sz="2000" b="0" i="0" u="none" strike="noStrike" baseline="0" dirty="0" err="1">
                <a:latin typeface="Times New Roman" panose="02020603050405020304" pitchFamily="18" charset="0"/>
                <a:cs typeface="Times New Roman" panose="02020603050405020304" pitchFamily="18" charset="0"/>
              </a:rPr>
              <a:t>boy.M.</a:t>
            </a:r>
            <a:r>
              <a:rPr lang="en-IN" sz="2000" i="0" u="none" strike="noStrike" baseline="0" dirty="0" err="1">
                <a:solidFill>
                  <a:srgbClr val="00B0F0"/>
                </a:solidFill>
                <a:latin typeface="Times New Roman" panose="02020603050405020304" pitchFamily="18" charset="0"/>
                <a:cs typeface="Times New Roman" panose="02020603050405020304" pitchFamily="18" charset="0"/>
              </a:rPr>
              <a:t>NOM</a:t>
            </a:r>
            <a:r>
              <a:rPr lang="en-IN" sz="2000" b="0" i="0" u="none" strike="noStrike" baseline="0" dirty="0">
                <a:latin typeface="Times New Roman" panose="02020603050405020304" pitchFamily="18" charset="0"/>
                <a:cs typeface="Times New Roman" panose="02020603050405020304" pitchFamily="18" charset="0"/>
              </a:rPr>
              <a:t>  go-PERF.M.SG</a:t>
            </a:r>
          </a:p>
          <a:p>
            <a:pPr algn="l"/>
            <a:r>
              <a:rPr lang="en-IN" sz="2000" b="0" i="0" u="none" strike="noStrike" baseline="0" dirty="0">
                <a:latin typeface="Times New Roman" panose="02020603050405020304" pitchFamily="18" charset="0"/>
                <a:cs typeface="Times New Roman" panose="02020603050405020304" pitchFamily="18" charset="0"/>
              </a:rPr>
              <a:t>          “The boy went.”</a:t>
            </a: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a:p>
            <a:pPr marL="342900" indent="-342900" algn="l">
              <a:lnSpc>
                <a:spcPct val="150000"/>
              </a:lnSpc>
              <a:spcBef>
                <a:spcPts val="0"/>
              </a:spcBef>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5753BCC8-22E9-53AD-9AE7-410B23965583}"/>
              </a:ext>
            </a:extLst>
          </p:cNvPr>
          <p:cNvSpPr>
            <a:spLocks noGrp="1"/>
          </p:cNvSpPr>
          <p:nvPr>
            <p:ph type="sldNum" sz="quarter" idx="12"/>
          </p:nvPr>
        </p:nvSpPr>
        <p:spPr/>
        <p:txBody>
          <a:bodyPr/>
          <a:lstStyle/>
          <a:p>
            <a:fld id="{9953917B-9314-44A8-9CF5-8C1178B13F89}" type="slidenum">
              <a:rPr lang="en-IN" smtClean="0"/>
              <a:t>48</a:t>
            </a:fld>
            <a:endParaRPr lang="en-IN"/>
          </a:p>
        </p:txBody>
      </p:sp>
    </p:spTree>
    <p:extLst>
      <p:ext uri="{BB962C8B-B14F-4D97-AF65-F5344CB8AC3E}">
        <p14:creationId xmlns:p14="http://schemas.microsoft.com/office/powerpoint/2010/main" val="88737451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34D7CB-F0BC-6201-38AF-392F9FD9B356}"/>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0B051E65-4680-F9F6-FFAA-1CB783FE95C0}"/>
              </a:ext>
            </a:extLst>
          </p:cNvPr>
          <p:cNvSpPr>
            <a:spLocks noGrp="1"/>
          </p:cNvSpPr>
          <p:nvPr>
            <p:ph type="subTitle" idx="1"/>
          </p:nvPr>
        </p:nvSpPr>
        <p:spPr>
          <a:xfrm>
            <a:off x="936172" y="564923"/>
            <a:ext cx="11179628" cy="5791427"/>
          </a:xfrm>
        </p:spPr>
        <p:txBody>
          <a:bodyPr>
            <a:normAutofit/>
          </a:bodyPr>
          <a:lstStyle/>
          <a:p>
            <a:pPr algn="l">
              <a:lnSpc>
                <a:spcPct val="150000"/>
              </a:lnSpc>
              <a:spcBef>
                <a:spcPts val="0"/>
              </a:spcBef>
            </a:pPr>
            <a:r>
              <a:rPr lang="en-US" sz="2000" dirty="0">
                <a:latin typeface="Times New Roman" panose="02020603050405020304" pitchFamily="18" charset="0"/>
                <a:cs typeface="Times New Roman" panose="02020603050405020304" pitchFamily="18" charset="0"/>
              </a:rPr>
              <a:t>       Mona-ne         is           </a:t>
            </a:r>
            <a:r>
              <a:rPr lang="en-US" sz="2000" dirty="0" err="1">
                <a:latin typeface="Times New Roman" panose="02020603050405020304" pitchFamily="18" charset="0"/>
                <a:cs typeface="Times New Roman" panose="02020603050405020304" pitchFamily="18" charset="0"/>
              </a:rPr>
              <a:t>kitaab</a:t>
            </a:r>
            <a:r>
              <a:rPr lang="en-US" sz="2000" dirty="0">
                <a:latin typeface="Times New Roman" panose="02020603050405020304" pitchFamily="18" charset="0"/>
                <a:cs typeface="Times New Roman" panose="02020603050405020304" pitchFamily="18" charset="0"/>
              </a:rPr>
              <a:t>-ko       </a:t>
            </a:r>
            <a:r>
              <a:rPr lang="en-US" sz="2000" dirty="0" err="1">
                <a:latin typeface="Times New Roman" panose="02020603050405020304" pitchFamily="18" charset="0"/>
                <a:cs typeface="Times New Roman" panose="02020603050405020304" pitchFamily="18" charset="0"/>
              </a:rPr>
              <a:t>parh</a:t>
            </a:r>
            <a:r>
              <a:rPr lang="en-US" sz="2000" dirty="0">
                <a:latin typeface="Times New Roman" panose="02020603050405020304" pitchFamily="18" charset="0"/>
                <a:cs typeface="Times New Roman" panose="02020603050405020304" pitchFamily="18" charset="0"/>
              </a:rPr>
              <a:t>-aa           </a:t>
            </a:r>
            <a:r>
              <a:rPr lang="en-US" sz="2000" dirty="0" err="1">
                <a:latin typeface="Times New Roman" panose="02020603050405020304" pitchFamily="18" charset="0"/>
                <a:cs typeface="Times New Roman" panose="02020603050405020304" pitchFamily="18" charset="0"/>
              </a:rPr>
              <a:t>thaa</a:t>
            </a: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Mona.</a:t>
            </a:r>
            <a:r>
              <a:rPr lang="en-US" sz="2000" cap="small" dirty="0" err="1">
                <a:latin typeface="Times New Roman" panose="02020603050405020304" pitchFamily="18" charset="0"/>
                <a:cs typeface="Times New Roman" panose="02020603050405020304" pitchFamily="18" charset="0"/>
              </a:rPr>
              <a:t>f</a:t>
            </a:r>
            <a:r>
              <a:rPr lang="en-US" sz="2000" dirty="0">
                <a:latin typeface="Times New Roman" panose="02020603050405020304" pitchFamily="18" charset="0"/>
                <a:cs typeface="Times New Roman" panose="02020603050405020304" pitchFamily="18" charset="0"/>
              </a:rPr>
              <a:t>-</a:t>
            </a:r>
            <a:r>
              <a:rPr lang="en-US" sz="2000" b="1" cap="small" dirty="0">
                <a:solidFill>
                  <a:srgbClr val="00B050"/>
                </a:solidFill>
                <a:latin typeface="Times New Roman" panose="02020603050405020304" pitchFamily="18" charset="0"/>
                <a:cs typeface="Times New Roman" panose="02020603050405020304" pitchFamily="18" charset="0"/>
              </a:rPr>
              <a:t>erg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this.</a:t>
            </a:r>
            <a:r>
              <a:rPr lang="en-US" sz="2000" cap="small" dirty="0" err="1">
                <a:latin typeface="Times New Roman" panose="02020603050405020304" pitchFamily="18" charset="0"/>
                <a:cs typeface="Times New Roman" panose="02020603050405020304" pitchFamily="18" charset="0"/>
              </a:rPr>
              <a:t>obl</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book.</a:t>
            </a:r>
            <a:r>
              <a:rPr lang="en-US" sz="2000" cap="small" dirty="0" err="1">
                <a:latin typeface="Times New Roman" panose="02020603050405020304" pitchFamily="18" charset="0"/>
                <a:cs typeface="Times New Roman" panose="02020603050405020304" pitchFamily="18" charset="0"/>
              </a:rPr>
              <a:t>f</a:t>
            </a:r>
            <a:r>
              <a:rPr lang="en-US" sz="2000" dirty="0">
                <a:latin typeface="Times New Roman" panose="02020603050405020304" pitchFamily="18" charset="0"/>
                <a:cs typeface="Times New Roman" panose="02020603050405020304" pitchFamily="18" charset="0"/>
              </a:rPr>
              <a:t>-</a:t>
            </a:r>
            <a:r>
              <a:rPr lang="en-US" sz="2000" b="1" cap="small" dirty="0">
                <a:solidFill>
                  <a:srgbClr val="00B0F0"/>
                </a:solidFill>
                <a:latin typeface="Times New Roman" panose="02020603050405020304" pitchFamily="18" charset="0"/>
                <a:cs typeface="Times New Roman" panose="02020603050405020304" pitchFamily="18" charset="0"/>
              </a:rPr>
              <a:t>acc</a:t>
            </a:r>
            <a:r>
              <a:rPr lang="en-US" sz="2000" dirty="0">
                <a:latin typeface="Times New Roman" panose="02020603050405020304" pitchFamily="18" charset="0"/>
                <a:cs typeface="Times New Roman" panose="02020603050405020304" pitchFamily="18" charset="0"/>
              </a:rPr>
              <a:t>  read-</a:t>
            </a:r>
            <a:r>
              <a:rPr lang="en-US" sz="2000" cap="small" dirty="0">
                <a:latin typeface="Times New Roman" panose="02020603050405020304" pitchFamily="18" charset="0"/>
                <a:cs typeface="Times New Roman" panose="02020603050405020304" pitchFamily="18" charset="0"/>
              </a:rPr>
              <a:t>pfv.msg  </a:t>
            </a:r>
            <a:r>
              <a:rPr lang="en-US" sz="2000" dirty="0">
                <a:latin typeface="Times New Roman" panose="02020603050405020304" pitchFamily="18" charset="0"/>
                <a:cs typeface="Times New Roman" panose="02020603050405020304" pitchFamily="18" charset="0"/>
              </a:rPr>
              <a:t>be.</a:t>
            </a:r>
            <a:r>
              <a:rPr lang="en-US" sz="2000" cap="small" dirty="0">
                <a:latin typeface="Times New Roman" panose="02020603050405020304" pitchFamily="18" charset="0"/>
                <a:cs typeface="Times New Roman" panose="02020603050405020304" pitchFamily="18" charset="0"/>
              </a:rPr>
              <a:t>pst.msg</a:t>
            </a:r>
          </a:p>
          <a:p>
            <a:pPr algn="l">
              <a:lnSpc>
                <a:spcPct val="150000"/>
              </a:lnSpc>
              <a:spcBef>
                <a:spcPts val="0"/>
              </a:spcBef>
            </a:pPr>
            <a:r>
              <a:rPr lang="en-US" sz="2000" dirty="0">
                <a:latin typeface="Times New Roman" panose="02020603050405020304" pitchFamily="18" charset="0"/>
                <a:cs typeface="Times New Roman" panose="02020603050405020304" pitchFamily="18" charset="0"/>
              </a:rPr>
              <a:t>       ‘Mona had read this book.’</a:t>
            </a: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153F5CFA-4186-7192-88A8-8D684F7DF391}"/>
              </a:ext>
            </a:extLst>
          </p:cNvPr>
          <p:cNvSpPr>
            <a:spLocks noGrp="1"/>
          </p:cNvSpPr>
          <p:nvPr>
            <p:ph type="sldNum" sz="quarter" idx="12"/>
          </p:nvPr>
        </p:nvSpPr>
        <p:spPr/>
        <p:txBody>
          <a:bodyPr/>
          <a:lstStyle/>
          <a:p>
            <a:fld id="{9953917B-9314-44A8-9CF5-8C1178B13F89}" type="slidenum">
              <a:rPr lang="en-IN" smtClean="0"/>
              <a:t>49</a:t>
            </a:fld>
            <a:endParaRPr lang="en-IN"/>
          </a:p>
        </p:txBody>
      </p:sp>
    </p:spTree>
    <p:extLst>
      <p:ext uri="{BB962C8B-B14F-4D97-AF65-F5344CB8AC3E}">
        <p14:creationId xmlns:p14="http://schemas.microsoft.com/office/powerpoint/2010/main" val="38727644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2D19F8-C2BD-8D26-BD9E-8B9AF8A08E44}"/>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2C0E13F5-2AA1-556E-55E0-7EA8630B4FF8}"/>
              </a:ext>
            </a:extLst>
          </p:cNvPr>
          <p:cNvSpPr>
            <a:spLocks noGrp="1"/>
          </p:cNvSpPr>
          <p:nvPr>
            <p:ph type="subTitle" idx="1"/>
          </p:nvPr>
        </p:nvSpPr>
        <p:spPr>
          <a:xfrm>
            <a:off x="936172" y="564923"/>
            <a:ext cx="11179628" cy="5791427"/>
          </a:xfrm>
        </p:spPr>
        <p:txBody>
          <a:bodyPr>
            <a:normAutofit/>
          </a:bodyPr>
          <a:lstStyle/>
          <a:p>
            <a:pPr algn="l">
              <a:lnSpc>
                <a:spcPct val="150000"/>
              </a:lnSpc>
              <a:spcBef>
                <a:spcPts val="0"/>
              </a:spcBef>
            </a:pPr>
            <a:r>
              <a:rPr lang="en-US" b="1" dirty="0">
                <a:latin typeface="Times New Roman" panose="02020603050405020304" pitchFamily="18" charset="0"/>
                <a:cs typeface="Times New Roman" panose="02020603050405020304" pitchFamily="18" charset="0"/>
              </a:rPr>
              <a:t>5.1 Marking of Grammatical Relations</a:t>
            </a:r>
          </a:p>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Case marking, agreement, and constituent order can all function at the clause level to indicate the relationship that a noun phrase bears to a verb. </a:t>
            </a:r>
          </a:p>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In </a:t>
            </a:r>
            <a:r>
              <a:rPr lang="en-US" sz="2000" b="1" dirty="0">
                <a:latin typeface="Times New Roman" panose="02020603050405020304" pitchFamily="18" charset="0"/>
                <a:cs typeface="Times New Roman" panose="02020603050405020304" pitchFamily="18" charset="0"/>
              </a:rPr>
              <a:t>Morphological Typology </a:t>
            </a:r>
            <a:r>
              <a:rPr lang="en-US" sz="2000" dirty="0">
                <a:latin typeface="Times New Roman" panose="02020603050405020304" pitchFamily="18" charset="0"/>
                <a:cs typeface="Times New Roman" panose="02020603050405020304" pitchFamily="18" charset="0"/>
              </a:rPr>
              <a:t>(our Lecture PPT 3), we have seen </a:t>
            </a:r>
          </a:p>
          <a:p>
            <a:pPr marL="800100" lvl="1" indent="-342900" algn="l">
              <a:lnSpc>
                <a:spcPct val="150000"/>
              </a:lnSpc>
              <a:spcBef>
                <a:spcPts val="0"/>
              </a:spcBef>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a:t>
            </a:r>
            <a:r>
              <a:rPr lang="en-US" i="1" dirty="0">
                <a:latin typeface="Times New Roman" panose="02020603050405020304" pitchFamily="18" charset="0"/>
                <a:cs typeface="Times New Roman" panose="02020603050405020304" pitchFamily="18" charset="0"/>
              </a:rPr>
              <a:t>use of case affixes to mark verbal arguments </a:t>
            </a:r>
            <a:r>
              <a:rPr lang="en-US" dirty="0">
                <a:latin typeface="Times New Roman" panose="02020603050405020304" pitchFamily="18" charset="0"/>
                <a:cs typeface="Times New Roman" panose="02020603050405020304" pitchFamily="18" charset="0"/>
              </a:rPr>
              <a:t>was labeled as a type of </a:t>
            </a:r>
            <a:r>
              <a:rPr lang="en-US" b="1" dirty="0">
                <a:latin typeface="Times New Roman" panose="02020603050405020304" pitchFamily="18" charset="0"/>
                <a:cs typeface="Times New Roman" panose="02020603050405020304" pitchFamily="18" charset="0"/>
              </a:rPr>
              <a:t>dependent marking</a:t>
            </a:r>
            <a:r>
              <a:rPr lang="en-US" dirty="0">
                <a:latin typeface="Times New Roman" panose="02020603050405020304" pitchFamily="18" charset="0"/>
                <a:cs typeface="Times New Roman" panose="02020603050405020304" pitchFamily="18" charset="0"/>
              </a:rPr>
              <a:t>,  </a:t>
            </a:r>
          </a:p>
          <a:p>
            <a:pPr marL="800100" lvl="1" indent="-342900" algn="l">
              <a:lnSpc>
                <a:spcPct val="150000"/>
              </a:lnSpc>
              <a:spcBef>
                <a:spcPts val="0"/>
              </a:spcBef>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whereas the </a:t>
            </a:r>
            <a:r>
              <a:rPr lang="en-US" i="1" dirty="0">
                <a:latin typeface="Times New Roman" panose="02020603050405020304" pitchFamily="18" charset="0"/>
                <a:cs typeface="Times New Roman" panose="02020603050405020304" pitchFamily="18" charset="0"/>
              </a:rPr>
              <a:t>use of agreement affixes on the verb </a:t>
            </a:r>
            <a:r>
              <a:rPr lang="en-US" dirty="0">
                <a:latin typeface="Times New Roman" panose="02020603050405020304" pitchFamily="18" charset="0"/>
                <a:cs typeface="Times New Roman" panose="02020603050405020304" pitchFamily="18" charset="0"/>
              </a:rPr>
              <a:t>was identified as the parallel </a:t>
            </a:r>
            <a:r>
              <a:rPr lang="en-US" b="1" dirty="0">
                <a:latin typeface="Times New Roman" panose="02020603050405020304" pitchFamily="18" charset="0"/>
                <a:cs typeface="Times New Roman" panose="02020603050405020304" pitchFamily="18" charset="0"/>
              </a:rPr>
              <a:t>head-marki</a:t>
            </a:r>
            <a:r>
              <a:rPr lang="en-US" dirty="0">
                <a:latin typeface="Times New Roman" panose="02020603050405020304" pitchFamily="18" charset="0"/>
                <a:cs typeface="Times New Roman" panose="02020603050405020304" pitchFamily="18" charset="0"/>
              </a:rPr>
              <a:t>ng device, </a:t>
            </a:r>
          </a:p>
          <a:p>
            <a:pPr marL="800100" lvl="1" indent="-342900" algn="l">
              <a:lnSpc>
                <a:spcPct val="150000"/>
              </a:lnSpc>
              <a:spcBef>
                <a:spcPts val="0"/>
              </a:spcBef>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and the </a:t>
            </a:r>
            <a:r>
              <a:rPr lang="en-US" i="1" dirty="0">
                <a:latin typeface="Times New Roman" panose="02020603050405020304" pitchFamily="18" charset="0"/>
                <a:cs typeface="Times New Roman" panose="02020603050405020304" pitchFamily="18" charset="0"/>
              </a:rPr>
              <a:t>use of constituent order </a:t>
            </a:r>
            <a:r>
              <a:rPr lang="en-US" dirty="0">
                <a:latin typeface="Times New Roman" panose="02020603050405020304" pitchFamily="18" charset="0"/>
                <a:cs typeface="Times New Roman" panose="02020603050405020304" pitchFamily="18" charset="0"/>
              </a:rPr>
              <a:t>was an example of </a:t>
            </a:r>
            <a:r>
              <a:rPr lang="en-US" b="1" dirty="0">
                <a:latin typeface="Times New Roman" panose="02020603050405020304" pitchFamily="18" charset="0"/>
                <a:cs typeface="Times New Roman" panose="02020603050405020304" pitchFamily="18" charset="0"/>
              </a:rPr>
              <a:t>no marking </a:t>
            </a:r>
            <a:r>
              <a:rPr lang="en-US" dirty="0">
                <a:latin typeface="Times New Roman" panose="02020603050405020304" pitchFamily="18" charset="0"/>
                <a:cs typeface="Times New Roman" panose="02020603050405020304" pitchFamily="18" charset="0"/>
              </a:rPr>
              <a:t>(i.e., neither the head verb nor the nominal dependents were morphologically marked to reflect their syntactic association).</a:t>
            </a:r>
          </a:p>
          <a:p>
            <a:pPr lvl="1" algn="l">
              <a:lnSpc>
                <a:spcPct val="150000"/>
              </a:lnSpc>
              <a:spcBef>
                <a:spcPts val="0"/>
              </a:spcBef>
            </a:pPr>
            <a:r>
              <a:rPr lang="en-US" dirty="0">
                <a:latin typeface="Times New Roman" panose="02020603050405020304" pitchFamily="18" charset="0"/>
                <a:cs typeface="Times New Roman" panose="02020603050405020304" pitchFamily="18" charset="0"/>
              </a:rPr>
              <a:t>    (we will repeat those examples below, 4 slides from </a:t>
            </a:r>
            <a:r>
              <a:rPr lang="en-US" sz="2000" b="1" dirty="0">
                <a:latin typeface="Times New Roman" panose="02020603050405020304" pitchFamily="18" charset="0"/>
                <a:cs typeface="Times New Roman" panose="02020603050405020304" pitchFamily="18" charset="0"/>
              </a:rPr>
              <a:t>Morphological Typology, </a:t>
            </a:r>
            <a:r>
              <a:rPr lang="en-US" sz="2000" dirty="0">
                <a:latin typeface="Times New Roman" panose="02020603050405020304" pitchFamily="18" charset="0"/>
                <a:cs typeface="Times New Roman" panose="02020603050405020304" pitchFamily="18" charset="0"/>
              </a:rPr>
              <a:t>Lecture PPT 3</a:t>
            </a:r>
            <a:r>
              <a:rPr lang="en-US" dirty="0">
                <a:latin typeface="Times New Roman" panose="02020603050405020304" pitchFamily="18" charset="0"/>
                <a:cs typeface="Times New Roman" panose="02020603050405020304" pitchFamily="18" charset="0"/>
              </a:rPr>
              <a:t>)</a:t>
            </a: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31F5CBEF-86E7-9F8F-2A0E-F16D056B74D9}"/>
              </a:ext>
            </a:extLst>
          </p:cNvPr>
          <p:cNvSpPr>
            <a:spLocks noGrp="1"/>
          </p:cNvSpPr>
          <p:nvPr>
            <p:ph type="sldNum" sz="quarter" idx="12"/>
          </p:nvPr>
        </p:nvSpPr>
        <p:spPr/>
        <p:txBody>
          <a:bodyPr/>
          <a:lstStyle/>
          <a:p>
            <a:fld id="{9953917B-9314-44A8-9CF5-8C1178B13F89}" type="slidenum">
              <a:rPr lang="en-IN" smtClean="0"/>
              <a:t>5</a:t>
            </a:fld>
            <a:endParaRPr lang="en-IN"/>
          </a:p>
        </p:txBody>
      </p:sp>
    </p:spTree>
    <p:extLst>
      <p:ext uri="{BB962C8B-B14F-4D97-AF65-F5344CB8AC3E}">
        <p14:creationId xmlns:p14="http://schemas.microsoft.com/office/powerpoint/2010/main" val="54462760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6BC553-CD67-B32D-0E5C-1AC7BBF2F85B}"/>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8DB3676D-EF46-D4AE-967E-7F11EC24A2B1}"/>
              </a:ext>
            </a:extLst>
          </p:cNvPr>
          <p:cNvSpPr>
            <a:spLocks noGrp="1"/>
          </p:cNvSpPr>
          <p:nvPr>
            <p:ph type="subTitle" idx="1"/>
          </p:nvPr>
        </p:nvSpPr>
        <p:spPr>
          <a:xfrm>
            <a:off x="936172" y="564923"/>
            <a:ext cx="11179628" cy="5791427"/>
          </a:xfrm>
        </p:spPr>
        <p:txBody>
          <a:bodyPr>
            <a:normAutofit/>
          </a:bodyPr>
          <a:lstStyle/>
          <a:p>
            <a:pPr marL="342900" indent="-342900" algn="l">
              <a:lnSpc>
                <a:spcPct val="150000"/>
              </a:lnSpc>
              <a:spcBef>
                <a:spcPts val="0"/>
              </a:spcBef>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Hindi</a:t>
            </a:r>
            <a:r>
              <a:rPr lang="en-US" sz="2000" dirty="0">
                <a:latin typeface="Times New Roman" panose="02020603050405020304" pitchFamily="18" charset="0"/>
                <a:cs typeface="Times New Roman" panose="02020603050405020304" pitchFamily="18" charset="0"/>
              </a:rPr>
              <a:t> shows variation in the case marking of transitive objects (DOM).</a:t>
            </a:r>
          </a:p>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Hindi requires extensive (obligatory) case-marking for human referring objects as personal pronouns and proper nouns, while it is generally optional with </a:t>
            </a:r>
            <a:r>
              <a:rPr lang="en-US" sz="2000" dirty="0" err="1">
                <a:latin typeface="Times New Roman" panose="02020603050405020304" pitchFamily="18" charset="0"/>
                <a:cs typeface="Times New Roman" panose="02020603050405020304" pitchFamily="18" charset="0"/>
              </a:rPr>
              <a:t>inanimates</a:t>
            </a:r>
            <a:r>
              <a:rPr lang="en-US" sz="2000" dirty="0">
                <a:latin typeface="Times New Roman" panose="02020603050405020304" pitchFamily="18" charset="0"/>
                <a:cs typeface="Times New Roman" panose="02020603050405020304" pitchFamily="18" charset="0"/>
              </a:rPr>
              <a:t>.</a:t>
            </a:r>
          </a:p>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these system requires reference both to degree of animacy and of definiteness.</a:t>
            </a:r>
          </a:p>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Hindi restricted to an upper segment of the product of the animacy (1a) and definiteness (2) scales</a:t>
            </a: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r>
              <a:rPr lang="en-US" sz="2000" dirty="0">
                <a:latin typeface="Times New Roman" panose="02020603050405020304" pitchFamily="18" charset="0"/>
                <a:cs typeface="Times New Roman" panose="02020603050405020304" pitchFamily="18" charset="0"/>
              </a:rPr>
              <a:t>animacy</a:t>
            </a:r>
          </a:p>
          <a:p>
            <a:pPr algn="l">
              <a:lnSpc>
                <a:spcPct val="150000"/>
              </a:lnSpc>
              <a:spcBef>
                <a:spcPts val="0"/>
              </a:spcBef>
            </a:pPr>
            <a:r>
              <a:rPr lang="en-US" sz="2000" dirty="0">
                <a:latin typeface="Times New Roman" panose="02020603050405020304" pitchFamily="18" charset="0"/>
                <a:cs typeface="Times New Roman" panose="02020603050405020304" pitchFamily="18" charset="0"/>
              </a:rPr>
              <a:t>(1a) local person&gt;pronoun 3rd&gt;proper noun 3rd [name]&gt;human 3rd&gt;animate 3rd&gt;inanimate 3rd</a:t>
            </a:r>
          </a:p>
          <a:p>
            <a:pPr algn="l">
              <a:lnSpc>
                <a:spcPct val="150000"/>
              </a:lnSpc>
              <a:spcBef>
                <a:spcPts val="0"/>
              </a:spcBef>
            </a:pPr>
            <a:r>
              <a:rPr lang="en-US" sz="2000" dirty="0">
                <a:latin typeface="Times New Roman" panose="02020603050405020304" pitchFamily="18" charset="0"/>
                <a:cs typeface="Times New Roman" panose="02020603050405020304" pitchFamily="18" charset="0"/>
              </a:rPr>
              <a:t>(16b) agent &gt; patient</a:t>
            </a: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r>
              <a:rPr lang="it-IT" sz="2000" dirty="0">
                <a:latin typeface="Times New Roman" panose="02020603050405020304" pitchFamily="18" charset="0"/>
                <a:cs typeface="Times New Roman" panose="02020603050405020304" pitchFamily="18" charset="0"/>
              </a:rPr>
              <a:t>(2) definiteness scale:</a:t>
            </a:r>
          </a:p>
          <a:p>
            <a:pPr algn="l">
              <a:lnSpc>
                <a:spcPct val="150000"/>
              </a:lnSpc>
              <a:spcBef>
                <a:spcPts val="0"/>
              </a:spcBef>
            </a:pPr>
            <a:r>
              <a:rPr lang="it-IT" sz="2000" dirty="0">
                <a:latin typeface="Times New Roman" panose="02020603050405020304" pitchFamily="18" charset="0"/>
                <a:cs typeface="Times New Roman" panose="02020603050405020304" pitchFamily="18" charset="0"/>
              </a:rPr>
              <a:t>personal pronoun&gt;proper noun&gt;definite full NP&gt;indefinite specific NP&gt;non-specific indefinite NP</a:t>
            </a: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F119C85E-BAB7-09AD-F90A-EB508B6E3968}"/>
              </a:ext>
            </a:extLst>
          </p:cNvPr>
          <p:cNvSpPr>
            <a:spLocks noGrp="1"/>
          </p:cNvSpPr>
          <p:nvPr>
            <p:ph type="sldNum" sz="quarter" idx="12"/>
          </p:nvPr>
        </p:nvSpPr>
        <p:spPr/>
        <p:txBody>
          <a:bodyPr/>
          <a:lstStyle/>
          <a:p>
            <a:fld id="{9953917B-9314-44A8-9CF5-8C1178B13F89}" type="slidenum">
              <a:rPr lang="en-IN" smtClean="0"/>
              <a:t>50</a:t>
            </a:fld>
            <a:endParaRPr lang="en-IN"/>
          </a:p>
        </p:txBody>
      </p:sp>
    </p:spTree>
    <p:extLst>
      <p:ext uri="{BB962C8B-B14F-4D97-AF65-F5344CB8AC3E}">
        <p14:creationId xmlns:p14="http://schemas.microsoft.com/office/powerpoint/2010/main" val="160903444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E113E8-77B0-2CED-F805-E181401DCC5B}"/>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5B988271-1BD7-514D-FE9C-BDA3C30DDD34}"/>
              </a:ext>
            </a:extLst>
          </p:cNvPr>
          <p:cNvSpPr>
            <a:spLocks noGrp="1"/>
          </p:cNvSpPr>
          <p:nvPr>
            <p:ph type="subTitle" idx="1"/>
          </p:nvPr>
        </p:nvSpPr>
        <p:spPr>
          <a:xfrm>
            <a:off x="936172" y="564923"/>
            <a:ext cx="11179628" cy="5791427"/>
          </a:xfrm>
        </p:spPr>
        <p:txBody>
          <a:bodyPr>
            <a:normAutofit/>
          </a:bodyPr>
          <a:lstStyle/>
          <a:p>
            <a:pPr algn="l">
              <a:lnSpc>
                <a:spcPct val="150000"/>
              </a:lnSpc>
              <a:spcBef>
                <a:spcPts val="0"/>
              </a:spcBef>
            </a:pPr>
            <a:r>
              <a:rPr lang="en-US" sz="2000" dirty="0">
                <a:latin typeface="Times New Roman" panose="02020603050405020304" pitchFamily="18" charset="0"/>
                <a:cs typeface="Times New Roman" panose="02020603050405020304" pitchFamily="18" charset="0"/>
              </a:rPr>
              <a:t>Hindi</a:t>
            </a:r>
          </a:p>
          <a:p>
            <a:pPr algn="l">
              <a:lnSpc>
                <a:spcPct val="150000"/>
              </a:lnSpc>
              <a:spcBef>
                <a:spcPts val="0"/>
              </a:spcBef>
            </a:pPr>
            <a:r>
              <a:rPr lang="en-US" sz="2000" dirty="0">
                <a:latin typeface="Times New Roman" panose="02020603050405020304" pitchFamily="18" charset="0"/>
                <a:cs typeface="Times New Roman" panose="02020603050405020304" pitchFamily="18" charset="0"/>
              </a:rPr>
              <a:t>   a)</a:t>
            </a: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r>
              <a:rPr lang="en-US" sz="2000" dirty="0">
                <a:latin typeface="Times New Roman" panose="02020603050405020304" pitchFamily="18" charset="0"/>
                <a:cs typeface="Times New Roman" panose="02020603050405020304" pitchFamily="18" charset="0"/>
              </a:rPr>
              <a:t>   b)</a:t>
            </a: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r>
              <a:rPr lang="en-US" sz="2000" dirty="0">
                <a:latin typeface="Times New Roman" panose="02020603050405020304" pitchFamily="18" charset="0"/>
                <a:cs typeface="Times New Roman" panose="02020603050405020304" pitchFamily="18" charset="0"/>
              </a:rPr>
              <a:t>   c) </a:t>
            </a: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However, Hindi does not show difference in the ergative system. </a:t>
            </a:r>
          </a:p>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perfect subject is morphologically marked with the ergative postpositional clitic </a:t>
            </a:r>
            <a:r>
              <a:rPr lang="en-US" sz="2000" b="1" i="1" dirty="0">
                <a:latin typeface="Times New Roman" panose="02020603050405020304" pitchFamily="18" charset="0"/>
                <a:cs typeface="Times New Roman" panose="02020603050405020304" pitchFamily="18" charset="0"/>
              </a:rPr>
              <a:t>-</a:t>
            </a:r>
            <a:r>
              <a:rPr lang="en-US" sz="2000" b="1" i="1" dirty="0" err="1">
                <a:latin typeface="Times New Roman" panose="02020603050405020304" pitchFamily="18" charset="0"/>
                <a:cs typeface="Times New Roman" panose="02020603050405020304" pitchFamily="18" charset="0"/>
              </a:rPr>
              <a:t>nē</a:t>
            </a:r>
            <a:r>
              <a:rPr lang="en-US" sz="2000" dirty="0">
                <a:latin typeface="Times New Roman" panose="02020603050405020304" pitchFamily="18" charset="0"/>
                <a:cs typeface="Times New Roman" panose="02020603050405020304" pitchFamily="18" charset="0"/>
              </a:rPr>
              <a:t> in all persons and numbers (1st, 2nd and 3rd person pronouns), without any person split ().</a:t>
            </a:r>
          </a:p>
          <a:p>
            <a:pPr marL="342900" indent="-342900" algn="l">
              <a:lnSpc>
                <a:spcPct val="150000"/>
              </a:lnSpc>
              <a:spcBef>
                <a:spcPts val="0"/>
              </a:spcBef>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DD90400D-2C51-CD77-F1E4-4E631C90C16C}"/>
              </a:ext>
            </a:extLst>
          </p:cNvPr>
          <p:cNvSpPr>
            <a:spLocks noGrp="1"/>
          </p:cNvSpPr>
          <p:nvPr>
            <p:ph type="sldNum" sz="quarter" idx="12"/>
          </p:nvPr>
        </p:nvSpPr>
        <p:spPr/>
        <p:txBody>
          <a:bodyPr/>
          <a:lstStyle/>
          <a:p>
            <a:fld id="{9953917B-9314-44A8-9CF5-8C1178B13F89}" type="slidenum">
              <a:rPr lang="en-IN" smtClean="0"/>
              <a:t>51</a:t>
            </a:fld>
            <a:endParaRPr lang="en-IN"/>
          </a:p>
        </p:txBody>
      </p:sp>
      <p:pic>
        <p:nvPicPr>
          <p:cNvPr id="9" name="Picture 8">
            <a:extLst>
              <a:ext uri="{FF2B5EF4-FFF2-40B4-BE49-F238E27FC236}">
                <a16:creationId xmlns:a16="http://schemas.microsoft.com/office/drawing/2014/main" id="{951A9074-1CFD-BCF9-3613-FDF7C65AF45D}"/>
              </a:ext>
            </a:extLst>
          </p:cNvPr>
          <p:cNvPicPr>
            <a:picLocks noChangeAspect="1"/>
          </p:cNvPicPr>
          <p:nvPr/>
        </p:nvPicPr>
        <p:blipFill>
          <a:blip r:embed="rId2"/>
          <a:stretch>
            <a:fillRect/>
          </a:stretch>
        </p:blipFill>
        <p:spPr>
          <a:xfrm>
            <a:off x="1561211" y="1097512"/>
            <a:ext cx="10404048" cy="3173403"/>
          </a:xfrm>
          <a:prstGeom prst="rect">
            <a:avLst/>
          </a:prstGeom>
        </p:spPr>
      </p:pic>
    </p:spTree>
    <p:extLst>
      <p:ext uri="{BB962C8B-B14F-4D97-AF65-F5344CB8AC3E}">
        <p14:creationId xmlns:p14="http://schemas.microsoft.com/office/powerpoint/2010/main" val="185527163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E6AEEC-E300-2471-5AFA-1DBCBA696928}"/>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F119E242-C725-1CC2-73D1-F1EFBFACB13C}"/>
              </a:ext>
            </a:extLst>
          </p:cNvPr>
          <p:cNvSpPr>
            <a:spLocks noGrp="1"/>
          </p:cNvSpPr>
          <p:nvPr>
            <p:ph type="subTitle" idx="1"/>
          </p:nvPr>
        </p:nvSpPr>
        <p:spPr>
          <a:xfrm>
            <a:off x="936172" y="564923"/>
            <a:ext cx="11179628" cy="5791427"/>
          </a:xfrm>
        </p:spPr>
        <p:txBody>
          <a:bodyPr>
            <a:normAutofit/>
          </a:bodyPr>
          <a:lstStyle/>
          <a:p>
            <a:pPr algn="l">
              <a:lnSpc>
                <a:spcPct val="150000"/>
              </a:lnSpc>
              <a:spcBef>
                <a:spcPts val="0"/>
              </a:spcBef>
            </a:pPr>
            <a:r>
              <a:rPr lang="en-US" b="1" dirty="0">
                <a:latin typeface="Times New Roman" panose="02020603050405020304" pitchFamily="18" charset="0"/>
                <a:cs typeface="Times New Roman" panose="02020603050405020304" pitchFamily="18" charset="0"/>
              </a:rPr>
              <a:t>5.3 Case and Agreement</a:t>
            </a:r>
          </a:p>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We shall see examples of how case determines agreement or how case and agreement are related in languages.</a:t>
            </a: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a:p>
            <a:pPr marL="342900" indent="-342900" algn="l">
              <a:lnSpc>
                <a:spcPct val="150000"/>
              </a:lnSpc>
              <a:spcBef>
                <a:spcPts val="0"/>
              </a:spcBef>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F5CCCC95-5DBF-10B4-53A6-8B0CD86F5A9C}"/>
              </a:ext>
            </a:extLst>
          </p:cNvPr>
          <p:cNvSpPr>
            <a:spLocks noGrp="1"/>
          </p:cNvSpPr>
          <p:nvPr>
            <p:ph type="sldNum" sz="quarter" idx="12"/>
          </p:nvPr>
        </p:nvSpPr>
        <p:spPr/>
        <p:txBody>
          <a:bodyPr/>
          <a:lstStyle/>
          <a:p>
            <a:fld id="{9953917B-9314-44A8-9CF5-8C1178B13F89}" type="slidenum">
              <a:rPr lang="en-IN" smtClean="0"/>
              <a:t>52</a:t>
            </a:fld>
            <a:endParaRPr lang="en-IN"/>
          </a:p>
        </p:txBody>
      </p:sp>
    </p:spTree>
    <p:extLst>
      <p:ext uri="{BB962C8B-B14F-4D97-AF65-F5344CB8AC3E}">
        <p14:creationId xmlns:p14="http://schemas.microsoft.com/office/powerpoint/2010/main" val="220488995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B99930-7C3F-DDBE-CF86-F20DA95EF39B}"/>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E0E08966-2FD0-1117-0194-D31E47204A64}"/>
              </a:ext>
            </a:extLst>
          </p:cNvPr>
          <p:cNvSpPr>
            <a:spLocks noGrp="1"/>
          </p:cNvSpPr>
          <p:nvPr>
            <p:ph type="subTitle" idx="1"/>
          </p:nvPr>
        </p:nvSpPr>
        <p:spPr>
          <a:xfrm>
            <a:off x="936172" y="564923"/>
            <a:ext cx="11179628" cy="5791427"/>
          </a:xfrm>
        </p:spPr>
        <p:txBody>
          <a:bodyPr>
            <a:normAutofit/>
          </a:bodyPr>
          <a:lstStyle/>
          <a:p>
            <a:pPr algn="l">
              <a:lnSpc>
                <a:spcPct val="150000"/>
              </a:lnSpc>
              <a:spcBef>
                <a:spcPts val="0"/>
              </a:spcBef>
            </a:pPr>
            <a:r>
              <a:rPr lang="en-US" sz="2000" b="1" dirty="0">
                <a:latin typeface="Times New Roman" panose="02020603050405020304" pitchFamily="18" charset="0"/>
                <a:cs typeface="Times New Roman" panose="02020603050405020304" pitchFamily="18" charset="0"/>
              </a:rPr>
              <a:t>Case-marking and agreement in Hindi      </a:t>
            </a:r>
            <a:r>
              <a:rPr lang="en-US" sz="2000" dirty="0">
                <a:latin typeface="Times New Roman" panose="02020603050405020304" pitchFamily="18" charset="0"/>
                <a:cs typeface="Times New Roman" panose="02020603050405020304" pitchFamily="18" charset="0"/>
              </a:rPr>
              <a:t>                     (Bhatt 2005: 759, 768)</a:t>
            </a:r>
            <a:endParaRPr lang="en-US" sz="2000" b="1" dirty="0">
              <a:latin typeface="Times New Roman" panose="02020603050405020304" pitchFamily="18" charset="0"/>
              <a:cs typeface="Times New Roman" panose="02020603050405020304" pitchFamily="18" charset="0"/>
            </a:endParaRPr>
          </a:p>
          <a:p>
            <a:pPr algn="l">
              <a:lnSpc>
                <a:spcPct val="150000"/>
              </a:lnSpc>
              <a:spcBef>
                <a:spcPts val="0"/>
              </a:spcBef>
            </a:pPr>
            <a:r>
              <a:rPr lang="en-US" sz="2000" dirty="0">
                <a:latin typeface="Times New Roman" panose="02020603050405020304" pitchFamily="18" charset="0"/>
                <a:cs typeface="Times New Roman" panose="02020603050405020304" pitchFamily="18" charset="0"/>
              </a:rPr>
              <a:t>         a)</a:t>
            </a: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a:p>
            <a:pPr algn="l">
              <a:lnSpc>
                <a:spcPct val="100000"/>
              </a:lnSpc>
              <a:spcBef>
                <a:spcPts val="0"/>
              </a:spcBef>
            </a:pPr>
            <a:endParaRPr lang="en-US" sz="2000" dirty="0">
              <a:latin typeface="Times New Roman" panose="02020603050405020304" pitchFamily="18" charset="0"/>
              <a:cs typeface="Times New Roman" panose="02020603050405020304" pitchFamily="18" charset="0"/>
            </a:endParaRPr>
          </a:p>
          <a:p>
            <a:pPr algn="l">
              <a:lnSpc>
                <a:spcPct val="100000"/>
              </a:lnSpc>
              <a:spcBef>
                <a:spcPts val="0"/>
              </a:spcBef>
            </a:pPr>
            <a:r>
              <a:rPr lang="en-US" sz="2000" dirty="0">
                <a:latin typeface="Times New Roman" panose="02020603050405020304" pitchFamily="18" charset="0"/>
                <a:cs typeface="Times New Roman" panose="02020603050405020304" pitchFamily="18" charset="0"/>
              </a:rPr>
              <a:t>         b)</a:t>
            </a: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r>
              <a:rPr lang="en-US" sz="2000" dirty="0">
                <a:latin typeface="Times New Roman" panose="02020603050405020304" pitchFamily="18" charset="0"/>
                <a:cs typeface="Times New Roman" panose="02020603050405020304" pitchFamily="18" charset="0"/>
              </a:rPr>
              <a:t>        c)</a:t>
            </a: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a:p>
            <a:pPr marL="342900" indent="-342900" algn="l">
              <a:lnSpc>
                <a:spcPct val="150000"/>
              </a:lnSpc>
              <a:spcBef>
                <a:spcPts val="0"/>
              </a:spcBef>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4F1E9A40-1A0B-1CA5-1FBF-010F41373812}"/>
              </a:ext>
            </a:extLst>
          </p:cNvPr>
          <p:cNvSpPr>
            <a:spLocks noGrp="1"/>
          </p:cNvSpPr>
          <p:nvPr>
            <p:ph type="sldNum" sz="quarter" idx="12"/>
          </p:nvPr>
        </p:nvSpPr>
        <p:spPr/>
        <p:txBody>
          <a:bodyPr/>
          <a:lstStyle/>
          <a:p>
            <a:fld id="{9953917B-9314-44A8-9CF5-8C1178B13F89}" type="slidenum">
              <a:rPr lang="en-IN" smtClean="0"/>
              <a:t>53</a:t>
            </a:fld>
            <a:endParaRPr lang="en-IN"/>
          </a:p>
        </p:txBody>
      </p:sp>
      <p:pic>
        <p:nvPicPr>
          <p:cNvPr id="4" name="Picture 3">
            <a:extLst>
              <a:ext uri="{FF2B5EF4-FFF2-40B4-BE49-F238E27FC236}">
                <a16:creationId xmlns:a16="http://schemas.microsoft.com/office/drawing/2014/main" id="{64A4342F-E9DA-0AEE-049F-E2784A121C4E}"/>
              </a:ext>
            </a:extLst>
          </p:cNvPr>
          <p:cNvPicPr>
            <a:picLocks noChangeAspect="1"/>
          </p:cNvPicPr>
          <p:nvPr/>
        </p:nvPicPr>
        <p:blipFill>
          <a:blip r:embed="rId2"/>
          <a:stretch>
            <a:fillRect/>
          </a:stretch>
        </p:blipFill>
        <p:spPr>
          <a:xfrm>
            <a:off x="1936419" y="1122983"/>
            <a:ext cx="4159581" cy="1391799"/>
          </a:xfrm>
          <a:prstGeom prst="rect">
            <a:avLst/>
          </a:prstGeom>
        </p:spPr>
      </p:pic>
      <p:pic>
        <p:nvPicPr>
          <p:cNvPr id="7" name="Picture 6">
            <a:extLst>
              <a:ext uri="{FF2B5EF4-FFF2-40B4-BE49-F238E27FC236}">
                <a16:creationId xmlns:a16="http://schemas.microsoft.com/office/drawing/2014/main" id="{0BA4AF2A-9B30-D1EE-2346-07BE2CB2CFD1}"/>
              </a:ext>
            </a:extLst>
          </p:cNvPr>
          <p:cNvPicPr>
            <a:picLocks noChangeAspect="1"/>
          </p:cNvPicPr>
          <p:nvPr/>
        </p:nvPicPr>
        <p:blipFill>
          <a:blip r:embed="rId3"/>
          <a:stretch>
            <a:fillRect/>
          </a:stretch>
        </p:blipFill>
        <p:spPr>
          <a:xfrm>
            <a:off x="1936419" y="2698663"/>
            <a:ext cx="3862215" cy="1392318"/>
          </a:xfrm>
          <a:prstGeom prst="rect">
            <a:avLst/>
          </a:prstGeom>
        </p:spPr>
      </p:pic>
      <p:pic>
        <p:nvPicPr>
          <p:cNvPr id="9" name="Picture 8">
            <a:extLst>
              <a:ext uri="{FF2B5EF4-FFF2-40B4-BE49-F238E27FC236}">
                <a16:creationId xmlns:a16="http://schemas.microsoft.com/office/drawing/2014/main" id="{78A16235-C5DB-2DE5-DBBF-F441FB36E541}"/>
              </a:ext>
            </a:extLst>
          </p:cNvPr>
          <p:cNvPicPr>
            <a:picLocks noChangeAspect="1"/>
          </p:cNvPicPr>
          <p:nvPr/>
        </p:nvPicPr>
        <p:blipFill>
          <a:blip r:embed="rId4"/>
          <a:stretch>
            <a:fillRect/>
          </a:stretch>
        </p:blipFill>
        <p:spPr>
          <a:xfrm>
            <a:off x="1869511" y="4553637"/>
            <a:ext cx="6125913" cy="1360687"/>
          </a:xfrm>
          <a:prstGeom prst="rect">
            <a:avLst/>
          </a:prstGeom>
        </p:spPr>
      </p:pic>
    </p:spTree>
    <p:extLst>
      <p:ext uri="{BB962C8B-B14F-4D97-AF65-F5344CB8AC3E}">
        <p14:creationId xmlns:p14="http://schemas.microsoft.com/office/powerpoint/2010/main" val="405829183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3F1371-83BB-ED98-72D8-516C15F5886B}"/>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DEADEA55-CBC7-1AF4-8A5A-C6F9F4AF95C2}"/>
              </a:ext>
            </a:extLst>
          </p:cNvPr>
          <p:cNvSpPr>
            <a:spLocks noGrp="1"/>
          </p:cNvSpPr>
          <p:nvPr>
            <p:ph type="subTitle" idx="1"/>
          </p:nvPr>
        </p:nvSpPr>
        <p:spPr>
          <a:xfrm>
            <a:off x="936172" y="564923"/>
            <a:ext cx="11179628" cy="5791427"/>
          </a:xfrm>
        </p:spPr>
        <p:txBody>
          <a:bodyPr>
            <a:normAutofit/>
          </a:bodyPr>
          <a:lstStyle/>
          <a:p>
            <a:pPr algn="l">
              <a:lnSpc>
                <a:spcPct val="150000"/>
              </a:lnSpc>
              <a:spcBef>
                <a:spcPts val="0"/>
              </a:spcBef>
            </a:pPr>
            <a:r>
              <a:rPr lang="en-US" sz="2000" b="1" dirty="0">
                <a:latin typeface="Times New Roman" panose="02020603050405020304" pitchFamily="18" charset="0"/>
                <a:cs typeface="Times New Roman" panose="02020603050405020304" pitchFamily="18" charset="0"/>
              </a:rPr>
              <a:t>To summarize case and agreement in Hindi</a:t>
            </a:r>
          </a:p>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We have seen case-marking and agreement in Hindi.</a:t>
            </a:r>
          </a:p>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In Hindi, we saw that case determines agreement on the verb.</a:t>
            </a:r>
          </a:p>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We saw that the highest morphologically unmarked argument triggers agreement with the verb in Hindi.</a:t>
            </a:r>
          </a:p>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In other words, the verb agrees with the highest morphologically unmarked argument. </a:t>
            </a:r>
          </a:p>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We saw also that the morphological case blocks agreement pattern.</a:t>
            </a:r>
          </a:p>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When all arguments are case-marked, the verb shows default agreement (m.sg). </a:t>
            </a:r>
          </a:p>
          <a:p>
            <a:pPr marL="342900" indent="-342900" algn="l">
              <a:lnSpc>
                <a:spcPct val="150000"/>
              </a:lnSpc>
              <a:spcBef>
                <a:spcPts val="0"/>
              </a:spcBef>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342900" indent="-342900" algn="l">
              <a:lnSpc>
                <a:spcPct val="150000"/>
              </a:lnSpc>
              <a:spcBef>
                <a:spcPts val="0"/>
              </a:spcBef>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342900" indent="-342900" algn="l">
              <a:lnSpc>
                <a:spcPct val="150000"/>
              </a:lnSpc>
              <a:spcBef>
                <a:spcPts val="0"/>
              </a:spcBef>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8242E90D-A86B-DB10-CB61-DC916F6BFA95}"/>
              </a:ext>
            </a:extLst>
          </p:cNvPr>
          <p:cNvSpPr>
            <a:spLocks noGrp="1"/>
          </p:cNvSpPr>
          <p:nvPr>
            <p:ph type="sldNum" sz="quarter" idx="12"/>
          </p:nvPr>
        </p:nvSpPr>
        <p:spPr/>
        <p:txBody>
          <a:bodyPr/>
          <a:lstStyle/>
          <a:p>
            <a:fld id="{9953917B-9314-44A8-9CF5-8C1178B13F89}" type="slidenum">
              <a:rPr lang="en-IN" smtClean="0"/>
              <a:t>54</a:t>
            </a:fld>
            <a:endParaRPr lang="en-IN"/>
          </a:p>
        </p:txBody>
      </p:sp>
    </p:spTree>
    <p:extLst>
      <p:ext uri="{BB962C8B-B14F-4D97-AF65-F5344CB8AC3E}">
        <p14:creationId xmlns:p14="http://schemas.microsoft.com/office/powerpoint/2010/main" val="217530679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E9D149-C799-A59D-E37D-B2A37D78DCE3}"/>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C610BE56-7978-2D3E-DF45-24139F02F88D}"/>
              </a:ext>
            </a:extLst>
          </p:cNvPr>
          <p:cNvSpPr>
            <a:spLocks noGrp="1"/>
          </p:cNvSpPr>
          <p:nvPr>
            <p:ph type="subTitle" idx="1"/>
          </p:nvPr>
        </p:nvSpPr>
        <p:spPr>
          <a:xfrm>
            <a:off x="936172" y="564923"/>
            <a:ext cx="11179628" cy="5791427"/>
          </a:xfrm>
        </p:spPr>
        <p:txBody>
          <a:bodyPr>
            <a:normAutofit/>
          </a:bodyPr>
          <a:lstStyle/>
          <a:p>
            <a:pPr algn="l">
              <a:lnSpc>
                <a:spcPct val="150000"/>
              </a:lnSpc>
              <a:spcBef>
                <a:spcPts val="0"/>
              </a:spcBef>
            </a:pPr>
            <a:r>
              <a:rPr lang="en-US" sz="2000" b="1" dirty="0">
                <a:latin typeface="Times New Roman" panose="02020603050405020304" pitchFamily="18" charset="0"/>
                <a:cs typeface="Times New Roman" panose="02020603050405020304" pitchFamily="18" charset="0"/>
              </a:rPr>
              <a:t>Case and agreement in some Indian languages</a:t>
            </a:r>
          </a:p>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We shall look at some other language, apart from Hindi.</a:t>
            </a:r>
          </a:p>
          <a:p>
            <a:pPr marL="342900" indent="-342900" algn="l">
              <a:lnSpc>
                <a:spcPct val="150000"/>
              </a:lnSpc>
              <a:spcBef>
                <a:spcPts val="0"/>
              </a:spcBef>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A42662E7-B453-9512-AB7A-B808B32A0264}"/>
              </a:ext>
            </a:extLst>
          </p:cNvPr>
          <p:cNvSpPr>
            <a:spLocks noGrp="1"/>
          </p:cNvSpPr>
          <p:nvPr>
            <p:ph type="sldNum" sz="quarter" idx="12"/>
          </p:nvPr>
        </p:nvSpPr>
        <p:spPr/>
        <p:txBody>
          <a:bodyPr/>
          <a:lstStyle/>
          <a:p>
            <a:fld id="{9953917B-9314-44A8-9CF5-8C1178B13F89}" type="slidenum">
              <a:rPr lang="en-IN" smtClean="0"/>
              <a:t>55</a:t>
            </a:fld>
            <a:endParaRPr lang="en-IN"/>
          </a:p>
        </p:txBody>
      </p:sp>
    </p:spTree>
    <p:extLst>
      <p:ext uri="{BB962C8B-B14F-4D97-AF65-F5344CB8AC3E}">
        <p14:creationId xmlns:p14="http://schemas.microsoft.com/office/powerpoint/2010/main" val="222061003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01F896-2900-4402-24F1-2AD423981D77}"/>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F02B1EAE-48FB-04A4-C565-34079FCC31F7}"/>
              </a:ext>
            </a:extLst>
          </p:cNvPr>
          <p:cNvSpPr>
            <a:spLocks noGrp="1"/>
          </p:cNvSpPr>
          <p:nvPr>
            <p:ph type="subTitle" idx="1"/>
          </p:nvPr>
        </p:nvSpPr>
        <p:spPr>
          <a:xfrm>
            <a:off x="936172" y="564923"/>
            <a:ext cx="11179628" cy="5791427"/>
          </a:xfrm>
        </p:spPr>
        <p:txBody>
          <a:bodyPr>
            <a:normAutofit/>
          </a:bodyPr>
          <a:lstStyle/>
          <a:p>
            <a:pPr algn="l">
              <a:lnSpc>
                <a:spcPct val="150000"/>
              </a:lnSpc>
              <a:spcBef>
                <a:spcPts val="0"/>
              </a:spcBef>
            </a:pPr>
            <a:r>
              <a:rPr lang="en-US" sz="2000" dirty="0">
                <a:latin typeface="Times New Roman" panose="02020603050405020304" pitchFamily="18" charset="0"/>
                <a:cs typeface="Times New Roman" panose="02020603050405020304" pitchFamily="18" charset="0"/>
              </a:rPr>
              <a:t>We shall loot at </a:t>
            </a:r>
            <a:r>
              <a:rPr lang="en-US" sz="2000" b="1" dirty="0">
                <a:latin typeface="Times New Roman" panose="02020603050405020304" pitchFamily="18" charset="0"/>
                <a:cs typeface="Times New Roman" panose="02020603050405020304" pitchFamily="18" charset="0"/>
              </a:rPr>
              <a:t>Nepali</a:t>
            </a:r>
            <a:r>
              <a:rPr lang="en-US" sz="2000" dirty="0">
                <a:latin typeface="Times New Roman" panose="02020603050405020304" pitchFamily="18" charset="0"/>
                <a:cs typeface="Times New Roman" panose="02020603050405020304" pitchFamily="18" charset="0"/>
              </a:rPr>
              <a:t> and </a:t>
            </a:r>
            <a:r>
              <a:rPr lang="en-US" sz="2000" b="1" dirty="0">
                <a:latin typeface="Times New Roman" panose="02020603050405020304" pitchFamily="18" charset="0"/>
                <a:cs typeface="Times New Roman" panose="02020603050405020304" pitchFamily="18" charset="0"/>
              </a:rPr>
              <a:t>Marathi</a:t>
            </a:r>
            <a:r>
              <a:rPr lang="en-US" sz="2000" dirty="0">
                <a:latin typeface="Times New Roman" panose="02020603050405020304" pitchFamily="18" charset="0"/>
                <a:cs typeface="Times New Roman" panose="02020603050405020304" pitchFamily="18" charset="0"/>
              </a:rPr>
              <a:t> language</a:t>
            </a:r>
          </a:p>
        </p:txBody>
      </p:sp>
      <p:sp>
        <p:nvSpPr>
          <p:cNvPr id="5" name="Slide Number Placeholder 4">
            <a:extLst>
              <a:ext uri="{FF2B5EF4-FFF2-40B4-BE49-F238E27FC236}">
                <a16:creationId xmlns:a16="http://schemas.microsoft.com/office/drawing/2014/main" id="{B4976F5A-5503-C6AC-B4D7-5054C562E7BF}"/>
              </a:ext>
            </a:extLst>
          </p:cNvPr>
          <p:cNvSpPr>
            <a:spLocks noGrp="1"/>
          </p:cNvSpPr>
          <p:nvPr>
            <p:ph type="sldNum" sz="quarter" idx="12"/>
          </p:nvPr>
        </p:nvSpPr>
        <p:spPr/>
        <p:txBody>
          <a:bodyPr/>
          <a:lstStyle/>
          <a:p>
            <a:fld id="{9953917B-9314-44A8-9CF5-8C1178B13F89}" type="slidenum">
              <a:rPr lang="en-IN" smtClean="0"/>
              <a:t>56</a:t>
            </a:fld>
            <a:endParaRPr lang="en-IN"/>
          </a:p>
        </p:txBody>
      </p:sp>
    </p:spTree>
    <p:extLst>
      <p:ext uri="{BB962C8B-B14F-4D97-AF65-F5344CB8AC3E}">
        <p14:creationId xmlns:p14="http://schemas.microsoft.com/office/powerpoint/2010/main" val="71499542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00AC02-6A32-CBC0-6B62-B8E95B422075}"/>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DD8CB960-5EE4-63F8-CDD9-38029AFB3450}"/>
              </a:ext>
            </a:extLst>
          </p:cNvPr>
          <p:cNvSpPr>
            <a:spLocks noGrp="1"/>
          </p:cNvSpPr>
          <p:nvPr>
            <p:ph type="subTitle" idx="1"/>
          </p:nvPr>
        </p:nvSpPr>
        <p:spPr>
          <a:xfrm>
            <a:off x="936172" y="564923"/>
            <a:ext cx="11179628" cy="5791427"/>
          </a:xfrm>
        </p:spPr>
        <p:txBody>
          <a:bodyPr>
            <a:normAutofit/>
          </a:bodyPr>
          <a:lstStyle/>
          <a:p>
            <a:pPr algn="l">
              <a:lnSpc>
                <a:spcPct val="150000"/>
              </a:lnSpc>
              <a:spcBef>
                <a:spcPts val="0"/>
              </a:spcBef>
            </a:pPr>
            <a:r>
              <a:rPr lang="en-US" sz="2000" b="1" dirty="0">
                <a:latin typeface="Times New Roman" panose="02020603050405020304" pitchFamily="18" charset="0"/>
                <a:cs typeface="Times New Roman" panose="02020603050405020304" pitchFamily="18" charset="0"/>
              </a:rPr>
              <a:t>Nepali </a:t>
            </a:r>
          </a:p>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Nepali is also an Indo-Aryan language native to the Himalayas region of South Asia. </a:t>
            </a:r>
          </a:p>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It is spoken in India and Nepal.</a:t>
            </a:r>
          </a:p>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It is one of the 22 Scheduled Languages as per the Eighth Schedule to the Constitution of India.</a:t>
            </a:r>
          </a:p>
          <a:p>
            <a:pPr marL="342900" indent="-342900" algn="l">
              <a:lnSpc>
                <a:spcPct val="150000"/>
              </a:lnSpc>
              <a:spcBef>
                <a:spcPts val="0"/>
              </a:spcBef>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FC9A025F-50AD-DE18-6B3C-5C818795A8B0}"/>
              </a:ext>
            </a:extLst>
          </p:cNvPr>
          <p:cNvSpPr>
            <a:spLocks noGrp="1"/>
          </p:cNvSpPr>
          <p:nvPr>
            <p:ph type="sldNum" sz="quarter" idx="12"/>
          </p:nvPr>
        </p:nvSpPr>
        <p:spPr/>
        <p:txBody>
          <a:bodyPr/>
          <a:lstStyle/>
          <a:p>
            <a:fld id="{9953917B-9314-44A8-9CF5-8C1178B13F89}" type="slidenum">
              <a:rPr lang="en-IN" smtClean="0"/>
              <a:t>57</a:t>
            </a:fld>
            <a:endParaRPr lang="en-IN"/>
          </a:p>
        </p:txBody>
      </p:sp>
    </p:spTree>
    <p:extLst>
      <p:ext uri="{BB962C8B-B14F-4D97-AF65-F5344CB8AC3E}">
        <p14:creationId xmlns:p14="http://schemas.microsoft.com/office/powerpoint/2010/main" val="388402542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90450D-6E5C-E80A-C7AD-CD238C529B1A}"/>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927DD8DA-359E-ECF6-4ECB-2CE5A2ACA9BA}"/>
              </a:ext>
            </a:extLst>
          </p:cNvPr>
          <p:cNvSpPr>
            <a:spLocks noGrp="1"/>
          </p:cNvSpPr>
          <p:nvPr>
            <p:ph type="subTitle" idx="1"/>
          </p:nvPr>
        </p:nvSpPr>
        <p:spPr>
          <a:xfrm>
            <a:off x="936172" y="564923"/>
            <a:ext cx="11179628" cy="5791427"/>
          </a:xfrm>
        </p:spPr>
        <p:txBody>
          <a:bodyPr>
            <a:normAutofit fontScale="92500" lnSpcReduction="20000"/>
          </a:bodyPr>
          <a:lstStyle/>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case and agreement situation in </a:t>
            </a:r>
            <a:r>
              <a:rPr lang="en-US" sz="2000" b="1" dirty="0">
                <a:latin typeface="Times New Roman" panose="02020603050405020304" pitchFamily="18" charset="0"/>
                <a:cs typeface="Times New Roman" panose="02020603050405020304" pitchFamily="18" charset="0"/>
              </a:rPr>
              <a:t>Nepali</a:t>
            </a:r>
            <a:r>
              <a:rPr lang="en-US" sz="2000" dirty="0">
                <a:latin typeface="Times New Roman" panose="02020603050405020304" pitchFamily="18" charset="0"/>
                <a:cs typeface="Times New Roman" panose="02020603050405020304" pitchFamily="18" charset="0"/>
              </a:rPr>
              <a:t> is different.</a:t>
            </a:r>
          </a:p>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While the language is also split-ergative, it differs from Hindi in that </a:t>
            </a:r>
            <a:r>
              <a:rPr lang="en-US" sz="2000" b="1" dirty="0">
                <a:latin typeface="Times New Roman" panose="02020603050405020304" pitchFamily="18" charset="0"/>
                <a:cs typeface="Times New Roman" panose="02020603050405020304" pitchFamily="18" charset="0"/>
              </a:rPr>
              <a:t>agreement is controlled by the highest ergative or unmarked argument</a:t>
            </a:r>
            <a:r>
              <a:rPr lang="en-US" sz="2000" dirty="0">
                <a:latin typeface="Times New Roman" panose="02020603050405020304" pitchFamily="18" charset="0"/>
                <a:cs typeface="Times New Roman" panose="02020603050405020304" pitchFamily="18" charset="0"/>
              </a:rPr>
              <a:t>.</a:t>
            </a: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r>
              <a:rPr lang="en-US" sz="2000" dirty="0">
                <a:latin typeface="Times New Roman" panose="02020603050405020304" pitchFamily="18" charset="0"/>
                <a:cs typeface="Times New Roman" panose="02020603050405020304" pitchFamily="18" charset="0"/>
              </a:rPr>
              <a:t>(1)</a:t>
            </a: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200" dirty="0">
              <a:latin typeface="Times New Roman" panose="02020603050405020304" pitchFamily="18" charset="0"/>
              <a:cs typeface="Times New Roman" panose="02020603050405020304" pitchFamily="18" charset="0"/>
            </a:endParaRPr>
          </a:p>
          <a:p>
            <a:pPr marL="342900" indent="-342900" algn="l">
              <a:lnSpc>
                <a:spcPct val="150000"/>
              </a:lnSpc>
              <a:spcBef>
                <a:spcPts val="0"/>
              </a:spcBef>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In (1a), the subject and the object are both morphologically unmarked the verb agrees with the subject</a:t>
            </a:r>
          </a:p>
          <a:p>
            <a:pPr marL="342900" indent="-342900" algn="l">
              <a:lnSpc>
                <a:spcPct val="150000"/>
              </a:lnSpc>
              <a:spcBef>
                <a:spcPts val="0"/>
              </a:spcBef>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In (1b), the subject is erg, the object is morphologically unmarked the verb still agrees with the subject</a:t>
            </a:r>
          </a:p>
          <a:p>
            <a:pPr algn="l">
              <a:lnSpc>
                <a:spcPct val="150000"/>
              </a:lnSpc>
              <a:spcBef>
                <a:spcPts val="0"/>
              </a:spcBef>
            </a:pPr>
            <a:endParaRPr lang="en-US" sz="22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B1403F72-7F81-06EF-1D54-6915EEDFB1D6}"/>
              </a:ext>
            </a:extLst>
          </p:cNvPr>
          <p:cNvSpPr>
            <a:spLocks noGrp="1"/>
          </p:cNvSpPr>
          <p:nvPr>
            <p:ph type="sldNum" sz="quarter" idx="12"/>
          </p:nvPr>
        </p:nvSpPr>
        <p:spPr/>
        <p:txBody>
          <a:bodyPr/>
          <a:lstStyle/>
          <a:p>
            <a:fld id="{9953917B-9314-44A8-9CF5-8C1178B13F89}" type="slidenum">
              <a:rPr lang="en-IN" smtClean="0"/>
              <a:t>58</a:t>
            </a:fld>
            <a:endParaRPr lang="en-IN"/>
          </a:p>
        </p:txBody>
      </p:sp>
      <p:pic>
        <p:nvPicPr>
          <p:cNvPr id="4" name="Picture 3">
            <a:extLst>
              <a:ext uri="{FF2B5EF4-FFF2-40B4-BE49-F238E27FC236}">
                <a16:creationId xmlns:a16="http://schemas.microsoft.com/office/drawing/2014/main" id="{F886529A-E71B-BFF9-C101-CC61A9BB0234}"/>
              </a:ext>
            </a:extLst>
          </p:cNvPr>
          <p:cNvPicPr>
            <a:picLocks noChangeAspect="1"/>
          </p:cNvPicPr>
          <p:nvPr/>
        </p:nvPicPr>
        <p:blipFill>
          <a:blip r:embed="rId2"/>
          <a:stretch>
            <a:fillRect/>
          </a:stretch>
        </p:blipFill>
        <p:spPr>
          <a:xfrm>
            <a:off x="1432800" y="2182197"/>
            <a:ext cx="7346241" cy="984750"/>
          </a:xfrm>
          <a:prstGeom prst="rect">
            <a:avLst/>
          </a:prstGeom>
        </p:spPr>
      </p:pic>
      <p:pic>
        <p:nvPicPr>
          <p:cNvPr id="7" name="Picture 6">
            <a:extLst>
              <a:ext uri="{FF2B5EF4-FFF2-40B4-BE49-F238E27FC236}">
                <a16:creationId xmlns:a16="http://schemas.microsoft.com/office/drawing/2014/main" id="{611CB57F-0810-564E-52EA-232CE090F095}"/>
              </a:ext>
            </a:extLst>
          </p:cNvPr>
          <p:cNvPicPr>
            <a:picLocks noChangeAspect="1"/>
          </p:cNvPicPr>
          <p:nvPr/>
        </p:nvPicPr>
        <p:blipFill>
          <a:blip r:embed="rId3"/>
          <a:stretch>
            <a:fillRect/>
          </a:stretch>
        </p:blipFill>
        <p:spPr>
          <a:xfrm>
            <a:off x="1356265" y="3517594"/>
            <a:ext cx="10530935" cy="1210601"/>
          </a:xfrm>
          <a:prstGeom prst="rect">
            <a:avLst/>
          </a:prstGeom>
        </p:spPr>
      </p:pic>
    </p:spTree>
    <p:extLst>
      <p:ext uri="{BB962C8B-B14F-4D97-AF65-F5344CB8AC3E}">
        <p14:creationId xmlns:p14="http://schemas.microsoft.com/office/powerpoint/2010/main" val="301722907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1641C9-5B24-B7C2-EFFD-4AEDCEA41637}"/>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F0A55A1D-F520-356E-E10B-0E2E3DFB0FFC}"/>
              </a:ext>
            </a:extLst>
          </p:cNvPr>
          <p:cNvSpPr>
            <a:spLocks noGrp="1"/>
          </p:cNvSpPr>
          <p:nvPr>
            <p:ph type="subTitle" idx="1"/>
          </p:nvPr>
        </p:nvSpPr>
        <p:spPr>
          <a:xfrm>
            <a:off x="936172" y="564923"/>
            <a:ext cx="11179628" cy="5791427"/>
          </a:xfrm>
        </p:spPr>
        <p:txBody>
          <a:bodyPr>
            <a:normAutofit/>
          </a:bodyPr>
          <a:lstStyle/>
          <a:p>
            <a:pPr algn="l">
              <a:lnSpc>
                <a:spcPct val="150000"/>
              </a:lnSpc>
              <a:spcBef>
                <a:spcPts val="0"/>
              </a:spcBef>
            </a:pPr>
            <a:r>
              <a:rPr lang="en-US" sz="2000" dirty="0">
                <a:latin typeface="Times New Roman" panose="02020603050405020304" pitchFamily="18" charset="0"/>
                <a:cs typeface="Times New Roman" panose="02020603050405020304" pitchFamily="18" charset="0"/>
              </a:rPr>
              <a:t>The following examples show that dative (</a:t>
            </a:r>
            <a:r>
              <a:rPr lang="en-US" sz="2000" cap="small" dirty="0" err="1">
                <a:latin typeface="Times New Roman" panose="02020603050405020304" pitchFamily="18" charset="0"/>
                <a:cs typeface="Times New Roman" panose="02020603050405020304" pitchFamily="18" charset="0"/>
              </a:rPr>
              <a:t>dat</a:t>
            </a:r>
            <a:r>
              <a:rPr lang="en-US" sz="2000" dirty="0">
                <a:latin typeface="Times New Roman" panose="02020603050405020304" pitchFamily="18" charset="0"/>
                <a:cs typeface="Times New Roman" panose="02020603050405020304" pitchFamily="18" charset="0"/>
              </a:rPr>
              <a:t>) does not trigger agreement in Nepali either.</a:t>
            </a: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r>
              <a:rPr lang="en-US" sz="2000" dirty="0">
                <a:latin typeface="Times New Roman" panose="02020603050405020304" pitchFamily="18" charset="0"/>
                <a:cs typeface="Times New Roman" panose="02020603050405020304" pitchFamily="18" charset="0"/>
              </a:rPr>
              <a:t>(2)</a:t>
            </a: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In Nepali, the verb agrees with the highest subject, whether it is an intransitive subject (S) or a transitive subject (A).</a:t>
            </a:r>
          </a:p>
        </p:txBody>
      </p:sp>
      <p:sp>
        <p:nvSpPr>
          <p:cNvPr id="5" name="Slide Number Placeholder 4">
            <a:extLst>
              <a:ext uri="{FF2B5EF4-FFF2-40B4-BE49-F238E27FC236}">
                <a16:creationId xmlns:a16="http://schemas.microsoft.com/office/drawing/2014/main" id="{33F2E9BE-F9B0-1955-5A98-7FE19A7A7B8E}"/>
              </a:ext>
            </a:extLst>
          </p:cNvPr>
          <p:cNvSpPr>
            <a:spLocks noGrp="1"/>
          </p:cNvSpPr>
          <p:nvPr>
            <p:ph type="sldNum" sz="quarter" idx="12"/>
          </p:nvPr>
        </p:nvSpPr>
        <p:spPr/>
        <p:txBody>
          <a:bodyPr/>
          <a:lstStyle/>
          <a:p>
            <a:fld id="{9953917B-9314-44A8-9CF5-8C1178B13F89}" type="slidenum">
              <a:rPr lang="en-IN" smtClean="0"/>
              <a:t>59</a:t>
            </a:fld>
            <a:endParaRPr lang="en-IN"/>
          </a:p>
        </p:txBody>
      </p:sp>
      <p:pic>
        <p:nvPicPr>
          <p:cNvPr id="4" name="Picture 3">
            <a:extLst>
              <a:ext uri="{FF2B5EF4-FFF2-40B4-BE49-F238E27FC236}">
                <a16:creationId xmlns:a16="http://schemas.microsoft.com/office/drawing/2014/main" id="{9A6FB7AE-FB41-A6D0-9316-1AC657314FA7}"/>
              </a:ext>
            </a:extLst>
          </p:cNvPr>
          <p:cNvPicPr>
            <a:picLocks noChangeAspect="1"/>
          </p:cNvPicPr>
          <p:nvPr/>
        </p:nvPicPr>
        <p:blipFill>
          <a:blip r:embed="rId2"/>
          <a:stretch>
            <a:fillRect/>
          </a:stretch>
        </p:blipFill>
        <p:spPr>
          <a:xfrm>
            <a:off x="1546493" y="1681353"/>
            <a:ext cx="7162609" cy="972621"/>
          </a:xfrm>
          <a:prstGeom prst="rect">
            <a:avLst/>
          </a:prstGeom>
        </p:spPr>
      </p:pic>
      <p:pic>
        <p:nvPicPr>
          <p:cNvPr id="7" name="Picture 6">
            <a:extLst>
              <a:ext uri="{FF2B5EF4-FFF2-40B4-BE49-F238E27FC236}">
                <a16:creationId xmlns:a16="http://schemas.microsoft.com/office/drawing/2014/main" id="{B5B77D4A-AB22-334B-A7E5-D523A93B91B7}"/>
              </a:ext>
            </a:extLst>
          </p:cNvPr>
          <p:cNvPicPr>
            <a:picLocks noChangeAspect="1"/>
          </p:cNvPicPr>
          <p:nvPr/>
        </p:nvPicPr>
        <p:blipFill>
          <a:blip r:embed="rId3"/>
          <a:stretch>
            <a:fillRect/>
          </a:stretch>
        </p:blipFill>
        <p:spPr>
          <a:xfrm>
            <a:off x="1518615" y="2869534"/>
            <a:ext cx="10346283" cy="1146739"/>
          </a:xfrm>
          <a:prstGeom prst="rect">
            <a:avLst/>
          </a:prstGeom>
        </p:spPr>
      </p:pic>
    </p:spTree>
    <p:extLst>
      <p:ext uri="{BB962C8B-B14F-4D97-AF65-F5344CB8AC3E}">
        <p14:creationId xmlns:p14="http://schemas.microsoft.com/office/powerpoint/2010/main" val="19769855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C1110E-593B-17D0-D977-946A99B38671}"/>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41DD7DE2-9CEE-A936-E866-D5C92AEA82A3}"/>
              </a:ext>
            </a:extLst>
          </p:cNvPr>
          <p:cNvSpPr>
            <a:spLocks noGrp="1"/>
          </p:cNvSpPr>
          <p:nvPr>
            <p:ph type="subTitle" idx="1"/>
          </p:nvPr>
        </p:nvSpPr>
        <p:spPr>
          <a:xfrm>
            <a:off x="936172" y="564923"/>
            <a:ext cx="11179628" cy="5791427"/>
          </a:xfrm>
        </p:spPr>
        <p:txBody>
          <a:bodyPr>
            <a:normAutofit/>
          </a:bodyPr>
          <a:lstStyle/>
          <a:p>
            <a:pPr algn="l">
              <a:lnSpc>
                <a:spcPct val="150000"/>
              </a:lnSpc>
              <a:spcBef>
                <a:spcPts val="0"/>
              </a:spcBef>
            </a:pPr>
            <a:r>
              <a:rPr lang="en-US" sz="2000" b="1" dirty="0">
                <a:latin typeface="Times New Roman" panose="02020603050405020304" pitchFamily="18" charset="0"/>
                <a:cs typeface="Times New Roman" panose="02020603050405020304" pitchFamily="18" charset="0"/>
              </a:rPr>
              <a:t>Government </a:t>
            </a:r>
          </a:p>
          <a:p>
            <a:pPr algn="l">
              <a:lnSpc>
                <a:spcPct val="150000"/>
              </a:lnSpc>
              <a:spcBef>
                <a:spcPts val="0"/>
              </a:spcBef>
            </a:pPr>
            <a:r>
              <a:rPr lang="en-US" sz="2000" dirty="0">
                <a:latin typeface="Times New Roman" panose="02020603050405020304" pitchFamily="18" charset="0"/>
                <a:cs typeface="Times New Roman" panose="02020603050405020304" pitchFamily="18" charset="0"/>
              </a:rPr>
              <a:t>In the following ancient Greek data, </a:t>
            </a:r>
            <a:r>
              <a:rPr lang="en-US" sz="2000" i="1" dirty="0">
                <a:latin typeface="Times New Roman" panose="02020603050405020304" pitchFamily="18" charset="0"/>
                <a:cs typeface="Times New Roman" panose="02020603050405020304" pitchFamily="18" charset="0"/>
              </a:rPr>
              <a:t>the choice of which case suffix is used </a:t>
            </a:r>
            <a:r>
              <a:rPr lang="en-US" sz="2000" dirty="0">
                <a:latin typeface="Times New Roman" panose="02020603050405020304" pitchFamily="18" charset="0"/>
                <a:cs typeface="Times New Roman" panose="02020603050405020304" pitchFamily="18" charset="0"/>
              </a:rPr>
              <a:t>on a noun </a:t>
            </a:r>
            <a:r>
              <a:rPr lang="en-US" sz="2000" i="1" dirty="0">
                <a:latin typeface="Times New Roman" panose="02020603050405020304" pitchFamily="18" charset="0"/>
                <a:cs typeface="Times New Roman" panose="02020603050405020304" pitchFamily="18" charset="0"/>
              </a:rPr>
              <a:t>is determined by the preposition</a:t>
            </a:r>
            <a:r>
              <a:rPr lang="en-US" sz="2000" dirty="0">
                <a:latin typeface="Times New Roman" panose="02020603050405020304" pitchFamily="18" charset="0"/>
                <a:cs typeface="Times New Roman" panose="02020603050405020304" pitchFamily="18" charset="0"/>
              </a:rPr>
              <a:t> (which is in bold type):</a:t>
            </a:r>
          </a:p>
          <a:p>
            <a:pPr lvl="1" algn="l">
              <a:lnSpc>
                <a:spcPct val="150000"/>
              </a:lnSpc>
              <a:spcBef>
                <a:spcPts val="0"/>
              </a:spcBef>
            </a:pPr>
            <a:r>
              <a:rPr lang="en-US" dirty="0">
                <a:latin typeface="Times New Roman" panose="02020603050405020304" pitchFamily="18" charset="0"/>
                <a:cs typeface="Times New Roman" panose="02020603050405020304" pitchFamily="18" charset="0"/>
              </a:rPr>
              <a:t>(1)  a. </a:t>
            </a:r>
            <a:r>
              <a:rPr lang="en-US" b="1" dirty="0">
                <a:latin typeface="Times New Roman" panose="02020603050405020304" pitchFamily="18" charset="0"/>
                <a:cs typeface="Times New Roman" panose="02020603050405020304" pitchFamily="18" charset="0"/>
              </a:rPr>
              <a:t>ana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ske</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ptr</a:t>
            </a:r>
            <a:r>
              <a:rPr lang="en-US" dirty="0">
                <a:latin typeface="Times New Roman" panose="02020603050405020304" pitchFamily="18" charset="0"/>
                <a:cs typeface="Times New Roman" panose="02020603050405020304" pitchFamily="18" charset="0"/>
              </a:rPr>
              <a:t>-</a:t>
            </a:r>
            <a:r>
              <a:rPr lang="en-US" b="1" dirty="0">
                <a:latin typeface="Times New Roman" panose="02020603050405020304" pitchFamily="18" charset="0"/>
                <a:cs typeface="Times New Roman" panose="02020603050405020304" pitchFamily="18" charset="0"/>
              </a:rPr>
              <a:t>ō: </a:t>
            </a:r>
            <a:r>
              <a:rPr lang="en-US" dirty="0">
                <a:latin typeface="Times New Roman" panose="02020603050405020304" pitchFamily="18" charset="0"/>
                <a:cs typeface="Times New Roman" panose="02020603050405020304" pitchFamily="18" charset="0"/>
              </a:rPr>
              <a:t>(DAT)         “upon a staff”</a:t>
            </a:r>
          </a:p>
          <a:p>
            <a:pPr lvl="2" algn="l">
              <a:lnSpc>
                <a:spcPct val="150000"/>
              </a:lnSpc>
              <a:spcBef>
                <a:spcPts val="0"/>
              </a:spcBef>
            </a:pPr>
            <a:r>
              <a:rPr lang="en-US" sz="2000" dirty="0">
                <a:latin typeface="Times New Roman" panose="02020603050405020304" pitchFamily="18" charset="0"/>
                <a:cs typeface="Times New Roman" panose="02020603050405020304" pitchFamily="18" charset="0"/>
              </a:rPr>
              <a:t>b. </a:t>
            </a:r>
            <a:r>
              <a:rPr lang="en-US" sz="2000" b="1" dirty="0">
                <a:latin typeface="Times New Roman" panose="02020603050405020304" pitchFamily="18" charset="0"/>
                <a:cs typeface="Times New Roman" panose="02020603050405020304" pitchFamily="18" charset="0"/>
              </a:rPr>
              <a:t>apo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tou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hipp-</a:t>
            </a:r>
            <a:r>
              <a:rPr lang="en-US" sz="2000" b="1" dirty="0" err="1">
                <a:latin typeface="Times New Roman" panose="02020603050405020304" pitchFamily="18" charset="0"/>
                <a:cs typeface="Times New Roman" panose="02020603050405020304" pitchFamily="18" charset="0"/>
              </a:rPr>
              <a:t>ou</a:t>
            </a:r>
            <a:r>
              <a:rPr lang="en-US" sz="2000" dirty="0">
                <a:latin typeface="Times New Roman" panose="02020603050405020304" pitchFamily="18" charset="0"/>
                <a:cs typeface="Times New Roman" panose="02020603050405020304" pitchFamily="18" charset="0"/>
              </a:rPr>
              <a:t> (GEN)     “from a horse”</a:t>
            </a:r>
          </a:p>
          <a:p>
            <a:pPr lvl="2" algn="l">
              <a:lnSpc>
                <a:spcPct val="150000"/>
              </a:lnSpc>
              <a:spcBef>
                <a:spcPts val="0"/>
              </a:spcBef>
            </a:pPr>
            <a:r>
              <a:rPr lang="en-US" sz="2000" dirty="0">
                <a:latin typeface="Times New Roman" panose="02020603050405020304" pitchFamily="18" charset="0"/>
                <a:cs typeface="Times New Roman" panose="02020603050405020304" pitchFamily="18" charset="0"/>
              </a:rPr>
              <a:t>c. </a:t>
            </a:r>
            <a:r>
              <a:rPr lang="en-US" sz="2000" b="1" dirty="0" err="1">
                <a:latin typeface="Times New Roman" panose="02020603050405020304" pitchFamily="18" charset="0"/>
                <a:cs typeface="Times New Roman" panose="02020603050405020304" pitchFamily="18" charset="0"/>
              </a:rPr>
              <a:t>en</a:t>
            </a:r>
            <a:r>
              <a:rPr lang="en-US" sz="2000" dirty="0">
                <a:latin typeface="Times New Roman" panose="02020603050405020304" pitchFamily="18" charset="0"/>
                <a:cs typeface="Times New Roman" panose="02020603050405020304" pitchFamily="18" charset="0"/>
              </a:rPr>
              <a:t> Spart-</a:t>
            </a:r>
            <a:r>
              <a:rPr lang="en-US" sz="2000" b="1" dirty="0">
                <a:latin typeface="Times New Roman" panose="02020603050405020304" pitchFamily="18" charset="0"/>
                <a:cs typeface="Times New Roman" panose="02020603050405020304" pitchFamily="18" charset="0"/>
              </a:rPr>
              <a:t>ē </a:t>
            </a:r>
            <a:r>
              <a:rPr lang="en-US" sz="2000" dirty="0">
                <a:latin typeface="Times New Roman" panose="02020603050405020304" pitchFamily="18" charset="0"/>
                <a:cs typeface="Times New Roman" panose="02020603050405020304" pitchFamily="18" charset="0"/>
              </a:rPr>
              <a:t>(DAT)              “in Sparta”</a:t>
            </a:r>
          </a:p>
          <a:p>
            <a:pPr lvl="2" algn="l">
              <a:lnSpc>
                <a:spcPct val="150000"/>
              </a:lnSpc>
              <a:spcBef>
                <a:spcPts val="0"/>
              </a:spcBef>
            </a:pPr>
            <a:r>
              <a:rPr lang="en-US" sz="2000" dirty="0">
                <a:latin typeface="Times New Roman" panose="02020603050405020304" pitchFamily="18" charset="0"/>
                <a:cs typeface="Times New Roman" panose="02020603050405020304" pitchFamily="18" charset="0"/>
              </a:rPr>
              <a:t>d. </a:t>
            </a:r>
            <a:r>
              <a:rPr lang="en-US" sz="2000" b="1" dirty="0" err="1">
                <a:latin typeface="Times New Roman" panose="02020603050405020304" pitchFamily="18" charset="0"/>
                <a:cs typeface="Times New Roman" panose="02020603050405020304" pitchFamily="18" charset="0"/>
              </a:rPr>
              <a:t>eis</a:t>
            </a:r>
            <a:r>
              <a:rPr lang="en-US" sz="2000" dirty="0">
                <a:latin typeface="Times New Roman" panose="02020603050405020304" pitchFamily="18" charset="0"/>
                <a:cs typeface="Times New Roman" panose="02020603050405020304" pitchFamily="18" charset="0"/>
              </a:rPr>
              <a:t> basil-</a:t>
            </a:r>
            <a:r>
              <a:rPr lang="en-US" sz="2000" b="1" dirty="0" err="1">
                <a:latin typeface="Times New Roman" panose="02020603050405020304" pitchFamily="18" charset="0"/>
                <a:cs typeface="Times New Roman" panose="02020603050405020304" pitchFamily="18" charset="0"/>
              </a:rPr>
              <a:t>ea</a:t>
            </a:r>
            <a:r>
              <a:rPr lang="en-US" sz="2000" dirty="0">
                <a:latin typeface="Times New Roman" panose="02020603050405020304" pitchFamily="18" charset="0"/>
                <a:cs typeface="Times New Roman" panose="02020603050405020304" pitchFamily="18" charset="0"/>
              </a:rPr>
              <a:t> (ACC)            “to the king”</a:t>
            </a:r>
          </a:p>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Notice that the prepositions carry no special morphology. They are monomorphemic and fixed in form regardless of the noun that follows them. This is a classic case of </a:t>
            </a:r>
            <a:r>
              <a:rPr lang="en-US" sz="2000" b="1" dirty="0">
                <a:latin typeface="Times New Roman" panose="02020603050405020304" pitchFamily="18" charset="0"/>
                <a:cs typeface="Times New Roman" panose="02020603050405020304" pitchFamily="18" charset="0"/>
              </a:rPr>
              <a:t>government</a:t>
            </a:r>
            <a:r>
              <a:rPr lang="en-US" sz="2000" dirty="0">
                <a:latin typeface="Times New Roman" panose="02020603050405020304" pitchFamily="18" charset="0"/>
                <a:cs typeface="Times New Roman" panose="02020603050405020304" pitchFamily="18" charset="0"/>
              </a:rPr>
              <a:t>, in which </a:t>
            </a:r>
            <a:r>
              <a:rPr lang="en-US" sz="2000" i="1" dirty="0">
                <a:latin typeface="Times New Roman" panose="02020603050405020304" pitchFamily="18" charset="0"/>
                <a:cs typeface="Times New Roman" panose="02020603050405020304" pitchFamily="18" charset="0"/>
              </a:rPr>
              <a:t>the syntactic relationship between two constituents is captured by obligatory marking on the dependent constituent</a:t>
            </a:r>
            <a:r>
              <a:rPr lang="en-US" sz="2000" dirty="0">
                <a:latin typeface="Times New Roman" panose="02020603050405020304" pitchFamily="18" charset="0"/>
                <a:cs typeface="Times New Roman" panose="02020603050405020304" pitchFamily="18" charset="0"/>
              </a:rPr>
              <a:t>.</a:t>
            </a:r>
          </a:p>
          <a:p>
            <a:pPr marL="285750" indent="-285750" algn="l">
              <a:buFont typeface="Arial" panose="020B0604020202020204" pitchFamily="34" charset="0"/>
              <a:buChar char="•"/>
            </a:pPr>
            <a:r>
              <a:rPr lang="en-US" sz="2000" b="0" i="0" u="none" strike="noStrike" baseline="0" dirty="0">
                <a:latin typeface="Times New Roman" panose="02020603050405020304" pitchFamily="18" charset="0"/>
                <a:cs typeface="Times New Roman" panose="02020603050405020304" pitchFamily="18" charset="0"/>
              </a:rPr>
              <a:t>the preposition is said to “govern</a:t>
            </a:r>
            <a:r>
              <a:rPr lang="en-US" sz="2000" dirty="0">
                <a:latin typeface="Times New Roman" panose="02020603050405020304" pitchFamily="18" charset="0"/>
                <a:cs typeface="Times New Roman" panose="02020603050405020304" pitchFamily="18" charset="0"/>
              </a:rPr>
              <a:t>”</a:t>
            </a:r>
            <a:r>
              <a:rPr lang="en-US" sz="2000" b="0" i="0" u="none" strike="noStrike" baseline="0" dirty="0">
                <a:latin typeface="Times New Roman" panose="02020603050405020304" pitchFamily="18" charset="0"/>
                <a:cs typeface="Times New Roman" panose="02020603050405020304" pitchFamily="18" charset="0"/>
              </a:rPr>
              <a:t> a particular case—for example, </a:t>
            </a:r>
            <a:r>
              <a:rPr lang="en-US" sz="2000" b="0" i="1" u="none" strike="noStrike" baseline="0" dirty="0">
                <a:latin typeface="Times New Roman" panose="02020603050405020304" pitchFamily="18" charset="0"/>
                <a:cs typeface="Times New Roman" panose="02020603050405020304" pitchFamily="18" charset="0"/>
              </a:rPr>
              <a:t>ana </a:t>
            </a:r>
            <a:r>
              <a:rPr lang="en-US" sz="2000" b="0" i="0" u="none" strike="noStrike" baseline="0" dirty="0">
                <a:latin typeface="Times New Roman" panose="02020603050405020304" pitchFamily="18" charset="0"/>
                <a:cs typeface="Times New Roman" panose="02020603050405020304" pitchFamily="18" charset="0"/>
              </a:rPr>
              <a:t>(“up</a:t>
            </a:r>
            <a:r>
              <a:rPr lang="en-US" sz="2000" dirty="0">
                <a:latin typeface="Times New Roman" panose="02020603050405020304" pitchFamily="18" charset="0"/>
                <a:cs typeface="Times New Roman" panose="02020603050405020304" pitchFamily="18" charset="0"/>
              </a:rPr>
              <a:t>”</a:t>
            </a:r>
            <a:r>
              <a:rPr lang="en-US" sz="2000" b="0" i="0" u="none" strike="noStrike" baseline="0" dirty="0">
                <a:latin typeface="Times New Roman" panose="02020603050405020304" pitchFamily="18" charset="0"/>
                <a:cs typeface="Times New Roman" panose="02020603050405020304" pitchFamily="18" charset="0"/>
              </a:rPr>
              <a:t>) governs dative case</a:t>
            </a:r>
            <a:endParaRPr lang="en-US" sz="2000" dirty="0">
              <a:latin typeface="Times New Roman" panose="02020603050405020304" pitchFamily="18" charset="0"/>
              <a:cs typeface="Times New Roman" panose="02020603050405020304" pitchFamily="18" charset="0"/>
            </a:endParaRPr>
          </a:p>
          <a:p>
            <a:pPr marL="342900" indent="-342900" algn="l">
              <a:lnSpc>
                <a:spcPct val="150000"/>
              </a:lnSpc>
              <a:spcBef>
                <a:spcPts val="0"/>
              </a:spcBef>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964B9A65-2082-E567-58A6-02F64D2BC35F}"/>
              </a:ext>
            </a:extLst>
          </p:cNvPr>
          <p:cNvSpPr>
            <a:spLocks noGrp="1"/>
          </p:cNvSpPr>
          <p:nvPr>
            <p:ph type="sldNum" sz="quarter" idx="12"/>
          </p:nvPr>
        </p:nvSpPr>
        <p:spPr/>
        <p:txBody>
          <a:bodyPr/>
          <a:lstStyle/>
          <a:p>
            <a:fld id="{9953917B-9314-44A8-9CF5-8C1178B13F89}" type="slidenum">
              <a:rPr lang="en-IN" smtClean="0"/>
              <a:t>6</a:t>
            </a:fld>
            <a:endParaRPr lang="en-IN"/>
          </a:p>
        </p:txBody>
      </p:sp>
    </p:spTree>
    <p:extLst>
      <p:ext uri="{BB962C8B-B14F-4D97-AF65-F5344CB8AC3E}">
        <p14:creationId xmlns:p14="http://schemas.microsoft.com/office/powerpoint/2010/main" val="402802187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DEDAC6-E9DC-EE11-2848-66EFC3EDAA16}"/>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E6DCE082-6315-2085-BAD6-EAC878EC0B82}"/>
              </a:ext>
            </a:extLst>
          </p:cNvPr>
          <p:cNvSpPr>
            <a:spLocks noGrp="1"/>
          </p:cNvSpPr>
          <p:nvPr>
            <p:ph type="subTitle" idx="1"/>
          </p:nvPr>
        </p:nvSpPr>
        <p:spPr>
          <a:xfrm>
            <a:off x="936172" y="564923"/>
            <a:ext cx="11179628" cy="5791427"/>
          </a:xfrm>
        </p:spPr>
        <p:txBody>
          <a:bodyPr>
            <a:normAutofit/>
          </a:bodyPr>
          <a:lstStyle/>
          <a:p>
            <a:pPr algn="l">
              <a:lnSpc>
                <a:spcPct val="150000"/>
              </a:lnSpc>
              <a:spcBef>
                <a:spcPts val="0"/>
              </a:spcBef>
            </a:pPr>
            <a:r>
              <a:rPr lang="en-US" sz="2000" dirty="0">
                <a:latin typeface="Times New Roman" panose="02020603050405020304" pitchFamily="18" charset="0"/>
                <a:cs typeface="Times New Roman" panose="02020603050405020304" pitchFamily="18" charset="0"/>
              </a:rPr>
              <a:t>In Case-marking and agreement in Nepali, we can say that,</a:t>
            </a:r>
          </a:p>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highest morphologically unmarked argument or ergative argument triggers agreement.</a:t>
            </a: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difference between Nepali and Hindi is that Nepali allows the verb to agree with an argument in ergative, whereas Hindi does not. </a:t>
            </a:r>
          </a:p>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Crucially, Nepali nevertheless allows the verb to agree with an unmarked argument as well, as shown in (1a).</a:t>
            </a: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B7201869-F742-21B4-20E4-6344D2131699}"/>
              </a:ext>
            </a:extLst>
          </p:cNvPr>
          <p:cNvSpPr>
            <a:spLocks noGrp="1"/>
          </p:cNvSpPr>
          <p:nvPr>
            <p:ph type="sldNum" sz="quarter" idx="12"/>
          </p:nvPr>
        </p:nvSpPr>
        <p:spPr/>
        <p:txBody>
          <a:bodyPr/>
          <a:lstStyle/>
          <a:p>
            <a:fld id="{9953917B-9314-44A8-9CF5-8C1178B13F89}" type="slidenum">
              <a:rPr lang="en-IN" smtClean="0"/>
              <a:t>60</a:t>
            </a:fld>
            <a:endParaRPr lang="en-IN"/>
          </a:p>
        </p:txBody>
      </p:sp>
    </p:spTree>
    <p:extLst>
      <p:ext uri="{BB962C8B-B14F-4D97-AF65-F5344CB8AC3E}">
        <p14:creationId xmlns:p14="http://schemas.microsoft.com/office/powerpoint/2010/main" val="257874747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D022D7-4BDB-3D1A-EBD7-069A21DCE4BD}"/>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DE22EC0B-9F68-EC68-C438-9E460AA82978}"/>
              </a:ext>
            </a:extLst>
          </p:cNvPr>
          <p:cNvSpPr>
            <a:spLocks noGrp="1"/>
          </p:cNvSpPr>
          <p:nvPr>
            <p:ph type="subTitle" idx="1"/>
          </p:nvPr>
        </p:nvSpPr>
        <p:spPr>
          <a:xfrm>
            <a:off x="936172" y="564923"/>
            <a:ext cx="11179628" cy="5791427"/>
          </a:xfrm>
        </p:spPr>
        <p:txBody>
          <a:bodyPr>
            <a:normAutofit/>
          </a:bodyPr>
          <a:lstStyle/>
          <a:p>
            <a:pPr algn="l">
              <a:lnSpc>
                <a:spcPct val="150000"/>
              </a:lnSpc>
              <a:spcBef>
                <a:spcPts val="0"/>
              </a:spcBef>
            </a:pPr>
            <a:r>
              <a:rPr lang="en-US" sz="2000" b="1" dirty="0">
                <a:latin typeface="Times New Roman" panose="02020603050405020304" pitchFamily="18" charset="0"/>
                <a:cs typeface="Times New Roman" panose="02020603050405020304" pitchFamily="18" charset="0"/>
              </a:rPr>
              <a:t>Marathi</a:t>
            </a:r>
          </a:p>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Marathi, at first glance is like Hindi.</a:t>
            </a:r>
          </a:p>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Marathi is also an example of split ergative system.</a:t>
            </a:r>
          </a:p>
          <a:p>
            <a:pPr marL="342900" indent="-342900" algn="l">
              <a:lnSpc>
                <a:spcPct val="150000"/>
              </a:lnSpc>
              <a:spcBef>
                <a:spcPts val="0"/>
              </a:spcBef>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E420C35A-6364-ECC0-A8B0-7EE04BAEDC63}"/>
              </a:ext>
            </a:extLst>
          </p:cNvPr>
          <p:cNvSpPr>
            <a:spLocks noGrp="1"/>
          </p:cNvSpPr>
          <p:nvPr>
            <p:ph type="sldNum" sz="quarter" idx="12"/>
          </p:nvPr>
        </p:nvSpPr>
        <p:spPr/>
        <p:txBody>
          <a:bodyPr/>
          <a:lstStyle/>
          <a:p>
            <a:fld id="{9953917B-9314-44A8-9CF5-8C1178B13F89}" type="slidenum">
              <a:rPr lang="en-IN" smtClean="0"/>
              <a:t>61</a:t>
            </a:fld>
            <a:endParaRPr lang="en-IN"/>
          </a:p>
        </p:txBody>
      </p:sp>
    </p:spTree>
    <p:extLst>
      <p:ext uri="{BB962C8B-B14F-4D97-AF65-F5344CB8AC3E}">
        <p14:creationId xmlns:p14="http://schemas.microsoft.com/office/powerpoint/2010/main" val="70182790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75F5DF-6BF7-9701-AB24-D77F1B99BA1F}"/>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066FEBC7-3847-944F-1678-89DA340B4347}"/>
              </a:ext>
            </a:extLst>
          </p:cNvPr>
          <p:cNvSpPr>
            <a:spLocks noGrp="1"/>
          </p:cNvSpPr>
          <p:nvPr>
            <p:ph type="subTitle" idx="1"/>
          </p:nvPr>
        </p:nvSpPr>
        <p:spPr>
          <a:xfrm>
            <a:off x="936172" y="564923"/>
            <a:ext cx="11179628" cy="5791427"/>
          </a:xfrm>
        </p:spPr>
        <p:txBody>
          <a:bodyPr>
            <a:normAutofit/>
          </a:bodyPr>
          <a:lstStyle/>
          <a:p>
            <a:pPr algn="l">
              <a:lnSpc>
                <a:spcPct val="150000"/>
              </a:lnSpc>
              <a:spcBef>
                <a:spcPts val="0"/>
              </a:spcBef>
            </a:pPr>
            <a:r>
              <a:rPr lang="en-US" sz="2000" dirty="0">
                <a:latin typeface="Times New Roman" panose="02020603050405020304" pitchFamily="18" charset="0"/>
                <a:cs typeface="Times New Roman" panose="02020603050405020304" pitchFamily="18" charset="0"/>
              </a:rPr>
              <a:t>Marathi</a:t>
            </a: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22EC39DE-DD11-1188-970E-5F655B08153C}"/>
              </a:ext>
            </a:extLst>
          </p:cNvPr>
          <p:cNvSpPr>
            <a:spLocks noGrp="1"/>
          </p:cNvSpPr>
          <p:nvPr>
            <p:ph type="sldNum" sz="quarter" idx="12"/>
          </p:nvPr>
        </p:nvSpPr>
        <p:spPr/>
        <p:txBody>
          <a:bodyPr/>
          <a:lstStyle/>
          <a:p>
            <a:fld id="{9953917B-9314-44A8-9CF5-8C1178B13F89}" type="slidenum">
              <a:rPr lang="en-IN" smtClean="0"/>
              <a:t>62</a:t>
            </a:fld>
            <a:endParaRPr lang="en-IN"/>
          </a:p>
        </p:txBody>
      </p:sp>
      <p:pic>
        <p:nvPicPr>
          <p:cNvPr id="9" name="Picture 8">
            <a:extLst>
              <a:ext uri="{FF2B5EF4-FFF2-40B4-BE49-F238E27FC236}">
                <a16:creationId xmlns:a16="http://schemas.microsoft.com/office/drawing/2014/main" id="{2B878D3F-3114-5D8C-799D-250BF5D0C0DD}"/>
              </a:ext>
            </a:extLst>
          </p:cNvPr>
          <p:cNvPicPr>
            <a:picLocks noChangeAspect="1"/>
          </p:cNvPicPr>
          <p:nvPr/>
        </p:nvPicPr>
        <p:blipFill>
          <a:blip r:embed="rId2"/>
          <a:stretch>
            <a:fillRect/>
          </a:stretch>
        </p:blipFill>
        <p:spPr>
          <a:xfrm>
            <a:off x="2101419" y="855594"/>
            <a:ext cx="6203132" cy="2400562"/>
          </a:xfrm>
          <a:prstGeom prst="rect">
            <a:avLst/>
          </a:prstGeom>
        </p:spPr>
      </p:pic>
      <p:pic>
        <p:nvPicPr>
          <p:cNvPr id="10" name="Picture 9">
            <a:extLst>
              <a:ext uri="{FF2B5EF4-FFF2-40B4-BE49-F238E27FC236}">
                <a16:creationId xmlns:a16="http://schemas.microsoft.com/office/drawing/2014/main" id="{8761FA22-247C-646D-44CD-1E8DAFF25280}"/>
              </a:ext>
            </a:extLst>
          </p:cNvPr>
          <p:cNvPicPr>
            <a:picLocks noChangeAspect="1"/>
          </p:cNvPicPr>
          <p:nvPr/>
        </p:nvPicPr>
        <p:blipFill>
          <a:blip r:embed="rId3"/>
          <a:stretch>
            <a:fillRect/>
          </a:stretch>
        </p:blipFill>
        <p:spPr>
          <a:xfrm>
            <a:off x="2168325" y="3601845"/>
            <a:ext cx="7014117" cy="2478634"/>
          </a:xfrm>
          <a:prstGeom prst="rect">
            <a:avLst/>
          </a:prstGeom>
        </p:spPr>
      </p:pic>
    </p:spTree>
    <p:extLst>
      <p:ext uri="{BB962C8B-B14F-4D97-AF65-F5344CB8AC3E}">
        <p14:creationId xmlns:p14="http://schemas.microsoft.com/office/powerpoint/2010/main" val="247932658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FAB837-F9C2-B353-3B84-9C7069173794}"/>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449D1664-683F-02E7-66C1-BDB3412B76CC}"/>
              </a:ext>
            </a:extLst>
          </p:cNvPr>
          <p:cNvSpPr>
            <a:spLocks noGrp="1"/>
          </p:cNvSpPr>
          <p:nvPr>
            <p:ph type="subTitle" idx="1"/>
          </p:nvPr>
        </p:nvSpPr>
        <p:spPr>
          <a:xfrm>
            <a:off x="936172" y="564923"/>
            <a:ext cx="11179628" cy="5791427"/>
          </a:xfrm>
        </p:spPr>
        <p:txBody>
          <a:bodyPr>
            <a:normAutofit/>
          </a:bodyPr>
          <a:lstStyle/>
          <a:p>
            <a:pPr algn="l">
              <a:lnSpc>
                <a:spcPct val="150000"/>
              </a:lnSpc>
              <a:spcBef>
                <a:spcPts val="0"/>
              </a:spcBef>
            </a:pPr>
            <a:r>
              <a:rPr lang="en-US" sz="2000" dirty="0">
                <a:latin typeface="Times New Roman" panose="02020603050405020304" pitchFamily="18" charset="0"/>
                <a:cs typeface="Times New Roman" panose="02020603050405020304" pitchFamily="18" charset="0"/>
              </a:rPr>
              <a:t>Marathi</a:t>
            </a: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1D0EA794-2667-3ED8-701E-0CF15CE23887}"/>
              </a:ext>
            </a:extLst>
          </p:cNvPr>
          <p:cNvSpPr>
            <a:spLocks noGrp="1"/>
          </p:cNvSpPr>
          <p:nvPr>
            <p:ph type="sldNum" sz="quarter" idx="12"/>
          </p:nvPr>
        </p:nvSpPr>
        <p:spPr/>
        <p:txBody>
          <a:bodyPr/>
          <a:lstStyle/>
          <a:p>
            <a:fld id="{9953917B-9314-44A8-9CF5-8C1178B13F89}" type="slidenum">
              <a:rPr lang="en-IN" smtClean="0"/>
              <a:t>63</a:t>
            </a:fld>
            <a:endParaRPr lang="en-IN"/>
          </a:p>
        </p:txBody>
      </p:sp>
      <p:pic>
        <p:nvPicPr>
          <p:cNvPr id="4" name="Picture 3">
            <a:extLst>
              <a:ext uri="{FF2B5EF4-FFF2-40B4-BE49-F238E27FC236}">
                <a16:creationId xmlns:a16="http://schemas.microsoft.com/office/drawing/2014/main" id="{06A72109-5FD7-7609-0C32-FE13FF292F9C}"/>
              </a:ext>
            </a:extLst>
          </p:cNvPr>
          <p:cNvPicPr>
            <a:picLocks noChangeAspect="1"/>
          </p:cNvPicPr>
          <p:nvPr/>
        </p:nvPicPr>
        <p:blipFill>
          <a:blip r:embed="rId2"/>
          <a:stretch>
            <a:fillRect/>
          </a:stretch>
        </p:blipFill>
        <p:spPr>
          <a:xfrm>
            <a:off x="2477828" y="763118"/>
            <a:ext cx="6621568" cy="3085826"/>
          </a:xfrm>
          <a:prstGeom prst="rect">
            <a:avLst/>
          </a:prstGeom>
        </p:spPr>
      </p:pic>
      <p:pic>
        <p:nvPicPr>
          <p:cNvPr id="6" name="Picture 5">
            <a:extLst>
              <a:ext uri="{FF2B5EF4-FFF2-40B4-BE49-F238E27FC236}">
                <a16:creationId xmlns:a16="http://schemas.microsoft.com/office/drawing/2014/main" id="{11681015-D0AC-D7A6-344A-FD8FEC7083D9}"/>
              </a:ext>
            </a:extLst>
          </p:cNvPr>
          <p:cNvPicPr>
            <a:picLocks noChangeAspect="1"/>
          </p:cNvPicPr>
          <p:nvPr/>
        </p:nvPicPr>
        <p:blipFill>
          <a:blip r:embed="rId3"/>
          <a:stretch>
            <a:fillRect/>
          </a:stretch>
        </p:blipFill>
        <p:spPr>
          <a:xfrm>
            <a:off x="2477828" y="3801817"/>
            <a:ext cx="6210831" cy="2995192"/>
          </a:xfrm>
          <a:prstGeom prst="rect">
            <a:avLst/>
          </a:prstGeom>
        </p:spPr>
      </p:pic>
    </p:spTree>
    <p:extLst>
      <p:ext uri="{BB962C8B-B14F-4D97-AF65-F5344CB8AC3E}">
        <p14:creationId xmlns:p14="http://schemas.microsoft.com/office/powerpoint/2010/main" val="290283093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CEB723-4998-4E09-1938-ADB2A36AB663}"/>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5BD57C70-93DD-EAC5-96A3-AF278C2A9BF2}"/>
              </a:ext>
            </a:extLst>
          </p:cNvPr>
          <p:cNvSpPr>
            <a:spLocks noGrp="1"/>
          </p:cNvSpPr>
          <p:nvPr>
            <p:ph type="subTitle" idx="1"/>
          </p:nvPr>
        </p:nvSpPr>
        <p:spPr>
          <a:xfrm>
            <a:off x="936172" y="564923"/>
            <a:ext cx="11179628" cy="5791427"/>
          </a:xfrm>
        </p:spPr>
        <p:txBody>
          <a:bodyPr>
            <a:normAutofit/>
          </a:bodyPr>
          <a:lstStyle/>
          <a:p>
            <a:pPr marL="342900" indent="-342900" algn="l">
              <a:lnSpc>
                <a:spcPct val="10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Interestingly, in Marathi, first and second personal pronouns have no overt </a:t>
            </a:r>
            <a:r>
              <a:rPr lang="en-US" sz="2000" b="1" i="1" dirty="0">
                <a:latin typeface="Times New Roman" panose="02020603050405020304" pitchFamily="18" charset="0"/>
                <a:cs typeface="Times New Roman" panose="02020603050405020304" pitchFamily="18" charset="0"/>
              </a:rPr>
              <a:t>-</a:t>
            </a:r>
            <a:r>
              <a:rPr lang="en-US" sz="2000" b="1" i="1" dirty="0" err="1">
                <a:latin typeface="Times New Roman" panose="02020603050405020304" pitchFamily="18" charset="0"/>
                <a:cs typeface="Times New Roman" panose="02020603050405020304" pitchFamily="18" charset="0"/>
              </a:rPr>
              <a:t>ni</a:t>
            </a:r>
            <a:r>
              <a:rPr lang="en-US" sz="2000" b="1" i="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marking for the ergative case. </a:t>
            </a:r>
          </a:p>
          <a:p>
            <a:pPr marL="342900" indent="-342900" algn="l">
              <a:lnSpc>
                <a:spcPct val="10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overt</a:t>
            </a:r>
            <a:r>
              <a:rPr lang="en-US" sz="2000" b="1" i="1" dirty="0">
                <a:latin typeface="Times New Roman" panose="02020603050405020304" pitchFamily="18" charset="0"/>
                <a:cs typeface="Times New Roman" panose="02020603050405020304" pitchFamily="18" charset="0"/>
              </a:rPr>
              <a:t> -</a:t>
            </a:r>
            <a:r>
              <a:rPr lang="en-US" sz="2000" b="1" i="1" dirty="0" err="1">
                <a:latin typeface="Times New Roman" panose="02020603050405020304" pitchFamily="18" charset="0"/>
                <a:cs typeface="Times New Roman" panose="02020603050405020304" pitchFamily="18" charset="0"/>
              </a:rPr>
              <a:t>ni</a:t>
            </a:r>
            <a:r>
              <a:rPr lang="en-US" sz="2000" b="1" i="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marking surfaces only on the third personal pronouns and proper nouns.</a:t>
            </a: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BD4CE7A8-1E15-9DBF-39F7-124FC6164859}"/>
              </a:ext>
            </a:extLst>
          </p:cNvPr>
          <p:cNvSpPr>
            <a:spLocks noGrp="1"/>
          </p:cNvSpPr>
          <p:nvPr>
            <p:ph type="sldNum" sz="quarter" idx="12"/>
          </p:nvPr>
        </p:nvSpPr>
        <p:spPr/>
        <p:txBody>
          <a:bodyPr/>
          <a:lstStyle/>
          <a:p>
            <a:fld id="{9953917B-9314-44A8-9CF5-8C1178B13F89}" type="slidenum">
              <a:rPr lang="en-IN" smtClean="0"/>
              <a:t>64</a:t>
            </a:fld>
            <a:endParaRPr lang="en-IN"/>
          </a:p>
        </p:txBody>
      </p:sp>
      <p:pic>
        <p:nvPicPr>
          <p:cNvPr id="4" name="Picture 3">
            <a:extLst>
              <a:ext uri="{FF2B5EF4-FFF2-40B4-BE49-F238E27FC236}">
                <a16:creationId xmlns:a16="http://schemas.microsoft.com/office/drawing/2014/main" id="{02DDDE63-141C-C9DC-A2F2-626984C859D7}"/>
              </a:ext>
            </a:extLst>
          </p:cNvPr>
          <p:cNvPicPr>
            <a:picLocks noChangeAspect="1"/>
          </p:cNvPicPr>
          <p:nvPr/>
        </p:nvPicPr>
        <p:blipFill>
          <a:blip r:embed="rId3"/>
          <a:stretch>
            <a:fillRect/>
          </a:stretch>
        </p:blipFill>
        <p:spPr>
          <a:xfrm>
            <a:off x="1681472" y="1839951"/>
            <a:ext cx="4730480" cy="4633445"/>
          </a:xfrm>
          <a:prstGeom prst="rect">
            <a:avLst/>
          </a:prstGeom>
        </p:spPr>
      </p:pic>
    </p:spTree>
    <p:extLst>
      <p:ext uri="{BB962C8B-B14F-4D97-AF65-F5344CB8AC3E}">
        <p14:creationId xmlns:p14="http://schemas.microsoft.com/office/powerpoint/2010/main" val="26261557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B17C93-3E88-9EC5-206A-9A7A47A0103B}"/>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A1D16728-BF7F-B9A9-4C95-2C99FFD60080}"/>
              </a:ext>
            </a:extLst>
          </p:cNvPr>
          <p:cNvSpPr>
            <a:spLocks noGrp="1"/>
          </p:cNvSpPr>
          <p:nvPr>
            <p:ph type="subTitle" idx="1"/>
          </p:nvPr>
        </p:nvSpPr>
        <p:spPr>
          <a:xfrm>
            <a:off x="936172" y="564923"/>
            <a:ext cx="11179628" cy="5791427"/>
          </a:xfrm>
        </p:spPr>
        <p:txBody>
          <a:bodyPr>
            <a:normAutofit/>
          </a:bodyPr>
          <a:lstStyle/>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In terms of case and agreement in Marathi, when the subject is ergative, the verb agrees with the unmarked argument instead. </a:t>
            </a:r>
          </a:p>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But there is an additional quirk in Marathi:</a:t>
            </a:r>
          </a:p>
          <a:p>
            <a:pPr marL="800100" lvl="1" indent="-342900" algn="l">
              <a:lnSpc>
                <a:spcPct val="150000"/>
              </a:lnSpc>
              <a:spcBef>
                <a:spcPts val="0"/>
              </a:spcBef>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1st and 2nd person pronouns </a:t>
            </a:r>
            <a:r>
              <a:rPr lang="en-US" b="1" dirty="0">
                <a:latin typeface="Times New Roman" panose="02020603050405020304" pitchFamily="18" charset="0"/>
                <a:cs typeface="Times New Roman" panose="02020603050405020304" pitchFamily="18" charset="0"/>
              </a:rPr>
              <a:t>never</a:t>
            </a:r>
            <a:r>
              <a:rPr lang="en-US" dirty="0">
                <a:latin typeface="Times New Roman" panose="02020603050405020304" pitchFamily="18" charset="0"/>
                <a:cs typeface="Times New Roman" panose="02020603050405020304" pitchFamily="18" charset="0"/>
              </a:rPr>
              <a:t> take an ergative suffix.</a:t>
            </a:r>
          </a:p>
          <a:p>
            <a:pPr lvl="1" algn="l">
              <a:lnSpc>
                <a:spcPct val="150000"/>
              </a:lnSpc>
              <a:spcBef>
                <a:spcPts val="0"/>
              </a:spcBef>
            </a:pPr>
            <a:r>
              <a:rPr lang="en-US" dirty="0">
                <a:latin typeface="Times New Roman" panose="02020603050405020304" pitchFamily="18" charset="0"/>
                <a:cs typeface="Times New Roman" panose="02020603050405020304" pitchFamily="18" charset="0"/>
              </a:rPr>
              <a:t>•    This happens even in the perfective.</a:t>
            </a:r>
          </a:p>
          <a:p>
            <a:pPr marL="800100" lvl="1" indent="-342900" algn="l">
              <a:lnSpc>
                <a:spcPct val="150000"/>
              </a:lnSpc>
              <a:spcBef>
                <a:spcPts val="0"/>
              </a:spcBef>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CAE410EB-6909-12FD-1E9F-D0FD54C7A942}"/>
              </a:ext>
            </a:extLst>
          </p:cNvPr>
          <p:cNvSpPr>
            <a:spLocks noGrp="1"/>
          </p:cNvSpPr>
          <p:nvPr>
            <p:ph type="sldNum" sz="quarter" idx="12"/>
          </p:nvPr>
        </p:nvSpPr>
        <p:spPr/>
        <p:txBody>
          <a:bodyPr/>
          <a:lstStyle/>
          <a:p>
            <a:fld id="{9953917B-9314-44A8-9CF5-8C1178B13F89}" type="slidenum">
              <a:rPr lang="en-IN" smtClean="0"/>
              <a:t>65</a:t>
            </a:fld>
            <a:endParaRPr lang="en-IN"/>
          </a:p>
        </p:txBody>
      </p:sp>
    </p:spTree>
    <p:extLst>
      <p:ext uri="{BB962C8B-B14F-4D97-AF65-F5344CB8AC3E}">
        <p14:creationId xmlns:p14="http://schemas.microsoft.com/office/powerpoint/2010/main" val="3974885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84CB24-D1C7-9E9C-40A9-9EE6C501B938}"/>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F613E789-177C-C8A8-BA24-42B9087594CA}"/>
              </a:ext>
            </a:extLst>
          </p:cNvPr>
          <p:cNvSpPr>
            <a:spLocks noGrp="1"/>
          </p:cNvSpPr>
          <p:nvPr>
            <p:ph type="subTitle" idx="1"/>
          </p:nvPr>
        </p:nvSpPr>
        <p:spPr>
          <a:xfrm>
            <a:off x="936172" y="564923"/>
            <a:ext cx="11179628" cy="5791427"/>
          </a:xfrm>
        </p:spPr>
        <p:txBody>
          <a:bodyPr>
            <a:normAutofit/>
          </a:bodyPr>
          <a:lstStyle/>
          <a:p>
            <a:pPr marL="800100" lvl="1" indent="-342900" algn="l">
              <a:lnSpc>
                <a:spcPct val="150000"/>
              </a:lnSpc>
              <a:spcBef>
                <a:spcPts val="0"/>
              </a:spcBef>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So, what does the verb agree with when the subject is 1st or 2nd person? </a:t>
            </a:r>
          </a:p>
          <a:p>
            <a:pPr lvl="1" algn="l">
              <a:lnSpc>
                <a:spcPct val="150000"/>
              </a:lnSpc>
              <a:spcBef>
                <a:spcPts val="0"/>
              </a:spcBef>
            </a:pPr>
            <a:r>
              <a:rPr lang="en-US" dirty="0">
                <a:latin typeface="Times New Roman" panose="02020603050405020304" pitchFamily="18" charset="0"/>
                <a:cs typeface="Times New Roman" panose="02020603050405020304" pitchFamily="18" charset="0"/>
              </a:rPr>
              <a:t>      See the examples above and also below:</a:t>
            </a:r>
          </a:p>
          <a:p>
            <a:pPr marL="800100" lvl="1" indent="-342900" algn="l">
              <a:lnSpc>
                <a:spcPct val="150000"/>
              </a:lnSpc>
              <a:spcBef>
                <a:spcPts val="0"/>
              </a:spcBef>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800100" lvl="1" indent="-342900" algn="l">
              <a:lnSpc>
                <a:spcPct val="150000"/>
              </a:lnSpc>
              <a:spcBef>
                <a:spcPts val="0"/>
              </a:spcBef>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800100" lvl="1" indent="-342900" algn="l">
              <a:lnSpc>
                <a:spcPct val="150000"/>
              </a:lnSpc>
              <a:spcBef>
                <a:spcPts val="0"/>
              </a:spcBef>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D985D37D-6E30-D2BA-61DA-3EDAD03024D9}"/>
              </a:ext>
            </a:extLst>
          </p:cNvPr>
          <p:cNvSpPr>
            <a:spLocks noGrp="1"/>
          </p:cNvSpPr>
          <p:nvPr>
            <p:ph type="sldNum" sz="quarter" idx="12"/>
          </p:nvPr>
        </p:nvSpPr>
        <p:spPr/>
        <p:txBody>
          <a:bodyPr/>
          <a:lstStyle/>
          <a:p>
            <a:fld id="{9953917B-9314-44A8-9CF5-8C1178B13F89}" type="slidenum">
              <a:rPr lang="en-IN" smtClean="0"/>
              <a:t>66</a:t>
            </a:fld>
            <a:endParaRPr lang="en-IN"/>
          </a:p>
        </p:txBody>
      </p:sp>
      <p:pic>
        <p:nvPicPr>
          <p:cNvPr id="2" name="Picture 1">
            <a:extLst>
              <a:ext uri="{FF2B5EF4-FFF2-40B4-BE49-F238E27FC236}">
                <a16:creationId xmlns:a16="http://schemas.microsoft.com/office/drawing/2014/main" id="{F0436553-FAF0-E066-011E-89AAD6DAADDE}"/>
              </a:ext>
            </a:extLst>
          </p:cNvPr>
          <p:cNvPicPr>
            <a:picLocks noChangeAspect="1"/>
          </p:cNvPicPr>
          <p:nvPr/>
        </p:nvPicPr>
        <p:blipFill>
          <a:blip r:embed="rId2"/>
          <a:stretch>
            <a:fillRect/>
          </a:stretch>
        </p:blipFill>
        <p:spPr>
          <a:xfrm>
            <a:off x="1926160" y="1769451"/>
            <a:ext cx="6684440" cy="3947379"/>
          </a:xfrm>
          <a:prstGeom prst="rect">
            <a:avLst/>
          </a:prstGeom>
        </p:spPr>
      </p:pic>
    </p:spTree>
    <p:extLst>
      <p:ext uri="{BB962C8B-B14F-4D97-AF65-F5344CB8AC3E}">
        <p14:creationId xmlns:p14="http://schemas.microsoft.com/office/powerpoint/2010/main" val="278206987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EEC8E5-818F-1ED1-960F-7413D4B81A3A}"/>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0D1582A5-BB25-715A-21AA-95E166ABF676}"/>
              </a:ext>
            </a:extLst>
          </p:cNvPr>
          <p:cNvSpPr>
            <a:spLocks noGrp="1"/>
          </p:cNvSpPr>
          <p:nvPr>
            <p:ph type="subTitle" idx="1"/>
          </p:nvPr>
        </p:nvSpPr>
        <p:spPr>
          <a:xfrm>
            <a:off x="936172" y="564923"/>
            <a:ext cx="11179628" cy="5791427"/>
          </a:xfrm>
        </p:spPr>
        <p:txBody>
          <a:bodyPr>
            <a:normAutofit/>
          </a:bodyPr>
          <a:lstStyle/>
          <a:p>
            <a:pPr marL="800100" lvl="1" indent="-342900" algn="l">
              <a:lnSpc>
                <a:spcPct val="150000"/>
              </a:lnSpc>
              <a:spcBef>
                <a:spcPts val="0"/>
              </a:spcBef>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It turns out 1st and 2nd person subjects cannot agree with the verb even though we do not see ergative marker.</a:t>
            </a:r>
          </a:p>
          <a:p>
            <a:pPr marL="800100" lvl="1" indent="-342900" algn="l">
              <a:lnSpc>
                <a:spcPct val="150000"/>
              </a:lnSpc>
              <a:spcBef>
                <a:spcPts val="0"/>
              </a:spcBef>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What’s going on? On the one hand — morphologically — there is no erg here, </a:t>
            </a:r>
          </a:p>
          <a:p>
            <a:pPr marL="800100" lvl="1" indent="-342900" algn="l">
              <a:lnSpc>
                <a:spcPct val="150000"/>
              </a:lnSpc>
              <a:spcBef>
                <a:spcPts val="0"/>
              </a:spcBef>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on the other hand — syntactically — there does seem to be something.</a:t>
            </a:r>
          </a:p>
          <a:p>
            <a:pPr marL="800100" lvl="1" indent="-342900" algn="l">
              <a:lnSpc>
                <a:spcPct val="150000"/>
              </a:lnSpc>
              <a:spcBef>
                <a:spcPts val="0"/>
              </a:spcBef>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800100" lvl="1" indent="-342900" algn="l">
              <a:lnSpc>
                <a:spcPct val="150000"/>
              </a:lnSpc>
              <a:spcBef>
                <a:spcPts val="0"/>
              </a:spcBef>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800100" lvl="1" indent="-342900" algn="l">
              <a:lnSpc>
                <a:spcPct val="150000"/>
              </a:lnSpc>
              <a:spcBef>
                <a:spcPts val="0"/>
              </a:spcBef>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2000" dirty="0">
                <a:latin typeface="Times New Roman" panose="02020603050405020304" pitchFamily="18" charset="0"/>
                <a:cs typeface="Times New Roman" panose="02020603050405020304" pitchFamily="18" charset="0"/>
              </a:rPr>
              <a:t>If this is the case then how do we know for sure that the subjects are ergative, and not nominative? </a:t>
            </a: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2000" dirty="0">
                <a:latin typeface="Times New Roman" panose="02020603050405020304" pitchFamily="18" charset="0"/>
                <a:cs typeface="Times New Roman" panose="02020603050405020304" pitchFamily="18" charset="0"/>
              </a:rPr>
              <a:t>The answer to this lies in the fact that in all of the above examples the verb does not agree with the subject NP.</a:t>
            </a: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2000" dirty="0">
                <a:latin typeface="Times New Roman" panose="02020603050405020304" pitchFamily="18" charset="0"/>
                <a:cs typeface="Times New Roman" panose="02020603050405020304" pitchFamily="18" charset="0"/>
              </a:rPr>
              <a:t>Instead, it agrees with the object. </a:t>
            </a: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2000" dirty="0">
                <a:latin typeface="Times New Roman" panose="02020603050405020304" pitchFamily="18" charset="0"/>
                <a:cs typeface="Times New Roman" panose="02020603050405020304" pitchFamily="18" charset="0"/>
              </a:rPr>
              <a:t>This suggests that these are covertly ergative marked NPs. </a:t>
            </a: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2000" dirty="0">
                <a:latin typeface="Times New Roman" panose="02020603050405020304" pitchFamily="18" charset="0"/>
                <a:cs typeface="Times New Roman" panose="02020603050405020304" pitchFamily="18" charset="0"/>
              </a:rPr>
              <a:t>If they were nominative NPs then one would expect them to trigger agreement on the verb, which is clearly not the case.</a:t>
            </a:r>
          </a:p>
          <a:p>
            <a:endParaRPr lang="en-IN" dirty="0"/>
          </a:p>
          <a:p>
            <a:pPr lvl="1" algn="l">
              <a:lnSpc>
                <a:spcPct val="150000"/>
              </a:lnSpc>
              <a:spcBef>
                <a:spcPts val="0"/>
              </a:spcBef>
            </a:pPr>
            <a:endParaRPr lang="en-US"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B5746B5C-8430-6B42-1604-30D340C02AB3}"/>
              </a:ext>
            </a:extLst>
          </p:cNvPr>
          <p:cNvSpPr>
            <a:spLocks noGrp="1"/>
          </p:cNvSpPr>
          <p:nvPr>
            <p:ph type="sldNum" sz="quarter" idx="12"/>
          </p:nvPr>
        </p:nvSpPr>
        <p:spPr/>
        <p:txBody>
          <a:bodyPr/>
          <a:lstStyle/>
          <a:p>
            <a:fld id="{9953917B-9314-44A8-9CF5-8C1178B13F89}" type="slidenum">
              <a:rPr lang="en-IN" smtClean="0"/>
              <a:t>67</a:t>
            </a:fld>
            <a:endParaRPr lang="en-IN"/>
          </a:p>
        </p:txBody>
      </p:sp>
    </p:spTree>
    <p:extLst>
      <p:ext uri="{BB962C8B-B14F-4D97-AF65-F5344CB8AC3E}">
        <p14:creationId xmlns:p14="http://schemas.microsoft.com/office/powerpoint/2010/main" val="12614242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BC7782-7B6F-7601-6558-3BB203B53FCA}"/>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9E6640D0-EB13-2690-BB73-58E8625734E8}"/>
              </a:ext>
            </a:extLst>
          </p:cNvPr>
          <p:cNvSpPr>
            <a:spLocks noGrp="1"/>
          </p:cNvSpPr>
          <p:nvPr>
            <p:ph type="subTitle" idx="1"/>
          </p:nvPr>
        </p:nvSpPr>
        <p:spPr>
          <a:xfrm>
            <a:off x="936172" y="564923"/>
            <a:ext cx="11179628" cy="5791427"/>
          </a:xfrm>
        </p:spPr>
        <p:txBody>
          <a:bodyPr>
            <a:normAutofit lnSpcReduction="10000"/>
          </a:bodyPr>
          <a:lstStyle/>
          <a:p>
            <a:pPr algn="l">
              <a:lnSpc>
                <a:spcPct val="150000"/>
              </a:lnSpc>
              <a:spcBef>
                <a:spcPts val="0"/>
              </a:spcBef>
            </a:pPr>
            <a:r>
              <a:rPr lang="en-US" sz="2000" b="1" dirty="0">
                <a:latin typeface="Times New Roman" panose="02020603050405020304" pitchFamily="18" charset="0"/>
                <a:cs typeface="Times New Roman" panose="02020603050405020304" pitchFamily="18" charset="0"/>
              </a:rPr>
              <a:t>To sum up</a:t>
            </a:r>
          </a:p>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In Hindi, only unmarked case, i.e. </a:t>
            </a:r>
            <a:r>
              <a:rPr lang="en-US" sz="2000" cap="small" dirty="0">
                <a:latin typeface="Times New Roman" panose="02020603050405020304" pitchFamily="18" charset="0"/>
                <a:cs typeface="Times New Roman" panose="02020603050405020304" pitchFamily="18" charset="0"/>
              </a:rPr>
              <a:t>abs/nom </a:t>
            </a:r>
            <a:r>
              <a:rPr lang="en-US" sz="2000" dirty="0">
                <a:latin typeface="Times New Roman" panose="02020603050405020304" pitchFamily="18" charset="0"/>
                <a:cs typeface="Times New Roman" panose="02020603050405020304" pitchFamily="18" charset="0"/>
              </a:rPr>
              <a:t>triggers agreement</a:t>
            </a:r>
          </a:p>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In Nepali, </a:t>
            </a:r>
            <a:r>
              <a:rPr lang="en-US" sz="2000" cap="small" dirty="0">
                <a:latin typeface="Times New Roman" panose="02020603050405020304" pitchFamily="18" charset="0"/>
                <a:cs typeface="Times New Roman" panose="02020603050405020304" pitchFamily="18" charset="0"/>
              </a:rPr>
              <a:t>erg</a:t>
            </a:r>
            <a:r>
              <a:rPr lang="en-US" sz="2000" dirty="0">
                <a:latin typeface="Times New Roman" panose="02020603050405020304" pitchFamily="18" charset="0"/>
                <a:cs typeface="Times New Roman" panose="02020603050405020304" pitchFamily="18" charset="0"/>
              </a:rPr>
              <a:t> and </a:t>
            </a:r>
            <a:r>
              <a:rPr lang="en-US" sz="2000" cap="small" dirty="0">
                <a:latin typeface="Times New Roman" panose="02020603050405020304" pitchFamily="18" charset="0"/>
                <a:cs typeface="Times New Roman" panose="02020603050405020304" pitchFamily="18" charset="0"/>
              </a:rPr>
              <a:t>abs/nom </a:t>
            </a:r>
            <a:r>
              <a:rPr lang="en-US" sz="2000" dirty="0">
                <a:latin typeface="Times New Roman" panose="02020603050405020304" pitchFamily="18" charset="0"/>
                <a:cs typeface="Times New Roman" panose="02020603050405020304" pitchFamily="18" charset="0"/>
              </a:rPr>
              <a:t>trigger agreement, but </a:t>
            </a:r>
            <a:r>
              <a:rPr lang="en-US" sz="2000" cap="small" dirty="0" err="1">
                <a:latin typeface="Times New Roman" panose="02020603050405020304" pitchFamily="18" charset="0"/>
                <a:cs typeface="Times New Roman" panose="02020603050405020304" pitchFamily="18" charset="0"/>
              </a:rPr>
              <a:t>dat</a:t>
            </a:r>
            <a:r>
              <a:rPr lang="en-US" sz="2000" cap="small"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does not</a:t>
            </a: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Hindi and Nepali (in the perfective) have </a:t>
            </a:r>
            <a:r>
              <a:rPr lang="en-US" sz="2000" cap="small" dirty="0">
                <a:latin typeface="Times New Roman" panose="02020603050405020304" pitchFamily="18" charset="0"/>
                <a:cs typeface="Times New Roman" panose="02020603050405020304" pitchFamily="18" charset="0"/>
              </a:rPr>
              <a:t>erg-abs </a:t>
            </a:r>
            <a:r>
              <a:rPr lang="en-US" sz="2000" dirty="0">
                <a:latin typeface="Times New Roman" panose="02020603050405020304" pitchFamily="18" charset="0"/>
                <a:cs typeface="Times New Roman" panose="02020603050405020304" pitchFamily="18" charset="0"/>
              </a:rPr>
              <a:t>case alignment</a:t>
            </a:r>
          </a:p>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But they differ in their agreement pattern</a:t>
            </a:r>
          </a:p>
          <a:p>
            <a:pPr lvl="1" algn="l">
              <a:lnSpc>
                <a:spcPct val="150000"/>
              </a:lnSpc>
              <a:spcBef>
                <a:spcPts val="0"/>
              </a:spcBef>
            </a:pPr>
            <a:r>
              <a:rPr lang="en-US" sz="1600"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In Hindi, agreement is </a:t>
            </a:r>
            <a:r>
              <a:rPr lang="en-US" cap="small" dirty="0">
                <a:latin typeface="Times New Roman" panose="02020603050405020304" pitchFamily="18" charset="0"/>
                <a:cs typeface="Times New Roman" panose="02020603050405020304" pitchFamily="18" charset="0"/>
              </a:rPr>
              <a:t>erg-abs</a:t>
            </a:r>
            <a:r>
              <a:rPr lang="en-US" dirty="0">
                <a:latin typeface="Times New Roman" panose="02020603050405020304" pitchFamily="18" charset="0"/>
                <a:cs typeface="Times New Roman" panose="02020603050405020304" pitchFamily="18" charset="0"/>
              </a:rPr>
              <a:t> as well</a:t>
            </a:r>
          </a:p>
          <a:p>
            <a:pPr lvl="1" algn="l">
              <a:lnSpc>
                <a:spcPct val="150000"/>
              </a:lnSpc>
              <a:spcBef>
                <a:spcPts val="0"/>
              </a:spcBef>
            </a:pPr>
            <a:r>
              <a:rPr lang="en-US" dirty="0">
                <a:latin typeface="Times New Roman" panose="02020603050405020304" pitchFamily="18" charset="0"/>
                <a:cs typeface="Times New Roman" panose="02020603050405020304" pitchFamily="18" charset="0"/>
              </a:rPr>
              <a:t>– In Nepali, agreement is </a:t>
            </a:r>
            <a:r>
              <a:rPr lang="en-US" cap="small" dirty="0">
                <a:latin typeface="Times New Roman" panose="02020603050405020304" pitchFamily="18" charset="0"/>
                <a:cs typeface="Times New Roman" panose="02020603050405020304" pitchFamily="18" charset="0"/>
              </a:rPr>
              <a:t>nom-acc</a:t>
            </a: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In Hindi, ergative case blocks agreement with the verb.</a:t>
            </a:r>
          </a:p>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In Nepali, dative case does not trigger agreement with the verb.</a:t>
            </a:r>
          </a:p>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In Marathi also ergative blocks agreement with the verb.</a:t>
            </a:r>
          </a:p>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Marathi differs from Hindi and Nepali in how the spell-out of this Case is determined.</a:t>
            </a:r>
          </a:p>
          <a:p>
            <a:pPr marL="342900" indent="-342900" algn="l">
              <a:lnSpc>
                <a:spcPct val="150000"/>
              </a:lnSpc>
              <a:spcBef>
                <a:spcPts val="0"/>
              </a:spcBef>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AFCD5955-889E-028D-D047-3F447F378A00}"/>
              </a:ext>
            </a:extLst>
          </p:cNvPr>
          <p:cNvSpPr>
            <a:spLocks noGrp="1"/>
          </p:cNvSpPr>
          <p:nvPr>
            <p:ph type="sldNum" sz="quarter" idx="12"/>
          </p:nvPr>
        </p:nvSpPr>
        <p:spPr/>
        <p:txBody>
          <a:bodyPr/>
          <a:lstStyle/>
          <a:p>
            <a:fld id="{9953917B-9314-44A8-9CF5-8C1178B13F89}" type="slidenum">
              <a:rPr lang="en-IN" smtClean="0"/>
              <a:t>68</a:t>
            </a:fld>
            <a:endParaRPr lang="en-IN"/>
          </a:p>
        </p:txBody>
      </p:sp>
    </p:spTree>
    <p:extLst>
      <p:ext uri="{BB962C8B-B14F-4D97-AF65-F5344CB8AC3E}">
        <p14:creationId xmlns:p14="http://schemas.microsoft.com/office/powerpoint/2010/main" val="395154975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2D19F8-C2BD-8D26-BD9E-8B9AF8A08E44}"/>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2C0E13F5-2AA1-556E-55E0-7EA8630B4FF8}"/>
              </a:ext>
            </a:extLst>
          </p:cNvPr>
          <p:cNvSpPr>
            <a:spLocks noGrp="1"/>
          </p:cNvSpPr>
          <p:nvPr>
            <p:ph type="subTitle" idx="1"/>
          </p:nvPr>
        </p:nvSpPr>
        <p:spPr>
          <a:xfrm>
            <a:off x="936172" y="564923"/>
            <a:ext cx="11179628" cy="5791427"/>
          </a:xfrm>
        </p:spPr>
        <p:txBody>
          <a:bodyPr>
            <a:normAutofit fontScale="92500" lnSpcReduction="20000"/>
          </a:bodyPr>
          <a:lstStyle/>
          <a:p>
            <a:pPr algn="l">
              <a:lnSpc>
                <a:spcPct val="110000"/>
              </a:lnSpc>
              <a:spcBef>
                <a:spcPts val="0"/>
              </a:spcBef>
            </a:pPr>
            <a:r>
              <a:rPr lang="en-US" sz="2000" b="1" dirty="0">
                <a:latin typeface="Times New Roman" panose="02020603050405020304" pitchFamily="18" charset="0"/>
                <a:cs typeface="Times New Roman" panose="02020603050405020304" pitchFamily="18" charset="0"/>
              </a:rPr>
              <a:t>References</a:t>
            </a:r>
          </a:p>
          <a:p>
            <a:pPr algn="l">
              <a:lnSpc>
                <a:spcPct val="110000"/>
              </a:lnSpc>
              <a:spcBef>
                <a:spcPts val="0"/>
              </a:spcBef>
            </a:pPr>
            <a:endParaRPr lang="en-US" sz="2000" dirty="0">
              <a:latin typeface="Times New Roman" panose="02020603050405020304" pitchFamily="18" charset="0"/>
              <a:cs typeface="Times New Roman" panose="02020603050405020304" pitchFamily="18" charset="0"/>
            </a:endParaRPr>
          </a:p>
          <a:p>
            <a:pPr algn="l">
              <a:lnSpc>
                <a:spcPct val="110000"/>
              </a:lnSpc>
              <a:spcBef>
                <a:spcPts val="0"/>
              </a:spcBef>
            </a:pPr>
            <a:r>
              <a:rPr lang="en-US" sz="2000" dirty="0">
                <a:latin typeface="Times New Roman" panose="02020603050405020304" pitchFamily="18" charset="0"/>
                <a:cs typeface="Times New Roman" panose="02020603050405020304" pitchFamily="18" charset="0"/>
              </a:rPr>
              <a:t>András </a:t>
            </a:r>
            <a:r>
              <a:rPr lang="en-US" sz="2000" dirty="0" err="1">
                <a:latin typeface="Times New Roman" panose="02020603050405020304" pitchFamily="18" charset="0"/>
                <a:cs typeface="Times New Roman" panose="02020603050405020304" pitchFamily="18" charset="0"/>
              </a:rPr>
              <a:t>Bárány</a:t>
            </a:r>
            <a:r>
              <a:rPr lang="en-US" sz="2000" dirty="0">
                <a:latin typeface="Times New Roman" panose="02020603050405020304" pitchFamily="18" charset="0"/>
                <a:cs typeface="Times New Roman" panose="02020603050405020304" pitchFamily="18" charset="0"/>
              </a:rPr>
              <a:t> (2017): Morphological case and agreement </a:t>
            </a:r>
          </a:p>
          <a:p>
            <a:pPr algn="l">
              <a:lnSpc>
                <a:spcPct val="110000"/>
              </a:lnSpc>
              <a:spcBef>
                <a:spcPts val="0"/>
              </a:spcBef>
            </a:pPr>
            <a:r>
              <a:rPr lang="en-US" sz="2000" dirty="0">
                <a:latin typeface="Times New Roman" panose="02020603050405020304" pitchFamily="18" charset="0"/>
                <a:cs typeface="Times New Roman" panose="02020603050405020304" pitchFamily="18" charset="0"/>
                <a:hlinkClick r:id="rId2"/>
              </a:rPr>
              <a:t>https://andras.barany.at/egg2017/08-03-m-case.pdf</a:t>
            </a:r>
            <a:endParaRPr lang="en-US" sz="2000" dirty="0">
              <a:latin typeface="Times New Roman" panose="02020603050405020304" pitchFamily="18" charset="0"/>
              <a:cs typeface="Times New Roman" panose="02020603050405020304" pitchFamily="18" charset="0"/>
            </a:endParaRPr>
          </a:p>
          <a:p>
            <a:pPr algn="l">
              <a:lnSpc>
                <a:spcPct val="110000"/>
              </a:lnSpc>
              <a:spcBef>
                <a:spcPts val="0"/>
              </a:spcBef>
            </a:pPr>
            <a:endParaRPr lang="en-US" sz="2000" dirty="0">
              <a:latin typeface="Times New Roman" panose="02020603050405020304" pitchFamily="18" charset="0"/>
              <a:cs typeface="Times New Roman" panose="02020603050405020304" pitchFamily="18" charset="0"/>
            </a:endParaRPr>
          </a:p>
          <a:p>
            <a:pPr algn="l">
              <a:lnSpc>
                <a:spcPct val="110000"/>
              </a:lnSpc>
              <a:spcBef>
                <a:spcPts val="0"/>
              </a:spcBef>
            </a:pPr>
            <a:r>
              <a:rPr lang="en-US" sz="2000" dirty="0">
                <a:latin typeface="Times New Roman" panose="02020603050405020304" pitchFamily="18" charset="0"/>
                <a:cs typeface="Times New Roman" panose="02020603050405020304" pitchFamily="18" charset="0"/>
              </a:rPr>
              <a:t>Bhatt, Rajesh. 2005. Long distance agreement in Hindi-Urdu. </a:t>
            </a:r>
            <a:r>
              <a:rPr lang="en-US" sz="2000" i="1" dirty="0">
                <a:latin typeface="Times New Roman" panose="02020603050405020304" pitchFamily="18" charset="0"/>
                <a:cs typeface="Times New Roman" panose="02020603050405020304" pitchFamily="18" charset="0"/>
              </a:rPr>
              <a:t>Natural Language &amp; Linguistic Theory </a:t>
            </a:r>
            <a:r>
              <a:rPr lang="en-US" sz="2000" dirty="0">
                <a:latin typeface="Times New Roman" panose="02020603050405020304" pitchFamily="18" charset="0"/>
                <a:cs typeface="Times New Roman" panose="02020603050405020304" pitchFamily="18" charset="0"/>
              </a:rPr>
              <a:t>23(4).</a:t>
            </a:r>
          </a:p>
          <a:p>
            <a:pPr algn="l">
              <a:lnSpc>
                <a:spcPct val="110000"/>
              </a:lnSpc>
              <a:spcBef>
                <a:spcPts val="0"/>
              </a:spcBef>
            </a:pPr>
            <a:r>
              <a:rPr lang="en-US" sz="2000" dirty="0">
                <a:latin typeface="Times New Roman" panose="02020603050405020304" pitchFamily="18" charset="0"/>
                <a:cs typeface="Times New Roman" panose="02020603050405020304" pitchFamily="18" charset="0"/>
              </a:rPr>
              <a:t>757–807. </a:t>
            </a:r>
          </a:p>
          <a:p>
            <a:pPr algn="l">
              <a:lnSpc>
                <a:spcPct val="110000"/>
              </a:lnSpc>
              <a:spcBef>
                <a:spcPts val="0"/>
              </a:spcBef>
            </a:pPr>
            <a:endParaRPr lang="en-US" sz="2000" dirty="0">
              <a:latin typeface="Times New Roman" panose="02020603050405020304" pitchFamily="18" charset="0"/>
              <a:cs typeface="Times New Roman" panose="02020603050405020304" pitchFamily="18" charset="0"/>
            </a:endParaRPr>
          </a:p>
          <a:p>
            <a:pPr algn="l">
              <a:lnSpc>
                <a:spcPct val="110000"/>
              </a:lnSpc>
              <a:spcBef>
                <a:spcPts val="0"/>
              </a:spcBef>
            </a:pPr>
            <a:r>
              <a:rPr lang="en-US" sz="2000" dirty="0">
                <a:latin typeface="Times New Roman" panose="02020603050405020304" pitchFamily="18" charset="0"/>
                <a:cs typeface="Times New Roman" panose="02020603050405020304" pitchFamily="18" charset="0"/>
              </a:rPr>
              <a:t>Claassen, S. A. (2019). Typology of grammatical relations: Explanations in the typology of grammatical relations and alignment systems. </a:t>
            </a:r>
            <a:r>
              <a:rPr lang="en-US" sz="2000" i="1" dirty="0">
                <a:latin typeface="Times New Roman" panose="02020603050405020304" pitchFamily="18" charset="0"/>
                <a:cs typeface="Times New Roman" panose="02020603050405020304" pitchFamily="18" charset="0"/>
              </a:rPr>
              <a:t>RU: </a:t>
            </a:r>
            <a:r>
              <a:rPr lang="en-US" sz="2000" i="1" dirty="0" err="1">
                <a:latin typeface="Times New Roman" panose="02020603050405020304" pitchFamily="18" charset="0"/>
                <a:cs typeface="Times New Roman" panose="02020603050405020304" pitchFamily="18" charset="0"/>
              </a:rPr>
              <a:t>ts</a:t>
            </a:r>
            <a:r>
              <a:rPr lang="en-US" sz="2000" i="1" dirty="0">
                <a:latin typeface="Times New Roman" panose="02020603050405020304" pitchFamily="18" charset="0"/>
                <a:cs typeface="Times New Roman" panose="02020603050405020304" pitchFamily="18" charset="0"/>
              </a:rPr>
              <a:t> Student Linguistics Journal</a:t>
            </a:r>
            <a:r>
              <a:rPr lang="en-US" sz="2000" dirty="0">
                <a:latin typeface="Times New Roman" panose="02020603050405020304" pitchFamily="18" charset="0"/>
                <a:cs typeface="Times New Roman" panose="02020603050405020304" pitchFamily="18" charset="0"/>
              </a:rPr>
              <a:t>, </a:t>
            </a:r>
            <a:r>
              <a:rPr lang="en-US" sz="2000" i="1" dirty="0">
                <a:latin typeface="Times New Roman" panose="02020603050405020304" pitchFamily="18" charset="0"/>
                <a:cs typeface="Times New Roman" panose="02020603050405020304" pitchFamily="18" charset="0"/>
              </a:rPr>
              <a:t>1</a:t>
            </a:r>
            <a:r>
              <a:rPr lang="en-US" sz="2000" dirty="0">
                <a:latin typeface="Times New Roman" panose="02020603050405020304" pitchFamily="18" charset="0"/>
                <a:cs typeface="Times New Roman" panose="02020603050405020304" pitchFamily="18" charset="0"/>
              </a:rPr>
              <a:t>(1), 12-22.</a:t>
            </a:r>
          </a:p>
          <a:p>
            <a:pPr algn="l">
              <a:lnSpc>
                <a:spcPct val="110000"/>
              </a:lnSpc>
              <a:spcBef>
                <a:spcPts val="0"/>
              </a:spcBef>
            </a:pPr>
            <a:endParaRPr lang="en-US" sz="2000" dirty="0">
              <a:latin typeface="Times New Roman" panose="02020603050405020304" pitchFamily="18" charset="0"/>
              <a:cs typeface="Times New Roman" panose="02020603050405020304" pitchFamily="18" charset="0"/>
            </a:endParaRPr>
          </a:p>
          <a:p>
            <a:pPr algn="l">
              <a:lnSpc>
                <a:spcPct val="110000"/>
              </a:lnSpc>
              <a:spcBef>
                <a:spcPts val="0"/>
              </a:spcBef>
            </a:pPr>
            <a:r>
              <a:rPr lang="en-US" sz="2000" dirty="0">
                <a:latin typeface="Times New Roman" panose="02020603050405020304" pitchFamily="18" charset="0"/>
                <a:cs typeface="Times New Roman" panose="02020603050405020304" pitchFamily="18" charset="0"/>
              </a:rPr>
              <a:t>Croft, William. 2003. Typology and universals (second edition). Cambridge: Cambridge</a:t>
            </a:r>
          </a:p>
          <a:p>
            <a:pPr algn="l">
              <a:lnSpc>
                <a:spcPct val="110000"/>
              </a:lnSpc>
              <a:spcBef>
                <a:spcPts val="0"/>
              </a:spcBef>
            </a:pPr>
            <a:r>
              <a:rPr lang="en-US" sz="2000" dirty="0">
                <a:latin typeface="Times New Roman" panose="02020603050405020304" pitchFamily="18" charset="0"/>
                <a:cs typeface="Times New Roman" panose="02020603050405020304" pitchFamily="18" charset="0"/>
              </a:rPr>
              <a:t>University Press. </a:t>
            </a:r>
          </a:p>
          <a:p>
            <a:pPr algn="l">
              <a:lnSpc>
                <a:spcPct val="110000"/>
              </a:lnSpc>
              <a:spcBef>
                <a:spcPts val="0"/>
              </a:spcBef>
            </a:pPr>
            <a:endParaRPr lang="en-US" sz="2000" dirty="0">
              <a:latin typeface="Times New Roman" panose="02020603050405020304" pitchFamily="18" charset="0"/>
              <a:cs typeface="Times New Roman" panose="02020603050405020304" pitchFamily="18" charset="0"/>
            </a:endParaRPr>
          </a:p>
          <a:p>
            <a:pPr algn="l">
              <a:lnSpc>
                <a:spcPct val="110000"/>
              </a:lnSpc>
              <a:spcBef>
                <a:spcPts val="0"/>
              </a:spcBef>
            </a:pPr>
            <a:r>
              <a:rPr lang="en-US" sz="2000" dirty="0">
                <a:latin typeface="Times New Roman" panose="02020603050405020304" pitchFamily="18" charset="0"/>
                <a:cs typeface="Times New Roman" panose="02020603050405020304" pitchFamily="18" charset="0"/>
              </a:rPr>
              <a:t>Dixon, R. M. W. 1994. Ergativity. Cambridge: Cambridge University Press.</a:t>
            </a:r>
          </a:p>
          <a:p>
            <a:pPr algn="l">
              <a:lnSpc>
                <a:spcPct val="110000"/>
              </a:lnSpc>
              <a:spcBef>
                <a:spcPts val="0"/>
              </a:spcBef>
            </a:pPr>
            <a:endParaRPr lang="en-US" sz="2000" dirty="0">
              <a:latin typeface="Times New Roman" panose="02020603050405020304" pitchFamily="18" charset="0"/>
              <a:cs typeface="Times New Roman" panose="02020603050405020304" pitchFamily="18" charset="0"/>
            </a:endParaRPr>
          </a:p>
          <a:p>
            <a:pPr algn="l">
              <a:lnSpc>
                <a:spcPct val="110000"/>
              </a:lnSpc>
              <a:spcBef>
                <a:spcPts val="0"/>
              </a:spcBef>
            </a:pPr>
            <a:r>
              <a:rPr lang="en-US" sz="2000" dirty="0" err="1">
                <a:latin typeface="Times New Roman" panose="02020603050405020304" pitchFamily="18" charset="0"/>
                <a:cs typeface="Times New Roman" panose="02020603050405020304" pitchFamily="18" charset="0"/>
              </a:rPr>
              <a:t>Nayudu</a:t>
            </a:r>
            <a:r>
              <a:rPr lang="en-US" sz="2000" dirty="0">
                <a:latin typeface="Times New Roman" panose="02020603050405020304" pitchFamily="18" charset="0"/>
                <a:cs typeface="Times New Roman" panose="02020603050405020304" pitchFamily="18" charset="0"/>
              </a:rPr>
              <a:t>, A. (2008). Issues in the syntax of Marathi: a minimalist approach. Durham theses, Durham University.</a:t>
            </a:r>
          </a:p>
          <a:p>
            <a:pPr algn="l">
              <a:lnSpc>
                <a:spcPct val="110000"/>
              </a:lnSpc>
              <a:spcBef>
                <a:spcPts val="0"/>
              </a:spcBef>
            </a:pPr>
            <a:endParaRPr lang="en-US" sz="2000" dirty="0">
              <a:latin typeface="Times New Roman" panose="02020603050405020304" pitchFamily="18" charset="0"/>
              <a:cs typeface="Times New Roman" panose="02020603050405020304" pitchFamily="18" charset="0"/>
            </a:endParaRPr>
          </a:p>
          <a:p>
            <a:pPr algn="l">
              <a:lnSpc>
                <a:spcPct val="110000"/>
              </a:lnSpc>
              <a:spcBef>
                <a:spcPts val="0"/>
              </a:spcBef>
            </a:pPr>
            <a:r>
              <a:rPr lang="en-US" sz="2000" dirty="0">
                <a:latin typeface="Times New Roman" panose="02020603050405020304" pitchFamily="18" charset="0"/>
                <a:cs typeface="Times New Roman" panose="02020603050405020304" pitchFamily="18" charset="0"/>
              </a:rPr>
              <a:t>Song, Jae Jung. 2001. Linguistic typology: morphology and syntax. Harlow: Longman.</a:t>
            </a:r>
          </a:p>
          <a:p>
            <a:pPr algn="l">
              <a:lnSpc>
                <a:spcPct val="110000"/>
              </a:lnSpc>
              <a:spcBef>
                <a:spcPts val="0"/>
              </a:spcBef>
            </a:pPr>
            <a:endParaRPr lang="en-US" sz="2000" dirty="0">
              <a:latin typeface="Times New Roman" panose="02020603050405020304" pitchFamily="18" charset="0"/>
              <a:cs typeface="Times New Roman" panose="02020603050405020304" pitchFamily="18" charset="0"/>
            </a:endParaRPr>
          </a:p>
          <a:p>
            <a:pPr algn="l">
              <a:lnSpc>
                <a:spcPct val="110000"/>
              </a:lnSpc>
              <a:spcBef>
                <a:spcPts val="0"/>
              </a:spcBef>
            </a:pPr>
            <a:r>
              <a:rPr lang="en-US" sz="2000" dirty="0">
                <a:latin typeface="Times New Roman" panose="02020603050405020304" pitchFamily="18" charset="0"/>
                <a:cs typeface="Times New Roman" panose="02020603050405020304" pitchFamily="18" charset="0"/>
              </a:rPr>
              <a:t>Whaley, Lindsay J. 1996. Introduction to typology: the unity and diversity of language. London: Sage.</a:t>
            </a:r>
          </a:p>
          <a:p>
            <a:pPr algn="l">
              <a:lnSpc>
                <a:spcPct val="100000"/>
              </a:lnSpc>
              <a:spcBef>
                <a:spcPts val="0"/>
              </a:spcBef>
            </a:pPr>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31F5CBEF-86E7-9F8F-2A0E-F16D056B74D9}"/>
              </a:ext>
            </a:extLst>
          </p:cNvPr>
          <p:cNvSpPr>
            <a:spLocks noGrp="1"/>
          </p:cNvSpPr>
          <p:nvPr>
            <p:ph type="sldNum" sz="quarter" idx="12"/>
          </p:nvPr>
        </p:nvSpPr>
        <p:spPr/>
        <p:txBody>
          <a:bodyPr/>
          <a:lstStyle/>
          <a:p>
            <a:fld id="{9953917B-9314-44A8-9CF5-8C1178B13F89}" type="slidenum">
              <a:rPr lang="en-IN" smtClean="0"/>
              <a:t>69</a:t>
            </a:fld>
            <a:endParaRPr lang="en-IN"/>
          </a:p>
        </p:txBody>
      </p:sp>
    </p:spTree>
    <p:extLst>
      <p:ext uri="{BB962C8B-B14F-4D97-AF65-F5344CB8AC3E}">
        <p14:creationId xmlns:p14="http://schemas.microsoft.com/office/powerpoint/2010/main" val="27005987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5BF711-62BC-7901-8DB5-1F9245B70359}"/>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1620D1E1-F4D8-9DAF-0D96-BC30618CE892}"/>
              </a:ext>
            </a:extLst>
          </p:cNvPr>
          <p:cNvSpPr>
            <a:spLocks noGrp="1"/>
          </p:cNvSpPr>
          <p:nvPr>
            <p:ph type="subTitle" idx="1"/>
          </p:nvPr>
        </p:nvSpPr>
        <p:spPr>
          <a:xfrm>
            <a:off x="936172" y="564923"/>
            <a:ext cx="11179628" cy="5791427"/>
          </a:xfrm>
        </p:spPr>
        <p:txBody>
          <a:bodyPr>
            <a:noAutofit/>
          </a:bodyPr>
          <a:lstStyle/>
          <a:p>
            <a:pPr algn="l">
              <a:lnSpc>
                <a:spcPct val="150000"/>
              </a:lnSpc>
              <a:spcBef>
                <a:spcPts val="0"/>
              </a:spcBef>
            </a:pPr>
            <a:r>
              <a:rPr lang="en-US" sz="2000" b="1" dirty="0">
                <a:latin typeface="Times New Roman" panose="02020603050405020304" pitchFamily="18" charset="0"/>
                <a:cs typeface="Times New Roman" panose="02020603050405020304" pitchFamily="18" charset="0"/>
              </a:rPr>
              <a:t>Agreement</a:t>
            </a:r>
          </a:p>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A different situation arises in the Spanish (Italic: Latin America and Spain) data in the following:</a:t>
            </a:r>
          </a:p>
          <a:p>
            <a:pPr lvl="1" algn="l">
              <a:lnSpc>
                <a:spcPct val="150000"/>
              </a:lnSpc>
              <a:spcBef>
                <a:spcPts val="0"/>
              </a:spcBef>
            </a:pPr>
            <a:r>
              <a:rPr lang="en-US" dirty="0">
                <a:latin typeface="Times New Roman" panose="02020603050405020304" pitchFamily="18" charset="0"/>
                <a:cs typeface="Times New Roman" panose="02020603050405020304" pitchFamily="18" charset="0"/>
              </a:rPr>
              <a:t>(2)  a. </a:t>
            </a:r>
            <a:r>
              <a:rPr lang="en-US" b="1" dirty="0">
                <a:latin typeface="Times New Roman" panose="02020603050405020304" pitchFamily="18" charset="0"/>
                <a:cs typeface="Times New Roman" panose="02020603050405020304" pitchFamily="18" charset="0"/>
              </a:rPr>
              <a:t>la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elefanta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negr</a:t>
            </a:r>
            <a:r>
              <a:rPr lang="en-US" dirty="0">
                <a:latin typeface="Times New Roman" panose="02020603050405020304" pitchFamily="18" charset="0"/>
                <a:cs typeface="Times New Roman" panose="02020603050405020304" pitchFamily="18" charset="0"/>
              </a:rPr>
              <a:t>-</a:t>
            </a:r>
            <a:r>
              <a:rPr lang="en-US" b="1" dirty="0">
                <a:latin typeface="Times New Roman" panose="02020603050405020304" pitchFamily="18" charset="0"/>
                <a:cs typeface="Times New Roman" panose="02020603050405020304" pitchFamily="18" charset="0"/>
              </a:rPr>
              <a:t>a</a:t>
            </a:r>
            <a:r>
              <a:rPr lang="en-US" dirty="0">
                <a:latin typeface="Times New Roman" panose="02020603050405020304" pitchFamily="18" charset="0"/>
                <a:cs typeface="Times New Roman" panose="02020603050405020304" pitchFamily="18" charset="0"/>
              </a:rPr>
              <a:t>          “the black female elephant”</a:t>
            </a:r>
          </a:p>
          <a:p>
            <a:pPr lvl="2" algn="l">
              <a:lnSpc>
                <a:spcPct val="150000"/>
              </a:lnSpc>
              <a:spcBef>
                <a:spcPts val="0"/>
              </a:spcBef>
            </a:pPr>
            <a:r>
              <a:rPr lang="en-US" sz="2000" dirty="0">
                <a:latin typeface="Times New Roman" panose="02020603050405020304" pitchFamily="18" charset="0"/>
                <a:cs typeface="Times New Roman" panose="02020603050405020304" pitchFamily="18" charset="0"/>
              </a:rPr>
              <a:t>b. </a:t>
            </a:r>
            <a:r>
              <a:rPr lang="en-US" sz="2000" b="1" dirty="0">
                <a:latin typeface="Times New Roman" panose="02020603050405020304" pitchFamily="18" charset="0"/>
                <a:cs typeface="Times New Roman" panose="02020603050405020304" pitchFamily="18" charset="0"/>
              </a:rPr>
              <a:t>las</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elefantas</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negr</a:t>
            </a:r>
            <a:r>
              <a:rPr lang="en-US" sz="2000" dirty="0">
                <a:latin typeface="Times New Roman" panose="02020603050405020304" pitchFamily="18" charset="0"/>
                <a:cs typeface="Times New Roman" panose="02020603050405020304" pitchFamily="18" charset="0"/>
              </a:rPr>
              <a:t>-</a:t>
            </a:r>
            <a:r>
              <a:rPr lang="en-US" sz="2000" b="1" dirty="0">
                <a:latin typeface="Times New Roman" panose="02020603050405020304" pitchFamily="18" charset="0"/>
                <a:cs typeface="Times New Roman" panose="02020603050405020304" pitchFamily="18" charset="0"/>
              </a:rPr>
              <a:t>as</a:t>
            </a:r>
            <a:r>
              <a:rPr lang="en-US" sz="2000" dirty="0">
                <a:latin typeface="Times New Roman" panose="02020603050405020304" pitchFamily="18" charset="0"/>
                <a:cs typeface="Times New Roman" panose="02020603050405020304" pitchFamily="18" charset="0"/>
              </a:rPr>
              <a:t>    “the black female elephants”</a:t>
            </a:r>
          </a:p>
          <a:p>
            <a:pPr lvl="2" algn="l">
              <a:lnSpc>
                <a:spcPct val="150000"/>
              </a:lnSpc>
              <a:spcBef>
                <a:spcPts val="0"/>
              </a:spcBef>
            </a:pPr>
            <a:r>
              <a:rPr lang="en-US" sz="2000" dirty="0">
                <a:latin typeface="Times New Roman" panose="02020603050405020304" pitchFamily="18" charset="0"/>
                <a:cs typeface="Times New Roman" panose="02020603050405020304" pitchFamily="18" charset="0"/>
              </a:rPr>
              <a:t>c. </a:t>
            </a:r>
            <a:r>
              <a:rPr lang="en-US" sz="2000" b="1" dirty="0" err="1">
                <a:latin typeface="Times New Roman" panose="02020603050405020304" pitchFamily="18" charset="0"/>
                <a:cs typeface="Times New Roman" panose="02020603050405020304" pitchFamily="18" charset="0"/>
              </a:rPr>
              <a:t>el</a:t>
            </a:r>
            <a:r>
              <a:rPr lang="en-US" sz="2000" dirty="0">
                <a:latin typeface="Times New Roman" panose="02020603050405020304" pitchFamily="18" charset="0"/>
                <a:cs typeface="Times New Roman" panose="02020603050405020304" pitchFamily="18" charset="0"/>
              </a:rPr>
              <a:t> gato </a:t>
            </a:r>
            <a:r>
              <a:rPr lang="en-US" sz="2000" dirty="0" err="1">
                <a:latin typeface="Times New Roman" panose="02020603050405020304" pitchFamily="18" charset="0"/>
                <a:cs typeface="Times New Roman" panose="02020603050405020304" pitchFamily="18" charset="0"/>
              </a:rPr>
              <a:t>negr</a:t>
            </a:r>
            <a:r>
              <a:rPr lang="en-US" sz="2000" dirty="0">
                <a:latin typeface="Times New Roman" panose="02020603050405020304" pitchFamily="18" charset="0"/>
                <a:cs typeface="Times New Roman" panose="02020603050405020304" pitchFamily="18" charset="0"/>
              </a:rPr>
              <a:t>-</a:t>
            </a:r>
            <a:r>
              <a:rPr lang="en-US" sz="2000" b="1" dirty="0">
                <a:latin typeface="Times New Roman" panose="02020603050405020304" pitchFamily="18" charset="0"/>
                <a:cs typeface="Times New Roman" panose="02020603050405020304" pitchFamily="18" charset="0"/>
              </a:rPr>
              <a:t>o</a:t>
            </a:r>
            <a:r>
              <a:rPr lang="en-US" sz="2000" dirty="0">
                <a:latin typeface="Times New Roman" panose="02020603050405020304" pitchFamily="18" charset="0"/>
                <a:cs typeface="Times New Roman" panose="02020603050405020304" pitchFamily="18" charset="0"/>
              </a:rPr>
              <a:t>               “the black male cat”</a:t>
            </a:r>
          </a:p>
          <a:p>
            <a:pPr lvl="2" algn="l">
              <a:lnSpc>
                <a:spcPct val="150000"/>
              </a:lnSpc>
              <a:spcBef>
                <a:spcPts val="0"/>
              </a:spcBef>
            </a:pPr>
            <a:r>
              <a:rPr lang="en-US" sz="2000" dirty="0">
                <a:latin typeface="Times New Roman" panose="02020603050405020304" pitchFamily="18" charset="0"/>
                <a:cs typeface="Times New Roman" panose="02020603050405020304" pitchFamily="18" charset="0"/>
              </a:rPr>
              <a:t>d. </a:t>
            </a:r>
            <a:r>
              <a:rPr lang="en-US" sz="2000" b="1" dirty="0" err="1">
                <a:latin typeface="Times New Roman" panose="02020603050405020304" pitchFamily="18" charset="0"/>
                <a:cs typeface="Times New Roman" panose="02020603050405020304" pitchFamily="18" charset="0"/>
              </a:rPr>
              <a:t>los</a:t>
            </a:r>
            <a:r>
              <a:rPr lang="en-US" sz="2000" dirty="0">
                <a:latin typeface="Times New Roman" panose="02020603050405020304" pitchFamily="18" charset="0"/>
                <a:cs typeface="Times New Roman" panose="02020603050405020304" pitchFamily="18" charset="0"/>
              </a:rPr>
              <a:t> gatos </a:t>
            </a:r>
            <a:r>
              <a:rPr lang="en-US" sz="2000" dirty="0" err="1">
                <a:latin typeface="Times New Roman" panose="02020603050405020304" pitchFamily="18" charset="0"/>
                <a:cs typeface="Times New Roman" panose="02020603050405020304" pitchFamily="18" charset="0"/>
              </a:rPr>
              <a:t>negr-</a:t>
            </a:r>
            <a:r>
              <a:rPr lang="en-US" sz="2000" b="1" dirty="0" err="1">
                <a:latin typeface="Times New Roman" panose="02020603050405020304" pitchFamily="18" charset="0"/>
                <a:cs typeface="Times New Roman" panose="02020603050405020304" pitchFamily="18" charset="0"/>
              </a:rPr>
              <a:t>os</a:t>
            </a:r>
            <a:r>
              <a:rPr lang="en-US" sz="2000" dirty="0">
                <a:latin typeface="Times New Roman" panose="02020603050405020304" pitchFamily="18" charset="0"/>
                <a:cs typeface="Times New Roman" panose="02020603050405020304" pitchFamily="18" charset="0"/>
              </a:rPr>
              <a:t>          “the black male cats”</a:t>
            </a:r>
          </a:p>
          <a:p>
            <a:pPr marL="342900" indent="-342900" algn="l">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Unlike (1), the </a:t>
            </a:r>
            <a:r>
              <a:rPr lang="en-US" sz="2000" b="1" i="0" u="none" strike="noStrike" baseline="0" dirty="0">
                <a:latin typeface="Times New Roman" panose="02020603050405020304" pitchFamily="18" charset="0"/>
                <a:cs typeface="Times New Roman" panose="02020603050405020304" pitchFamily="18" charset="0"/>
              </a:rPr>
              <a:t>syntactically dependent constituents in (2) are placed in a form that corresponds to that of the head noun</a:t>
            </a:r>
            <a:r>
              <a:rPr lang="en-US" sz="2000" b="0" i="0" u="none" strike="noStrike" baseline="0" dirty="0">
                <a:latin typeface="Times New Roman" panose="02020603050405020304" pitchFamily="18" charset="0"/>
                <a:cs typeface="Times New Roman" panose="02020603050405020304" pitchFamily="18" charset="0"/>
              </a:rPr>
              <a:t> so that all three are in </a:t>
            </a:r>
            <a:r>
              <a:rPr lang="en-US" sz="2000" b="1" i="0" u="none" strike="noStrike" baseline="0" dirty="0">
                <a:latin typeface="Times New Roman" panose="02020603050405020304" pitchFamily="18" charset="0"/>
                <a:cs typeface="Times New Roman" panose="02020603050405020304" pitchFamily="18" charset="0"/>
              </a:rPr>
              <a:t>agreement. </a:t>
            </a:r>
          </a:p>
          <a:p>
            <a:pPr marL="342900" indent="-342900" algn="l">
              <a:lnSpc>
                <a:spcPct val="100000"/>
              </a:lnSpc>
              <a:spcBef>
                <a:spcPts val="0"/>
              </a:spcBef>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In (</a:t>
            </a:r>
            <a:r>
              <a:rPr lang="en-US" sz="2000" dirty="0">
                <a:latin typeface="Times New Roman" panose="02020603050405020304" pitchFamily="18" charset="0"/>
                <a:cs typeface="Times New Roman" panose="02020603050405020304" pitchFamily="18" charset="0"/>
              </a:rPr>
              <a:t>2</a:t>
            </a:r>
            <a:r>
              <a:rPr lang="en-US" sz="2000" b="0" i="0" u="none" strike="noStrike" baseline="0" dirty="0">
                <a:latin typeface="Times New Roman" panose="02020603050405020304" pitchFamily="18" charset="0"/>
                <a:cs typeface="Times New Roman" panose="02020603050405020304" pitchFamily="18" charset="0"/>
              </a:rPr>
              <a:t>a), the noun </a:t>
            </a:r>
            <a:r>
              <a:rPr lang="en-US" sz="2000" b="0" i="1" u="none" strike="noStrike" baseline="0" dirty="0" err="1">
                <a:latin typeface="Times New Roman" panose="02020603050405020304" pitchFamily="18" charset="0"/>
                <a:cs typeface="Times New Roman" panose="02020603050405020304" pitchFamily="18" charset="0"/>
              </a:rPr>
              <a:t>elefanta</a:t>
            </a:r>
            <a:r>
              <a:rPr lang="en-US" sz="2000" b="0" i="1" u="none" strike="noStrike" baseline="0" dirty="0">
                <a:latin typeface="Times New Roman" panose="02020603050405020304" pitchFamily="18" charset="0"/>
                <a:cs typeface="Times New Roman" panose="02020603050405020304" pitchFamily="18" charset="0"/>
              </a:rPr>
              <a:t> </a:t>
            </a:r>
            <a:r>
              <a:rPr lang="en-US" sz="2000" b="0" i="0" u="none" strike="noStrike" baseline="0" dirty="0">
                <a:latin typeface="Times New Roman" panose="02020603050405020304" pitchFamily="18" charset="0"/>
                <a:cs typeface="Times New Roman" panose="02020603050405020304" pitchFamily="18" charset="0"/>
              </a:rPr>
              <a:t>("elephant") is feminine singular.</a:t>
            </a:r>
          </a:p>
          <a:p>
            <a:pPr algn="l">
              <a:lnSpc>
                <a:spcPct val="100000"/>
              </a:lnSpc>
              <a:spcBef>
                <a:spcPts val="0"/>
              </a:spcBef>
            </a:pPr>
            <a:r>
              <a:rPr lang="en-US" sz="2000" b="0" i="0" u="none" strike="noStrike" baseline="0" dirty="0">
                <a:latin typeface="Times New Roman" panose="02020603050405020304" pitchFamily="18" charset="0"/>
                <a:cs typeface="Times New Roman" panose="02020603050405020304" pitchFamily="18" charset="0"/>
              </a:rPr>
              <a:t>     Consequently, the </a:t>
            </a:r>
            <a:r>
              <a:rPr lang="en-US" sz="2000" b="1" i="0" u="none" strike="noStrike" baseline="0" dirty="0">
                <a:latin typeface="Times New Roman" panose="02020603050405020304" pitchFamily="18" charset="0"/>
                <a:cs typeface="Times New Roman" panose="02020603050405020304" pitchFamily="18" charset="0"/>
              </a:rPr>
              <a:t>feminine singular article </a:t>
            </a:r>
            <a:r>
              <a:rPr lang="en-US" sz="2000" b="1" i="1" u="none" strike="noStrike" baseline="0" dirty="0">
                <a:latin typeface="Times New Roman" panose="02020603050405020304" pitchFamily="18" charset="0"/>
                <a:cs typeface="Times New Roman" panose="02020603050405020304" pitchFamily="18" charset="0"/>
              </a:rPr>
              <a:t>la</a:t>
            </a:r>
            <a:r>
              <a:rPr lang="en-US" sz="2000" b="0" i="1" u="none" strike="noStrike" baseline="0" dirty="0">
                <a:latin typeface="Times New Roman" panose="02020603050405020304" pitchFamily="18" charset="0"/>
                <a:cs typeface="Times New Roman" panose="02020603050405020304" pitchFamily="18" charset="0"/>
              </a:rPr>
              <a:t> </a:t>
            </a:r>
            <a:r>
              <a:rPr lang="en-US" sz="2000" b="0" i="0" u="none" strike="noStrike" baseline="0" dirty="0">
                <a:latin typeface="Times New Roman" panose="02020603050405020304" pitchFamily="18" charset="0"/>
                <a:cs typeface="Times New Roman" panose="02020603050405020304" pitchFamily="18" charset="0"/>
              </a:rPr>
              <a:t>must be used, and the </a:t>
            </a:r>
            <a:r>
              <a:rPr lang="en-US" sz="2000" b="1" i="0" u="none" strike="noStrike" baseline="0" dirty="0">
                <a:latin typeface="Times New Roman" panose="02020603050405020304" pitchFamily="18" charset="0"/>
                <a:cs typeface="Times New Roman" panose="02020603050405020304" pitchFamily="18" charset="0"/>
              </a:rPr>
              <a:t>adjective must be formed </a:t>
            </a:r>
            <a:r>
              <a:rPr lang="en-US" sz="2000" b="0" i="0" u="none" strike="noStrike" baseline="0" dirty="0">
                <a:latin typeface="Times New Roman" panose="02020603050405020304" pitchFamily="18" charset="0"/>
                <a:cs typeface="Times New Roman" panose="02020603050405020304" pitchFamily="18" charset="0"/>
              </a:rPr>
              <a:t>with    </a:t>
            </a:r>
          </a:p>
          <a:p>
            <a:pPr algn="l">
              <a:lnSpc>
                <a:spcPct val="100000"/>
              </a:lnSpc>
              <a:spcBef>
                <a:spcPts val="0"/>
              </a:spcBef>
            </a:pPr>
            <a:r>
              <a:rPr lang="en-US" sz="2000" dirty="0">
                <a:latin typeface="Times New Roman" panose="02020603050405020304" pitchFamily="18" charset="0"/>
                <a:cs typeface="Times New Roman" panose="02020603050405020304" pitchFamily="18" charset="0"/>
              </a:rPr>
              <a:t>     </a:t>
            </a:r>
            <a:r>
              <a:rPr lang="en-US" sz="2000" b="0" i="0" u="none" strike="noStrike" baseline="0" dirty="0">
                <a:latin typeface="Times New Roman" panose="02020603050405020304" pitchFamily="18" charset="0"/>
                <a:cs typeface="Times New Roman" panose="02020603050405020304" pitchFamily="18" charset="0"/>
              </a:rPr>
              <a:t>the </a:t>
            </a:r>
            <a:r>
              <a:rPr lang="en-US" sz="2000" b="1" i="0" u="none" strike="noStrike" baseline="0" dirty="0">
                <a:latin typeface="Times New Roman" panose="02020603050405020304" pitchFamily="18" charset="0"/>
                <a:cs typeface="Times New Roman" panose="02020603050405020304" pitchFamily="18" charset="0"/>
              </a:rPr>
              <a:t>feminine singular suffix </a:t>
            </a:r>
            <a:r>
              <a:rPr lang="en-US" sz="2000" b="1" i="1" u="none" strike="noStrike" baseline="0" dirty="0">
                <a:latin typeface="Times New Roman" panose="02020603050405020304" pitchFamily="18" charset="0"/>
                <a:cs typeface="Times New Roman" panose="02020603050405020304" pitchFamily="18" charset="0"/>
              </a:rPr>
              <a:t>-a</a:t>
            </a:r>
            <a:r>
              <a:rPr lang="en-US" sz="2000" b="0" i="0" u="none" strike="noStrike" baseline="0" dirty="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pPr marL="742950" lvl="1" indent="-285750" algn="l">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Spanish has grammatical gender, meaning the word changes depending on whether you are referring to a male or female</a:t>
            </a:r>
          </a:p>
          <a:p>
            <a:pPr lvl="1" algn="l"/>
            <a:r>
              <a:rPr lang="en-US" sz="1800" dirty="0">
                <a:latin typeface="Times New Roman" panose="02020603050405020304" pitchFamily="18" charset="0"/>
                <a:cs typeface="Times New Roman" panose="02020603050405020304" pitchFamily="18" charset="0"/>
              </a:rPr>
              <a:t>Masculine form: "El </a:t>
            </a:r>
            <a:r>
              <a:rPr lang="en-US" sz="1800" dirty="0" err="1">
                <a:latin typeface="Times New Roman" panose="02020603050405020304" pitchFamily="18" charset="0"/>
                <a:cs typeface="Times New Roman" panose="02020603050405020304" pitchFamily="18" charset="0"/>
              </a:rPr>
              <a:t>elefante</a:t>
            </a:r>
            <a:r>
              <a:rPr lang="en-US" sz="1800" dirty="0">
                <a:latin typeface="Times New Roman" panose="02020603050405020304" pitchFamily="18" charset="0"/>
                <a:cs typeface="Times New Roman" panose="02020603050405020304" pitchFamily="18" charset="0"/>
              </a:rPr>
              <a:t>" (the male elephant).</a:t>
            </a:r>
          </a:p>
          <a:p>
            <a:pPr lvl="1" algn="l"/>
            <a:r>
              <a:rPr lang="en-US" sz="1800" dirty="0">
                <a:latin typeface="Times New Roman" panose="02020603050405020304" pitchFamily="18" charset="0"/>
                <a:cs typeface="Times New Roman" panose="02020603050405020304" pitchFamily="18" charset="0"/>
              </a:rPr>
              <a:t>Feminine form: "La </a:t>
            </a:r>
            <a:r>
              <a:rPr lang="en-US" sz="1800" dirty="0" err="1">
                <a:latin typeface="Times New Roman" panose="02020603050405020304" pitchFamily="18" charset="0"/>
                <a:cs typeface="Times New Roman" panose="02020603050405020304" pitchFamily="18" charset="0"/>
              </a:rPr>
              <a:t>elefanta</a:t>
            </a:r>
            <a:r>
              <a:rPr lang="en-US" sz="1800" dirty="0">
                <a:latin typeface="Times New Roman" panose="02020603050405020304" pitchFamily="18" charset="0"/>
                <a:cs typeface="Times New Roman" panose="02020603050405020304" pitchFamily="18" charset="0"/>
              </a:rPr>
              <a:t>" (the female elephant). </a:t>
            </a:r>
          </a:p>
          <a:p>
            <a:pPr lvl="1" algn="l"/>
            <a:r>
              <a:rPr lang="en-US" sz="1800" dirty="0">
                <a:latin typeface="Times New Roman" panose="02020603050405020304" pitchFamily="18" charset="0"/>
                <a:cs typeface="Times New Roman" panose="02020603050405020304" pitchFamily="18" charset="0"/>
              </a:rPr>
              <a:t>Male cat ("gato")     or       a female cat ("</a:t>
            </a:r>
            <a:r>
              <a:rPr lang="en-US" sz="1800" dirty="0" err="1">
                <a:latin typeface="Times New Roman" panose="02020603050405020304" pitchFamily="18" charset="0"/>
                <a:cs typeface="Times New Roman" panose="02020603050405020304" pitchFamily="18" charset="0"/>
              </a:rPr>
              <a:t>gata</a:t>
            </a:r>
            <a:r>
              <a:rPr lang="en-US" sz="1800" dirty="0">
                <a:latin typeface="Times New Roman" panose="02020603050405020304" pitchFamily="18" charset="0"/>
                <a:cs typeface="Times New Roman" panose="02020603050405020304" pitchFamily="18" charset="0"/>
              </a:rPr>
              <a:t>"). </a:t>
            </a:r>
          </a:p>
        </p:txBody>
      </p:sp>
      <p:sp>
        <p:nvSpPr>
          <p:cNvPr id="5" name="Slide Number Placeholder 4">
            <a:extLst>
              <a:ext uri="{FF2B5EF4-FFF2-40B4-BE49-F238E27FC236}">
                <a16:creationId xmlns:a16="http://schemas.microsoft.com/office/drawing/2014/main" id="{F08E36E5-42FB-260A-89D6-B8B25D36A6A9}"/>
              </a:ext>
            </a:extLst>
          </p:cNvPr>
          <p:cNvSpPr>
            <a:spLocks noGrp="1"/>
          </p:cNvSpPr>
          <p:nvPr>
            <p:ph type="sldNum" sz="quarter" idx="12"/>
          </p:nvPr>
        </p:nvSpPr>
        <p:spPr/>
        <p:txBody>
          <a:bodyPr/>
          <a:lstStyle/>
          <a:p>
            <a:fld id="{9953917B-9314-44A8-9CF5-8C1178B13F89}" type="slidenum">
              <a:rPr lang="en-IN" smtClean="0"/>
              <a:t>7</a:t>
            </a:fld>
            <a:endParaRPr lang="en-IN"/>
          </a:p>
        </p:txBody>
      </p:sp>
    </p:spTree>
    <p:extLst>
      <p:ext uri="{BB962C8B-B14F-4D97-AF65-F5344CB8AC3E}">
        <p14:creationId xmlns:p14="http://schemas.microsoft.com/office/powerpoint/2010/main" val="1343557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0579EC-4021-B5D4-CF5E-55FC7522251F}"/>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BCA95131-5632-B047-411B-4602FF671434}"/>
              </a:ext>
            </a:extLst>
          </p:cNvPr>
          <p:cNvSpPr>
            <a:spLocks noGrp="1"/>
          </p:cNvSpPr>
          <p:nvPr>
            <p:ph type="subTitle" idx="1"/>
          </p:nvPr>
        </p:nvSpPr>
        <p:spPr>
          <a:xfrm>
            <a:off x="936172" y="564923"/>
            <a:ext cx="11179628" cy="5791427"/>
          </a:xfrm>
        </p:spPr>
        <p:txBody>
          <a:bodyPr>
            <a:normAutofit/>
          </a:bodyPr>
          <a:lstStyle/>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a:t>
            </a:r>
            <a:r>
              <a:rPr lang="en-US" sz="2000" b="1" dirty="0">
                <a:latin typeface="Times New Roman" panose="02020603050405020304" pitchFamily="18" charset="0"/>
                <a:cs typeface="Times New Roman" panose="02020603050405020304" pitchFamily="18" charset="0"/>
              </a:rPr>
              <a:t>notions </a:t>
            </a:r>
            <a:r>
              <a:rPr lang="en-US" sz="2000" dirty="0">
                <a:latin typeface="Times New Roman" panose="02020603050405020304" pitchFamily="18" charset="0"/>
                <a:cs typeface="Times New Roman" panose="02020603050405020304" pitchFamily="18" charset="0"/>
              </a:rPr>
              <a:t>of</a:t>
            </a:r>
            <a:r>
              <a:rPr lang="en-US" sz="2000" b="1" dirty="0">
                <a:latin typeface="Times New Roman" panose="02020603050405020304" pitchFamily="18" charset="0"/>
                <a:cs typeface="Times New Roman" panose="02020603050405020304" pitchFamily="18" charset="0"/>
              </a:rPr>
              <a:t> government </a:t>
            </a:r>
            <a:r>
              <a:rPr lang="en-US" sz="2000" dirty="0">
                <a:latin typeface="Times New Roman" panose="02020603050405020304" pitchFamily="18" charset="0"/>
                <a:cs typeface="Times New Roman" panose="02020603050405020304" pitchFamily="18" charset="0"/>
              </a:rPr>
              <a:t>and </a:t>
            </a:r>
            <a:r>
              <a:rPr lang="en-US" sz="2000" b="1" dirty="0">
                <a:latin typeface="Times New Roman" panose="02020603050405020304" pitchFamily="18" charset="0"/>
                <a:cs typeface="Times New Roman" panose="02020603050405020304" pitchFamily="18" charset="0"/>
              </a:rPr>
              <a:t>agreement </a:t>
            </a:r>
            <a:r>
              <a:rPr lang="en-US" sz="2000" dirty="0">
                <a:latin typeface="Times New Roman" panose="02020603050405020304" pitchFamily="18" charset="0"/>
                <a:cs typeface="Times New Roman" panose="02020603050405020304" pitchFamily="18" charset="0"/>
              </a:rPr>
              <a:t>are </a:t>
            </a:r>
            <a:r>
              <a:rPr lang="en-US" sz="2000" b="1" dirty="0">
                <a:latin typeface="Times New Roman" panose="02020603050405020304" pitchFamily="18" charset="0"/>
                <a:cs typeface="Times New Roman" panose="02020603050405020304" pitchFamily="18" charset="0"/>
              </a:rPr>
              <a:t>used in describing </a:t>
            </a:r>
            <a:r>
              <a:rPr lang="en-US" sz="2000" dirty="0">
                <a:latin typeface="Times New Roman" panose="02020603050405020304" pitchFamily="18" charset="0"/>
                <a:cs typeface="Times New Roman" panose="02020603050405020304" pitchFamily="18" charset="0"/>
              </a:rPr>
              <a:t>the nature of the morphological </a:t>
            </a:r>
            <a:r>
              <a:rPr lang="en-US" sz="2000" b="1" dirty="0">
                <a:latin typeface="Times New Roman" panose="02020603050405020304" pitchFamily="18" charset="0"/>
                <a:cs typeface="Times New Roman" panose="02020603050405020304" pitchFamily="18" charset="0"/>
              </a:rPr>
              <a:t>connection between constituents</a:t>
            </a:r>
            <a:r>
              <a:rPr lang="en-US" sz="2000" dirty="0">
                <a:latin typeface="Times New Roman" panose="02020603050405020304" pitchFamily="18" charset="0"/>
                <a:cs typeface="Times New Roman" panose="02020603050405020304" pitchFamily="18" charset="0"/>
              </a:rPr>
              <a:t>. </a:t>
            </a:r>
          </a:p>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If the morphological marking of a dependent is determined by a head, but does not reflect any semantic or grammatical features of the head, it is considered </a:t>
            </a:r>
            <a:r>
              <a:rPr lang="en-US" sz="2000" b="1" dirty="0">
                <a:latin typeface="Times New Roman" panose="02020603050405020304" pitchFamily="18" charset="0"/>
                <a:cs typeface="Times New Roman" panose="02020603050405020304" pitchFamily="18" charset="0"/>
              </a:rPr>
              <a:t>government</a:t>
            </a:r>
            <a:r>
              <a:rPr lang="en-US" sz="2000" dirty="0">
                <a:latin typeface="Times New Roman" panose="02020603050405020304" pitchFamily="18" charset="0"/>
                <a:cs typeface="Times New Roman" panose="02020603050405020304" pitchFamily="18" charset="0"/>
              </a:rPr>
              <a:t> (as in the Greek example in (1) above). </a:t>
            </a:r>
          </a:p>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If the morphological marking does reflect such properties, it is a case of </a:t>
            </a:r>
            <a:r>
              <a:rPr lang="en-US" sz="2000" b="1" dirty="0">
                <a:latin typeface="Times New Roman" panose="02020603050405020304" pitchFamily="18" charset="0"/>
                <a:cs typeface="Times New Roman" panose="02020603050405020304" pitchFamily="18" charset="0"/>
              </a:rPr>
              <a:t>agreement</a:t>
            </a:r>
            <a:r>
              <a:rPr lang="en-US" sz="2000" dirty="0">
                <a:latin typeface="Times New Roman" panose="02020603050405020304" pitchFamily="18" charset="0"/>
                <a:cs typeface="Times New Roman" panose="02020603050405020304" pitchFamily="18" charset="0"/>
              </a:rPr>
              <a:t> (as in the Spanish example in (2) above).</a:t>
            </a: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FD62B9C8-8F63-D99C-4B9D-C146FEAAE1BE}"/>
              </a:ext>
            </a:extLst>
          </p:cNvPr>
          <p:cNvSpPr>
            <a:spLocks noGrp="1"/>
          </p:cNvSpPr>
          <p:nvPr>
            <p:ph type="sldNum" sz="quarter" idx="12"/>
          </p:nvPr>
        </p:nvSpPr>
        <p:spPr/>
        <p:txBody>
          <a:bodyPr/>
          <a:lstStyle/>
          <a:p>
            <a:fld id="{9953917B-9314-44A8-9CF5-8C1178B13F89}" type="slidenum">
              <a:rPr lang="en-IN" smtClean="0"/>
              <a:t>8</a:t>
            </a:fld>
            <a:endParaRPr lang="en-IN"/>
          </a:p>
        </p:txBody>
      </p:sp>
    </p:spTree>
    <p:extLst>
      <p:ext uri="{BB962C8B-B14F-4D97-AF65-F5344CB8AC3E}">
        <p14:creationId xmlns:p14="http://schemas.microsoft.com/office/powerpoint/2010/main" val="41265435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BD88CE-B125-5CCC-EF71-CC9887B8BFEA}"/>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E7BCC9A2-4459-058D-C9E2-F0177C5BF83E}"/>
              </a:ext>
            </a:extLst>
          </p:cNvPr>
          <p:cNvSpPr>
            <a:spLocks noGrp="1"/>
          </p:cNvSpPr>
          <p:nvPr>
            <p:ph type="subTitle" idx="1"/>
          </p:nvPr>
        </p:nvSpPr>
        <p:spPr>
          <a:xfrm>
            <a:off x="936172" y="564923"/>
            <a:ext cx="11179628" cy="5791427"/>
          </a:xfrm>
        </p:spPr>
        <p:txBody>
          <a:bodyPr>
            <a:normAutofit/>
          </a:bodyPr>
          <a:lstStyle/>
          <a:p>
            <a:pPr marL="342900" indent="-342900" algn="just">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syntactic relation that holds between head and </a:t>
            </a:r>
            <a:r>
              <a:rPr lang="en-US" sz="2000" dirty="0" err="1">
                <a:latin typeface="Times New Roman" panose="02020603050405020304" pitchFamily="18" charset="0"/>
                <a:cs typeface="Times New Roman" panose="02020603050405020304" pitchFamily="18" charset="0"/>
              </a:rPr>
              <a:t>nonhead</a:t>
            </a:r>
            <a:r>
              <a:rPr lang="en-US" sz="2000" dirty="0">
                <a:latin typeface="Times New Roman" panose="02020603050405020304" pitchFamily="18" charset="0"/>
                <a:cs typeface="Times New Roman" panose="02020603050405020304" pitchFamily="18" charset="0"/>
              </a:rPr>
              <a:t> in these constructions is not always indicated morphologically. </a:t>
            </a:r>
          </a:p>
          <a:p>
            <a:pPr marL="342900" indent="-342900" algn="just">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In </a:t>
            </a:r>
            <a:r>
              <a:rPr lang="en-US" sz="2000" b="1" dirty="0" err="1">
                <a:latin typeface="Times New Roman" panose="02020603050405020304" pitchFamily="18" charset="0"/>
                <a:cs typeface="Times New Roman" panose="02020603050405020304" pitchFamily="18" charset="0"/>
              </a:rPr>
              <a:t>Kobon</a:t>
            </a:r>
            <a:r>
              <a:rPr lang="en-US" sz="2000" dirty="0">
                <a:latin typeface="Times New Roman" panose="02020603050405020304" pitchFamily="18" charset="0"/>
                <a:cs typeface="Times New Roman" panose="02020603050405020304" pitchFamily="18" charset="0"/>
              </a:rPr>
              <a:t> (Trans-New Guinea: </a:t>
            </a:r>
            <a:r>
              <a:rPr lang="en-US" sz="2000" b="1" dirty="0">
                <a:latin typeface="Times New Roman" panose="02020603050405020304" pitchFamily="18" charset="0"/>
                <a:cs typeface="Times New Roman" panose="02020603050405020304" pitchFamily="18" charset="0"/>
              </a:rPr>
              <a:t>New Guinea</a:t>
            </a:r>
            <a:r>
              <a:rPr lang="en-US" sz="2000" dirty="0">
                <a:latin typeface="Times New Roman" panose="02020603050405020304" pitchFamily="18" charset="0"/>
                <a:cs typeface="Times New Roman" panose="02020603050405020304" pitchFamily="18" charset="0"/>
              </a:rPr>
              <a:t>), simply juxtaposing possessor and </a:t>
            </a:r>
            <a:r>
              <a:rPr lang="en-US" sz="2000" dirty="0" err="1">
                <a:latin typeface="Times New Roman" panose="02020603050405020304" pitchFamily="18" charset="0"/>
                <a:cs typeface="Times New Roman" panose="02020603050405020304" pitchFamily="18" charset="0"/>
              </a:rPr>
              <a:t>possessee</a:t>
            </a:r>
            <a:r>
              <a:rPr lang="en-US" sz="2000" dirty="0">
                <a:latin typeface="Times New Roman" panose="02020603050405020304" pitchFamily="18" charset="0"/>
                <a:cs typeface="Times New Roman" panose="02020603050405020304" pitchFamily="18" charset="0"/>
              </a:rPr>
              <a:t> (3) can create genitive constructions that are semantically comparable to the English and Hungarian discussed previously.</a:t>
            </a:r>
          </a:p>
          <a:p>
            <a:pPr lvl="1" algn="l"/>
            <a:r>
              <a:rPr lang="en-IN" b="0" i="0" u="none" strike="noStrike" baseline="0" dirty="0">
                <a:latin typeface="Times New Roman" panose="02020603050405020304" pitchFamily="18" charset="0"/>
                <a:cs typeface="Times New Roman" panose="02020603050405020304" pitchFamily="18" charset="0"/>
              </a:rPr>
              <a:t>(3) </a:t>
            </a:r>
            <a:r>
              <a:rPr lang="en-IN" b="0" i="0" u="none" strike="noStrike" baseline="0" dirty="0" err="1">
                <a:latin typeface="Times New Roman" panose="02020603050405020304" pitchFamily="18" charset="0"/>
                <a:cs typeface="Times New Roman" panose="02020603050405020304" pitchFamily="18" charset="0"/>
              </a:rPr>
              <a:t>Dumnab</a:t>
            </a:r>
            <a:r>
              <a:rPr lang="en-IN" b="0" i="0" u="none" strike="noStrike" baseline="0" dirty="0">
                <a:latin typeface="Times New Roman" panose="02020603050405020304" pitchFamily="18" charset="0"/>
                <a:cs typeface="Times New Roman" panose="02020603050405020304" pitchFamily="18" charset="0"/>
              </a:rPr>
              <a:t>  ram</a:t>
            </a:r>
          </a:p>
          <a:p>
            <a:pPr lvl="1" algn="l"/>
            <a:r>
              <a:rPr lang="en-IN" b="0" i="0" u="none" strike="noStrike" baseline="0" dirty="0">
                <a:latin typeface="Times New Roman" panose="02020603050405020304" pitchFamily="18" charset="0"/>
                <a:cs typeface="Times New Roman" panose="02020603050405020304" pitchFamily="18" charset="0"/>
              </a:rPr>
              <a:t>     </a:t>
            </a:r>
            <a:r>
              <a:rPr lang="en-IN" b="0" i="0" u="none" strike="noStrike" baseline="0" dirty="0" err="1">
                <a:latin typeface="Times New Roman" panose="02020603050405020304" pitchFamily="18" charset="0"/>
                <a:cs typeface="Times New Roman" panose="02020603050405020304" pitchFamily="18" charset="0"/>
              </a:rPr>
              <a:t>Dumnab</a:t>
            </a:r>
            <a:r>
              <a:rPr lang="en-IN" b="0" i="0" u="none" strike="noStrike" baseline="0" dirty="0">
                <a:latin typeface="Times New Roman" panose="02020603050405020304" pitchFamily="18" charset="0"/>
                <a:cs typeface="Times New Roman" panose="02020603050405020304" pitchFamily="18" charset="0"/>
              </a:rPr>
              <a:t>  house</a:t>
            </a:r>
          </a:p>
          <a:p>
            <a:pPr lvl="1" algn="l"/>
            <a:r>
              <a:rPr lang="en-IN" b="0" i="0" u="none" strike="noStrike" baseline="0" dirty="0">
                <a:latin typeface="Times New Roman" panose="02020603050405020304" pitchFamily="18" charset="0"/>
                <a:cs typeface="Times New Roman" panose="02020603050405020304" pitchFamily="18" charset="0"/>
              </a:rPr>
              <a:t>     ‘</a:t>
            </a:r>
            <a:r>
              <a:rPr lang="en-IN" b="0" i="0" u="none" strike="noStrike" baseline="0" dirty="0" err="1">
                <a:latin typeface="Times New Roman" panose="02020603050405020304" pitchFamily="18" charset="0"/>
                <a:cs typeface="Times New Roman" panose="02020603050405020304" pitchFamily="18" charset="0"/>
              </a:rPr>
              <a:t>Dumnab’s</a:t>
            </a:r>
            <a:r>
              <a:rPr lang="en-IN" b="0" i="0" u="none" strike="noStrike" baseline="0" dirty="0">
                <a:latin typeface="Times New Roman" panose="02020603050405020304" pitchFamily="18" charset="0"/>
                <a:cs typeface="Times New Roman" panose="02020603050405020304" pitchFamily="18" charset="0"/>
              </a:rPr>
              <a:t> house’</a:t>
            </a:r>
          </a:p>
          <a:p>
            <a:pPr lvl="1" algn="l"/>
            <a:endParaRPr lang="en-IN" dirty="0">
              <a:latin typeface="Times New Roman" panose="02020603050405020304" pitchFamily="18" charset="0"/>
              <a:cs typeface="Times New Roman" panose="02020603050405020304" pitchFamily="18" charset="0"/>
            </a:endParaRPr>
          </a:p>
          <a:p>
            <a:pPr algn="l"/>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47B3C454-2EFB-C05F-6A68-4964F5526CE4}"/>
              </a:ext>
            </a:extLst>
          </p:cNvPr>
          <p:cNvSpPr>
            <a:spLocks noGrp="1"/>
          </p:cNvSpPr>
          <p:nvPr>
            <p:ph type="sldNum" sz="quarter" idx="12"/>
          </p:nvPr>
        </p:nvSpPr>
        <p:spPr/>
        <p:txBody>
          <a:bodyPr/>
          <a:lstStyle/>
          <a:p>
            <a:fld id="{9953917B-9314-44A8-9CF5-8C1178B13F89}" type="slidenum">
              <a:rPr lang="en-IN" smtClean="0"/>
              <a:t>9</a:t>
            </a:fld>
            <a:endParaRPr lang="en-IN"/>
          </a:p>
        </p:txBody>
      </p:sp>
    </p:spTree>
    <p:extLst>
      <p:ext uri="{BB962C8B-B14F-4D97-AF65-F5344CB8AC3E}">
        <p14:creationId xmlns:p14="http://schemas.microsoft.com/office/powerpoint/2010/main" val="30113442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5834</TotalTime>
  <Words>5484</Words>
  <Application>Microsoft Office PowerPoint</Application>
  <PresentationFormat>Widescreen</PresentationFormat>
  <Paragraphs>588</Paragraphs>
  <Slides>69</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69</vt:i4>
      </vt:variant>
    </vt:vector>
  </HeadingPairs>
  <TitlesOfParts>
    <vt:vector size="75" baseType="lpstr">
      <vt:lpstr>Arial</vt:lpstr>
      <vt:lpstr>Calibri</vt:lpstr>
      <vt:lpstr>Calibri Light</vt:lpstr>
      <vt:lpstr>Times New Roman</vt:lpstr>
      <vt:lpstr>Wingdings</vt:lpstr>
      <vt:lpstr>Office Theme</vt:lpstr>
      <vt:lpstr>5 Grammatical relations and alignment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Language?</dc:title>
  <dc:creator>Sh Francis Monsang</dc:creator>
  <cp:lastModifiedBy>Sh Francis Monsang</cp:lastModifiedBy>
  <cp:revision>256</cp:revision>
  <dcterms:created xsi:type="dcterms:W3CDTF">2024-01-07T16:04:09Z</dcterms:created>
  <dcterms:modified xsi:type="dcterms:W3CDTF">2025-02-08T16:48:43Z</dcterms:modified>
</cp:coreProperties>
</file>