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404" r:id="rId3"/>
    <p:sldId id="453" r:id="rId4"/>
    <p:sldId id="454" r:id="rId5"/>
    <p:sldId id="419" r:id="rId6"/>
    <p:sldId id="405" r:id="rId7"/>
    <p:sldId id="406" r:id="rId8"/>
    <p:sldId id="421" r:id="rId9"/>
    <p:sldId id="407" r:id="rId10"/>
    <p:sldId id="408" r:id="rId11"/>
    <p:sldId id="409" r:id="rId12"/>
    <p:sldId id="455" r:id="rId13"/>
    <p:sldId id="434" r:id="rId14"/>
    <p:sldId id="437" r:id="rId15"/>
    <p:sldId id="438" r:id="rId16"/>
    <p:sldId id="435" r:id="rId17"/>
    <p:sldId id="426" r:id="rId18"/>
    <p:sldId id="412" r:id="rId19"/>
    <p:sldId id="413" r:id="rId20"/>
    <p:sldId id="414" r:id="rId21"/>
    <p:sldId id="415" r:id="rId22"/>
    <p:sldId id="416" r:id="rId23"/>
    <p:sldId id="424" r:id="rId24"/>
    <p:sldId id="439" r:id="rId25"/>
    <p:sldId id="440" r:id="rId26"/>
    <p:sldId id="425" r:id="rId27"/>
    <p:sldId id="427" r:id="rId28"/>
    <p:sldId id="430" r:id="rId29"/>
    <p:sldId id="431" r:id="rId30"/>
    <p:sldId id="459" r:id="rId31"/>
    <p:sldId id="461" r:id="rId32"/>
    <p:sldId id="432" r:id="rId33"/>
    <p:sldId id="436" r:id="rId34"/>
    <p:sldId id="462" r:id="rId35"/>
    <p:sldId id="460" r:id="rId36"/>
    <p:sldId id="442" r:id="rId37"/>
    <p:sldId id="443" r:id="rId38"/>
    <p:sldId id="444" r:id="rId39"/>
    <p:sldId id="445" r:id="rId40"/>
    <p:sldId id="446" r:id="rId41"/>
    <p:sldId id="447" r:id="rId42"/>
    <p:sldId id="496" r:id="rId43"/>
    <p:sldId id="497" r:id="rId44"/>
    <p:sldId id="495" r:id="rId45"/>
    <p:sldId id="491" r:id="rId46"/>
    <p:sldId id="494" r:id="rId47"/>
    <p:sldId id="508" r:id="rId48"/>
    <p:sldId id="452" r:id="rId49"/>
    <p:sldId id="505" r:id="rId50"/>
    <p:sldId id="499" r:id="rId51"/>
    <p:sldId id="506" r:id="rId52"/>
    <p:sldId id="500" r:id="rId53"/>
    <p:sldId id="501" r:id="rId54"/>
    <p:sldId id="502" r:id="rId55"/>
    <p:sldId id="503" r:id="rId56"/>
    <p:sldId id="44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457" autoAdjust="0"/>
  </p:normalViewPr>
  <p:slideViewPr>
    <p:cSldViewPr snapToGrid="0">
      <p:cViewPr varScale="1">
        <p:scale>
          <a:sx n="59" d="100"/>
          <a:sy n="59" d="100"/>
        </p:scale>
        <p:origin x="836" y="76"/>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19-03-2025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19-03-2025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19-03-2025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19-03-2025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19-03-2025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19-03-2025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19-03-2025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19-03-2025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19-03-2025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19-03-2025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19-03-2025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19-03-2025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0906760" cy="1262743"/>
          </a:xfrm>
        </p:spPr>
        <p:txBody>
          <a:bodyPr>
            <a:noAutofit/>
          </a:bodyPr>
          <a:lstStyle/>
          <a:p>
            <a:pPr>
              <a:lnSpc>
                <a:spcPct val="150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6. Hierarchies and semantic maps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properties of the nominals (nouns) other than their grammatical relations are determining the operation of agreement in </a:t>
            </a:r>
            <a:r>
              <a:rPr lang="en-US" sz="2000" b="1"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adequately describe what is occurring in the </a:t>
            </a:r>
            <a:r>
              <a:rPr lang="en-US" sz="2000"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data, one must first realize that both </a:t>
            </a:r>
            <a:r>
              <a:rPr lang="en-US" sz="2000" b="1" dirty="0">
                <a:latin typeface="Times New Roman" panose="02020603050405020304" pitchFamily="18" charset="0"/>
                <a:cs typeface="Times New Roman" panose="02020603050405020304" pitchFamily="18" charset="0"/>
              </a:rPr>
              <a:t>constituent order</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agreement</a:t>
            </a:r>
            <a:r>
              <a:rPr lang="en-US" sz="2000" dirty="0">
                <a:latin typeface="Times New Roman" panose="02020603050405020304" pitchFamily="18" charset="0"/>
                <a:cs typeface="Times New Roman" panose="02020603050405020304" pitchFamily="18" charset="0"/>
              </a:rPr>
              <a:t> are sensitive to the relative "</a:t>
            </a: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of the participants in the clause.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simple transitive clauses, the verb agrees with the nominal that possesses the higher animacy, and this nominal is positioned first.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humans</a:t>
            </a:r>
            <a:r>
              <a:rPr lang="en-US" sz="2000" dirty="0">
                <a:latin typeface="Times New Roman" panose="02020603050405020304" pitchFamily="18" charset="0"/>
                <a:cs typeface="Times New Roman" panose="02020603050405020304" pitchFamily="18" charset="0"/>
              </a:rPr>
              <a:t> are rated as being </a:t>
            </a:r>
            <a:r>
              <a:rPr lang="en-US" sz="2000" b="1" dirty="0">
                <a:latin typeface="Times New Roman" panose="02020603050405020304" pitchFamily="18" charset="0"/>
                <a:cs typeface="Times New Roman" panose="02020603050405020304" pitchFamily="18" charset="0"/>
              </a:rPr>
              <a:t>more animate </a:t>
            </a:r>
            <a:r>
              <a:rPr lang="en-US" sz="2000" dirty="0">
                <a:latin typeface="Times New Roman" panose="02020603050405020304" pitchFamily="18" charset="0"/>
                <a:cs typeface="Times New Roman" panose="02020603050405020304" pitchFamily="18" charset="0"/>
              </a:rPr>
              <a:t>than </a:t>
            </a:r>
            <a:r>
              <a:rPr lang="en-US" sz="2000" b="1" dirty="0">
                <a:latin typeface="Times New Roman" panose="02020603050405020304" pitchFamily="18" charset="0"/>
                <a:cs typeface="Times New Roman" panose="02020603050405020304" pitchFamily="18" charset="0"/>
              </a:rPr>
              <a:t>animals</a:t>
            </a:r>
            <a:r>
              <a:rPr lang="en-US" sz="2000" dirty="0">
                <a:latin typeface="Times New Roman" panose="02020603050405020304" pitchFamily="18" charset="0"/>
                <a:cs typeface="Times New Roman" panose="02020603050405020304" pitchFamily="18" charset="0"/>
              </a:rPr>
              <a:t> (cf. (la) and (2a)),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proper nouns </a:t>
            </a:r>
            <a:r>
              <a:rPr lang="en-US" sz="2000" dirty="0">
                <a:latin typeface="Times New Roman" panose="02020603050405020304" pitchFamily="18" charset="0"/>
                <a:cs typeface="Times New Roman" panose="02020603050405020304" pitchFamily="18" charset="0"/>
              </a:rPr>
              <a:t>more animate than </a:t>
            </a:r>
            <a:r>
              <a:rPr lang="en-US" sz="2000" b="1" dirty="0">
                <a:latin typeface="Times New Roman" panose="02020603050405020304" pitchFamily="18" charset="0"/>
                <a:cs typeface="Times New Roman" panose="02020603050405020304" pitchFamily="18" charset="0"/>
              </a:rPr>
              <a:t>common nouns </a:t>
            </a:r>
            <a:r>
              <a:rPr lang="en-US" sz="2000" dirty="0">
                <a:latin typeface="Times New Roman" panose="02020603050405020304" pitchFamily="18" charset="0"/>
                <a:cs typeface="Times New Roman" panose="02020603050405020304" pitchFamily="18" charset="0"/>
              </a:rPr>
              <a:t>(cf. (</a:t>
            </a:r>
            <a:r>
              <a:rPr lang="en-US" sz="2000" dirty="0" err="1">
                <a:latin typeface="Times New Roman" panose="02020603050405020304" pitchFamily="18" charset="0"/>
                <a:cs typeface="Times New Roman" panose="02020603050405020304" pitchFamily="18" charset="0"/>
              </a:rPr>
              <a:t>lb</a:t>
            </a:r>
            <a:r>
              <a:rPr lang="en-US" sz="2000" dirty="0">
                <a:latin typeface="Times New Roman" panose="02020603050405020304" pitchFamily="18" charset="0"/>
                <a:cs typeface="Times New Roman" panose="02020603050405020304" pitchFamily="18" charset="0"/>
              </a:rPr>
              <a:t>) and (2b)),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both </a:t>
            </a:r>
            <a:r>
              <a:rPr lang="en-US" sz="2000" b="1" dirty="0">
                <a:latin typeface="Times New Roman" panose="02020603050405020304" pitchFamily="18" charset="0"/>
                <a:cs typeface="Times New Roman" panose="02020603050405020304" pitchFamily="18" charset="0"/>
              </a:rPr>
              <a:t>first and second person </a:t>
            </a:r>
            <a:r>
              <a:rPr lang="en-US" sz="2000" dirty="0">
                <a:latin typeface="Times New Roman" panose="02020603050405020304" pitchFamily="18" charset="0"/>
                <a:cs typeface="Times New Roman" panose="02020603050405020304" pitchFamily="18" charset="0"/>
              </a:rPr>
              <a:t>more animate than </a:t>
            </a:r>
            <a:r>
              <a:rPr lang="en-US" sz="2000" b="1" dirty="0">
                <a:latin typeface="Times New Roman" panose="02020603050405020304" pitchFamily="18" charset="0"/>
                <a:cs typeface="Times New Roman" panose="02020603050405020304" pitchFamily="18" charset="0"/>
              </a:rPr>
              <a:t>common nouns </a:t>
            </a:r>
            <a:r>
              <a:rPr lang="en-US" sz="2000" dirty="0">
                <a:latin typeface="Times New Roman" panose="02020603050405020304" pitchFamily="18" charset="0"/>
                <a:cs typeface="Times New Roman" panose="02020603050405020304" pitchFamily="18" charset="0"/>
              </a:rPr>
              <a:t>(cf. (lc) and (Id) to (2c) and (2d)),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first-person pronouns </a:t>
            </a:r>
            <a:r>
              <a:rPr lang="en-US" sz="2000" dirty="0">
                <a:latin typeface="Times New Roman" panose="02020603050405020304" pitchFamily="18" charset="0"/>
                <a:cs typeface="Times New Roman" panose="02020603050405020304" pitchFamily="18" charset="0"/>
              </a:rPr>
              <a:t>more animate than </a:t>
            </a:r>
            <a:r>
              <a:rPr lang="en-US" sz="2000" b="1" dirty="0">
                <a:latin typeface="Times New Roman" panose="02020603050405020304" pitchFamily="18" charset="0"/>
                <a:cs typeface="Times New Roman" panose="02020603050405020304" pitchFamily="18" charset="0"/>
              </a:rPr>
              <a:t>second-person pronouns </a:t>
            </a:r>
            <a:r>
              <a:rPr lang="en-US" sz="2000" dirty="0">
                <a:latin typeface="Times New Roman" panose="02020603050405020304" pitchFamily="18" charset="0"/>
                <a:cs typeface="Times New Roman" panose="02020603050405020304" pitchFamily="18" charset="0"/>
              </a:rPr>
              <a:t>(cf. (le) and (2e)).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127938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Animacy Hierarchy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first what is hierarchy?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hierarchy is when things are arranged in order of importance.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settlement hierarchy puts settlements in order.</a:t>
            </a:r>
          </a:p>
          <a:p>
            <a:pPr marL="800100" lvl="1" indent="-342900" algn="l">
              <a:lnSpc>
                <a:spcPct val="150000"/>
              </a:lnSpc>
              <a:spcBef>
                <a:spcPts val="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This can be done in three ways: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1. The size of  each settlement (main way)</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2. The number of settlements and the distance between</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     them (smaller number = higher order)</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3. The number of services a settlement has. A top order settlement three hospitals, lots of </a:t>
            </a:r>
            <a:r>
              <a:rPr lang="en-US" sz="2000" dirty="0" err="1">
                <a:latin typeface="Times New Roman" panose="02020603050405020304" pitchFamily="18" charset="0"/>
                <a:cs typeface="Times New Roman" panose="02020603050405020304" pitchFamily="18" charset="0"/>
              </a:rPr>
              <a:t>jewellery</a:t>
            </a:r>
            <a:r>
              <a:rPr lang="en-US" sz="2000" dirty="0">
                <a:latin typeface="Times New Roman" panose="02020603050405020304" pitchFamily="18" charset="0"/>
                <a:cs typeface="Times New Roman" panose="02020603050405020304" pitchFamily="18" charset="0"/>
              </a:rPr>
              <a:t>   </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    shops etc., whilst a low order settlement might only have a Post office nearby.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2700598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2CEF6-3EAE-A670-C1CA-B302874795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B36DD34-8451-51D9-2AC1-C53A010F4D5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But In linguistics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Animacy refers to how "alive" or "sentient" (able to perceive or feel things) a noun is.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languages use an animacy hierarchy to determine how nouns behave in grammar (e.g., case marking, verb agreement, pronoun usage).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setting up an </a:t>
            </a:r>
            <a:r>
              <a:rPr lang="en-US" sz="2000" b="1" dirty="0">
                <a:latin typeface="Times New Roman" panose="02020603050405020304" pitchFamily="18" charset="0"/>
                <a:cs typeface="Times New Roman" panose="02020603050405020304" pitchFamily="18" charset="0"/>
              </a:rPr>
              <a:t>animacy hierarchy </a:t>
            </a:r>
            <a:r>
              <a:rPr lang="en-US" sz="2000" dirty="0">
                <a:latin typeface="Times New Roman" panose="02020603050405020304" pitchFamily="18" charset="0"/>
                <a:cs typeface="Times New Roman" panose="02020603050405020304" pitchFamily="18" charset="0"/>
              </a:rPr>
              <a:t>for </a:t>
            </a:r>
            <a:r>
              <a:rPr lang="en-US" sz="2000" b="1"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it is possible to state simply that the </a:t>
            </a:r>
            <a:r>
              <a:rPr lang="en-US" sz="2000" b="1" dirty="0">
                <a:latin typeface="Times New Roman" panose="02020603050405020304" pitchFamily="18" charset="0"/>
                <a:cs typeface="Times New Roman" panose="02020603050405020304" pitchFamily="18" charset="0"/>
              </a:rPr>
              <a:t>more animate nominal </a:t>
            </a:r>
            <a:r>
              <a:rPr lang="en-US" sz="2000" dirty="0">
                <a:latin typeface="Times New Roman" panose="02020603050405020304" pitchFamily="18" charset="0"/>
                <a:cs typeface="Times New Roman" panose="02020603050405020304" pitchFamily="18" charset="0"/>
              </a:rPr>
              <a:t>is placed before the </a:t>
            </a:r>
            <a:r>
              <a:rPr lang="en-US" sz="2000" b="1" dirty="0">
                <a:latin typeface="Times New Roman" panose="02020603050405020304" pitchFamily="18" charset="0"/>
                <a:cs typeface="Times New Roman" panose="02020603050405020304" pitchFamily="18" charset="0"/>
              </a:rPr>
              <a:t>less animate nominal</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verb agrees </a:t>
            </a:r>
            <a:r>
              <a:rPr lang="en-US" sz="2000" dirty="0">
                <a:latin typeface="Times New Roman" panose="02020603050405020304" pitchFamily="18" charset="0"/>
                <a:cs typeface="Times New Roman" panose="02020603050405020304" pitchFamily="18" charset="0"/>
              </a:rPr>
              <a:t>with the </a:t>
            </a:r>
            <a:r>
              <a:rPr lang="en-US" sz="2000" b="1" dirty="0">
                <a:latin typeface="Times New Roman" panose="02020603050405020304" pitchFamily="18" charset="0"/>
                <a:cs typeface="Times New Roman" panose="02020603050405020304" pitchFamily="18" charset="0"/>
              </a:rPr>
              <a:t>nominal of higher animacy</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0360D369-CB47-1E76-9EF4-0DA26259B1EA}"/>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264478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92816-7D06-77E9-6026-87DF189363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3FC9EAF-CD96-2524-1673-D39B4B0FBD2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Similar phenomena is also found in other languages.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Hence, it has been proposed (e.g., Silverstein 1976) that there is a universal Animacy Hierarchy.</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&amp; 2 person &gt; 3 person pronoun &gt; proper name/kin term &gt; human NP &gt; animate NP &gt; inanimate NP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0412B15-1C83-220C-77D4-6F207D5CF39B}"/>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378553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01419-4D6A-927D-A7FB-2934FEBC7B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277D3D6-E3C4-BBAF-DAD7-A8EA2C169B3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Animacy Hierarchy </a:t>
            </a:r>
            <a:r>
              <a:rPr lang="en-US" sz="2000" dirty="0">
                <a:latin typeface="Times New Roman" panose="02020603050405020304" pitchFamily="18" charset="0"/>
                <a:cs typeface="Times New Roman" panose="02020603050405020304" pitchFamily="18" charset="0"/>
              </a:rPr>
              <a:t>(from most animate to least animate):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 First-person pronouns ("I," "we")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Second-person pronouns ("you")</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3. Third-person pronouns ("he," "she," "they")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4. Proper names ("Alice," "John")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5. Human nouns ("teacher," "child")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6. Higher animals ("dog," "elephant")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7. Lower animals ("ant," "worm")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8. Natural forces ("wind," "storm")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9. Inanimate objects ("rock," "table")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10. Abstract concepts ("justice," "love")</a:t>
            </a:r>
          </a:p>
        </p:txBody>
      </p:sp>
      <p:sp>
        <p:nvSpPr>
          <p:cNvPr id="5" name="Slide Number Placeholder 4">
            <a:extLst>
              <a:ext uri="{FF2B5EF4-FFF2-40B4-BE49-F238E27FC236}">
                <a16:creationId xmlns:a16="http://schemas.microsoft.com/office/drawing/2014/main" id="{C7D52500-2529-0626-F7C1-E7627A67A4A3}"/>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407452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762BA-E9EA-9FDC-1C97-08B5507111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FCC9F0-83D2-62A2-26BE-DD747D23E02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Effects of the Animacy Hierarchy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some languages (e.g., Hindi, Japanese), higher-animate nouns take different case markings than inanimate nouns.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languages (e.g., Russian, Ojibwe) have differential object marking (DOM) where animate objects require special markers.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Subject-verb agreement often follows animacy (animate subjects tend to control verb agreement more than </a:t>
            </a:r>
            <a:r>
              <a:rPr lang="en-US" sz="2000" dirty="0" err="1">
                <a:latin typeface="Times New Roman" panose="02020603050405020304" pitchFamily="18" charset="0"/>
                <a:cs typeface="Times New Roman" panose="02020603050405020304" pitchFamily="18" charset="0"/>
              </a:rPr>
              <a:t>inanimates</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C4D3D58-14F5-AD52-28D6-3049F02475E1}"/>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299072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DA587-281D-F3FC-D87E-CD0B764F06E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F890708-1CB8-5C76-C7A7-E449FDD896F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Extended Animacy Hierarchy: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first/second p &lt; person pronouns &lt; third person pronoun &lt; proper names &lt; human common noun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&lt; nonhuman animate common noun &lt; inanimate common noun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combination of features has been named the ‘animacy hierarchy’.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Since semantic animacy is only part of the hierarchy, we will call it the extended animacy hierarchy.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(Dixon 1979:85; Silverstein 1976).</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051A5C4-D76A-6251-A255-1FC4F07CB171}"/>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190155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DB603-5B08-2586-B1A7-8580BEEB2C5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9026D3-01EE-D606-869D-A57E969766B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extended animacy hierarchy actually involves three distinct but related functional dimensions: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(1a) </a:t>
            </a:r>
            <a:r>
              <a:rPr lang="en-US" b="1" dirty="0">
                <a:latin typeface="Times New Roman" panose="02020603050405020304" pitchFamily="18" charset="0"/>
                <a:cs typeface="Times New Roman" panose="02020603050405020304" pitchFamily="18" charset="0"/>
              </a:rPr>
              <a:t>Person</a:t>
            </a:r>
            <a:r>
              <a:rPr lang="en-US" dirty="0">
                <a:latin typeface="Times New Roman" panose="02020603050405020304" pitchFamily="18" charset="0"/>
                <a:cs typeface="Times New Roman" panose="02020603050405020304" pitchFamily="18" charset="0"/>
              </a:rPr>
              <a:t>: first, second &lt; third</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(1b) </a:t>
            </a:r>
            <a:r>
              <a:rPr lang="en-US" b="1" dirty="0">
                <a:latin typeface="Times New Roman" panose="02020603050405020304" pitchFamily="18" charset="0"/>
                <a:cs typeface="Times New Roman" panose="02020603050405020304" pitchFamily="18" charset="0"/>
              </a:rPr>
              <a:t>Referentiality</a:t>
            </a:r>
            <a:r>
              <a:rPr lang="en-US" dirty="0">
                <a:latin typeface="Times New Roman" panose="02020603050405020304" pitchFamily="18" charset="0"/>
                <a:cs typeface="Times New Roman" panose="02020603050405020304" pitchFamily="18" charset="0"/>
              </a:rPr>
              <a:t>: pronoun &lt; proper name &lt; common noun</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(1c) </a:t>
            </a:r>
            <a:r>
              <a:rPr lang="en-US" b="1" dirty="0">
                <a:latin typeface="Times New Roman" panose="02020603050405020304" pitchFamily="18" charset="0"/>
                <a:cs typeface="Times New Roman" panose="02020603050405020304" pitchFamily="18" charset="0"/>
              </a:rPr>
              <a:t>Animacy</a:t>
            </a:r>
            <a:r>
              <a:rPr lang="en-US" dirty="0">
                <a:latin typeface="Times New Roman" panose="02020603050405020304" pitchFamily="18" charset="0"/>
                <a:cs typeface="Times New Roman" panose="02020603050405020304" pitchFamily="18" charset="0"/>
              </a:rPr>
              <a:t>: human &lt; animate &lt; inanimate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is a </a:t>
            </a:r>
            <a:r>
              <a:rPr lang="en-US" sz="2000" b="1" dirty="0">
                <a:latin typeface="Times New Roman" panose="02020603050405020304" pitchFamily="18" charset="0"/>
                <a:cs typeface="Times New Roman" panose="02020603050405020304" pitchFamily="18" charset="0"/>
              </a:rPr>
              <a:t>person hierarchy</a:t>
            </a:r>
            <a:r>
              <a:rPr lang="en-US" sz="2000" dirty="0">
                <a:latin typeface="Times New Roman" panose="02020603050405020304" pitchFamily="18" charset="0"/>
                <a:cs typeface="Times New Roman" panose="02020603050405020304" pitchFamily="18" charset="0"/>
              </a:rPr>
              <a:t>, in which </a:t>
            </a:r>
            <a:r>
              <a:rPr lang="en-US" sz="2000" i="1" dirty="0">
                <a:latin typeface="Times New Roman" panose="02020603050405020304" pitchFamily="18" charset="0"/>
                <a:cs typeface="Times New Roman" panose="02020603050405020304" pitchFamily="18" charset="0"/>
              </a:rPr>
              <a:t>first and second person </a:t>
            </a:r>
            <a:r>
              <a:rPr lang="en-US" sz="2000" dirty="0">
                <a:latin typeface="Times New Roman" panose="02020603050405020304" pitchFamily="18" charset="0"/>
                <a:cs typeface="Times New Roman" panose="02020603050405020304" pitchFamily="18" charset="0"/>
              </a:rPr>
              <a:t>outrank </a:t>
            </a:r>
            <a:r>
              <a:rPr lang="en-US" sz="2000" i="1" dirty="0">
                <a:latin typeface="Times New Roman" panose="02020603050405020304" pitchFamily="18" charset="0"/>
                <a:cs typeface="Times New Roman" panose="02020603050405020304" pitchFamily="18" charset="0"/>
              </a:rPr>
              <a:t>third person</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second is a </a:t>
            </a:r>
            <a:r>
              <a:rPr lang="en-US" sz="2000" b="1" dirty="0">
                <a:latin typeface="Times New Roman" panose="02020603050405020304" pitchFamily="18" charset="0"/>
                <a:cs typeface="Times New Roman" panose="02020603050405020304" pitchFamily="18" charset="0"/>
              </a:rPr>
              <a:t>referentiality hierarchy</a:t>
            </a:r>
            <a:r>
              <a:rPr lang="en-US" sz="2000" dirty="0">
                <a:latin typeface="Times New Roman" panose="02020603050405020304" pitchFamily="18" charset="0"/>
                <a:cs typeface="Times New Roman" panose="02020603050405020304" pitchFamily="18" charset="0"/>
              </a:rPr>
              <a:t>, in which </a:t>
            </a:r>
            <a:r>
              <a:rPr lang="en-US" sz="2000" i="1" dirty="0">
                <a:latin typeface="Times New Roman" panose="02020603050405020304" pitchFamily="18" charset="0"/>
                <a:cs typeface="Times New Roman" panose="02020603050405020304" pitchFamily="18" charset="0"/>
              </a:rPr>
              <a:t>pronouns</a:t>
            </a:r>
            <a:r>
              <a:rPr lang="en-US" sz="2000" dirty="0">
                <a:latin typeface="Times New Roman" panose="02020603050405020304" pitchFamily="18" charset="0"/>
                <a:cs typeface="Times New Roman" panose="02020603050405020304" pitchFamily="18" charset="0"/>
              </a:rPr>
              <a:t> outrank </a:t>
            </a:r>
            <a:r>
              <a:rPr lang="en-US" sz="2000" i="1" dirty="0">
                <a:latin typeface="Times New Roman" panose="02020603050405020304" pitchFamily="18" charset="0"/>
                <a:cs typeface="Times New Roman" panose="02020603050405020304" pitchFamily="18" charset="0"/>
              </a:rPr>
              <a:t>common nouns </a:t>
            </a:r>
            <a:r>
              <a:rPr lang="en-US" sz="2000" dirty="0">
                <a:latin typeface="Times New Roman" panose="02020603050405020304" pitchFamily="18" charset="0"/>
                <a:cs typeface="Times New Roman" panose="02020603050405020304" pitchFamily="18" charset="0"/>
              </a:rPr>
              <a:t>(there is some evidence that proper names occupy an intermediate position on this hierarchy).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there is the </a:t>
            </a:r>
            <a:r>
              <a:rPr lang="en-US" sz="2000" b="1" dirty="0">
                <a:latin typeface="Times New Roman" panose="02020603050405020304" pitchFamily="18" charset="0"/>
                <a:cs typeface="Times New Roman" panose="02020603050405020304" pitchFamily="18" charset="0"/>
              </a:rPr>
              <a:t>animacy hierarchy proper</a:t>
            </a:r>
            <a:r>
              <a:rPr lang="en-US" sz="2000" dirty="0">
                <a:latin typeface="Times New Roman" panose="02020603050405020304" pitchFamily="18" charset="0"/>
                <a:cs typeface="Times New Roman" panose="02020603050405020304" pitchFamily="18" charset="0"/>
              </a:rPr>
              <a:t>, in which </a:t>
            </a:r>
            <a:r>
              <a:rPr lang="en-US" sz="2000" i="1" dirty="0">
                <a:latin typeface="Times New Roman" panose="02020603050405020304" pitchFamily="18" charset="0"/>
                <a:cs typeface="Times New Roman" panose="02020603050405020304" pitchFamily="18" charset="0"/>
              </a:rPr>
              <a:t>humans</a:t>
            </a:r>
            <a:r>
              <a:rPr lang="en-US" sz="2000" dirty="0">
                <a:latin typeface="Times New Roman" panose="02020603050405020304" pitchFamily="18" charset="0"/>
                <a:cs typeface="Times New Roman" panose="02020603050405020304" pitchFamily="18" charset="0"/>
              </a:rPr>
              <a:t> outrank </a:t>
            </a:r>
            <a:r>
              <a:rPr lang="en-US" sz="2000" i="1" dirty="0">
                <a:latin typeface="Times New Roman" panose="02020603050405020304" pitchFamily="18" charset="0"/>
                <a:cs typeface="Times New Roman" panose="02020603050405020304" pitchFamily="18" charset="0"/>
              </a:rPr>
              <a:t>nonhuman animates</a:t>
            </a:r>
            <a:r>
              <a:rPr lang="en-US" sz="2000" dirty="0">
                <a:latin typeface="Times New Roman" panose="02020603050405020304" pitchFamily="18" charset="0"/>
                <a:cs typeface="Times New Roman" panose="02020603050405020304" pitchFamily="18" charset="0"/>
              </a:rPr>
              <a:t>, which in turn outrank </a:t>
            </a:r>
            <a:r>
              <a:rPr lang="en-US" sz="2000" i="1" dirty="0" err="1">
                <a:latin typeface="Times New Roman" panose="02020603050405020304" pitchFamily="18" charset="0"/>
                <a:cs typeface="Times New Roman" panose="02020603050405020304" pitchFamily="18" charset="0"/>
              </a:rPr>
              <a:t>inanimates</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CDFC9394-D289-F127-BE27-751100D26A50}"/>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283599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7AF11-988D-FEFB-2428-2FB2BB2B479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4A33463-3C45-9DD4-ADBE-A97013784DF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Several comments need to be made at this juncture with respect to the Animacy Hierarchy.</a:t>
            </a:r>
          </a:p>
          <a:p>
            <a:pPr marL="342900" indent="-342900" algn="l">
              <a:lnSpc>
                <a:spcPct val="150000"/>
              </a:lnSpc>
              <a:spcBef>
                <a:spcPts val="0"/>
              </a:spcBef>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the hierarchy is structured by a </a:t>
            </a:r>
            <a:r>
              <a:rPr lang="en-US" sz="2000" b="1" dirty="0">
                <a:latin typeface="Times New Roman" panose="02020603050405020304" pitchFamily="18" charset="0"/>
                <a:cs typeface="Times New Roman" panose="02020603050405020304" pitchFamily="18" charset="0"/>
              </a:rPr>
              <a:t>sociocentric orientation </a:t>
            </a:r>
            <a:r>
              <a:rPr lang="en-US" sz="2000" dirty="0">
                <a:latin typeface="Times New Roman" panose="02020603050405020304" pitchFamily="18" charset="0"/>
                <a:cs typeface="Times New Roman" panose="02020603050405020304" pitchFamily="18" charset="0"/>
              </a:rPr>
              <a:t>this captures the notion that </a:t>
            </a:r>
            <a:r>
              <a:rPr lang="en-US" sz="2000" i="1" dirty="0">
                <a:latin typeface="Times New Roman" panose="02020603050405020304" pitchFamily="18" charset="0"/>
                <a:cs typeface="Times New Roman" panose="02020603050405020304" pitchFamily="18" charset="0"/>
              </a:rPr>
              <a:t>speakers and writers tend to place most importance on themselves</a:t>
            </a:r>
            <a:r>
              <a:rPr lang="en-US" sz="2000" dirty="0">
                <a:latin typeface="Times New Roman" panose="02020603050405020304" pitchFamily="18" charset="0"/>
                <a:cs typeface="Times New Roman" panose="02020603050405020304" pitchFamily="18" charset="0"/>
              </a:rPr>
              <a:t> and those listening to them (i.e., those who generally are referred to in the second person).</a:t>
            </a:r>
          </a:p>
          <a:p>
            <a:pPr marL="342900" indent="-342900" algn="l">
              <a:lnSpc>
                <a:spcPct val="150000"/>
              </a:lnSpc>
              <a:spcBef>
                <a:spcPts val="0"/>
              </a:spcBef>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Second</a:t>
            </a:r>
            <a:r>
              <a:rPr lang="en-US" sz="2000" dirty="0">
                <a:latin typeface="Times New Roman" panose="02020603050405020304" pitchFamily="18" charset="0"/>
                <a:cs typeface="Times New Roman" panose="02020603050405020304" pitchFamily="18" charset="0"/>
              </a:rPr>
              <a:t>, the hierarchy assigns </a:t>
            </a:r>
            <a:r>
              <a:rPr lang="en-US" sz="2000" i="1" dirty="0">
                <a:latin typeface="Times New Roman" panose="02020603050405020304" pitchFamily="18" charset="0"/>
                <a:cs typeface="Times New Roman" panose="02020603050405020304" pitchFamily="18" charset="0"/>
              </a:rPr>
              <a:t>primacy to nominals with which speakers and writers are familiar or have </a:t>
            </a:r>
            <a:r>
              <a:rPr lang="en-US" sz="2000" b="1" i="1" dirty="0">
                <a:latin typeface="Times New Roman" panose="02020603050405020304" pitchFamily="18" charset="0"/>
                <a:cs typeface="Times New Roman" panose="02020603050405020304" pitchFamily="18" charset="0"/>
              </a:rPr>
              <a:t>empathy</a:t>
            </a:r>
            <a:r>
              <a:rPr lang="en-US" sz="2000" dirty="0">
                <a:latin typeface="Times New Roman" panose="02020603050405020304" pitchFamily="18" charset="0"/>
                <a:cs typeface="Times New Roman" panose="02020603050405020304" pitchFamily="18" charset="0"/>
              </a:rPr>
              <a:t>. During the formation of a discourse, the participants are aware of themselves and of each other. Thus, </a:t>
            </a:r>
            <a:r>
              <a:rPr lang="en-US" sz="2000" i="1" dirty="0">
                <a:latin typeface="Times New Roman" panose="02020603050405020304" pitchFamily="18" charset="0"/>
                <a:cs typeface="Times New Roman" panose="02020603050405020304" pitchFamily="18" charset="0"/>
              </a:rPr>
              <a:t>those involved with the immediate speech act </a:t>
            </a:r>
            <a:r>
              <a:rPr lang="en-US" sz="2000" dirty="0">
                <a:latin typeface="Times New Roman" panose="02020603050405020304" pitchFamily="18" charset="0"/>
                <a:cs typeface="Times New Roman" panose="02020603050405020304" pitchFamily="18" charset="0"/>
              </a:rPr>
              <a:t>(first and second persons) </a:t>
            </a:r>
            <a:r>
              <a:rPr lang="en-US" sz="2000" i="1" dirty="0">
                <a:latin typeface="Times New Roman" panose="02020603050405020304" pitchFamily="18" charset="0"/>
                <a:cs typeface="Times New Roman" panose="02020603050405020304" pitchFamily="18" charset="0"/>
              </a:rPr>
              <a:t>will again be ranked highest on this parameter</a:t>
            </a:r>
            <a:r>
              <a:rPr lang="en-US" sz="2000" dirty="0">
                <a:latin typeface="Times New Roman" panose="02020603050405020304" pitchFamily="18" charset="0"/>
                <a:cs typeface="Times New Roman" panose="02020603050405020304" pitchFamily="18" charset="0"/>
              </a:rPr>
              <a:t>. Third-person pronouns represent an entity that both speaker and hearer are able to uniquely identify in their minds, and so here too there must be a certain awareness or empathy toward such entities. Similarly, </a:t>
            </a:r>
            <a:r>
              <a:rPr lang="en-US" sz="2000" i="1" dirty="0">
                <a:latin typeface="Times New Roman" panose="02020603050405020304" pitchFamily="18" charset="0"/>
                <a:cs typeface="Times New Roman" panose="02020603050405020304" pitchFamily="18" charset="0"/>
              </a:rPr>
              <a:t>proper names require more familiarity among interlocutors </a:t>
            </a:r>
            <a:r>
              <a:rPr lang="en-US" sz="2000" dirty="0">
                <a:latin typeface="Times New Roman" panose="02020603050405020304" pitchFamily="18" charset="0"/>
                <a:cs typeface="Times New Roman" panose="02020603050405020304" pitchFamily="18" charset="0"/>
              </a:rPr>
              <a:t>and, therefore, </a:t>
            </a:r>
            <a:r>
              <a:rPr lang="en-US" sz="2000" i="1" dirty="0">
                <a:latin typeface="Times New Roman" panose="02020603050405020304" pitchFamily="18" charset="0"/>
                <a:cs typeface="Times New Roman" panose="02020603050405020304" pitchFamily="18" charset="0"/>
              </a:rPr>
              <a:t>involve greater empathy </a:t>
            </a:r>
            <a:r>
              <a:rPr lang="en-US" sz="2000" dirty="0">
                <a:latin typeface="Times New Roman" panose="02020603050405020304" pitchFamily="18" charset="0"/>
                <a:cs typeface="Times New Roman" panose="02020603050405020304" pitchFamily="18" charset="0"/>
              </a:rPr>
              <a:t>than do other noun phrases referring to humans.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D123A52-0FB5-EC2A-83C8-107FBEE437EE}"/>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3662539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DE75F-EF0A-7267-3FC8-9201F373660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5615A58-40CC-29F0-58DB-B331D071E0E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Finally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plays a role in the structuring of the hierarchy. </a:t>
            </a:r>
            <a:r>
              <a:rPr lang="en-US" sz="2000" i="1" dirty="0">
                <a:latin typeface="Times New Roman" panose="02020603050405020304" pitchFamily="18" charset="0"/>
                <a:cs typeface="Times New Roman" panose="02020603050405020304" pitchFamily="18" charset="0"/>
              </a:rPr>
              <a:t>Pronouns and proper names are always definite</a:t>
            </a:r>
            <a:r>
              <a:rPr lang="en-US" sz="2000" dirty="0">
                <a:latin typeface="Times New Roman" panose="02020603050405020304" pitchFamily="18" charset="0"/>
                <a:cs typeface="Times New Roman" panose="02020603050405020304" pitchFamily="18" charset="0"/>
              </a:rPr>
              <a:t>. When one uses the pronoun </a:t>
            </a:r>
            <a:r>
              <a:rPr lang="en-US" sz="2000" b="1" i="1" dirty="0">
                <a:latin typeface="Times New Roman" panose="02020603050405020304" pitchFamily="18" charset="0"/>
                <a:cs typeface="Times New Roman" panose="02020603050405020304" pitchFamily="18" charset="0"/>
              </a:rPr>
              <a:t>he</a:t>
            </a:r>
            <a:r>
              <a:rPr lang="en-US" sz="2000" dirty="0">
                <a:latin typeface="Times New Roman" panose="02020603050405020304" pitchFamily="18" charset="0"/>
                <a:cs typeface="Times New Roman" panose="02020603050405020304" pitchFamily="18" charset="0"/>
              </a:rPr>
              <a:t>, for instance, it cannot properly refer to an indefinite entity such as </a:t>
            </a:r>
            <a:r>
              <a:rPr lang="en-US" sz="2000" i="1" dirty="0">
                <a:latin typeface="Times New Roman" panose="02020603050405020304" pitchFamily="18" charset="0"/>
                <a:cs typeface="Times New Roman" panose="02020603050405020304" pitchFamily="18" charset="0"/>
              </a:rPr>
              <a:t>a doctor</a:t>
            </a:r>
            <a:r>
              <a:rPr lang="en-US" sz="2000" dirty="0">
                <a:latin typeface="Times New Roman" panose="02020603050405020304" pitchFamily="18" charset="0"/>
                <a:cs typeface="Times New Roman" panose="02020603050405020304" pitchFamily="18" charset="0"/>
              </a:rPr>
              <a:t>. Because </a:t>
            </a:r>
            <a:r>
              <a:rPr lang="en-US" sz="2000" i="1" dirty="0">
                <a:latin typeface="Times New Roman" panose="02020603050405020304" pitchFamily="18" charset="0"/>
                <a:cs typeface="Times New Roman" panose="02020603050405020304" pitchFamily="18" charset="0"/>
              </a:rPr>
              <a:t>human noun phrases are more likely to be central to discourse </a:t>
            </a:r>
            <a:r>
              <a:rPr lang="en-US" sz="2000" dirty="0">
                <a:latin typeface="Times New Roman" panose="02020603050405020304" pitchFamily="18" charset="0"/>
                <a:cs typeface="Times New Roman" panose="02020603050405020304" pitchFamily="18" charset="0"/>
              </a:rPr>
              <a:t>than nonhuman noun phrases, </a:t>
            </a:r>
            <a:r>
              <a:rPr lang="en-US" sz="2000" i="1" dirty="0">
                <a:latin typeface="Times New Roman" panose="02020603050405020304" pitchFamily="18" charset="0"/>
                <a:cs typeface="Times New Roman" panose="02020603050405020304" pitchFamily="18" charset="0"/>
              </a:rPr>
              <a:t>they are also more likely to be definite</a:t>
            </a:r>
            <a:r>
              <a:rPr lang="en-US" sz="2000" dirty="0">
                <a:latin typeface="Times New Roman" panose="02020603050405020304" pitchFamily="18" charset="0"/>
                <a:cs typeface="Times New Roman" panose="02020603050405020304" pitchFamily="18" charset="0"/>
              </a:rPr>
              <a:t>. The same is true of animate (as opposed to inanimate) nominals.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F2A946-3C4C-06BA-2C99-13D9EA414813}"/>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354347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our earlier lectures, we had seen the marking of grammatical relations is a central function of case, word order, and agreement but this is not the only type of information that they are utilized to depict.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linguistics, hierarchies and semantic maps are tools used to understand relationships between linguistic elements, particularly in meaning (semantics), syntax, and morphology.</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36935-8C59-7407-A156-967C67FCD2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C67846-74B5-4280-E75F-AC88575C52B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final point in regard to the Animacy Hierarchy that must be clarified is that the first category on the hierarchy (first and second person) cannot be further broken down on a universal basis.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Individual languages, however, often select one or the other member of this category as bearing a higher degree of animacy.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shown previously, </a:t>
            </a:r>
            <a:r>
              <a:rPr lang="en-US" sz="2000" b="1"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language places first person before second.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Other languages may treat first and second person equivalently, and still others may place second person before first person.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E9306E-A081-EF5D-9DEA-C440E0154640}"/>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659026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F4ABA-0F57-CEB8-3D70-D9BB9F79CE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7DC0D1B-63CD-8906-E895-DC1B719AEA4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Reflexes of Animacy in Morphology and Syntax</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particular ways in which animacy is reflected in morphology and syntax differ from language to language, but certain realms of grammar are more likely to make formal distinctions based on distinctions drawn from the Animacy Hierarchy.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such area is </a:t>
            </a:r>
            <a:r>
              <a:rPr lang="en-US" sz="2000" b="1" dirty="0">
                <a:latin typeface="Times New Roman" panose="02020603050405020304" pitchFamily="18" charset="0"/>
                <a:cs typeface="Times New Roman" panose="02020603050405020304" pitchFamily="18" charset="0"/>
              </a:rPr>
              <a:t>verbal agreement</a:t>
            </a:r>
            <a:r>
              <a:rPr lang="en-US" sz="2000" dirty="0">
                <a:latin typeface="Times New Roman" panose="02020603050405020304" pitchFamily="18" charset="0"/>
                <a:cs typeface="Times New Roman" panose="02020603050405020304" pitchFamily="18" charset="0"/>
              </a:rPr>
              <a:t>, which was exemplified in (1) for </a:t>
            </a:r>
            <a:r>
              <a:rPr lang="en-US" sz="2000" b="1"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language. (refer to the previous slides on </a:t>
            </a:r>
            <a:r>
              <a:rPr lang="en-US" sz="2000"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language data)</a:t>
            </a: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A2298AA-69E7-1629-2E51-DF58FBF301AD}"/>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4149954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98FB-971A-16E4-B84E-410A9E79AEE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D1E919-45DF-6E19-E82F-647197638F50}"/>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Similarly, </a:t>
            </a:r>
            <a:r>
              <a:rPr lang="en-US" sz="2000" b="1" dirty="0">
                <a:latin typeface="Times New Roman" panose="02020603050405020304" pitchFamily="18" charset="0"/>
                <a:cs typeface="Times New Roman" panose="02020603050405020304" pitchFamily="18" charset="0"/>
              </a:rPr>
              <a:t>case marking </a:t>
            </a:r>
            <a:r>
              <a:rPr lang="en-US" sz="2000" dirty="0">
                <a:latin typeface="Times New Roman" panose="02020603050405020304" pitchFamily="18" charset="0"/>
                <a:cs typeface="Times New Roman" panose="02020603050405020304" pitchFamily="18" charset="0"/>
              </a:rPr>
              <a:t>can be sensitive to animacy. </a:t>
            </a:r>
          </a:p>
          <a:p>
            <a:pPr algn="just">
              <a:lnSpc>
                <a:spcPct val="150000"/>
              </a:lnSpc>
              <a:spcBef>
                <a:spcPts val="0"/>
              </a:spcBef>
            </a:pPr>
            <a:r>
              <a:rPr lang="en-US" sz="2000" b="1" dirty="0">
                <a:latin typeface="Times New Roman" panose="02020603050405020304" pitchFamily="18" charset="0"/>
                <a:cs typeface="Times New Roman" panose="02020603050405020304" pitchFamily="18" charset="0"/>
              </a:rPr>
              <a:t>     Malayalam</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direct objects in </a:t>
            </a:r>
            <a:r>
              <a:rPr lang="en-US" sz="2000" b="1" dirty="0">
                <a:latin typeface="Times New Roman" panose="02020603050405020304" pitchFamily="18" charset="0"/>
                <a:cs typeface="Times New Roman" panose="02020603050405020304" pitchFamily="18" charset="0"/>
              </a:rPr>
              <a:t>Malayalam</a:t>
            </a:r>
            <a:r>
              <a:rPr lang="en-US" sz="2000" dirty="0">
                <a:latin typeface="Times New Roman" panose="02020603050405020304" pitchFamily="18" charset="0"/>
                <a:cs typeface="Times New Roman" panose="02020603050405020304" pitchFamily="18" charset="0"/>
              </a:rPr>
              <a:t> (Dravidian) are put in the accusative case when they are animate (1a), but they are put in the nominative (morphologically no marking) if they are inanimate (1b). (see </a:t>
            </a:r>
            <a:r>
              <a:rPr lang="en-US" sz="2000" dirty="0" err="1">
                <a:latin typeface="Times New Roman" panose="02020603050405020304" pitchFamily="18" charset="0"/>
                <a:cs typeface="Times New Roman" panose="02020603050405020304" pitchFamily="18" charset="0"/>
              </a:rPr>
              <a:t>Mohanan</a:t>
            </a:r>
            <a:r>
              <a:rPr lang="en-US" sz="2000" dirty="0">
                <a:latin typeface="Times New Roman" panose="02020603050405020304" pitchFamily="18" charset="0"/>
                <a:cs typeface="Times New Roman" panose="02020603050405020304" pitchFamily="18" charset="0"/>
              </a:rPr>
              <a:t> 1982)</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Malayalam has different accusative case marker forms for different nouns based on </a:t>
            </a: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specificity</a:t>
            </a:r>
            <a:r>
              <a:rPr lang="en-US" sz="2000" dirty="0">
                <a:latin typeface="Times New Roman" panose="02020603050405020304" pitchFamily="18" charset="0"/>
                <a:cs typeface="Times New Roman" panose="02020603050405020304" pitchFamily="18" charset="0"/>
              </a:rPr>
              <a:t> of the direct object (differential object marking = DOM).</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(1)</a:t>
            </a:r>
          </a:p>
          <a:p>
            <a:pPr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F0E7596-D615-2724-B112-3A67266AA0A9}"/>
              </a:ext>
            </a:extLst>
          </p:cNvPr>
          <p:cNvSpPr>
            <a:spLocks noGrp="1"/>
          </p:cNvSpPr>
          <p:nvPr>
            <p:ph type="sldNum" sz="quarter" idx="12"/>
          </p:nvPr>
        </p:nvSpPr>
        <p:spPr/>
        <p:txBody>
          <a:bodyPr/>
          <a:lstStyle/>
          <a:p>
            <a:fld id="{9953917B-9314-44A8-9CF5-8C1178B13F89}" type="slidenum">
              <a:rPr lang="en-IN" smtClean="0"/>
              <a:t>22</a:t>
            </a:fld>
            <a:endParaRPr lang="en-IN"/>
          </a:p>
        </p:txBody>
      </p:sp>
      <p:pic>
        <p:nvPicPr>
          <p:cNvPr id="4" name="Picture 3">
            <a:extLst>
              <a:ext uri="{FF2B5EF4-FFF2-40B4-BE49-F238E27FC236}">
                <a16:creationId xmlns:a16="http://schemas.microsoft.com/office/drawing/2014/main" id="{FA32E41F-8E31-6112-D73B-2CFA12AE9E98}"/>
              </a:ext>
            </a:extLst>
          </p:cNvPr>
          <p:cNvPicPr>
            <a:picLocks noChangeAspect="1"/>
          </p:cNvPicPr>
          <p:nvPr/>
        </p:nvPicPr>
        <p:blipFill>
          <a:blip r:embed="rId2"/>
          <a:stretch>
            <a:fillRect/>
          </a:stretch>
        </p:blipFill>
        <p:spPr>
          <a:xfrm>
            <a:off x="1869650" y="3881391"/>
            <a:ext cx="3529055" cy="2108461"/>
          </a:xfrm>
          <a:prstGeom prst="rect">
            <a:avLst/>
          </a:prstGeom>
        </p:spPr>
      </p:pic>
      <p:pic>
        <p:nvPicPr>
          <p:cNvPr id="7" name="Picture 6">
            <a:extLst>
              <a:ext uri="{FF2B5EF4-FFF2-40B4-BE49-F238E27FC236}">
                <a16:creationId xmlns:a16="http://schemas.microsoft.com/office/drawing/2014/main" id="{458D1B3D-AC1D-244F-74AB-83F611557B39}"/>
              </a:ext>
            </a:extLst>
          </p:cNvPr>
          <p:cNvPicPr>
            <a:picLocks noChangeAspect="1"/>
          </p:cNvPicPr>
          <p:nvPr/>
        </p:nvPicPr>
        <p:blipFill>
          <a:blip r:embed="rId3"/>
          <a:stretch>
            <a:fillRect/>
          </a:stretch>
        </p:blipFill>
        <p:spPr>
          <a:xfrm>
            <a:off x="6897270" y="3863673"/>
            <a:ext cx="3366019" cy="1278150"/>
          </a:xfrm>
          <a:prstGeom prst="rect">
            <a:avLst/>
          </a:prstGeom>
        </p:spPr>
      </p:pic>
      <p:pic>
        <p:nvPicPr>
          <p:cNvPr id="11" name="Picture 10">
            <a:extLst>
              <a:ext uri="{FF2B5EF4-FFF2-40B4-BE49-F238E27FC236}">
                <a16:creationId xmlns:a16="http://schemas.microsoft.com/office/drawing/2014/main" id="{23F9CBE1-6C30-43D3-F8E5-0E6BA7405146}"/>
              </a:ext>
            </a:extLst>
          </p:cNvPr>
          <p:cNvPicPr>
            <a:picLocks noChangeAspect="1"/>
          </p:cNvPicPr>
          <p:nvPr/>
        </p:nvPicPr>
        <p:blipFill>
          <a:blip r:embed="rId4"/>
          <a:stretch>
            <a:fillRect/>
          </a:stretch>
        </p:blipFill>
        <p:spPr>
          <a:xfrm>
            <a:off x="6812304" y="5236534"/>
            <a:ext cx="3169896" cy="960147"/>
          </a:xfrm>
          <a:prstGeom prst="rect">
            <a:avLst/>
          </a:prstGeom>
        </p:spPr>
      </p:pic>
      <p:pic>
        <p:nvPicPr>
          <p:cNvPr id="12" name="Picture 11">
            <a:extLst>
              <a:ext uri="{FF2B5EF4-FFF2-40B4-BE49-F238E27FC236}">
                <a16:creationId xmlns:a16="http://schemas.microsoft.com/office/drawing/2014/main" id="{84A70EB5-ED83-374C-6453-A1AEE4782FAF}"/>
              </a:ext>
            </a:extLst>
          </p:cNvPr>
          <p:cNvPicPr>
            <a:picLocks noChangeAspect="1"/>
          </p:cNvPicPr>
          <p:nvPr/>
        </p:nvPicPr>
        <p:blipFill>
          <a:blip r:embed="rId5"/>
          <a:stretch>
            <a:fillRect/>
          </a:stretch>
        </p:blipFill>
        <p:spPr>
          <a:xfrm>
            <a:off x="9125472" y="5849782"/>
            <a:ext cx="2990328" cy="441610"/>
          </a:xfrm>
          <a:prstGeom prst="rect">
            <a:avLst/>
          </a:prstGeom>
        </p:spPr>
      </p:pic>
    </p:spTree>
    <p:extLst>
      <p:ext uri="{BB962C8B-B14F-4D97-AF65-F5344CB8AC3E}">
        <p14:creationId xmlns:p14="http://schemas.microsoft.com/office/powerpoint/2010/main" val="2428738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0C3E8-C593-43BD-B326-AD7E4F1516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8C9AC33-FF8C-1F7E-8783-940F9391522D}"/>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Definiteness hierarchy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Another hierarchy that turns out to be closely associated with animacy, particularly with the coding of objects, is the </a:t>
            </a:r>
            <a:r>
              <a:rPr lang="en-US" sz="2000" b="1" dirty="0">
                <a:latin typeface="Times New Roman" panose="02020603050405020304" pitchFamily="18" charset="0"/>
                <a:cs typeface="Times New Roman" panose="02020603050405020304" pitchFamily="18" charset="0"/>
              </a:rPr>
              <a:t>definiteness hierarchy</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definite   &lt; specific    &lt; nonspecific</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Definite referents </a:t>
            </a:r>
            <a:r>
              <a:rPr lang="en-US" sz="2000" dirty="0">
                <a:latin typeface="Times New Roman" panose="02020603050405020304" pitchFamily="18" charset="0"/>
                <a:cs typeface="Times New Roman" panose="02020603050405020304" pitchFamily="18" charset="0"/>
              </a:rPr>
              <a:t>(i.e. those whose identity is known to both speaker and hearer) outrank </a:t>
            </a:r>
            <a:r>
              <a:rPr lang="en-US" sz="2000" b="1" dirty="0">
                <a:latin typeface="Times New Roman" panose="02020603050405020304" pitchFamily="18" charset="0"/>
                <a:cs typeface="Times New Roman" panose="02020603050405020304" pitchFamily="18" charset="0"/>
              </a:rPr>
              <a:t>specific indefinite referents</a:t>
            </a:r>
            <a:r>
              <a:rPr lang="en-US" sz="2000" dirty="0">
                <a:latin typeface="Times New Roman" panose="02020603050405020304" pitchFamily="18" charset="0"/>
                <a:cs typeface="Times New Roman" panose="02020603050405020304" pitchFamily="18" charset="0"/>
              </a:rPr>
              <a:t> (a specific instance or token whose identity is unknown to the hearer and possibly also the speaker), which in turn outrank </a:t>
            </a:r>
            <a:r>
              <a:rPr lang="en-US" sz="2000" b="1" dirty="0">
                <a:latin typeface="Times New Roman" panose="02020603050405020304" pitchFamily="18" charset="0"/>
                <a:cs typeface="Times New Roman" panose="02020603050405020304" pitchFamily="18" charset="0"/>
              </a:rPr>
              <a:t>nonspecific referents </a:t>
            </a:r>
            <a:r>
              <a:rPr lang="en-US" sz="2000" dirty="0">
                <a:latin typeface="Times New Roman" panose="02020603050405020304" pitchFamily="18" charset="0"/>
                <a:cs typeface="Times New Roman" panose="02020603050405020304" pitchFamily="18" charset="0"/>
              </a:rPr>
              <a:t>(those identifiable only as a type, not as a specific instance or token).</a:t>
            </a:r>
          </a:p>
        </p:txBody>
      </p:sp>
      <p:sp>
        <p:nvSpPr>
          <p:cNvPr id="5" name="Slide Number Placeholder 4">
            <a:extLst>
              <a:ext uri="{FF2B5EF4-FFF2-40B4-BE49-F238E27FC236}">
                <a16:creationId xmlns:a16="http://schemas.microsoft.com/office/drawing/2014/main" id="{A4284AF5-D28B-D089-5851-EA8625CC51EF}"/>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50630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3768-F399-0149-5409-A967025248C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B8366-D58D-12B4-3A21-EBD2A572160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Definiteness Hierarchy </a:t>
            </a:r>
            <a:r>
              <a:rPr lang="en-US" sz="2000" dirty="0">
                <a:latin typeface="Times New Roman" panose="02020603050405020304" pitchFamily="18" charset="0"/>
                <a:cs typeface="Times New Roman" panose="02020603050405020304" pitchFamily="18" charset="0"/>
              </a:rPr>
              <a:t>(from most to least definite):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 Personal pronouns ("I," "you," "he")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 Proper names ("Alice," "Tokyo")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3. Definite noun phrases ("the book," "that dog")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4. Indefinite specific noun phrases ("a certain book," "some dog")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5. Indefinite non-specific noun phrases ("any book," "any dog")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6. Bare nouns (general reference, "books are useful")</a:t>
            </a:r>
          </a:p>
        </p:txBody>
      </p:sp>
      <p:sp>
        <p:nvSpPr>
          <p:cNvPr id="5" name="Slide Number Placeholder 4">
            <a:extLst>
              <a:ext uri="{FF2B5EF4-FFF2-40B4-BE49-F238E27FC236}">
                <a16:creationId xmlns:a16="http://schemas.microsoft.com/office/drawing/2014/main" id="{95F7EA08-B7EF-1386-F103-D7DA690EF41A}"/>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164924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93237-1996-6206-EDBC-A7E51E55D1F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7D7204-DFBE-D253-B40D-8849E0E2A66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Effects of the Definiteness Hierarchy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English, definite articles ("the") appear at a higher level, while indefinite articles ("a") mark lower definiteness.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some languages (e.g., Hebrew, Arabic), definiteness affects agreement and case marking.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 marking is sometimes affected: in languages like </a:t>
            </a:r>
            <a:r>
              <a:rPr lang="en-US" sz="2000" b="1" dirty="0">
                <a:latin typeface="Times New Roman" panose="02020603050405020304" pitchFamily="18" charset="0"/>
                <a:cs typeface="Times New Roman" panose="02020603050405020304" pitchFamily="18" charset="0"/>
              </a:rPr>
              <a:t>Turkish and Persian, </a:t>
            </a:r>
            <a:r>
              <a:rPr lang="en-US" sz="2000" dirty="0">
                <a:latin typeface="Times New Roman" panose="02020603050405020304" pitchFamily="18" charset="0"/>
                <a:cs typeface="Times New Roman" panose="02020603050405020304" pitchFamily="18" charset="0"/>
              </a:rPr>
              <a:t>definite objects require a preposition.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also true or </a:t>
            </a:r>
            <a:r>
              <a:rPr lang="en-US" sz="2000" b="1" dirty="0">
                <a:latin typeface="Times New Roman" panose="02020603050405020304" pitchFamily="18" charset="0"/>
                <a:cs typeface="Times New Roman" panose="02020603050405020304" pitchFamily="18" charset="0"/>
              </a:rPr>
              <a:t>Malayalam, Hindi</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C28112E-66AE-9DBB-6788-3AEF7461B2EB}"/>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3089239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55ABF-9DFF-985F-BDFF-DD216081D7A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B28802-4BBB-FF56-27BE-E66F0FF9205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Definiteness plays a role by itself in the overt coding of direct objects.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Turkish</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Persian</a:t>
            </a:r>
            <a:r>
              <a:rPr lang="en-US" sz="2000" dirty="0">
                <a:latin typeface="Times New Roman" panose="02020603050405020304" pitchFamily="18" charset="0"/>
                <a:cs typeface="Times New Roman" panose="02020603050405020304" pitchFamily="18" charset="0"/>
              </a:rPr>
              <a:t>, definite direct objects take the overt accusative case affix (Comrie 1989:132-33):</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3AFAA53-06BF-C703-26FB-8A08145DD1DD}"/>
              </a:ext>
            </a:extLst>
          </p:cNvPr>
          <p:cNvSpPr>
            <a:spLocks noGrp="1"/>
          </p:cNvSpPr>
          <p:nvPr>
            <p:ph type="sldNum" sz="quarter" idx="12"/>
          </p:nvPr>
        </p:nvSpPr>
        <p:spPr/>
        <p:txBody>
          <a:bodyPr/>
          <a:lstStyle/>
          <a:p>
            <a:fld id="{9953917B-9314-44A8-9CF5-8C1178B13F89}" type="slidenum">
              <a:rPr lang="en-IN" smtClean="0"/>
              <a:t>26</a:t>
            </a:fld>
            <a:endParaRPr lang="en-IN"/>
          </a:p>
        </p:txBody>
      </p:sp>
      <p:pic>
        <p:nvPicPr>
          <p:cNvPr id="4" name="Picture 3">
            <a:extLst>
              <a:ext uri="{FF2B5EF4-FFF2-40B4-BE49-F238E27FC236}">
                <a16:creationId xmlns:a16="http://schemas.microsoft.com/office/drawing/2014/main" id="{F6AE45DA-1FCC-87F6-FBF3-AEA5D9DBBF29}"/>
              </a:ext>
            </a:extLst>
          </p:cNvPr>
          <p:cNvPicPr>
            <a:picLocks noChangeAspect="1"/>
          </p:cNvPicPr>
          <p:nvPr/>
        </p:nvPicPr>
        <p:blipFill>
          <a:blip r:embed="rId2"/>
          <a:stretch>
            <a:fillRect/>
          </a:stretch>
        </p:blipFill>
        <p:spPr>
          <a:xfrm>
            <a:off x="1927686" y="2210979"/>
            <a:ext cx="3606787" cy="3059628"/>
          </a:xfrm>
          <a:prstGeom prst="rect">
            <a:avLst/>
          </a:prstGeom>
        </p:spPr>
      </p:pic>
      <p:pic>
        <p:nvPicPr>
          <p:cNvPr id="7" name="Picture 6">
            <a:extLst>
              <a:ext uri="{FF2B5EF4-FFF2-40B4-BE49-F238E27FC236}">
                <a16:creationId xmlns:a16="http://schemas.microsoft.com/office/drawing/2014/main" id="{F3A4FA62-B709-C6D1-ABF2-F7E2EE42D22F}"/>
              </a:ext>
            </a:extLst>
          </p:cNvPr>
          <p:cNvPicPr>
            <a:picLocks noChangeAspect="1"/>
          </p:cNvPicPr>
          <p:nvPr/>
        </p:nvPicPr>
        <p:blipFill>
          <a:blip r:embed="rId3"/>
          <a:stretch>
            <a:fillRect/>
          </a:stretch>
        </p:blipFill>
        <p:spPr>
          <a:xfrm>
            <a:off x="6351814" y="2210979"/>
            <a:ext cx="3456246" cy="3059628"/>
          </a:xfrm>
          <a:prstGeom prst="rect">
            <a:avLst/>
          </a:prstGeom>
        </p:spPr>
      </p:pic>
    </p:spTree>
    <p:extLst>
      <p:ext uri="{BB962C8B-B14F-4D97-AF65-F5344CB8AC3E}">
        <p14:creationId xmlns:p14="http://schemas.microsoft.com/office/powerpoint/2010/main" val="3288618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5B91-5316-AE20-65BD-A338DB2841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F89574-95CD-699E-5843-D08F6E0625B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fact, the </a:t>
            </a:r>
            <a:r>
              <a:rPr lang="en-US" sz="2000" b="1" dirty="0">
                <a:latin typeface="Times New Roman" panose="02020603050405020304" pitchFamily="18" charset="0"/>
                <a:cs typeface="Times New Roman" panose="02020603050405020304" pitchFamily="18" charset="0"/>
              </a:rPr>
              <a:t>animacy hierarchy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hierarchy</a:t>
            </a:r>
            <a:r>
              <a:rPr lang="en-US" sz="2000" dirty="0">
                <a:latin typeface="Times New Roman" panose="02020603050405020304" pitchFamily="18" charset="0"/>
                <a:cs typeface="Times New Roman" panose="02020603050405020304" pitchFamily="18" charset="0"/>
              </a:rPr>
              <a:t> interact in the </a:t>
            </a:r>
            <a:r>
              <a:rPr lang="en-US" sz="2000" b="1" dirty="0">
                <a:latin typeface="Times New Roman" panose="02020603050405020304" pitchFamily="18" charset="0"/>
                <a:cs typeface="Times New Roman" panose="02020603050405020304" pitchFamily="18" charset="0"/>
              </a:rPr>
              <a:t>coding of direct objects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is one such example.        (Recall, we have also seen example from </a:t>
            </a:r>
            <a:r>
              <a:rPr lang="en-US" sz="2000" b="1" dirty="0">
                <a:latin typeface="Times New Roman" panose="02020603050405020304" pitchFamily="18" charset="0"/>
                <a:cs typeface="Times New Roman" panose="02020603050405020304" pitchFamily="18" charset="0"/>
              </a:rPr>
              <a:t>Malayalam</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Hindi, object marking, specifically the use of the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marker, is influenced by two factors: animacy and definiteness/specificity.</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animacy generally being the primary trigger for marking human objects, while definiteness/specificity plays a role for inanimate objects. </a:t>
            </a: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B4E623-0B47-65A5-0F41-BD8BAEF83356}"/>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386171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AC415-39C9-ECC4-084A-55B74A3E456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55AC6EB-3EE2-875E-C9B4-651C7460C17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human objects </a:t>
            </a:r>
            <a:r>
              <a:rPr lang="en-US" sz="2000" dirty="0">
                <a:latin typeface="Times New Roman" panose="02020603050405020304" pitchFamily="18" charset="0"/>
                <a:cs typeface="Times New Roman" panose="02020603050405020304" pitchFamily="18" charset="0"/>
              </a:rPr>
              <a:t>have to be obligatorily marked with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human object is marked with this object marker, it can be interpreted as </a:t>
            </a:r>
            <a:r>
              <a:rPr lang="en-US" sz="2000" b="1" dirty="0">
                <a:latin typeface="Times New Roman" panose="02020603050405020304" pitchFamily="18" charset="0"/>
                <a:cs typeface="Times New Roman" panose="02020603050405020304" pitchFamily="18" charset="0"/>
              </a:rPr>
              <a:t>definite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indefinite</a:t>
            </a:r>
            <a:r>
              <a:rPr lang="en-US" sz="2000" dirty="0">
                <a:latin typeface="Times New Roman" panose="02020603050405020304" pitchFamily="18" charset="0"/>
                <a:cs typeface="Times New Roman" panose="02020603050405020304" pitchFamily="18" charset="0"/>
              </a:rPr>
              <a:t>. When a human object occurs </a:t>
            </a:r>
            <a:r>
              <a:rPr lang="en-US" sz="2000" b="1" dirty="0">
                <a:latin typeface="Times New Roman" panose="02020603050405020304" pitchFamily="18" charset="0"/>
                <a:cs typeface="Times New Roman" panose="02020603050405020304" pitchFamily="18" charset="0"/>
              </a:rPr>
              <a:t>without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this results in an </a:t>
            </a:r>
            <a:r>
              <a:rPr lang="en-US" sz="2000" b="1" dirty="0">
                <a:latin typeface="Times New Roman" panose="02020603050405020304" pitchFamily="18" charset="0"/>
                <a:cs typeface="Times New Roman" panose="02020603050405020304" pitchFamily="18" charset="0"/>
              </a:rPr>
              <a:t>ungrammatical</a:t>
            </a:r>
            <a:r>
              <a:rPr lang="en-US" sz="2000" dirty="0">
                <a:latin typeface="Times New Roman" panose="02020603050405020304" pitchFamily="18" charset="0"/>
                <a:cs typeface="Times New Roman" panose="02020603050405020304" pitchFamily="18" charset="0"/>
              </a:rPr>
              <a:t> sentence.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contrast is shown in (1) and (2) for the noun ‘child’.</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example: (</a:t>
            </a:r>
            <a:r>
              <a:rPr lang="en-US" sz="2000" dirty="0" err="1">
                <a:latin typeface="Times New Roman" panose="02020603050405020304" pitchFamily="18" charset="0"/>
                <a:cs typeface="Times New Roman" panose="02020603050405020304" pitchFamily="18" charset="0"/>
              </a:rPr>
              <a:t>Mohanan</a:t>
            </a:r>
            <a:r>
              <a:rPr lang="en-US" sz="2000" dirty="0">
                <a:latin typeface="Times New Roman" panose="02020603050405020304" pitchFamily="18" charset="0"/>
                <a:cs typeface="Times New Roman" panose="02020603050405020304" pitchFamily="18" charset="0"/>
              </a:rPr>
              <a:t> 1990:103)</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ilaa</a:t>
            </a:r>
            <a:r>
              <a:rPr lang="en-US" dirty="0">
                <a:latin typeface="Times New Roman" panose="02020603050405020304" pitchFamily="18" charset="0"/>
                <a:cs typeface="Times New Roman" panose="02020603050405020304" pitchFamily="18" charset="0"/>
              </a:rPr>
              <a:t>-ne         </a:t>
            </a:r>
            <a:r>
              <a:rPr lang="en-US" dirty="0" err="1">
                <a:latin typeface="Times New Roman" panose="02020603050405020304" pitchFamily="18" charset="0"/>
                <a:cs typeface="Times New Roman" panose="02020603050405020304" pitchFamily="18" charset="0"/>
              </a:rPr>
              <a:t>bacce</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uthayaa</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Ila.F</a:t>
            </a:r>
            <a:r>
              <a:rPr lang="en-US" dirty="0">
                <a:latin typeface="Times New Roman" panose="02020603050405020304" pitchFamily="18" charset="0"/>
                <a:cs typeface="Times New Roman" panose="02020603050405020304" pitchFamily="18" charset="0"/>
              </a:rPr>
              <a:t>-ERG   </a:t>
            </a:r>
            <a:r>
              <a:rPr lang="en-US" dirty="0" err="1">
                <a:latin typeface="Times New Roman" panose="02020603050405020304" pitchFamily="18" charset="0"/>
                <a:cs typeface="Times New Roman" panose="02020603050405020304" pitchFamily="18" charset="0"/>
              </a:rPr>
              <a:t>child.M</a:t>
            </a:r>
            <a:r>
              <a:rPr lang="en-US" dirty="0">
                <a:latin typeface="Times New Roman" panose="02020603050405020304" pitchFamily="18" charset="0"/>
                <a:cs typeface="Times New Roman" panose="02020603050405020304" pitchFamily="18" charset="0"/>
              </a:rPr>
              <a:t>-ACC   </a:t>
            </a:r>
            <a:r>
              <a:rPr lang="en-US" dirty="0" err="1">
                <a:latin typeface="Times New Roman" panose="02020603050405020304" pitchFamily="18" charset="0"/>
                <a:cs typeface="Times New Roman" panose="02020603050405020304" pitchFamily="18" charset="0"/>
              </a:rPr>
              <a:t>lift.PERF</a:t>
            </a:r>
            <a:r>
              <a:rPr lang="en-US" dirty="0">
                <a:latin typeface="Times New Roman" panose="02020603050405020304" pitchFamily="18" charset="0"/>
                <a:cs typeface="Times New Roman" panose="02020603050405020304" pitchFamily="18" charset="0"/>
              </a:rPr>
              <a:t>. M.SG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‘Ila lifted the/a child.’</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ilaa</a:t>
            </a:r>
            <a:r>
              <a:rPr lang="en-US" dirty="0">
                <a:latin typeface="Times New Roman" panose="02020603050405020304" pitchFamily="18" charset="0"/>
                <a:cs typeface="Times New Roman" panose="02020603050405020304" pitchFamily="18" charset="0"/>
              </a:rPr>
              <a:t>-ne       </a:t>
            </a:r>
            <a:r>
              <a:rPr lang="en-US" dirty="0" err="1">
                <a:latin typeface="Times New Roman" panose="02020603050405020304" pitchFamily="18" charset="0"/>
                <a:cs typeface="Times New Roman" panose="02020603050405020304" pitchFamily="18" charset="0"/>
              </a:rPr>
              <a:t>baccaa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uthayaa</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Ila.F</a:t>
            </a:r>
            <a:r>
              <a:rPr lang="en-US" dirty="0">
                <a:latin typeface="Times New Roman" panose="02020603050405020304" pitchFamily="18" charset="0"/>
                <a:cs typeface="Times New Roman" panose="02020603050405020304" pitchFamily="18" charset="0"/>
              </a:rPr>
              <a:t>-ERG  child        lift.PERF.M.SG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Indented: ‘Ila lifted the/a child.’</a:t>
            </a:r>
          </a:p>
        </p:txBody>
      </p:sp>
      <p:sp>
        <p:nvSpPr>
          <p:cNvPr id="5" name="Slide Number Placeholder 4">
            <a:extLst>
              <a:ext uri="{FF2B5EF4-FFF2-40B4-BE49-F238E27FC236}">
                <a16:creationId xmlns:a16="http://schemas.microsoft.com/office/drawing/2014/main" id="{D78FFD12-A03E-65FC-A54D-B860538B4638}"/>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1606303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2C05B-1D0F-F4EB-E629-7E94737450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157C95-CE08-1434-1F26-1629F0CA25CB}"/>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a:t>
            </a:r>
            <a:r>
              <a:rPr lang="en-US" sz="2000" i="1" dirty="0">
                <a:latin typeface="Times New Roman" panose="02020603050405020304" pitchFamily="18" charset="0"/>
                <a:cs typeface="Times New Roman" panose="02020603050405020304" pitchFamily="18" charset="0"/>
              </a:rPr>
              <a:t>absence of a determiner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inanimate nouns</a:t>
            </a:r>
            <a:r>
              <a:rPr lang="en-US" sz="2000" dirty="0">
                <a:latin typeface="Times New Roman" panose="02020603050405020304" pitchFamily="18" charset="0"/>
                <a:cs typeface="Times New Roman" panose="02020603050405020304" pitchFamily="18" charset="0"/>
              </a:rPr>
              <a:t>, on the other hand, can either be marked with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or be left unmarked.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 of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does have repercussions for the interpretation associated with the direct object.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unmarked inanimate </a:t>
            </a:r>
            <a:r>
              <a:rPr lang="en-US" sz="2000" dirty="0">
                <a:latin typeface="Times New Roman" panose="02020603050405020304" pitchFamily="18" charset="0"/>
                <a:cs typeface="Times New Roman" panose="02020603050405020304" pitchFamily="18" charset="0"/>
              </a:rPr>
              <a:t>can be interpreted as </a:t>
            </a:r>
            <a:r>
              <a:rPr lang="en-US" sz="2000" b="1" dirty="0">
                <a:latin typeface="Times New Roman" panose="02020603050405020304" pitchFamily="18" charset="0"/>
                <a:cs typeface="Times New Roman" panose="02020603050405020304" pitchFamily="18" charset="0"/>
              </a:rPr>
              <a:t>definite</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indefinite</a:t>
            </a:r>
            <a:r>
              <a:rPr lang="en-US" sz="2000" dirty="0">
                <a:latin typeface="Times New Roman" panose="02020603050405020304" pitchFamily="18" charset="0"/>
                <a:cs typeface="Times New Roman" panose="02020603050405020304" pitchFamily="18" charset="0"/>
              </a:rPr>
              <a:t>, as is shown in (3).</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ilaa</a:t>
            </a:r>
            <a:r>
              <a:rPr lang="en-US" dirty="0">
                <a:latin typeface="Times New Roman" panose="02020603050405020304" pitchFamily="18" charset="0"/>
                <a:cs typeface="Times New Roman" panose="02020603050405020304" pitchFamily="18" charset="0"/>
              </a:rPr>
              <a:t>-ne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uthaayaa</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Ila.F</a:t>
            </a:r>
            <a:r>
              <a:rPr lang="en-US" dirty="0">
                <a:latin typeface="Times New Roman" panose="02020603050405020304" pitchFamily="18" charset="0"/>
                <a:cs typeface="Times New Roman" panose="02020603050405020304" pitchFamily="18" charset="0"/>
              </a:rPr>
              <a:t>-ERG   </a:t>
            </a:r>
            <a:r>
              <a:rPr lang="en-US" dirty="0" err="1">
                <a:latin typeface="Times New Roman" panose="02020603050405020304" pitchFamily="18" charset="0"/>
                <a:cs typeface="Times New Roman" panose="02020603050405020304" pitchFamily="18" charset="0"/>
              </a:rPr>
              <a:t>necklace.M</a:t>
            </a:r>
            <a:r>
              <a:rPr lang="en-US" dirty="0">
                <a:latin typeface="Times New Roman" panose="02020603050405020304" pitchFamily="18" charset="0"/>
                <a:cs typeface="Times New Roman" panose="02020603050405020304" pitchFamily="18" charset="0"/>
              </a:rPr>
              <a:t>   lift.PERF.M.SG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‘Ila lifted a/the necklace.’                  (</a:t>
            </a:r>
            <a:r>
              <a:rPr lang="en-US" sz="2000" dirty="0" err="1">
                <a:latin typeface="Times New Roman" panose="02020603050405020304" pitchFamily="18" charset="0"/>
                <a:cs typeface="Times New Roman" panose="02020603050405020304" pitchFamily="18" charset="0"/>
              </a:rPr>
              <a:t>Mohanan</a:t>
            </a:r>
            <a:r>
              <a:rPr lang="en-US" sz="2000" dirty="0">
                <a:latin typeface="Times New Roman" panose="02020603050405020304" pitchFamily="18" charset="0"/>
                <a:cs typeface="Times New Roman" panose="02020603050405020304" pitchFamily="18" charset="0"/>
              </a:rPr>
              <a:t> 1990:103)</a:t>
            </a:r>
          </a:p>
          <a:p>
            <a:pPr marL="342900" indent="-342900" algn="l">
              <a:lnSpc>
                <a:spcPct val="10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Definiteness of an inanimate noun </a:t>
            </a:r>
            <a:r>
              <a:rPr lang="en-US" sz="2000" dirty="0">
                <a:latin typeface="Times New Roman" panose="02020603050405020304" pitchFamily="18" charset="0"/>
                <a:cs typeface="Times New Roman" panose="02020603050405020304" pitchFamily="18" charset="0"/>
              </a:rPr>
              <a:t>is expressed by using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This is shown for the noun ‘necklace’ in (4) below.</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(4) </a:t>
            </a:r>
            <a:r>
              <a:rPr lang="en-US" sz="2000" dirty="0" err="1">
                <a:latin typeface="Times New Roman" panose="02020603050405020304" pitchFamily="18" charset="0"/>
                <a:cs typeface="Times New Roman" panose="02020603050405020304" pitchFamily="18" charset="0"/>
              </a:rPr>
              <a:t>ilaa</a:t>
            </a:r>
            <a:r>
              <a:rPr lang="en-US" sz="2000" dirty="0">
                <a:latin typeface="Times New Roman" panose="02020603050405020304" pitchFamily="18" charset="0"/>
                <a:cs typeface="Times New Roman" panose="02020603050405020304" pitchFamily="18" charset="0"/>
              </a:rPr>
              <a:t>-ne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-ko                  </a:t>
            </a:r>
            <a:r>
              <a:rPr lang="en-US" sz="2000" dirty="0" err="1">
                <a:latin typeface="Times New Roman" panose="02020603050405020304" pitchFamily="18" charset="0"/>
                <a:cs typeface="Times New Roman" panose="02020603050405020304" pitchFamily="18" charset="0"/>
              </a:rPr>
              <a:t>uthayaa</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Ila.F</a:t>
            </a:r>
            <a:r>
              <a:rPr lang="en-US" sz="2000" dirty="0">
                <a:latin typeface="Times New Roman" panose="02020603050405020304" pitchFamily="18" charset="0"/>
                <a:cs typeface="Times New Roman" panose="02020603050405020304" pitchFamily="18" charset="0"/>
              </a:rPr>
              <a:t>-ERG   </a:t>
            </a:r>
            <a:r>
              <a:rPr lang="en-US" sz="2000" dirty="0" err="1">
                <a:latin typeface="Times New Roman" panose="02020603050405020304" pitchFamily="18" charset="0"/>
                <a:cs typeface="Times New Roman" panose="02020603050405020304" pitchFamily="18" charset="0"/>
              </a:rPr>
              <a:t>necklace.M</a:t>
            </a:r>
            <a:r>
              <a:rPr lang="en-US" sz="2000" dirty="0">
                <a:latin typeface="Times New Roman" panose="02020603050405020304" pitchFamily="18" charset="0"/>
                <a:cs typeface="Times New Roman" panose="02020603050405020304" pitchFamily="18" charset="0"/>
              </a:rPr>
              <a:t>-ACC  lift.PERF.M.SG</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‘Ila lifted the/*a necklace.’                </a:t>
            </a:r>
            <a:r>
              <a:rPr lang="en-US" sz="18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Mohanan</a:t>
            </a:r>
            <a:r>
              <a:rPr lang="en-US" sz="2000" dirty="0">
                <a:latin typeface="Times New Roman" panose="02020603050405020304" pitchFamily="18" charset="0"/>
                <a:cs typeface="Times New Roman" panose="02020603050405020304" pitchFamily="18" charset="0"/>
              </a:rPr>
              <a:t> 1990:103)</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The DO </a:t>
            </a:r>
            <a:r>
              <a:rPr lang="en-US" sz="2000" b="1" dirty="0" err="1">
                <a:latin typeface="Times New Roman" panose="02020603050405020304" pitchFamily="18" charset="0"/>
                <a:cs typeface="Times New Roman" panose="02020603050405020304" pitchFamily="18" charset="0"/>
              </a:rPr>
              <a:t>bacce</a:t>
            </a:r>
            <a:r>
              <a:rPr lang="en-US" sz="2000" dirty="0">
                <a:latin typeface="Times New Roman" panose="02020603050405020304" pitchFamily="18" charset="0"/>
                <a:cs typeface="Times New Roman" panose="02020603050405020304" pitchFamily="18" charset="0"/>
              </a:rPr>
              <a:t> ko ‘child’, as in (1) and (2) is animate and usually marked,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whereas </a:t>
            </a:r>
            <a:r>
              <a:rPr lang="en-US" sz="2000" b="1"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‘necklace’ is inanimate and only marked when the interpretation is definite ‘</a:t>
            </a:r>
            <a:r>
              <a:rPr lang="en-US" sz="2000" b="1" dirty="0">
                <a:latin typeface="Times New Roman" panose="02020603050405020304" pitchFamily="18" charset="0"/>
                <a:cs typeface="Times New Roman" panose="02020603050405020304" pitchFamily="18" charset="0"/>
              </a:rPr>
              <a:t>the necklace</a:t>
            </a:r>
            <a:r>
              <a:rPr lang="en-US" sz="2000" dirty="0">
                <a:latin typeface="Times New Roman" panose="02020603050405020304" pitchFamily="18" charset="0"/>
                <a:cs typeface="Times New Roman" panose="02020603050405020304" pitchFamily="18" charset="0"/>
              </a:rPr>
              <a:t>’, marked by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as in (4).</a:t>
            </a:r>
          </a:p>
        </p:txBody>
      </p:sp>
      <p:sp>
        <p:nvSpPr>
          <p:cNvPr id="5" name="Slide Number Placeholder 4">
            <a:extLst>
              <a:ext uri="{FF2B5EF4-FFF2-40B4-BE49-F238E27FC236}">
                <a16:creationId xmlns:a16="http://schemas.microsoft.com/office/drawing/2014/main" id="{59985FFE-A6E0-F429-5D96-89075072B883}"/>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153336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1F94-49EA-D156-78D5-95E605C3C4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E4D0F27-EC23-0E99-B155-E6461705182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Under this topic, we shall look at </a:t>
            </a: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Gender hierarchies </a:t>
            </a:r>
            <a:r>
              <a:rPr lang="en-US" sz="2000" dirty="0">
                <a:latin typeface="Times New Roman" panose="02020603050405020304" pitchFamily="18" charset="0"/>
                <a:cs typeface="Times New Roman" panose="02020603050405020304" pitchFamily="18" charset="0"/>
              </a:rPr>
              <a:t>in the study of language typology.</a:t>
            </a:r>
          </a:p>
        </p:txBody>
      </p:sp>
      <p:sp>
        <p:nvSpPr>
          <p:cNvPr id="5" name="Slide Number Placeholder 4">
            <a:extLst>
              <a:ext uri="{FF2B5EF4-FFF2-40B4-BE49-F238E27FC236}">
                <a16:creationId xmlns:a16="http://schemas.microsoft.com/office/drawing/2014/main" id="{7D8D2164-4F6E-297C-93F7-302153F04370}"/>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674556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9715-E70C-44AB-A455-6407CF7872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550F51A-24FC-5698-4944-F2A8873682A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unmarked DO </a:t>
            </a:r>
            <a:r>
              <a:rPr lang="en-US" sz="2000" b="0" i="1" u="none" strike="noStrike" baseline="0" dirty="0" err="1">
                <a:latin typeface="Times New Roman" panose="02020603050405020304" pitchFamily="18" charset="0"/>
                <a:cs typeface="Times New Roman" panose="02020603050405020304" pitchFamily="18" charset="0"/>
              </a:rPr>
              <a:t>haar</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in (3) can be interpreted in three possible ways: </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1) As a </a:t>
            </a:r>
            <a:r>
              <a:rPr lang="en-US" b="1" i="0" u="none" strike="noStrike" baseline="0" dirty="0">
                <a:latin typeface="Times New Roman" panose="02020603050405020304" pitchFamily="18" charset="0"/>
                <a:cs typeface="Times New Roman" panose="02020603050405020304" pitchFamily="18" charset="0"/>
              </a:rPr>
              <a:t>definite object </a:t>
            </a:r>
            <a:r>
              <a:rPr lang="en-US" b="0" i="0" u="none" strike="noStrike" baseline="0" dirty="0">
                <a:latin typeface="Times New Roman" panose="02020603050405020304" pitchFamily="18" charset="0"/>
                <a:cs typeface="Times New Roman" panose="02020603050405020304" pitchFamily="18" charset="0"/>
              </a:rPr>
              <a:t>‘the necklace’, </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2) as an </a:t>
            </a:r>
            <a:r>
              <a:rPr lang="en-US" b="1" i="0" u="none" strike="noStrike" baseline="0" dirty="0">
                <a:latin typeface="Times New Roman" panose="02020603050405020304" pitchFamily="18" charset="0"/>
                <a:cs typeface="Times New Roman" panose="02020603050405020304" pitchFamily="18" charset="0"/>
              </a:rPr>
              <a:t>indefinite specific object</a:t>
            </a:r>
            <a:r>
              <a:rPr lang="en-US" b="0" i="0" u="none" strike="noStrike" baseline="0" dirty="0">
                <a:latin typeface="Times New Roman" panose="02020603050405020304" pitchFamily="18" charset="0"/>
                <a:cs typeface="Times New Roman" panose="02020603050405020304" pitchFamily="18" charset="0"/>
              </a:rPr>
              <a:t>, which renders a translation with the indefinite determiner in English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referring to a necklace known to the speaker (e. g. ‘Ila lifted a necklace [of those that were presented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there]’), </a:t>
            </a:r>
          </a:p>
          <a:p>
            <a:pPr lvl="1" algn="l">
              <a:lnSpc>
                <a:spcPct val="150000"/>
              </a:lnSpc>
              <a:spcBef>
                <a:spcPts val="0"/>
              </a:spcBef>
            </a:pPr>
            <a:r>
              <a:rPr lang="en-US" b="0" i="0" u="none" strike="noStrike" baseline="0" dirty="0">
                <a:latin typeface="Times New Roman" panose="02020603050405020304" pitchFamily="18" charset="0"/>
                <a:cs typeface="Times New Roman" panose="02020603050405020304" pitchFamily="18" charset="0"/>
              </a:rPr>
              <a:t>3) as an </a:t>
            </a:r>
            <a:r>
              <a:rPr lang="en-US" b="1" i="0" u="none" strike="noStrike" baseline="0" dirty="0">
                <a:latin typeface="Times New Roman" panose="02020603050405020304" pitchFamily="18" charset="0"/>
                <a:cs typeface="Times New Roman" panose="02020603050405020304" pitchFamily="18" charset="0"/>
              </a:rPr>
              <a:t>indefinite nonspecific object </a:t>
            </a:r>
            <a:r>
              <a:rPr lang="en-US" b="0" i="0" u="none" strike="noStrike" baseline="0" dirty="0">
                <a:latin typeface="Times New Roman" panose="02020603050405020304" pitchFamily="18" charset="0"/>
                <a:cs typeface="Times New Roman" panose="02020603050405020304" pitchFamily="18" charset="0"/>
              </a:rPr>
              <a:t>‘a necklace’.</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9951A94-6A4E-AD41-6113-AB569EEEDA34}"/>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415173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F77C9-0493-A824-4B4E-BB2D30EEEFC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FFF1AEF-0522-AC4E-F85D-5027C560615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marking of the inanimate object depends on the definiteness or specificity of the object.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Unmarked inanimate objects can be interpreted as both definite and specific or indefinite and nonspecific,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when the inanimate object is marked with ko, it can only be interpreted as definite and/or specific.</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1E48E9B-C222-19A1-2903-AE961A3536D7}"/>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3485886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E7EE-D398-8655-F05F-CF14F6CCD08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C49DD69-0CFD-28AF-F6C8-93D9457CE21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above examples show that both </a:t>
            </a: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play a role in differential object marking (DOM) in Hindi.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Their roles are, nevertheless, clearly differentiated.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table in (5).</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(5) </a:t>
            </a:r>
          </a:p>
        </p:txBody>
      </p:sp>
      <p:sp>
        <p:nvSpPr>
          <p:cNvPr id="5" name="Slide Number Placeholder 4">
            <a:extLst>
              <a:ext uri="{FF2B5EF4-FFF2-40B4-BE49-F238E27FC236}">
                <a16:creationId xmlns:a16="http://schemas.microsoft.com/office/drawing/2014/main" id="{7F46DAEF-045A-A622-0C13-E9D85A51AE4F}"/>
              </a:ext>
            </a:extLst>
          </p:cNvPr>
          <p:cNvSpPr>
            <a:spLocks noGrp="1"/>
          </p:cNvSpPr>
          <p:nvPr>
            <p:ph type="sldNum" sz="quarter" idx="12"/>
          </p:nvPr>
        </p:nvSpPr>
        <p:spPr/>
        <p:txBody>
          <a:bodyPr/>
          <a:lstStyle/>
          <a:p>
            <a:fld id="{9953917B-9314-44A8-9CF5-8C1178B13F89}" type="slidenum">
              <a:rPr lang="en-IN" smtClean="0"/>
              <a:t>32</a:t>
            </a:fld>
            <a:endParaRPr lang="en-IN"/>
          </a:p>
        </p:txBody>
      </p:sp>
      <p:pic>
        <p:nvPicPr>
          <p:cNvPr id="4" name="Picture 3">
            <a:extLst>
              <a:ext uri="{FF2B5EF4-FFF2-40B4-BE49-F238E27FC236}">
                <a16:creationId xmlns:a16="http://schemas.microsoft.com/office/drawing/2014/main" id="{1AB8E0A3-EC64-888C-969A-365C99FEABA1}"/>
              </a:ext>
            </a:extLst>
          </p:cNvPr>
          <p:cNvPicPr>
            <a:picLocks noChangeAspect="1"/>
          </p:cNvPicPr>
          <p:nvPr/>
        </p:nvPicPr>
        <p:blipFill>
          <a:blip r:embed="rId2"/>
          <a:stretch>
            <a:fillRect/>
          </a:stretch>
        </p:blipFill>
        <p:spPr>
          <a:xfrm>
            <a:off x="1934649" y="2939142"/>
            <a:ext cx="3130193" cy="1279869"/>
          </a:xfrm>
          <a:prstGeom prst="rect">
            <a:avLst/>
          </a:prstGeom>
        </p:spPr>
      </p:pic>
    </p:spTree>
    <p:extLst>
      <p:ext uri="{BB962C8B-B14F-4D97-AF65-F5344CB8AC3E}">
        <p14:creationId xmlns:p14="http://schemas.microsoft.com/office/powerpoint/2010/main" val="123523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0BA45-2DB3-C33E-F049-5DD6396A24B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5E321C-7177-8BB0-2895-8BCF252591D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direct objects </a:t>
            </a:r>
            <a:r>
              <a:rPr lang="en-US" sz="2000" dirty="0">
                <a:latin typeface="Times New Roman" panose="02020603050405020304" pitchFamily="18" charset="0"/>
                <a:cs typeface="Times New Roman" panose="02020603050405020304" pitchFamily="18" charset="0"/>
              </a:rPr>
              <a:t>that are </a:t>
            </a:r>
            <a:r>
              <a:rPr lang="en-US" sz="2000" b="1" dirty="0">
                <a:latin typeface="Times New Roman" panose="02020603050405020304" pitchFamily="18" charset="0"/>
                <a:cs typeface="Times New Roman" panose="02020603050405020304" pitchFamily="18" charset="0"/>
              </a:rPr>
              <a:t>human</a:t>
            </a:r>
            <a:r>
              <a:rPr lang="en-US" sz="2000" dirty="0">
                <a:latin typeface="Times New Roman" panose="02020603050405020304" pitchFamily="18" charset="0"/>
                <a:cs typeface="Times New Roman" panose="02020603050405020304" pitchFamily="18" charset="0"/>
              </a:rPr>
              <a:t> are almost always flagged by the postposition (accusative marker)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regardless of whether they are definite.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Only in </a:t>
            </a:r>
            <a:r>
              <a:rPr lang="en-US" sz="2000" b="1" dirty="0">
                <a:latin typeface="Times New Roman" panose="02020603050405020304" pitchFamily="18" charset="0"/>
                <a:cs typeface="Times New Roman" panose="02020603050405020304" pitchFamily="18" charset="0"/>
              </a:rPr>
              <a:t>rare cases </a:t>
            </a:r>
            <a:r>
              <a:rPr lang="en-US" sz="2000" dirty="0">
                <a:latin typeface="Times New Roman" panose="02020603050405020304" pitchFamily="18" charset="0"/>
                <a:cs typeface="Times New Roman" panose="02020603050405020304" pitchFamily="18" charset="0"/>
              </a:rPr>
              <a:t>will </a:t>
            </a:r>
            <a:r>
              <a:rPr lang="en-US" sz="2000" b="1" dirty="0">
                <a:latin typeface="Times New Roman" panose="02020603050405020304" pitchFamily="18" charset="0"/>
                <a:cs typeface="Times New Roman" panose="02020603050405020304" pitchFamily="18" charset="0"/>
              </a:rPr>
              <a:t>human</a:t>
            </a:r>
            <a:r>
              <a:rPr lang="en-US" sz="2000" dirty="0">
                <a:latin typeface="Times New Roman" panose="02020603050405020304" pitchFamily="18" charset="0"/>
                <a:cs typeface="Times New Roman" panose="02020603050405020304" pitchFamily="18" charset="0"/>
              </a:rPr>
              <a:t> referents appear without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and when they do, they are indefinite.</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Definite nonhuman nominals </a:t>
            </a:r>
            <a:r>
              <a:rPr lang="en-US" sz="2000" dirty="0">
                <a:latin typeface="Times New Roman" panose="02020603050405020304" pitchFamily="18" charset="0"/>
                <a:cs typeface="Times New Roman" panose="02020603050405020304" pitchFamily="18" charset="0"/>
              </a:rPr>
              <a:t>also typically take </a:t>
            </a:r>
            <a:r>
              <a:rPr lang="en-US" sz="2000" b="1" i="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a:t>
            </a:r>
            <a:r>
              <a:rPr lang="en-US" sz="2000" b="1" dirty="0">
                <a:latin typeface="Times New Roman" panose="02020603050405020304" pitchFamily="18" charset="0"/>
                <a:cs typeface="Times New Roman" panose="02020603050405020304" pitchFamily="18" charset="0"/>
              </a:rPr>
              <a:t>indefinite nonhuman </a:t>
            </a:r>
            <a:r>
              <a:rPr lang="en-US" sz="2000" dirty="0">
                <a:latin typeface="Times New Roman" panose="02020603050405020304" pitchFamily="18" charset="0"/>
                <a:cs typeface="Times New Roman" panose="02020603050405020304" pitchFamily="18" charset="0"/>
              </a:rPr>
              <a:t>nominals</a:t>
            </a:r>
            <a:r>
              <a:rPr lang="en-US" sz="2000" b="1" dirty="0">
                <a:latin typeface="Times New Roman" panose="02020603050405020304" pitchFamily="18" charset="0"/>
                <a:cs typeface="Times New Roman" panose="02020603050405020304" pitchFamily="18" charset="0"/>
              </a:rPr>
              <a:t> never</a:t>
            </a:r>
            <a:r>
              <a:rPr lang="en-US" sz="2000" dirty="0">
                <a:latin typeface="Times New Roman" panose="02020603050405020304" pitchFamily="18" charset="0"/>
                <a:cs typeface="Times New Roman" panose="02020603050405020304" pitchFamily="18" charset="0"/>
              </a:rPr>
              <a:t> do.</a:t>
            </a:r>
          </a:p>
        </p:txBody>
      </p:sp>
      <p:sp>
        <p:nvSpPr>
          <p:cNvPr id="5" name="Slide Number Placeholder 4">
            <a:extLst>
              <a:ext uri="{FF2B5EF4-FFF2-40B4-BE49-F238E27FC236}">
                <a16:creationId xmlns:a16="http://schemas.microsoft.com/office/drawing/2014/main" id="{C983E3FF-67EC-4B8C-4C0B-7E3A32AE7313}"/>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2693330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59C45-A25B-AB38-DC40-0564C031AA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2C51F9-D3F0-E86A-32E6-1B7BA08C0CE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The Role of Animacy in Hindi</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Generally, animate arguments are marked with </a:t>
            </a:r>
            <a:r>
              <a:rPr lang="en-US" sz="2000" b="1" i="1" u="none" strike="noStrike" baseline="0" dirty="0">
                <a:latin typeface="Times New Roman" panose="02020603050405020304" pitchFamily="18" charset="0"/>
                <a:cs typeface="Times New Roman" panose="02020603050405020304" pitchFamily="18" charset="0"/>
              </a:rPr>
              <a:t>ko</a:t>
            </a:r>
            <a:r>
              <a:rPr lang="en-US" sz="2000" b="0" i="0" u="none" strike="noStrike" baseline="0" dirty="0">
                <a:latin typeface="Times New Roman" panose="02020603050405020304" pitchFamily="18" charset="0"/>
                <a:cs typeface="Times New Roman" panose="02020603050405020304" pitchFamily="18" charset="0"/>
              </a:rPr>
              <a:t>, as shown below.</a:t>
            </a:r>
          </a:p>
          <a:p>
            <a:pPr lvl="1" algn="l">
              <a:lnSpc>
                <a:spcPct val="100000"/>
              </a:lnSpc>
              <a:spcBef>
                <a:spcPts val="0"/>
              </a:spcBef>
            </a:pPr>
            <a:endParaRPr lang="en-US" sz="180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ilaa</a:t>
            </a:r>
            <a:r>
              <a:rPr lang="en-US" dirty="0">
                <a:latin typeface="Times New Roman" panose="02020603050405020304" pitchFamily="18" charset="0"/>
                <a:cs typeface="Times New Roman" panose="02020603050405020304" pitchFamily="18" charset="0"/>
              </a:rPr>
              <a:t>-ne         </a:t>
            </a:r>
            <a:r>
              <a:rPr lang="en-US" dirty="0" err="1">
                <a:latin typeface="Times New Roman" panose="02020603050405020304" pitchFamily="18" charset="0"/>
                <a:cs typeface="Times New Roman" panose="02020603050405020304" pitchFamily="18" charset="0"/>
              </a:rPr>
              <a:t>bacce</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uthayaa</a:t>
            </a:r>
            <a:r>
              <a:rPr lang="en-US" dirty="0">
                <a:latin typeface="Times New Roman" panose="02020603050405020304" pitchFamily="18" charset="0"/>
                <a:cs typeface="Times New Roman" panose="02020603050405020304" pitchFamily="18" charset="0"/>
              </a:rPr>
              <a:t>                     [repeated from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1]</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Ila.F</a:t>
            </a:r>
            <a:r>
              <a:rPr lang="en-US" dirty="0">
                <a:latin typeface="Times New Roman" panose="02020603050405020304" pitchFamily="18" charset="0"/>
                <a:cs typeface="Times New Roman" panose="02020603050405020304" pitchFamily="18" charset="0"/>
              </a:rPr>
              <a:t>-ERG   </a:t>
            </a:r>
            <a:r>
              <a:rPr lang="en-US" dirty="0" err="1">
                <a:latin typeface="Times New Roman" panose="02020603050405020304" pitchFamily="18" charset="0"/>
                <a:cs typeface="Times New Roman" panose="02020603050405020304" pitchFamily="18" charset="0"/>
              </a:rPr>
              <a:t>child.M</a:t>
            </a:r>
            <a:r>
              <a:rPr lang="en-US" dirty="0">
                <a:latin typeface="Times New Roman" panose="02020603050405020304" pitchFamily="18" charset="0"/>
                <a:cs typeface="Times New Roman" panose="02020603050405020304" pitchFamily="18" charset="0"/>
              </a:rPr>
              <a:t>-ACC   </a:t>
            </a:r>
            <a:r>
              <a:rPr lang="en-US" dirty="0" err="1">
                <a:latin typeface="Times New Roman" panose="02020603050405020304" pitchFamily="18" charset="0"/>
                <a:cs typeface="Times New Roman" panose="02020603050405020304" pitchFamily="18" charset="0"/>
              </a:rPr>
              <a:t>lift.PERF</a:t>
            </a:r>
            <a:r>
              <a:rPr lang="en-US" dirty="0">
                <a:latin typeface="Times New Roman" panose="02020603050405020304" pitchFamily="18" charset="0"/>
                <a:cs typeface="Times New Roman" panose="02020603050405020304" pitchFamily="18" charset="0"/>
              </a:rPr>
              <a:t>. M.SG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‘Ila lifted the/a child.’</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 This is especially the case with animate arguments that are human (Kachru 2006: 175).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animate non-human arguments—one thinks in particular of animals—the rule is less strict.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For instance, consider the following example (4), in which </a:t>
            </a:r>
            <a:r>
              <a:rPr lang="en-US" sz="2000" b="0" i="1" u="none" strike="noStrike" baseline="0" dirty="0" err="1">
                <a:latin typeface="Times New Roman" panose="02020603050405020304" pitchFamily="18" charset="0"/>
                <a:cs typeface="Times New Roman" panose="02020603050405020304" pitchFamily="18" charset="0"/>
              </a:rPr>
              <a:t>cuhī</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‘mouse’ is not marked with </a:t>
            </a:r>
            <a:r>
              <a:rPr lang="en-US" sz="2000" b="0" i="1" u="none" strike="noStrike" baseline="0" dirty="0">
                <a:latin typeface="Times New Roman" panose="02020603050405020304" pitchFamily="18" charset="0"/>
                <a:cs typeface="Times New Roman" panose="02020603050405020304" pitchFamily="18" charset="0"/>
              </a:rPr>
              <a:t>ko</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(7) </a:t>
            </a:r>
            <a:r>
              <a:rPr lang="en-IN" sz="2000" b="0" u="none" strike="noStrike" baseline="0" dirty="0" err="1">
                <a:latin typeface="Times New Roman" panose="02020603050405020304" pitchFamily="18" charset="0"/>
                <a:cs typeface="Times New Roman" panose="02020603050405020304" pitchFamily="18" charset="0"/>
              </a:rPr>
              <a:t>billī</a:t>
            </a:r>
            <a:r>
              <a:rPr lang="en-IN" sz="2000" b="0" u="none" strike="noStrike" baseline="0" dirty="0">
                <a:latin typeface="Times New Roman" panose="02020603050405020304" pitchFamily="18" charset="0"/>
                <a:cs typeface="Times New Roman" panose="02020603050405020304" pitchFamily="18" charset="0"/>
              </a:rPr>
              <a:t>         </a:t>
            </a:r>
            <a:r>
              <a:rPr lang="en-IN" sz="2000" b="1" u="none" strike="noStrike" baseline="0" dirty="0" err="1">
                <a:latin typeface="Times New Roman" panose="02020603050405020304" pitchFamily="18" charset="0"/>
                <a:cs typeface="Times New Roman" panose="02020603050405020304" pitchFamily="18" charset="0"/>
              </a:rPr>
              <a:t>cuhī</a:t>
            </a:r>
            <a:r>
              <a:rPr lang="en-IN" sz="2000" b="1" u="none" strike="noStrike" baseline="0" dirty="0">
                <a:latin typeface="Times New Roman" panose="02020603050405020304" pitchFamily="18" charset="0"/>
                <a:cs typeface="Times New Roman" panose="02020603050405020304" pitchFamily="18" charset="0"/>
              </a:rPr>
              <a:t>             </a:t>
            </a:r>
            <a:r>
              <a:rPr lang="en-IN" sz="2000" b="0" u="none" strike="noStrike" baseline="0" dirty="0" err="1">
                <a:latin typeface="Times New Roman" panose="02020603050405020304" pitchFamily="18" charset="0"/>
                <a:cs typeface="Times New Roman" panose="02020603050405020304" pitchFamily="18" charset="0"/>
              </a:rPr>
              <a:t>khāegī</a:t>
            </a:r>
            <a:endParaRPr lang="en-IN" sz="2000" b="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r>
              <a:rPr lang="en-IN" sz="2000" b="0" i="0" u="none" strike="noStrike" baseline="0" dirty="0">
                <a:latin typeface="Times New Roman" panose="02020603050405020304" pitchFamily="18" charset="0"/>
                <a:cs typeface="Times New Roman" panose="02020603050405020304" pitchFamily="18" charset="0"/>
              </a:rPr>
              <a:t>              cat.</a:t>
            </a:r>
            <a:r>
              <a:rPr lang="en-IN" sz="2000" b="0" i="0" u="none" strike="noStrike" cap="small" dirty="0">
                <a:latin typeface="Times New Roman" panose="02020603050405020304" pitchFamily="18" charset="0"/>
                <a:cs typeface="Times New Roman" panose="02020603050405020304" pitchFamily="18" charset="0"/>
              </a:rPr>
              <a:t>f.sg   </a:t>
            </a:r>
            <a:r>
              <a:rPr lang="en-IN" sz="2000" b="0" i="0" u="none" strike="noStrike" baseline="0" dirty="0">
                <a:latin typeface="Times New Roman" panose="02020603050405020304" pitchFamily="18" charset="0"/>
                <a:cs typeface="Times New Roman" panose="02020603050405020304" pitchFamily="18" charset="0"/>
              </a:rPr>
              <a:t>mouse.</a:t>
            </a:r>
            <a:r>
              <a:rPr lang="en-IN" sz="2000" b="0" i="0" u="none" strike="noStrike" cap="small" dirty="0">
                <a:latin typeface="Times New Roman" panose="02020603050405020304" pitchFamily="18" charset="0"/>
                <a:cs typeface="Times New Roman" panose="02020603050405020304" pitchFamily="18" charset="0"/>
              </a:rPr>
              <a:t>f.sg   </a:t>
            </a:r>
            <a:r>
              <a:rPr lang="en-IN" sz="2000" b="0" i="0" u="none" strike="noStrike" baseline="0" dirty="0">
                <a:latin typeface="Times New Roman" panose="02020603050405020304" pitchFamily="18" charset="0"/>
                <a:cs typeface="Times New Roman" panose="02020603050405020304" pitchFamily="18" charset="0"/>
              </a:rPr>
              <a:t>eat.</a:t>
            </a:r>
            <a:r>
              <a:rPr lang="en-IN" sz="2000" b="0" i="0" u="none" strike="noStrike" cap="small" dirty="0">
                <a:latin typeface="Times New Roman" panose="02020603050405020304" pitchFamily="18" charset="0"/>
                <a:cs typeface="Times New Roman" panose="02020603050405020304" pitchFamily="18" charset="0"/>
              </a:rPr>
              <a:t>fut.f.sg</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‘The cat will eat the mouse.’</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general, though, animate arguments, even non-human, are much more likely to be marked with ko than inanimate arguments</a:t>
            </a:r>
          </a:p>
        </p:txBody>
      </p:sp>
      <p:sp>
        <p:nvSpPr>
          <p:cNvPr id="5" name="Slide Number Placeholder 4">
            <a:extLst>
              <a:ext uri="{FF2B5EF4-FFF2-40B4-BE49-F238E27FC236}">
                <a16:creationId xmlns:a16="http://schemas.microsoft.com/office/drawing/2014/main" id="{41F25823-2113-9AFA-AEC2-FBFE139688BB}"/>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1714885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65A7E-4314-6912-E00B-5169CB7AC76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C705AF0-AE1E-E570-FD71-8F7D130E4BD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3. </a:t>
            </a:r>
            <a:r>
              <a:rPr lang="en-US" sz="2000" b="1">
                <a:latin typeface="Times New Roman" panose="02020603050405020304" pitchFamily="18" charset="0"/>
                <a:cs typeface="Times New Roman" panose="02020603050405020304" pitchFamily="18" charset="0"/>
              </a:rPr>
              <a:t>Gender: </a:t>
            </a:r>
            <a:r>
              <a:rPr lang="en-US" sz="2000" b="1" dirty="0">
                <a:latin typeface="Times New Roman" panose="02020603050405020304" pitchFamily="18" charset="0"/>
                <a:cs typeface="Times New Roman" panose="02020603050405020304" pitchFamily="18" charset="0"/>
              </a:rPr>
              <a:t>Definiteness and Gender</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two further semantic properties of nouns that can govern the manner in which they are treated in the morphology and syntax of languages: definiteness and gender.</a:t>
            </a:r>
          </a:p>
        </p:txBody>
      </p:sp>
      <p:sp>
        <p:nvSpPr>
          <p:cNvPr id="5" name="Slide Number Placeholder 4">
            <a:extLst>
              <a:ext uri="{FF2B5EF4-FFF2-40B4-BE49-F238E27FC236}">
                <a16:creationId xmlns:a16="http://schemas.microsoft.com/office/drawing/2014/main" id="{F8C35753-D78C-EE10-43E7-4247832E8BA1}"/>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1140748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DE80-9B33-EDD7-8BEE-0DE012E7E65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AA06063-2527-BB6B-5171-BCD163A7A78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significance of definiteness.  In some language, definiteness is important.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Example, in </a:t>
            </a:r>
            <a:r>
              <a:rPr lang="en-US" sz="2000" b="1" dirty="0">
                <a:latin typeface="Times New Roman" panose="02020603050405020304" pitchFamily="18" charset="0"/>
                <a:cs typeface="Times New Roman" panose="02020603050405020304" pitchFamily="18" charset="0"/>
              </a:rPr>
              <a:t>Abkhaz</a:t>
            </a:r>
            <a:r>
              <a:rPr lang="en-US" sz="2000" dirty="0">
                <a:latin typeface="Times New Roman" panose="02020603050405020304" pitchFamily="18" charset="0"/>
                <a:cs typeface="Times New Roman" panose="02020603050405020304" pitchFamily="18" charset="0"/>
              </a:rPr>
              <a:t> language (Northwest Caucasian: Turkey), the object agreement is sensitive to whether or not the object is definite.</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definiteness of a nominal may determine, in part, whether it triggers agreement or what form the agreement takes.</a:t>
            </a:r>
            <a:endParaRPr lang="en-US" sz="2000" b="1" i="0" u="none" strike="noStrike" baseline="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(1) a. Kassa </a:t>
            </a:r>
            <a:r>
              <a:rPr lang="en-IN" sz="2000" b="0" i="0" u="none" strike="noStrike" baseline="0" dirty="0" err="1">
                <a:latin typeface="Times New Roman" panose="02020603050405020304" pitchFamily="18" charset="0"/>
                <a:cs typeface="Times New Roman" panose="02020603050405020304" pitchFamily="18" charset="0"/>
              </a:rPr>
              <a:t>borsa</a:t>
            </a:r>
            <a:r>
              <a:rPr lang="en-IN" sz="2000" b="0" i="0" u="none" strike="noStrike" baseline="0" dirty="0">
                <a:latin typeface="Times New Roman" panose="02020603050405020304" pitchFamily="18" charset="0"/>
                <a:cs typeface="Times New Roman" panose="02020603050405020304" pitchFamily="18" charset="0"/>
              </a:rPr>
              <a:t>-</a:t>
            </a:r>
            <a:r>
              <a:rPr lang="en-IN" sz="2000" b="1" i="0" u="none" strike="noStrike" baseline="0" dirty="0">
                <a:latin typeface="Times New Roman" panose="02020603050405020304" pitchFamily="18" charset="0"/>
                <a:cs typeface="Times New Roman" panose="02020603050405020304" pitchFamily="18" charset="0"/>
              </a:rPr>
              <a:t>w</a:t>
            </a:r>
            <a:r>
              <a:rPr lang="en-IN" sz="2000" b="0" i="0" u="none" strike="noStrike" baseline="0" dirty="0">
                <a:latin typeface="Times New Roman" panose="02020603050405020304" pitchFamily="18" charset="0"/>
                <a:cs typeface="Times New Roman" panose="02020603050405020304" pitchFamily="18" charset="0"/>
              </a:rPr>
              <a:t>-in         </a:t>
            </a:r>
            <a:r>
              <a:rPr lang="en-IN" sz="2000" b="0" i="0" u="none" strike="noStrike" baseline="0" dirty="0" err="1">
                <a:latin typeface="Times New Roman" panose="02020603050405020304" pitchFamily="18" charset="0"/>
                <a:cs typeface="Times New Roman" panose="02020603050405020304" pitchFamily="18" charset="0"/>
              </a:rPr>
              <a:t>wässädä</a:t>
            </a:r>
            <a:r>
              <a:rPr lang="en-IN" sz="2000" b="0" i="0" u="none" strike="noStrike" baseline="0" dirty="0">
                <a:latin typeface="Times New Roman" panose="02020603050405020304" pitchFamily="18" charset="0"/>
                <a:cs typeface="Times New Roman" panose="02020603050405020304" pitchFamily="18" charset="0"/>
              </a:rPr>
              <a:t>-</a:t>
            </a:r>
            <a:r>
              <a:rPr lang="en-IN" sz="2000" b="1" i="0" u="none" strike="noStrike" baseline="0" dirty="0">
                <a:latin typeface="Times New Roman" panose="02020603050405020304" pitchFamily="18" charset="0"/>
                <a:cs typeface="Times New Roman" panose="02020603050405020304" pitchFamily="18" charset="0"/>
              </a:rPr>
              <a:t>w</a:t>
            </a:r>
          </a:p>
          <a:p>
            <a:pPr algn="l"/>
            <a:r>
              <a:rPr lang="en-IN" sz="2000" b="0" i="0" u="none" strike="noStrike" baseline="0" dirty="0">
                <a:latin typeface="Times New Roman" panose="02020603050405020304" pitchFamily="18" charset="0"/>
                <a:cs typeface="Times New Roman" panose="02020603050405020304" pitchFamily="18" charset="0"/>
              </a:rPr>
              <a:t>              Kassa wallet-the-OBJ   took-it</a:t>
            </a:r>
          </a:p>
          <a:p>
            <a:pPr algn="l"/>
            <a:r>
              <a:rPr lang="en-IN" sz="2000" b="0" i="0" u="none" strike="noStrike" baseline="0" dirty="0">
                <a:latin typeface="Times New Roman" panose="02020603050405020304" pitchFamily="18" charset="0"/>
                <a:cs typeface="Times New Roman" panose="02020603050405020304" pitchFamily="18" charset="0"/>
              </a:rPr>
              <a:t>              ‘Kassa took the wallet.’</a:t>
            </a:r>
          </a:p>
          <a:p>
            <a:pPr algn="l"/>
            <a:r>
              <a:rPr lang="en-IN" sz="2000" b="0" i="0" u="none" strike="noStrike" baseline="0" dirty="0">
                <a:latin typeface="Times New Roman" panose="02020603050405020304" pitchFamily="18" charset="0"/>
                <a:cs typeface="Times New Roman" panose="02020603050405020304" pitchFamily="18" charset="0"/>
              </a:rPr>
              <a:t>          b. Kassa </a:t>
            </a:r>
            <a:r>
              <a:rPr lang="en-IN" sz="2000" b="0" i="0" u="none" strike="noStrike" baseline="0" dirty="0" err="1">
                <a:latin typeface="Times New Roman" panose="02020603050405020304" pitchFamily="18" charset="0"/>
                <a:cs typeface="Times New Roman" panose="02020603050405020304" pitchFamily="18" charset="0"/>
              </a:rPr>
              <a:t>borsa</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wässädä</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              Kassa wallet   took.</a:t>
            </a:r>
          </a:p>
          <a:p>
            <a:pPr algn="l"/>
            <a:r>
              <a:rPr lang="en-IN" sz="2000" b="0" i="0" u="none" strike="noStrike" baseline="0" dirty="0">
                <a:latin typeface="Times New Roman" panose="02020603050405020304" pitchFamily="18" charset="0"/>
                <a:cs typeface="Times New Roman" panose="02020603050405020304" pitchFamily="18" charset="0"/>
              </a:rPr>
              <a:t>              ‘Kassa took a wallet.’       (Data from Givon 1976)</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Abkhaz uses an agreement system that is sensitive to the definiteness of direct objects.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they are definite, an agreement suffix is used (1a); otherwise, no suffix appears (1b). </a:t>
            </a:r>
          </a:p>
        </p:txBody>
      </p:sp>
      <p:sp>
        <p:nvSpPr>
          <p:cNvPr id="5" name="Slide Number Placeholder 4">
            <a:extLst>
              <a:ext uri="{FF2B5EF4-FFF2-40B4-BE49-F238E27FC236}">
                <a16:creationId xmlns:a16="http://schemas.microsoft.com/office/drawing/2014/main" id="{02692D71-AD15-254A-5C06-7C2DC109CB9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3059580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36F45-3D9C-673C-5BFE-852EEFC830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1F5B459-309E-6AAB-3C10-4F9B8F4666F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similar effect is found in case marking in some languages. In </a:t>
            </a:r>
            <a:r>
              <a:rPr lang="en-US" sz="2000" b="1" dirty="0">
                <a:latin typeface="Times New Roman" panose="02020603050405020304" pitchFamily="18" charset="0"/>
                <a:cs typeface="Times New Roman" panose="02020603050405020304" pitchFamily="18" charset="0"/>
              </a:rPr>
              <a:t>Hebrew</a:t>
            </a:r>
            <a:r>
              <a:rPr lang="en-US" sz="2000" dirty="0">
                <a:latin typeface="Times New Roman" panose="02020603050405020304" pitchFamily="18" charset="0"/>
                <a:cs typeface="Times New Roman" panose="02020603050405020304" pitchFamily="18" charset="0"/>
              </a:rPr>
              <a:t> (Semitic: Israel), only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definite objects are flagged by the clitic </a:t>
            </a:r>
            <a:r>
              <a:rPr lang="en-US" sz="2000" b="1" i="1" dirty="0">
                <a:solidFill>
                  <a:srgbClr val="00B0F0"/>
                </a:solidFill>
                <a:latin typeface="Times New Roman" panose="02020603050405020304" pitchFamily="18" charset="0"/>
                <a:cs typeface="Times New Roman" panose="02020603050405020304" pitchFamily="18" charset="0"/>
              </a:rPr>
              <a:t>et-</a:t>
            </a:r>
            <a:r>
              <a:rPr lang="en-US" sz="2000" dirty="0">
                <a:latin typeface="Times New Roman" panose="02020603050405020304" pitchFamily="18" charset="0"/>
                <a:cs typeface="Times New Roman" panose="02020603050405020304" pitchFamily="18" charset="0"/>
              </a:rPr>
              <a:t> (2).</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(2)  a.   ha-</a:t>
            </a:r>
            <a:r>
              <a:rPr lang="en-US" sz="1800" dirty="0" err="1">
                <a:latin typeface="Times New Roman" panose="02020603050405020304" pitchFamily="18" charset="0"/>
                <a:cs typeface="Times New Roman" panose="02020603050405020304" pitchFamily="18" charset="0"/>
              </a:rPr>
              <a:t>ish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koteb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dabar</a:t>
            </a:r>
            <a:endParaRPr lang="en-US" sz="18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ART-man write   word</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‘The man is writing a word.</a:t>
            </a:r>
          </a:p>
          <a:p>
            <a:pPr lvl="1"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b.    </a:t>
            </a:r>
            <a:r>
              <a:rPr lang="en-US" sz="1800" b="1" dirty="0">
                <a:latin typeface="Times New Roman" panose="02020603050405020304" pitchFamily="18" charset="0"/>
                <a:cs typeface="Times New Roman" panose="02020603050405020304" pitchFamily="18" charset="0"/>
              </a:rPr>
              <a:t>ha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ish</a:t>
            </a:r>
            <a:r>
              <a:rPr lang="en-US" sz="1800" dirty="0">
                <a:latin typeface="Times New Roman" panose="02020603050405020304" pitchFamily="18" charset="0"/>
                <a:cs typeface="Times New Roman" panose="02020603050405020304" pitchFamily="18" charset="0"/>
              </a:rPr>
              <a:t>        shomer    </a:t>
            </a:r>
            <a:r>
              <a:rPr lang="en-US" sz="1800" b="1" dirty="0">
                <a:solidFill>
                  <a:srgbClr val="00B0F0"/>
                </a:solidFill>
                <a:latin typeface="Times New Roman" panose="02020603050405020304" pitchFamily="18" charset="0"/>
                <a:cs typeface="Times New Roman" panose="02020603050405020304" pitchFamily="18" charset="0"/>
              </a:rPr>
              <a:t>et</a:t>
            </a:r>
            <a:r>
              <a:rPr lang="en-US" sz="1800" dirty="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ha</a:t>
            </a:r>
            <a:r>
              <a:rPr lang="en-US" sz="1800" dirty="0">
                <a:latin typeface="Times New Roman" panose="02020603050405020304" pitchFamily="18" charset="0"/>
                <a:cs typeface="Times New Roman" panose="02020603050405020304" pitchFamily="18" charset="0"/>
              </a:rPr>
              <a:t>-torah</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ART-man  observe    DEF-ART-law</a:t>
            </a:r>
          </a:p>
          <a:p>
            <a:pPr lvl="1" algn="l">
              <a:lnSpc>
                <a:spcPct val="150000"/>
              </a:lnSpc>
              <a:spcBef>
                <a:spcPts val="0"/>
              </a:spcBef>
            </a:pPr>
            <a:r>
              <a:rPr lang="en-US" sz="1800" dirty="0">
                <a:latin typeface="Times New Roman" panose="02020603050405020304" pitchFamily="18" charset="0"/>
                <a:cs typeface="Times New Roman" panose="02020603050405020304" pitchFamily="18" charset="0"/>
              </a:rPr>
              <a:t>              ‘The man is observing the law.’</a:t>
            </a:r>
          </a:p>
        </p:txBody>
      </p:sp>
      <p:sp>
        <p:nvSpPr>
          <p:cNvPr id="5" name="Slide Number Placeholder 4">
            <a:extLst>
              <a:ext uri="{FF2B5EF4-FFF2-40B4-BE49-F238E27FC236}">
                <a16:creationId xmlns:a16="http://schemas.microsoft.com/office/drawing/2014/main" id="{6D17ADA4-D532-4A97-6EE0-4F3EF4B8DF64}"/>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16279493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63277-B2F4-396E-8BAD-EC3517E7893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A5948C4-600B-B90E-3B51-AEA25B98D103}"/>
              </a:ext>
            </a:extLst>
          </p:cNvPr>
          <p:cNvSpPr>
            <a:spLocks noGrp="1"/>
          </p:cNvSpPr>
          <p:nvPr>
            <p:ph type="subTitle" idx="1"/>
          </p:nvPr>
        </p:nvSpPr>
        <p:spPr>
          <a:xfrm>
            <a:off x="936172" y="564923"/>
            <a:ext cx="11179628" cy="5791427"/>
          </a:xfrm>
        </p:spPr>
        <p:txBody>
          <a:bodyPr>
            <a:normAutofit/>
          </a:bodyPr>
          <a:lstStyle/>
          <a:p>
            <a:pPr algn="l"/>
            <a:r>
              <a:rPr lang="en-US" sz="2000" b="1" i="0" u="none" strike="noStrike" baseline="0" dirty="0">
                <a:latin typeface="Times New Roman" panose="02020603050405020304" pitchFamily="18" charset="0"/>
                <a:cs typeface="Times New Roman" panose="02020603050405020304" pitchFamily="18" charset="0"/>
              </a:rPr>
              <a:t>Definiteness and animacy often interact. </a:t>
            </a:r>
          </a:p>
          <a:p>
            <a:pPr marL="285750" indent="-28575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Comrie (1989) presents </a:t>
            </a: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(Indo-Iranian: India) as a revealing case study.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the language, </a:t>
            </a:r>
            <a:r>
              <a:rPr lang="en-US" sz="2000" b="1" i="0" u="none" strike="noStrike" baseline="0" dirty="0">
                <a:latin typeface="Times New Roman" panose="02020603050405020304" pitchFamily="18" charset="0"/>
                <a:cs typeface="Times New Roman" panose="02020603050405020304" pitchFamily="18" charset="0"/>
              </a:rPr>
              <a:t>direct objects that are human</a:t>
            </a:r>
            <a:r>
              <a:rPr lang="en-US" sz="2000" b="0" i="0" u="none" strike="noStrike" baseline="0" dirty="0">
                <a:latin typeface="Times New Roman" panose="02020603050405020304" pitchFamily="18" charset="0"/>
                <a:cs typeface="Times New Roman" panose="02020603050405020304" pitchFamily="18" charset="0"/>
              </a:rPr>
              <a:t> are almost </a:t>
            </a:r>
            <a:r>
              <a:rPr lang="en-US" sz="2000" b="1" i="0" u="none" strike="noStrike" baseline="0" dirty="0">
                <a:latin typeface="Times New Roman" panose="02020603050405020304" pitchFamily="18" charset="0"/>
                <a:cs typeface="Times New Roman" panose="02020603050405020304" pitchFamily="18" charset="0"/>
              </a:rPr>
              <a:t>always</a:t>
            </a:r>
            <a:r>
              <a:rPr lang="en-US" sz="2000" b="0" i="0" u="none" strike="noStrike" baseline="0" dirty="0">
                <a:latin typeface="Times New Roman" panose="02020603050405020304" pitchFamily="18" charset="0"/>
                <a:cs typeface="Times New Roman" panose="02020603050405020304" pitchFamily="18" charset="0"/>
              </a:rPr>
              <a:t> flagged by the postposition </a:t>
            </a:r>
            <a:r>
              <a:rPr lang="en-US" sz="2000" b="1" i="1" u="none" strike="noStrike" baseline="0" dirty="0">
                <a:latin typeface="Times New Roman" panose="02020603050405020304" pitchFamily="18" charset="0"/>
                <a:cs typeface="Times New Roman" panose="02020603050405020304" pitchFamily="18" charset="0"/>
              </a:rPr>
              <a:t>ko</a:t>
            </a:r>
            <a:r>
              <a:rPr lang="en-US" sz="2000" b="0" i="1"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regardless</a:t>
            </a:r>
            <a:r>
              <a:rPr lang="en-US" sz="2000" b="0" i="0" u="none" strike="noStrike" baseline="0" dirty="0">
                <a:latin typeface="Times New Roman" panose="02020603050405020304" pitchFamily="18" charset="0"/>
                <a:cs typeface="Times New Roman" panose="02020603050405020304" pitchFamily="18" charset="0"/>
              </a:rPr>
              <a:t> of whether they are </a:t>
            </a:r>
            <a:r>
              <a:rPr lang="en-US" sz="2000" b="1" i="0" u="none" strike="noStrike" baseline="0" dirty="0">
                <a:latin typeface="Times New Roman" panose="02020603050405020304" pitchFamily="18" charset="0"/>
                <a:cs typeface="Times New Roman" panose="02020603050405020304" pitchFamily="18" charset="0"/>
              </a:rPr>
              <a:t>definite</a:t>
            </a:r>
            <a:r>
              <a:rPr lang="en-US" sz="2000" b="0" i="0" u="none" strike="noStrike" baseline="0" dirty="0">
                <a:latin typeface="Times New Roman" panose="02020603050405020304" pitchFamily="18" charset="0"/>
                <a:cs typeface="Times New Roman" panose="02020603050405020304" pitchFamily="18" charset="0"/>
              </a:rPr>
              <a:t>.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Only in </a:t>
            </a:r>
            <a:r>
              <a:rPr lang="en-US" sz="2000" b="1" i="0" u="none" strike="noStrike" baseline="0" dirty="0">
                <a:latin typeface="Times New Roman" panose="02020603050405020304" pitchFamily="18" charset="0"/>
                <a:cs typeface="Times New Roman" panose="02020603050405020304" pitchFamily="18" charset="0"/>
              </a:rPr>
              <a:t>rare cases </a:t>
            </a:r>
            <a:r>
              <a:rPr lang="en-US" sz="2000" b="0" i="0" u="none" strike="noStrike" baseline="0" dirty="0">
                <a:latin typeface="Times New Roman" panose="02020603050405020304" pitchFamily="18" charset="0"/>
                <a:cs typeface="Times New Roman" panose="02020603050405020304" pitchFamily="18" charset="0"/>
              </a:rPr>
              <a:t>will </a:t>
            </a:r>
            <a:r>
              <a:rPr lang="en-US" sz="2000" b="1" i="0" u="none" strike="noStrike" baseline="0" dirty="0">
                <a:latin typeface="Times New Roman" panose="02020603050405020304" pitchFamily="18" charset="0"/>
                <a:cs typeface="Times New Roman" panose="02020603050405020304" pitchFamily="18" charset="0"/>
              </a:rPr>
              <a:t>human</a:t>
            </a:r>
            <a:r>
              <a:rPr lang="en-US" sz="2000" b="0" i="0" u="none" strike="noStrike" baseline="0" dirty="0">
                <a:latin typeface="Times New Roman" panose="02020603050405020304" pitchFamily="18" charset="0"/>
                <a:cs typeface="Times New Roman" panose="02020603050405020304" pitchFamily="18" charset="0"/>
              </a:rPr>
              <a:t> referents appear </a:t>
            </a:r>
            <a:r>
              <a:rPr lang="en-US" sz="2000" b="1" i="0" u="none" strike="noStrike" baseline="0" dirty="0">
                <a:latin typeface="Times New Roman" panose="02020603050405020304" pitchFamily="18" charset="0"/>
                <a:cs typeface="Times New Roman" panose="02020603050405020304" pitchFamily="18" charset="0"/>
              </a:rPr>
              <a:t>without </a:t>
            </a:r>
            <a:r>
              <a:rPr lang="en-US" sz="2000" b="1" i="1" u="none" strike="noStrike" baseline="0" dirty="0">
                <a:latin typeface="Times New Roman" panose="02020603050405020304" pitchFamily="18" charset="0"/>
                <a:cs typeface="Times New Roman" panose="02020603050405020304" pitchFamily="18" charset="0"/>
              </a:rPr>
              <a:t>ko, </a:t>
            </a:r>
            <a:r>
              <a:rPr lang="en-US" sz="2000" b="0" i="0" u="none" strike="noStrike" baseline="0" dirty="0">
                <a:latin typeface="Times New Roman" panose="02020603050405020304" pitchFamily="18" charset="0"/>
                <a:cs typeface="Times New Roman" panose="02020603050405020304" pitchFamily="18" charset="0"/>
              </a:rPr>
              <a:t>and when they do, they are indefinite. </a:t>
            </a:r>
          </a:p>
          <a:p>
            <a:pPr marL="285750" indent="-285750" algn="l">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Definite nonhuman nominals </a:t>
            </a:r>
            <a:r>
              <a:rPr lang="en-US" sz="2000" b="0" i="0" u="none" strike="noStrike" baseline="0" dirty="0">
                <a:latin typeface="Times New Roman" panose="02020603050405020304" pitchFamily="18" charset="0"/>
                <a:cs typeface="Times New Roman" panose="02020603050405020304" pitchFamily="18" charset="0"/>
              </a:rPr>
              <a:t>also typically take </a:t>
            </a:r>
            <a:r>
              <a:rPr lang="en-US" sz="2000" b="1" i="1" u="none" strike="noStrike" baseline="0" dirty="0">
                <a:latin typeface="Times New Roman" panose="02020603050405020304" pitchFamily="18" charset="0"/>
                <a:cs typeface="Times New Roman" panose="02020603050405020304" pitchFamily="18" charset="0"/>
              </a:rPr>
              <a:t>ko. </a:t>
            </a:r>
          </a:p>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However, </a:t>
            </a:r>
            <a:r>
              <a:rPr lang="en-US" sz="2000" b="1" i="0" u="none" strike="noStrike" baseline="0" dirty="0">
                <a:latin typeface="Times New Roman" panose="02020603050405020304" pitchFamily="18" charset="0"/>
                <a:cs typeface="Times New Roman" panose="02020603050405020304" pitchFamily="18" charset="0"/>
              </a:rPr>
              <a:t>indefinite nonhuman </a:t>
            </a:r>
            <a:r>
              <a:rPr lang="en-US" sz="2000" b="0" i="0" u="none" strike="noStrike" baseline="0" dirty="0">
                <a:latin typeface="Times New Roman" panose="02020603050405020304" pitchFamily="18" charset="0"/>
                <a:cs typeface="Times New Roman" panose="02020603050405020304" pitchFamily="18" charset="0"/>
              </a:rPr>
              <a:t>nominals </a:t>
            </a:r>
            <a:r>
              <a:rPr lang="en-US" sz="2000" b="1" i="0" u="none" strike="noStrike" baseline="0" dirty="0">
                <a:latin typeface="Times New Roman" panose="02020603050405020304" pitchFamily="18" charset="0"/>
                <a:cs typeface="Times New Roman" panose="02020603050405020304" pitchFamily="18" charset="0"/>
              </a:rPr>
              <a:t>never</a:t>
            </a:r>
            <a:r>
              <a:rPr lang="en-US" sz="2000" b="0" i="0" u="none" strike="noStrike" baseline="0" dirty="0">
                <a:latin typeface="Times New Roman" panose="02020603050405020304" pitchFamily="18" charset="0"/>
                <a:cs typeface="Times New Roman" panose="02020603050405020304" pitchFamily="18" charset="0"/>
              </a:rPr>
              <a:t> do.</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852CF94-F5C4-C61C-C22E-928DED41964C}"/>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2254216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1A134-1EFB-1486-A26E-B4D676B512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4A32003-6588-C745-68F2-E55E9E9B8EE6}"/>
              </a:ext>
            </a:extLst>
          </p:cNvPr>
          <p:cNvSpPr>
            <a:spLocks noGrp="1"/>
          </p:cNvSpPr>
          <p:nvPr>
            <p:ph type="subTitle" idx="1"/>
          </p:nvPr>
        </p:nvSpPr>
        <p:spPr>
          <a:xfrm>
            <a:off x="936172" y="564923"/>
            <a:ext cx="11179628" cy="5791427"/>
          </a:xfrm>
        </p:spPr>
        <p:txBody>
          <a:bodyPr>
            <a:normAutofit/>
          </a:bodyPr>
          <a:lstStyle/>
          <a:p>
            <a:pPr marL="285750" indent="-28575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Thus, neither the human-nonhuman nor the definite-indefinite distinction is sufficient to determine the distribution of </a:t>
            </a:r>
            <a:r>
              <a:rPr lang="en-US" sz="2000" b="1" i="1" u="none" strike="noStrike" baseline="0" dirty="0">
                <a:latin typeface="Times New Roman" panose="02020603050405020304" pitchFamily="18" charset="0"/>
                <a:cs typeface="Times New Roman" panose="02020603050405020304" pitchFamily="18" charset="0"/>
              </a:rPr>
              <a:t>ko. </a:t>
            </a:r>
            <a:r>
              <a:rPr lang="en-US" sz="2000" b="0" i="0" u="none" strike="noStrike" baseline="0" dirty="0">
                <a:latin typeface="Times New Roman" panose="02020603050405020304" pitchFamily="18" charset="0"/>
                <a:cs typeface="Times New Roman" panose="02020603050405020304" pitchFamily="18" charset="0"/>
              </a:rPr>
              <a:t>Rather, the interaction of the two semantic categories is required (3).</a:t>
            </a:r>
          </a:p>
          <a:p>
            <a:pPr marL="285750" indent="-28575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     (3)                            </a:t>
            </a:r>
            <a:r>
              <a:rPr lang="en-IN" sz="2000" b="1" i="1" u="sng" strike="noStrike" baseline="0" dirty="0">
                <a:latin typeface="Times New Roman" panose="02020603050405020304" pitchFamily="18" charset="0"/>
                <a:cs typeface="Times New Roman" panose="02020603050405020304" pitchFamily="18" charset="0"/>
              </a:rPr>
              <a:t>Definite </a:t>
            </a:r>
            <a:r>
              <a:rPr lang="en-IN" sz="2000" b="1" i="1" strike="noStrike" baseline="0" dirty="0">
                <a:latin typeface="Times New Roman" panose="02020603050405020304" pitchFamily="18" charset="0"/>
                <a:cs typeface="Times New Roman" panose="02020603050405020304" pitchFamily="18" charset="0"/>
              </a:rPr>
              <a:t>                     </a:t>
            </a:r>
            <a:r>
              <a:rPr lang="en-IN" sz="2000" b="1" i="1" u="sng" strike="noStrike" baseline="0" dirty="0">
                <a:latin typeface="Times New Roman" panose="02020603050405020304" pitchFamily="18" charset="0"/>
                <a:cs typeface="Times New Roman" panose="02020603050405020304" pitchFamily="18" charset="0"/>
              </a:rPr>
              <a:t>Indefinite</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1" i="0" u="sng" strike="noStrike" baseline="0" dirty="0">
                <a:latin typeface="Times New Roman" panose="02020603050405020304" pitchFamily="18" charset="0"/>
                <a:cs typeface="Times New Roman" panose="02020603050405020304" pitchFamily="18" charset="0"/>
              </a:rPr>
              <a:t>Human</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ko </a:t>
            </a:r>
            <a:r>
              <a:rPr lang="en-US" sz="2000" b="0" i="0" u="none" strike="noStrike" baseline="0" dirty="0">
                <a:latin typeface="Times New Roman" panose="02020603050405020304" pitchFamily="18" charset="0"/>
                <a:cs typeface="Times New Roman" panose="02020603050405020304" pitchFamily="18" charset="0"/>
              </a:rPr>
              <a:t>(required )            </a:t>
            </a:r>
            <a:r>
              <a:rPr lang="en-US" sz="2000" b="0" i="1" u="none" strike="noStrike" baseline="0" dirty="0">
                <a:latin typeface="Times New Roman" panose="02020603050405020304" pitchFamily="18" charset="0"/>
                <a:cs typeface="Times New Roman" panose="02020603050405020304" pitchFamily="18" charset="0"/>
              </a:rPr>
              <a:t>ko </a:t>
            </a:r>
            <a:r>
              <a:rPr lang="en-US" sz="2000" b="0" i="0" u="none" strike="noStrike" baseline="0" dirty="0">
                <a:latin typeface="Times New Roman" panose="02020603050405020304" pitchFamily="18" charset="0"/>
                <a:cs typeface="Times New Roman" panose="02020603050405020304" pitchFamily="18" charset="0"/>
              </a:rPr>
              <a:t>(almost always)</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1" i="0" u="sng" strike="noStrike" baseline="0" dirty="0">
                <a:latin typeface="Times New Roman" panose="02020603050405020304" pitchFamily="18" charset="0"/>
                <a:cs typeface="Times New Roman" panose="02020603050405020304" pitchFamily="18" charset="0"/>
              </a:rPr>
              <a:t>Nonhuman</a:t>
            </a:r>
            <a:r>
              <a:rPr lang="en-IN" sz="2000" b="0" i="0" u="none" strike="noStrike" baseline="0" dirty="0">
                <a:latin typeface="Times New Roman" panose="02020603050405020304" pitchFamily="18" charset="0"/>
                <a:cs typeface="Times New Roman" panose="02020603050405020304" pitchFamily="18" charset="0"/>
              </a:rPr>
              <a:t>    </a:t>
            </a:r>
            <a:r>
              <a:rPr lang="en-IN" sz="2000" b="0" i="1" u="none" strike="noStrike" baseline="0" dirty="0">
                <a:latin typeface="Times New Roman" panose="02020603050405020304" pitchFamily="18" charset="0"/>
                <a:cs typeface="Times New Roman" panose="02020603050405020304" pitchFamily="18" charset="0"/>
              </a:rPr>
              <a:t>ko </a:t>
            </a:r>
            <a:r>
              <a:rPr lang="en-IN" sz="2000" b="0" i="0" u="none" strike="noStrike" baseline="0" dirty="0">
                <a:latin typeface="Times New Roman" panose="02020603050405020304" pitchFamily="18" charset="0"/>
                <a:cs typeface="Times New Roman" panose="02020603050405020304" pitchFamily="18" charset="0"/>
              </a:rPr>
              <a:t>(typical)               —</a:t>
            </a: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interchange between animacy and definiteness should not come as a surprise. Recall that one of the parameters on which the Animacy Hierarchy is based is definiteness.</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2400C7-2C5C-E630-9CB4-9321A7BBB7DE}"/>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66234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571C7-F2C8-FFA0-F415-B1D076D8EFC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46B9BC2-5EC7-C5AC-CEFE-0F2D41EC562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linguistics, animacy, definiteness, and gender are structured according to hierarchies that influence grammatical patterns.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hierarchies help explain how languages organize agreement, case marking, pronouns, and word order.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semantic maps illustrate how meanings are related between categories across languages.</a:t>
            </a:r>
          </a:p>
        </p:txBody>
      </p:sp>
      <p:sp>
        <p:nvSpPr>
          <p:cNvPr id="5" name="Slide Number Placeholder 4">
            <a:extLst>
              <a:ext uri="{FF2B5EF4-FFF2-40B4-BE49-F238E27FC236}">
                <a16:creationId xmlns:a16="http://schemas.microsoft.com/office/drawing/2014/main" id="{339175FD-EFA7-98B3-4C4B-6144F8786A05}"/>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3872192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9EC1E-4542-C6A7-9F2E-10CE3229B3C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8332DAC-FA5B-1F96-DA13-4E96438F432D}"/>
              </a:ext>
            </a:extLst>
          </p:cNvPr>
          <p:cNvSpPr>
            <a:spLocks noGrp="1"/>
          </p:cNvSpPr>
          <p:nvPr>
            <p:ph type="subTitle" idx="1"/>
          </p:nvPr>
        </p:nvSpPr>
        <p:spPr>
          <a:xfrm>
            <a:off x="936172" y="564923"/>
            <a:ext cx="11179628" cy="5791427"/>
          </a:xfrm>
        </p:spPr>
        <p:txBody>
          <a:bodyPr>
            <a:normAutofit fontScale="92500" lnSpcReduction="2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of a nominal is another property of nominals that can influence the grammar of a language (see Corbett 1991). </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Pronouns</a:t>
            </a:r>
            <a:r>
              <a:rPr lang="en-US" sz="2000" dirty="0">
                <a:latin typeface="Times New Roman" panose="02020603050405020304" pitchFamily="18" charset="0"/>
                <a:cs typeface="Times New Roman" panose="02020603050405020304" pitchFamily="18" charset="0"/>
              </a:rPr>
              <a:t>, for example, often </a:t>
            </a:r>
            <a:r>
              <a:rPr lang="en-US" sz="2000" b="1" dirty="0">
                <a:latin typeface="Times New Roman" panose="02020603050405020304" pitchFamily="18" charset="0"/>
                <a:cs typeface="Times New Roman" panose="02020603050405020304" pitchFamily="18" charset="0"/>
              </a:rPr>
              <a:t>reflect gender distinctions</a:t>
            </a:r>
            <a:r>
              <a:rPr lang="en-US" sz="2000" dirty="0">
                <a:latin typeface="Times New Roman" panose="02020603050405020304" pitchFamily="18" charset="0"/>
                <a:cs typeface="Times New Roman" panose="02020603050405020304" pitchFamily="18" charset="0"/>
              </a:rPr>
              <a:t>, such as the third-person singular set in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he, she,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it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BUT not in Hindi</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Noun classes </a:t>
            </a:r>
            <a:r>
              <a:rPr lang="en-US" sz="2000" dirty="0">
                <a:latin typeface="Times New Roman" panose="02020603050405020304" pitchFamily="18" charset="0"/>
                <a:cs typeface="Times New Roman" panose="02020603050405020304" pitchFamily="18" charset="0"/>
              </a:rPr>
              <a:t>are commonly sensitive to gender as well—for example, in </a:t>
            </a:r>
            <a:r>
              <a:rPr lang="en-US" sz="2000" b="1" dirty="0">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female entities </a:t>
            </a:r>
            <a:r>
              <a:rPr lang="en-US" sz="2000" dirty="0">
                <a:latin typeface="Times New Roman" panose="02020603050405020304" pitchFamily="18" charset="0"/>
                <a:cs typeface="Times New Roman" panose="02020603050405020304" pitchFamily="18" charset="0"/>
              </a:rPr>
              <a:t>tend to be marked by feminine gender and </a:t>
            </a:r>
            <a:r>
              <a:rPr lang="en-US" sz="2000" b="1" dirty="0">
                <a:latin typeface="Times New Roman" panose="02020603050405020304" pitchFamily="18" charset="0"/>
                <a:cs typeface="Times New Roman" panose="02020603050405020304" pitchFamily="18" charset="0"/>
              </a:rPr>
              <a:t>male entities </a:t>
            </a:r>
            <a:r>
              <a:rPr lang="en-US" sz="2000" dirty="0">
                <a:latin typeface="Times New Roman" panose="02020603050405020304" pitchFamily="18" charset="0"/>
                <a:cs typeface="Times New Roman" panose="02020603050405020304" pitchFamily="18" charset="0"/>
              </a:rPr>
              <a:t>by masculine gender.</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endParaRPr lang="en-US" sz="20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Definite Articles:</a:t>
            </a: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"le" (masculine singular) - e.g., le livre (the book) </a:t>
            </a: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"la" (feminine singular)   - e.g., la table (the table) </a:t>
            </a:r>
          </a:p>
          <a:p>
            <a:pPr lvl="1" algn="l">
              <a:lnSpc>
                <a:spcPct val="150000"/>
              </a:lnSpc>
              <a:spcBef>
                <a:spcPts val="0"/>
              </a:spcBef>
            </a:pPr>
            <a:endParaRPr lang="en-US" sz="22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Indefinite Articles:</a:t>
            </a: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"un" (masculine singular) - e.g., un livre (a book) </a:t>
            </a:r>
          </a:p>
          <a:p>
            <a:pPr lvl="1" algn="l">
              <a:lnSpc>
                <a:spcPct val="150000"/>
              </a:lnSpc>
              <a:spcBef>
                <a:spcPts val="0"/>
              </a:spcBef>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une</a:t>
            </a:r>
            <a:r>
              <a:rPr lang="en-US" sz="2200" dirty="0">
                <a:latin typeface="Times New Roman" panose="02020603050405020304" pitchFamily="18" charset="0"/>
                <a:cs typeface="Times New Roman" panose="02020603050405020304" pitchFamily="18" charset="0"/>
              </a:rPr>
              <a:t>" (feminine singular) - e.g., </a:t>
            </a:r>
            <a:r>
              <a:rPr lang="en-US" sz="2200" dirty="0" err="1">
                <a:latin typeface="Times New Roman" panose="02020603050405020304" pitchFamily="18" charset="0"/>
                <a:cs typeface="Times New Roman" panose="02020603050405020304" pitchFamily="18" charset="0"/>
              </a:rPr>
              <a:t>une</a:t>
            </a:r>
            <a:r>
              <a:rPr lang="en-US" sz="2200" dirty="0">
                <a:latin typeface="Times New Roman" panose="02020603050405020304" pitchFamily="18" charset="0"/>
                <a:cs typeface="Times New Roman" panose="02020603050405020304" pitchFamily="18" charset="0"/>
              </a:rPr>
              <a:t> table (a table) </a:t>
            </a:r>
          </a:p>
        </p:txBody>
      </p:sp>
      <p:sp>
        <p:nvSpPr>
          <p:cNvPr id="5" name="Slide Number Placeholder 4">
            <a:extLst>
              <a:ext uri="{FF2B5EF4-FFF2-40B4-BE49-F238E27FC236}">
                <a16:creationId xmlns:a16="http://schemas.microsoft.com/office/drawing/2014/main" id="{0047D7EC-F49F-EC09-00C9-4BECD6896194}"/>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3991421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EF5E6-9383-6EF7-716A-B54816A12F4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9E6798B-3364-43EF-FB9C-AFC28BE114E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addition to lexical classification, the </a:t>
            </a:r>
            <a:r>
              <a:rPr lang="en-US" sz="2000" b="1" dirty="0">
                <a:latin typeface="Times New Roman" panose="02020603050405020304" pitchFamily="18" charset="0"/>
                <a:cs typeface="Times New Roman" panose="02020603050405020304" pitchFamily="18" charset="0"/>
              </a:rPr>
              <a:t>morphosyntax</a:t>
            </a:r>
            <a:r>
              <a:rPr lang="en-US" sz="2000" dirty="0">
                <a:latin typeface="Times New Roman" panose="02020603050405020304" pitchFamily="18" charset="0"/>
                <a:cs typeface="Times New Roman" panose="02020603050405020304" pitchFamily="18" charset="0"/>
              </a:rPr>
              <a:t> of languages can reflect gender distinctions.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Russian</a:t>
            </a:r>
            <a:r>
              <a:rPr lang="en-US" sz="2000" dirty="0">
                <a:latin typeface="Times New Roman" panose="02020603050405020304" pitchFamily="18" charset="0"/>
                <a:cs typeface="Times New Roman" panose="02020603050405020304" pitchFamily="18" charset="0"/>
              </a:rPr>
              <a:t> (Balto-Slavic: Russia), for example, </a:t>
            </a:r>
            <a:r>
              <a:rPr lang="en-US" sz="2000" b="1" dirty="0">
                <a:latin typeface="Times New Roman" panose="02020603050405020304" pitchFamily="18" charset="0"/>
                <a:cs typeface="Times New Roman" panose="02020603050405020304" pitchFamily="18" charset="0"/>
              </a:rPr>
              <a:t>verbs display gender agreement in the past tense</a:t>
            </a:r>
            <a:r>
              <a:rPr lang="en-US" sz="2000" dirty="0">
                <a:latin typeface="Times New Roman" panose="02020603050405020304" pitchFamily="18" charset="0"/>
                <a:cs typeface="Times New Roman" panose="02020603050405020304" pitchFamily="18" charset="0"/>
              </a:rPr>
              <a: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(4)  a.   </a:t>
            </a:r>
            <a:r>
              <a:rPr lang="en-US" sz="2000" dirty="0" err="1">
                <a:latin typeface="Times New Roman" panose="02020603050405020304" pitchFamily="18" charset="0"/>
                <a:cs typeface="Times New Roman" panose="02020603050405020304" pitchFamily="18" charset="0"/>
              </a:rPr>
              <a:t>babuska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citala</a:t>
            </a:r>
            <a:r>
              <a:rPr lang="en-US" sz="2000" dirty="0">
                <a:latin typeface="Times New Roman" panose="02020603050405020304" pitchFamily="18" charset="0"/>
                <a:cs typeface="Times New Roman" panose="02020603050405020304" pitchFamily="18" charset="0"/>
              </a:rPr>
              <a:t>            vs        </a:t>
            </a:r>
            <a:r>
              <a:rPr lang="en-US" sz="2000" dirty="0" err="1">
                <a:latin typeface="Times New Roman" panose="02020603050405020304" pitchFamily="18" charset="0"/>
                <a:cs typeface="Times New Roman" panose="02020603050405020304" pitchFamily="18" charset="0"/>
              </a:rPr>
              <a:t>Dedushka</a:t>
            </a:r>
            <a:r>
              <a:rPr lang="en-US" sz="2000" dirty="0">
                <a:latin typeface="Times New Roman" panose="02020603050405020304" pitchFamily="18" charset="0"/>
                <a:cs typeface="Times New Roman" panose="02020603050405020304" pitchFamily="18" charset="0"/>
              </a:rPr>
              <a:t>              chital</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grandmother.FEM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read.FEM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grandfather.MAS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read.MAS</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‘Grandmother was reading.’                   ‘Grandfather was reading.’</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b.  tot </a:t>
            </a:r>
            <a:r>
              <a:rPr lang="en-US" sz="2000" dirty="0" err="1">
                <a:latin typeface="Times New Roman" panose="02020603050405020304" pitchFamily="18" charset="0"/>
                <a:cs typeface="Times New Roman" panose="02020603050405020304" pitchFamily="18" charset="0"/>
              </a:rPr>
              <a:t>celovek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cital</a:t>
            </a:r>
            <a:r>
              <a:rPr lang="en-US" sz="2000" dirty="0">
                <a:latin typeface="Times New Roman" panose="02020603050405020304" pitchFamily="18" charset="0"/>
                <a:cs typeface="Times New Roman" panose="02020603050405020304" pitchFamily="18" charset="0"/>
              </a:rPr>
              <a:t>                   vs      </a:t>
            </a:r>
            <a:r>
              <a:rPr lang="en-US" sz="2000" dirty="0" err="1">
                <a:latin typeface="Times New Roman" panose="02020603050405020304" pitchFamily="18" charset="0"/>
                <a:cs typeface="Times New Roman" panose="02020603050405020304" pitchFamily="18" charset="0"/>
              </a:rPr>
              <a:t>zhenshchina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citala</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man.MSC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read.MSC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woman.FEM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read.FEM</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man was reading.’                          ‘The woman was reading.’ </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okno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otkrylos</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window.NEUT</a:t>
            </a:r>
            <a:r>
              <a:rPr lang="en-US" sz="2000" dirty="0">
                <a:latin typeface="Times New Roman" panose="02020603050405020304" pitchFamily="18" charset="0"/>
                <a:cs typeface="Times New Roman" panose="02020603050405020304" pitchFamily="18" charset="0"/>
              </a:rPr>
              <a:t>     open, itself, NEUT</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‘The window opened.’                   (Data from Moravcsik 1978)</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particular case, the influence of </a:t>
            </a:r>
            <a:r>
              <a:rPr lang="en-US" sz="2000" b="1" dirty="0">
                <a:latin typeface="Times New Roman" panose="02020603050405020304" pitchFamily="18" charset="0"/>
                <a:cs typeface="Times New Roman" panose="02020603050405020304" pitchFamily="18" charset="0"/>
              </a:rPr>
              <a:t>gender is indirect </a:t>
            </a:r>
            <a:r>
              <a:rPr lang="en-US" sz="2000" dirty="0">
                <a:latin typeface="Times New Roman" panose="02020603050405020304" pitchFamily="18" charset="0"/>
                <a:cs typeface="Times New Roman" panose="02020603050405020304" pitchFamily="18" charset="0"/>
              </a:rPr>
              <a:t>because the </a:t>
            </a:r>
            <a:r>
              <a:rPr lang="en-US" sz="2000" i="1" dirty="0">
                <a:latin typeface="Times New Roman" panose="02020603050405020304" pitchFamily="18" charset="0"/>
                <a:cs typeface="Times New Roman" panose="02020603050405020304" pitchFamily="18" charset="0"/>
              </a:rPr>
              <a:t>verb is actually agreeing with noun classes</a:t>
            </a:r>
            <a:r>
              <a:rPr lang="en-US" sz="2000" dirty="0">
                <a:latin typeface="Times New Roman" panose="02020603050405020304" pitchFamily="18" charset="0"/>
                <a:cs typeface="Times New Roman" panose="02020603050405020304" pitchFamily="18" charset="0"/>
              </a:rPr>
              <a:t> (which are labeled "feminine," "masculine,“ and "neuter") rather than the sex of the nominal referents per se. Nevertheless, the importance of gender is apparent.</a:t>
            </a:r>
          </a:p>
        </p:txBody>
      </p:sp>
      <p:sp>
        <p:nvSpPr>
          <p:cNvPr id="5" name="Slide Number Placeholder 4">
            <a:extLst>
              <a:ext uri="{FF2B5EF4-FFF2-40B4-BE49-F238E27FC236}">
                <a16:creationId xmlns:a16="http://schemas.microsoft.com/office/drawing/2014/main" id="{AF8E2599-409F-DA0E-DB46-9166ED8FA4AE}"/>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720929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39D46-6D9A-EAA0-0575-0155E80E2F3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EDFBFC-CB3D-95C2-4BB0-E118AC1AE3A0}"/>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is characterized by possessing a special agentive marker, i.e. the subject is morphologically marked with the (postpositional) </a:t>
            </a:r>
            <a:r>
              <a:rPr lang="en-US" sz="2000" b="1" i="0" u="none" strike="noStrike" baseline="0" dirty="0">
                <a:latin typeface="Times New Roman" panose="02020603050405020304" pitchFamily="18" charset="0"/>
                <a:cs typeface="Times New Roman" panose="02020603050405020304" pitchFamily="18" charset="0"/>
              </a:rPr>
              <a:t>ergative -</a:t>
            </a:r>
            <a:r>
              <a:rPr lang="en-US" sz="2000" b="1" i="1" u="none" strike="noStrike" baseline="0" dirty="0" err="1">
                <a:latin typeface="Times New Roman" panose="02020603050405020304" pitchFamily="18" charset="0"/>
                <a:cs typeface="Times New Roman" panose="02020603050405020304" pitchFamily="18" charset="0"/>
              </a:rPr>
              <a:t>nē</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in all persons and numbers in the perfective domain.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noun forms of </a:t>
            </a:r>
            <a:r>
              <a:rPr lang="en-US" sz="2000" b="1" i="0" u="none" strike="noStrike" baseline="0" dirty="0">
                <a:latin typeface="Times New Roman" panose="02020603050405020304" pitchFamily="18" charset="0"/>
                <a:cs typeface="Times New Roman" panose="02020603050405020304" pitchFamily="18" charset="0"/>
              </a:rPr>
              <a:t>Hindi</a:t>
            </a:r>
            <a:r>
              <a:rPr lang="en-US" sz="2000" b="0" i="0" u="none" strike="noStrike" baseline="0" dirty="0">
                <a:latin typeface="Times New Roman" panose="02020603050405020304" pitchFamily="18" charset="0"/>
                <a:cs typeface="Times New Roman" panose="02020603050405020304" pitchFamily="18" charset="0"/>
              </a:rPr>
              <a:t> shows features of </a:t>
            </a:r>
            <a:r>
              <a:rPr lang="en-US" sz="2000" b="1" i="0" u="none" strike="noStrike" baseline="0" dirty="0">
                <a:latin typeface="Times New Roman" panose="02020603050405020304" pitchFamily="18" charset="0"/>
                <a:cs typeface="Times New Roman" panose="02020603050405020304" pitchFamily="18" charset="0"/>
              </a:rPr>
              <a:t>gender</a:t>
            </a:r>
            <a:r>
              <a:rPr lang="en-US" sz="2000" b="0" i="0" u="none" strike="noStrike" baseline="0" dirty="0">
                <a:latin typeface="Times New Roman" panose="02020603050405020304" pitchFamily="18" charset="0"/>
                <a:cs typeface="Times New Roman" panose="02020603050405020304" pitchFamily="18" charset="0"/>
              </a:rPr>
              <a:t> (masculine and feminine), </a:t>
            </a:r>
            <a:r>
              <a:rPr lang="en-US" sz="2000" b="1" i="0" u="none" strike="noStrike" baseline="0" dirty="0">
                <a:latin typeface="Times New Roman" panose="02020603050405020304" pitchFamily="18" charset="0"/>
                <a:cs typeface="Times New Roman" panose="02020603050405020304" pitchFamily="18" charset="0"/>
              </a:rPr>
              <a:t>number</a:t>
            </a:r>
            <a:r>
              <a:rPr lang="en-US" sz="2000" b="0" i="0" u="none" strike="noStrike" baseline="0" dirty="0">
                <a:latin typeface="Times New Roman" panose="02020603050405020304" pitchFamily="18" charset="0"/>
                <a:cs typeface="Times New Roman" panose="02020603050405020304" pitchFamily="18" charset="0"/>
              </a:rPr>
              <a:t> (singular and plural), and </a:t>
            </a:r>
            <a:r>
              <a:rPr lang="en-US" sz="2000" b="1" i="0" u="none" strike="noStrike" baseline="0" dirty="0">
                <a:latin typeface="Times New Roman" panose="02020603050405020304" pitchFamily="18" charset="0"/>
                <a:cs typeface="Times New Roman" panose="02020603050405020304" pitchFamily="18" charset="0"/>
              </a:rPr>
              <a:t>case</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gender does not determine marking on the object, but </a:t>
            </a:r>
            <a:r>
              <a:rPr lang="en-US" sz="2000" b="1" dirty="0">
                <a:latin typeface="Times New Roman" panose="02020603050405020304" pitchFamily="18" charset="0"/>
                <a:cs typeface="Times New Roman" panose="02020603050405020304" pitchFamily="18" charset="0"/>
              </a:rPr>
              <a:t>it affects verb agreement</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Hindi has two grammatical genders: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Masculine (M) → Takes </a:t>
            </a:r>
            <a:r>
              <a:rPr lang="en-US" sz="2000" b="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ending  </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Feminine (F) → Takes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ending  </a:t>
            </a:r>
          </a:p>
          <a:p>
            <a:pPr lvl="2" algn="l">
              <a:lnSpc>
                <a:spcPct val="150000"/>
              </a:lnSpc>
              <a:spcBef>
                <a:spcPts val="0"/>
              </a:spcBef>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Also, recall that there are seven cases in Hindi (Butt &amp; King 2004: 157), among which that object takes an </a:t>
            </a:r>
            <a:r>
              <a:rPr lang="en-US" sz="2000" b="1" i="0" u="none" strike="noStrike" baseline="0" dirty="0">
                <a:latin typeface="Times New Roman" panose="02020603050405020304" pitchFamily="18" charset="0"/>
                <a:cs typeface="Times New Roman" panose="02020603050405020304" pitchFamily="18" charset="0"/>
              </a:rPr>
              <a:t>accusative</a:t>
            </a:r>
            <a:r>
              <a:rPr lang="en-US" sz="2000" b="0" i="0" u="none" strike="noStrike" baseline="0" dirty="0">
                <a:latin typeface="Times New Roman" panose="02020603050405020304" pitchFamily="18" charset="0"/>
                <a:cs typeface="Times New Roman" panose="02020603050405020304" pitchFamily="18" charset="0"/>
              </a:rPr>
              <a:t> marker </a:t>
            </a:r>
            <a:r>
              <a:rPr lang="en-US" sz="2000" b="1" i="0" u="none" strike="noStrike" baseline="0" dirty="0">
                <a:latin typeface="Times New Roman" panose="02020603050405020304" pitchFamily="18" charset="0"/>
                <a:cs typeface="Times New Roman" panose="02020603050405020304" pitchFamily="18" charset="0"/>
              </a:rPr>
              <a:t>-ko</a:t>
            </a:r>
            <a:r>
              <a:rPr lang="en-US" sz="2000" b="0" i="0" u="none" strike="noStrike" baseline="0" dirty="0">
                <a:latin typeface="Times New Roman" panose="02020603050405020304" pitchFamily="18" charset="0"/>
                <a:cs typeface="Times New Roman" panose="02020603050405020304" pitchFamily="18" charset="0"/>
              </a:rPr>
              <a:t>.</a:t>
            </a:r>
            <a:endParaRPr lang="en-IN"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2C7883E-C784-05BC-FF06-465B53686C06}"/>
              </a:ext>
            </a:extLst>
          </p:cNvPr>
          <p:cNvSpPr>
            <a:spLocks noGrp="1"/>
          </p:cNvSpPr>
          <p:nvPr>
            <p:ph type="sldNum" sz="quarter" idx="12"/>
          </p:nvPr>
        </p:nvSpPr>
        <p:spPr/>
        <p:txBody>
          <a:bodyPr/>
          <a:lstStyle/>
          <a:p>
            <a:fld id="{9953917B-9314-44A8-9CF5-8C1178B13F89}" type="slidenum">
              <a:rPr lang="en-IN" smtClean="0"/>
              <a:t>42</a:t>
            </a:fld>
            <a:endParaRPr lang="en-IN"/>
          </a:p>
        </p:txBody>
      </p:sp>
      <p:pic>
        <p:nvPicPr>
          <p:cNvPr id="4" name="Picture 3">
            <a:extLst>
              <a:ext uri="{FF2B5EF4-FFF2-40B4-BE49-F238E27FC236}">
                <a16:creationId xmlns:a16="http://schemas.microsoft.com/office/drawing/2014/main" id="{C26A6FAF-2CC6-37DE-FA94-718E8A5F7EB2}"/>
              </a:ext>
            </a:extLst>
          </p:cNvPr>
          <p:cNvPicPr>
            <a:picLocks noChangeAspect="1"/>
          </p:cNvPicPr>
          <p:nvPr/>
        </p:nvPicPr>
        <p:blipFill>
          <a:blip r:embed="rId2"/>
          <a:stretch>
            <a:fillRect/>
          </a:stretch>
        </p:blipFill>
        <p:spPr>
          <a:xfrm>
            <a:off x="1426028" y="5016521"/>
            <a:ext cx="8425543" cy="1131042"/>
          </a:xfrm>
          <a:prstGeom prst="rect">
            <a:avLst/>
          </a:prstGeom>
        </p:spPr>
      </p:pic>
    </p:spTree>
    <p:extLst>
      <p:ext uri="{BB962C8B-B14F-4D97-AF65-F5344CB8AC3E}">
        <p14:creationId xmlns:p14="http://schemas.microsoft.com/office/powerpoint/2010/main" val="178236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49026-3E97-CEF5-B387-019522F21F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89999E3-275D-9887-D397-B5E0AC9BF943}"/>
              </a:ext>
            </a:extLst>
          </p:cNvPr>
          <p:cNvSpPr>
            <a:spLocks noGrp="1"/>
          </p:cNvSpPr>
          <p:nvPr>
            <p:ph type="subTitle" idx="1"/>
          </p:nvPr>
        </p:nvSpPr>
        <p:spPr>
          <a:xfrm>
            <a:off x="936172" y="564923"/>
            <a:ext cx="11179628" cy="5791427"/>
          </a:xfrm>
        </p:spPr>
        <p:txBody>
          <a:bodyPr>
            <a:normAutofit/>
          </a:bodyPr>
          <a:lstStyle/>
          <a:p>
            <a:pPr marL="285750" indent="-28575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(finite) main verbs in Hindi show agreement only for number (singular and plural) and gender (masculine and feminine), but not for person.               (see </a:t>
            </a:r>
            <a:r>
              <a:rPr lang="en-US" sz="2000" dirty="0" err="1">
                <a:latin typeface="Times New Roman" panose="02020603050405020304" pitchFamily="18" charset="0"/>
                <a:cs typeface="Times New Roman" panose="02020603050405020304" pitchFamily="18" charset="0"/>
              </a:rPr>
              <a:t>Mirdehghan</a:t>
            </a:r>
            <a:r>
              <a:rPr lang="en-US" sz="2000" dirty="0">
                <a:latin typeface="Times New Roman" panose="02020603050405020304" pitchFamily="18" charset="0"/>
                <a:cs typeface="Times New Roman" panose="02020603050405020304" pitchFamily="18" charset="0"/>
              </a:rPr>
              <a:t>, 2013: 64-66). </a:t>
            </a: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1800" dirty="0">
              <a:latin typeface="Times-Roman"/>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(1a)</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(1b)</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(1c)</a:t>
            </a:r>
          </a:p>
          <a:p>
            <a:pPr marL="285750" indent="-285750"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A1960E3-E80E-46E0-C649-E4F3CE08D284}"/>
              </a:ext>
            </a:extLst>
          </p:cNvPr>
          <p:cNvSpPr>
            <a:spLocks noGrp="1"/>
          </p:cNvSpPr>
          <p:nvPr>
            <p:ph type="sldNum" sz="quarter" idx="12"/>
          </p:nvPr>
        </p:nvSpPr>
        <p:spPr/>
        <p:txBody>
          <a:bodyPr/>
          <a:lstStyle/>
          <a:p>
            <a:fld id="{9953917B-9314-44A8-9CF5-8C1178B13F89}" type="slidenum">
              <a:rPr lang="en-IN" smtClean="0"/>
              <a:t>43</a:t>
            </a:fld>
            <a:endParaRPr lang="en-IN"/>
          </a:p>
        </p:txBody>
      </p:sp>
      <p:pic>
        <p:nvPicPr>
          <p:cNvPr id="6" name="Picture 5">
            <a:extLst>
              <a:ext uri="{FF2B5EF4-FFF2-40B4-BE49-F238E27FC236}">
                <a16:creationId xmlns:a16="http://schemas.microsoft.com/office/drawing/2014/main" id="{86541C2E-E59F-03FE-75E4-03949756A54B}"/>
              </a:ext>
            </a:extLst>
          </p:cNvPr>
          <p:cNvPicPr>
            <a:picLocks noChangeAspect="1"/>
          </p:cNvPicPr>
          <p:nvPr/>
        </p:nvPicPr>
        <p:blipFill>
          <a:blip r:embed="rId2"/>
          <a:srcRect b="65941"/>
          <a:stretch/>
        </p:blipFill>
        <p:spPr>
          <a:xfrm>
            <a:off x="2264228" y="1496672"/>
            <a:ext cx="5387923" cy="1088572"/>
          </a:xfrm>
          <a:prstGeom prst="rect">
            <a:avLst/>
          </a:prstGeom>
        </p:spPr>
      </p:pic>
      <p:pic>
        <p:nvPicPr>
          <p:cNvPr id="7" name="Picture 6">
            <a:extLst>
              <a:ext uri="{FF2B5EF4-FFF2-40B4-BE49-F238E27FC236}">
                <a16:creationId xmlns:a16="http://schemas.microsoft.com/office/drawing/2014/main" id="{F8BCEB5D-8BA2-C10D-1E95-DD7BB2224E1C}"/>
              </a:ext>
            </a:extLst>
          </p:cNvPr>
          <p:cNvPicPr>
            <a:picLocks noChangeAspect="1"/>
          </p:cNvPicPr>
          <p:nvPr/>
        </p:nvPicPr>
        <p:blipFill>
          <a:blip r:embed="rId2"/>
          <a:srcRect t="65941"/>
          <a:stretch/>
        </p:blipFill>
        <p:spPr>
          <a:xfrm>
            <a:off x="2264228" y="4430486"/>
            <a:ext cx="5387923" cy="1088572"/>
          </a:xfrm>
          <a:prstGeom prst="rect">
            <a:avLst/>
          </a:prstGeom>
        </p:spPr>
      </p:pic>
      <p:pic>
        <p:nvPicPr>
          <p:cNvPr id="8" name="Picture 7">
            <a:extLst>
              <a:ext uri="{FF2B5EF4-FFF2-40B4-BE49-F238E27FC236}">
                <a16:creationId xmlns:a16="http://schemas.microsoft.com/office/drawing/2014/main" id="{62E4E8FC-D014-6E91-8D57-B5F4702D21DD}"/>
              </a:ext>
            </a:extLst>
          </p:cNvPr>
          <p:cNvPicPr>
            <a:picLocks noChangeAspect="1"/>
          </p:cNvPicPr>
          <p:nvPr/>
        </p:nvPicPr>
        <p:blipFill>
          <a:blip r:embed="rId2"/>
          <a:srcRect t="30929" b="32628"/>
          <a:stretch/>
        </p:blipFill>
        <p:spPr>
          <a:xfrm>
            <a:off x="2264229" y="2878250"/>
            <a:ext cx="5387923" cy="1164772"/>
          </a:xfrm>
          <a:prstGeom prst="rect">
            <a:avLst/>
          </a:prstGeom>
        </p:spPr>
      </p:pic>
    </p:spTree>
    <p:extLst>
      <p:ext uri="{BB962C8B-B14F-4D97-AF65-F5344CB8AC3E}">
        <p14:creationId xmlns:p14="http://schemas.microsoft.com/office/powerpoint/2010/main" val="4063867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99930-7C3F-DDBE-CF86-F20DA95EF3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E08966-2FD0-1117-0194-D31E47204A6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More examples from Hindi      </a:t>
            </a:r>
            <a:r>
              <a:rPr lang="en-US" sz="2000" dirty="0">
                <a:latin typeface="Times New Roman" panose="02020603050405020304" pitchFamily="18" charset="0"/>
                <a:cs typeface="Times New Roman" panose="02020603050405020304" pitchFamily="18" charset="0"/>
              </a:rPr>
              <a:t>(Bhatt 2005: 759, 768)</a:t>
            </a: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b)</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F1E9A40-1A0B-1CA5-1FBF-010F41373812}"/>
              </a:ext>
            </a:extLst>
          </p:cNvPr>
          <p:cNvSpPr>
            <a:spLocks noGrp="1"/>
          </p:cNvSpPr>
          <p:nvPr>
            <p:ph type="sldNum" sz="quarter" idx="12"/>
          </p:nvPr>
        </p:nvSpPr>
        <p:spPr/>
        <p:txBody>
          <a:bodyPr/>
          <a:lstStyle/>
          <a:p>
            <a:fld id="{9953917B-9314-44A8-9CF5-8C1178B13F89}" type="slidenum">
              <a:rPr lang="en-IN" smtClean="0"/>
              <a:t>44</a:t>
            </a:fld>
            <a:endParaRPr lang="en-IN"/>
          </a:p>
        </p:txBody>
      </p:sp>
      <p:pic>
        <p:nvPicPr>
          <p:cNvPr id="4" name="Picture 3">
            <a:extLst>
              <a:ext uri="{FF2B5EF4-FFF2-40B4-BE49-F238E27FC236}">
                <a16:creationId xmlns:a16="http://schemas.microsoft.com/office/drawing/2014/main" id="{64A4342F-E9DA-0AEE-049F-E2784A121C4E}"/>
              </a:ext>
            </a:extLst>
          </p:cNvPr>
          <p:cNvPicPr>
            <a:picLocks noChangeAspect="1"/>
          </p:cNvPicPr>
          <p:nvPr/>
        </p:nvPicPr>
        <p:blipFill>
          <a:blip r:embed="rId2"/>
          <a:stretch>
            <a:fillRect/>
          </a:stretch>
        </p:blipFill>
        <p:spPr>
          <a:xfrm>
            <a:off x="1936419" y="1122983"/>
            <a:ext cx="4159581" cy="1391799"/>
          </a:xfrm>
          <a:prstGeom prst="rect">
            <a:avLst/>
          </a:prstGeom>
        </p:spPr>
      </p:pic>
      <p:pic>
        <p:nvPicPr>
          <p:cNvPr id="7" name="Picture 6">
            <a:extLst>
              <a:ext uri="{FF2B5EF4-FFF2-40B4-BE49-F238E27FC236}">
                <a16:creationId xmlns:a16="http://schemas.microsoft.com/office/drawing/2014/main" id="{0BA4AF2A-9B30-D1EE-2346-07BE2CB2CFD1}"/>
              </a:ext>
            </a:extLst>
          </p:cNvPr>
          <p:cNvPicPr>
            <a:picLocks noChangeAspect="1"/>
          </p:cNvPicPr>
          <p:nvPr/>
        </p:nvPicPr>
        <p:blipFill>
          <a:blip r:embed="rId3"/>
          <a:stretch>
            <a:fillRect/>
          </a:stretch>
        </p:blipFill>
        <p:spPr>
          <a:xfrm>
            <a:off x="1936419" y="2698663"/>
            <a:ext cx="3862215" cy="1392318"/>
          </a:xfrm>
          <a:prstGeom prst="rect">
            <a:avLst/>
          </a:prstGeom>
        </p:spPr>
      </p:pic>
      <p:pic>
        <p:nvPicPr>
          <p:cNvPr id="9" name="Picture 8">
            <a:extLst>
              <a:ext uri="{FF2B5EF4-FFF2-40B4-BE49-F238E27FC236}">
                <a16:creationId xmlns:a16="http://schemas.microsoft.com/office/drawing/2014/main" id="{78A16235-C5DB-2DE5-DBBF-F441FB36E541}"/>
              </a:ext>
            </a:extLst>
          </p:cNvPr>
          <p:cNvPicPr>
            <a:picLocks noChangeAspect="1"/>
          </p:cNvPicPr>
          <p:nvPr/>
        </p:nvPicPr>
        <p:blipFill>
          <a:blip r:embed="rId4"/>
          <a:stretch>
            <a:fillRect/>
          </a:stretch>
        </p:blipFill>
        <p:spPr>
          <a:xfrm>
            <a:off x="1869511" y="4542486"/>
            <a:ext cx="6125913" cy="1360687"/>
          </a:xfrm>
          <a:prstGeom prst="rect">
            <a:avLst/>
          </a:prstGeom>
        </p:spPr>
      </p:pic>
    </p:spTree>
    <p:extLst>
      <p:ext uri="{BB962C8B-B14F-4D97-AF65-F5344CB8AC3E}">
        <p14:creationId xmlns:p14="http://schemas.microsoft.com/office/powerpoint/2010/main" val="4058291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fontScale="92500" lnSpcReduction="10000"/>
          </a:bodyPr>
          <a:lstStyle/>
          <a:p>
            <a:pPr algn="l"/>
            <a:r>
              <a:rPr lang="en-US" b="1" i="0" u="none" strike="noStrike" baseline="0" dirty="0">
                <a:latin typeface="Times New Roman" panose="02020603050405020304" pitchFamily="18" charset="0"/>
                <a:cs typeface="Times New Roman" panose="02020603050405020304" pitchFamily="18" charset="0"/>
              </a:rPr>
              <a:t>More Hindi examples </a:t>
            </a:r>
            <a:r>
              <a:rPr lang="en-US" sz="2000" dirty="0">
                <a:latin typeface="Times New Roman" panose="02020603050405020304" pitchFamily="18" charset="0"/>
                <a:cs typeface="Times New Roman" panose="02020603050405020304" pitchFamily="18" charset="0"/>
              </a:rPr>
              <a:t>from Hindi/Urdu are (Kachru 1966: 42):</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paŗh-tā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(transitive sentence)</a:t>
            </a:r>
            <a:endParaRPr lang="lv-LV" sz="2000" b="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IMPERF.M.SG   be.3SG. PRES</a:t>
            </a:r>
          </a:p>
          <a:p>
            <a:pPr algn="l"/>
            <a:r>
              <a:rPr lang="en-US" sz="2000" b="0" i="0" u="none" strike="noStrike" baseline="0" dirty="0">
                <a:latin typeface="Times New Roman" panose="02020603050405020304" pitchFamily="18" charset="0"/>
                <a:cs typeface="Times New Roman" panose="02020603050405020304" pitchFamily="18" charset="0"/>
              </a:rPr>
              <a:t>          “The/A boy reads the book.”                                                            </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laķkā-nē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paŗh-ī</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ERG</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PERF.F.SG</a:t>
            </a:r>
          </a:p>
          <a:p>
            <a:pPr algn="l"/>
            <a:r>
              <a:rPr lang="en-US" sz="2000" b="0" i="0" u="none" strike="noStrike" baseline="0" dirty="0">
                <a:latin typeface="Times New Roman" panose="02020603050405020304" pitchFamily="18" charset="0"/>
                <a:cs typeface="Times New Roman" panose="02020603050405020304" pitchFamily="18" charset="0"/>
              </a:rPr>
              <a:t>          “The/A boy read the book.”                                                                (past perfective)</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  </a:t>
            </a:r>
            <a:r>
              <a:rPr lang="lv-LV"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ĵā-tā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(Intransitive sentence)</a:t>
            </a:r>
            <a:endParaRPr lang="lv-LV" sz="2000" b="0" i="1"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go-IMPERF.M.SG   be.3SG.PRES</a:t>
            </a:r>
          </a:p>
          <a:p>
            <a:pPr algn="l"/>
            <a:r>
              <a:rPr lang="en-IN" sz="2000" b="0" i="0" u="none" strike="noStrike" baseline="0" dirty="0">
                <a:latin typeface="Times New Roman" panose="02020603050405020304" pitchFamily="18" charset="0"/>
                <a:cs typeface="Times New Roman" panose="02020603050405020304" pitchFamily="18" charset="0"/>
              </a:rPr>
              <a:t>          “The boy goes.”</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ga-yā</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boy.M.</a:t>
            </a:r>
            <a:r>
              <a:rPr lang="en-IN" sz="2000" i="0" u="none" strike="noStrike" baseline="0" dirty="0" err="1">
                <a:solidFill>
                  <a:srgbClr val="00B0F0"/>
                </a:solidFill>
                <a:latin typeface="Times New Roman" panose="02020603050405020304" pitchFamily="18" charset="0"/>
                <a:cs typeface="Times New Roman" panose="02020603050405020304" pitchFamily="18" charset="0"/>
              </a:rPr>
              <a:t>NOM</a:t>
            </a:r>
            <a:r>
              <a:rPr lang="en-IN" sz="2000" b="0" i="0" u="none" strike="noStrike" baseline="0" dirty="0">
                <a:latin typeface="Times New Roman" panose="02020603050405020304" pitchFamily="18" charset="0"/>
                <a:cs typeface="Times New Roman" panose="02020603050405020304" pitchFamily="18" charset="0"/>
              </a:rPr>
              <a:t>  go-PERF.M.SG</a:t>
            </a:r>
          </a:p>
          <a:p>
            <a:pPr algn="l"/>
            <a:r>
              <a:rPr lang="en-IN" sz="2000" b="0" i="0" u="none" strike="noStrike" baseline="0" dirty="0">
                <a:latin typeface="Times New Roman" panose="02020603050405020304" pitchFamily="18" charset="0"/>
                <a:cs typeface="Times New Roman" panose="02020603050405020304" pitchFamily="18" charset="0"/>
              </a:rPr>
              <a:t>          “The boy went.”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435724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D7CB-F0BC-6201-38AF-392F9FD9B35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051E65-4680-F9F6-FFAA-1CB783FE95C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Mona-ne         is           </a:t>
            </a:r>
            <a:r>
              <a:rPr lang="en-US" sz="2000" dirty="0" err="1">
                <a:latin typeface="Times New Roman" panose="02020603050405020304" pitchFamily="18" charset="0"/>
                <a:cs typeface="Times New Roman" panose="02020603050405020304" pitchFamily="18" charset="0"/>
              </a:rPr>
              <a:t>kitaab</a:t>
            </a:r>
            <a:r>
              <a:rPr lang="en-US" sz="2000" dirty="0">
                <a:latin typeface="Times New Roman" panose="02020603050405020304" pitchFamily="18" charset="0"/>
                <a:cs typeface="Times New Roman" panose="02020603050405020304" pitchFamily="18" charset="0"/>
              </a:rPr>
              <a:t>-ko       </a:t>
            </a:r>
            <a:r>
              <a:rPr lang="en-US" sz="2000" dirty="0" err="1">
                <a:latin typeface="Times New Roman" panose="02020603050405020304" pitchFamily="18" charset="0"/>
                <a:cs typeface="Times New Roman" panose="02020603050405020304" pitchFamily="18" charset="0"/>
              </a:rPr>
              <a:t>parh</a:t>
            </a:r>
            <a:r>
              <a:rPr lang="en-US" sz="2000" dirty="0">
                <a:latin typeface="Times New Roman" panose="02020603050405020304" pitchFamily="18" charset="0"/>
                <a:cs typeface="Times New Roman" panose="02020603050405020304" pitchFamily="18" charset="0"/>
              </a:rPr>
              <a:t>-aa           </a:t>
            </a:r>
            <a:r>
              <a:rPr lang="en-US" sz="2000" dirty="0" err="1">
                <a:latin typeface="Times New Roman" panose="02020603050405020304" pitchFamily="18" charset="0"/>
                <a:cs typeface="Times New Roman" panose="02020603050405020304" pitchFamily="18" charset="0"/>
              </a:rPr>
              <a:t>thaa</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Mona.</a:t>
            </a:r>
            <a:r>
              <a:rPr lang="en-US" sz="2000" cap="small" dirty="0" err="1">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cap="small" dirty="0">
                <a:solidFill>
                  <a:srgbClr val="00B050"/>
                </a:solidFill>
                <a:latin typeface="Times New Roman" panose="02020603050405020304" pitchFamily="18" charset="0"/>
                <a:cs typeface="Times New Roman" panose="02020603050405020304" pitchFamily="18" charset="0"/>
              </a:rPr>
              <a:t>erg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a:t>
            </a:r>
            <a:r>
              <a:rPr lang="en-US" sz="2000" cap="small" dirty="0" err="1">
                <a:latin typeface="Times New Roman" panose="02020603050405020304" pitchFamily="18" charset="0"/>
                <a:cs typeface="Times New Roman" panose="02020603050405020304" pitchFamily="18" charset="0"/>
              </a:rPr>
              <a:t>obl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book.</a:t>
            </a:r>
            <a:r>
              <a:rPr lang="en-US" sz="2000" cap="small" dirty="0" err="1">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cap="small" dirty="0">
                <a:solidFill>
                  <a:srgbClr val="00B0F0"/>
                </a:solidFill>
                <a:latin typeface="Times New Roman" panose="02020603050405020304" pitchFamily="18" charset="0"/>
                <a:cs typeface="Times New Roman" panose="02020603050405020304" pitchFamily="18" charset="0"/>
              </a:rPr>
              <a:t>acc</a:t>
            </a:r>
            <a:r>
              <a:rPr lang="en-US" sz="2000" dirty="0">
                <a:latin typeface="Times New Roman" panose="02020603050405020304" pitchFamily="18" charset="0"/>
                <a:cs typeface="Times New Roman" panose="02020603050405020304" pitchFamily="18" charset="0"/>
              </a:rPr>
              <a:t>  read-</a:t>
            </a:r>
            <a:r>
              <a:rPr lang="en-US" sz="2000" cap="small" dirty="0">
                <a:latin typeface="Times New Roman" panose="02020603050405020304" pitchFamily="18" charset="0"/>
                <a:cs typeface="Times New Roman" panose="02020603050405020304" pitchFamily="18" charset="0"/>
              </a:rPr>
              <a:t>pfv.msg  </a:t>
            </a:r>
            <a:r>
              <a:rPr lang="en-US" sz="2000" dirty="0">
                <a:latin typeface="Times New Roman" panose="02020603050405020304" pitchFamily="18" charset="0"/>
                <a:cs typeface="Times New Roman" panose="02020603050405020304" pitchFamily="18" charset="0"/>
              </a:rPr>
              <a:t>be.</a:t>
            </a:r>
            <a:r>
              <a:rPr lang="en-US" sz="2000" cap="small" dirty="0">
                <a:latin typeface="Times New Roman" panose="02020603050405020304" pitchFamily="18" charset="0"/>
                <a:cs typeface="Times New Roman" panose="02020603050405020304" pitchFamily="18" charset="0"/>
              </a:rPr>
              <a:t>pst.msg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‘Mona had read this book.’</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53F5CFA-4186-7192-88A8-8D684F7DF391}"/>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3872764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54F46-B144-A0D4-F8B2-7ECB7F823A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123C81-5FED-E695-420B-954324E624C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Now, to conclusion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D97A8FC-DF52-8775-4CEF-E05A624A86CD}"/>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1659580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B8DBD-5BF2-67A7-9211-FEA6F7C141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7710DC-E14F-4735-C12A-B4261AE88105}"/>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Animacy Hierarchy </a:t>
            </a:r>
            <a:r>
              <a:rPr lang="en-US" sz="2000" dirty="0">
                <a:latin typeface="Times New Roman" panose="02020603050405020304" pitchFamily="18" charset="0"/>
                <a:cs typeface="Times New Roman" panose="02020603050405020304" pitchFamily="18" charset="0"/>
              </a:rPr>
              <a:t>(Silverstein 1976) is a universal ranking that influences object marking:</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1st-person pronouns    (I, we)</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2nd-person pronouns   (you)</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3rd-person pronouns    (he, she, they)</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Proper names               (John, Maria)</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Human nouns               (man, woman)</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Animate nouns             (dog, cat, bird)</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Inanimate nouns           (rock, table, book)</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Effects on Object Marking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Languages tend to explicitly mark objects that are high in animacy but may leave unmarked those that are lower (especially inanimate objects).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00E8BEE-2D53-A01E-CBFA-C17E60EAC1AC}"/>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2879770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336C4-06A5-1E21-8AE1-9BAD8E218BA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B198B38-AF4E-56FC-5229-2540079A015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Animate direct objects (humans, animals) typically require ko.</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Inanimate direct objects remain unmarked.</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Sentence	                   Meaning      	               Object Marking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Maine </a:t>
            </a:r>
            <a:r>
              <a:rPr lang="en-US" dirty="0" err="1">
                <a:latin typeface="Times New Roman" panose="02020603050405020304" pitchFamily="18" charset="0"/>
                <a:cs typeface="Times New Roman" panose="02020603050405020304" pitchFamily="18" charset="0"/>
              </a:rPr>
              <a:t>larke</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dekha</a:t>
            </a:r>
            <a:r>
              <a:rPr lang="en-US" dirty="0">
                <a:latin typeface="Times New Roman" panose="02020603050405020304" pitchFamily="18" charset="0"/>
                <a:cs typeface="Times New Roman" panose="02020603050405020304" pitchFamily="18" charset="0"/>
              </a:rPr>
              <a:t>.   “I saw the boy.” 	-</a:t>
            </a:r>
            <a:r>
              <a:rPr lang="en-US" b="1" dirty="0">
                <a:latin typeface="Times New Roman" panose="02020603050405020304" pitchFamily="18" charset="0"/>
                <a:cs typeface="Times New Roman" panose="02020603050405020304" pitchFamily="18" charset="0"/>
              </a:rPr>
              <a:t> ko </a:t>
            </a:r>
            <a:r>
              <a:rPr lang="en-US" dirty="0">
                <a:latin typeface="Times New Roman" panose="02020603050405020304" pitchFamily="18" charset="0"/>
                <a:cs typeface="Times New Roman" panose="02020603050405020304" pitchFamily="18" charset="0"/>
              </a:rPr>
              <a:t>is</a:t>
            </a:r>
            <a:r>
              <a:rPr lang="hi-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used (animate)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Maine </a:t>
            </a:r>
            <a:r>
              <a:rPr lang="en-US" dirty="0" err="1">
                <a:latin typeface="Times New Roman" panose="02020603050405020304" pitchFamily="18" charset="0"/>
                <a:cs typeface="Times New Roman" panose="02020603050405020304" pitchFamily="18" charset="0"/>
              </a:rPr>
              <a:t>kutte</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dekha</a:t>
            </a:r>
            <a:r>
              <a:rPr lang="en-US" dirty="0">
                <a:latin typeface="Times New Roman" panose="02020603050405020304" pitchFamily="18" charset="0"/>
                <a:cs typeface="Times New Roman" panose="02020603050405020304" pitchFamily="18" charset="0"/>
              </a:rPr>
              <a:t>.   “I saw the dog.”	              </a:t>
            </a:r>
            <a:r>
              <a:rPr lang="en-US" b="1" dirty="0">
                <a:latin typeface="Times New Roman" panose="02020603050405020304" pitchFamily="18" charset="0"/>
                <a:cs typeface="Times New Roman" panose="02020603050405020304" pitchFamily="18" charset="0"/>
              </a:rPr>
              <a:t>-ko </a:t>
            </a:r>
            <a:r>
              <a:rPr lang="en-US" dirty="0">
                <a:latin typeface="Times New Roman" panose="02020603050405020304" pitchFamily="18" charset="0"/>
                <a:cs typeface="Times New Roman" panose="02020603050405020304" pitchFamily="18" charset="0"/>
              </a:rPr>
              <a:t>is used (animate)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Maine </a:t>
            </a:r>
            <a:r>
              <a:rPr lang="en-US" dirty="0" err="1">
                <a:latin typeface="Times New Roman" panose="02020603050405020304" pitchFamily="18" charset="0"/>
                <a:cs typeface="Times New Roman" panose="02020603050405020304" pitchFamily="18" charset="0"/>
              </a:rPr>
              <a:t>kitaab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padhi</a:t>
            </a:r>
            <a:r>
              <a:rPr lang="en-US" dirty="0">
                <a:latin typeface="Times New Roman" panose="02020603050405020304" pitchFamily="18" charset="0"/>
                <a:cs typeface="Times New Roman" panose="02020603050405020304" pitchFamily="18" charset="0"/>
              </a:rPr>
              <a:t>.	   “I read the book.”	-no </a:t>
            </a:r>
            <a:r>
              <a:rPr lang="en-US" b="1" dirty="0">
                <a:latin typeface="Times New Roman" panose="02020603050405020304" pitchFamily="18" charset="0"/>
                <a:cs typeface="Times New Roman" panose="02020603050405020304" pitchFamily="18" charset="0"/>
              </a:rPr>
              <a:t>ko </a:t>
            </a:r>
            <a:r>
              <a:rPr lang="en-US" dirty="0">
                <a:latin typeface="Times New Roman" panose="02020603050405020304" pitchFamily="18" charset="0"/>
                <a:cs typeface="Times New Roman" panose="02020603050405020304" pitchFamily="18" charset="0"/>
              </a:rPr>
              <a:t>(inanimate)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Maine </a:t>
            </a:r>
            <a:r>
              <a:rPr lang="en-US" dirty="0" err="1">
                <a:latin typeface="Times New Roman" panose="02020603050405020304" pitchFamily="18" charset="0"/>
                <a:cs typeface="Times New Roman" panose="02020603050405020304" pitchFamily="18" charset="0"/>
              </a:rPr>
              <a:t>darwaza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khola</a:t>
            </a:r>
            <a:r>
              <a:rPr lang="en-US" dirty="0">
                <a:latin typeface="Times New Roman" panose="02020603050405020304" pitchFamily="18" charset="0"/>
                <a:cs typeface="Times New Roman" panose="02020603050405020304" pitchFamily="18" charset="0"/>
              </a:rPr>
              <a:t>.	   “I opened the door.”	-no </a:t>
            </a:r>
            <a:r>
              <a:rPr lang="en-US" b="1" dirty="0">
                <a:latin typeface="Times New Roman" panose="02020603050405020304" pitchFamily="18" charset="0"/>
                <a:cs typeface="Times New Roman" panose="02020603050405020304" pitchFamily="18" charset="0"/>
              </a:rPr>
              <a:t>ko</a:t>
            </a:r>
            <a:r>
              <a:rPr lang="en-US" dirty="0">
                <a:latin typeface="Times New Roman" panose="02020603050405020304" pitchFamily="18" charset="0"/>
                <a:cs typeface="Times New Roman" panose="02020603050405020304" pitchFamily="18" charset="0"/>
              </a:rPr>
              <a:t> (inanimate)</a:t>
            </a:r>
          </a:p>
        </p:txBody>
      </p:sp>
      <p:sp>
        <p:nvSpPr>
          <p:cNvPr id="5" name="Slide Number Placeholder 4">
            <a:extLst>
              <a:ext uri="{FF2B5EF4-FFF2-40B4-BE49-F238E27FC236}">
                <a16:creationId xmlns:a16="http://schemas.microsoft.com/office/drawing/2014/main" id="{F6EFAAF3-D37A-5872-4052-BCC621C72E10}"/>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317760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4BD44-0FA2-EDB5-3695-39DC3DA8F8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D7483E-4783-11B0-53DE-FEFB2DEE39F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many languages, morphology and syntax can also be exploited to underscore the degree of </a:t>
            </a: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the person (first, second, or third), or the </a:t>
            </a: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of noun phrases.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0B2C20-565C-1104-E2D2-418D3E19D506}"/>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4185954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03D27-8B0B-98B7-BB57-13F770D18BA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F6A54C-6FCB-51F8-366D-43DC964DB19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Definiteness and Object Marking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Definiteness affects how objects are marked across languages:</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Personal pronouns                   (I, you, he)</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Proper nouns                            (John, Paris)</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Definite NPs                            (the book, that dog)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Specific indefinite NPs            (a certain book)</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Non-specific indefinite NPs    (any book, some book)</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Effects on Object Marking</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Definite and specific objects tend to receive overt case marking, while indefinite and nonspecific objects may remain unmarked.</a:t>
            </a:r>
          </a:p>
        </p:txBody>
      </p:sp>
      <p:sp>
        <p:nvSpPr>
          <p:cNvPr id="5" name="Slide Number Placeholder 4">
            <a:extLst>
              <a:ext uri="{FF2B5EF4-FFF2-40B4-BE49-F238E27FC236}">
                <a16:creationId xmlns:a16="http://schemas.microsoft.com/office/drawing/2014/main" id="{339C4786-28B5-3E09-C4F9-CD0578AFBECA}"/>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41205529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37072-8BDB-ACEE-CBC8-3027A265A42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C6C360F-0739-34EA-3378-46BDE45A3A5F}"/>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Definite vs. Indefinite Objects in Hindi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definite objects (specific) are more likely to take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while indefinite objects (non-specific) often remain unmarked.</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Sentence	               Meaning	                               Object Marking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larke</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the boy.”   (specific)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is used (definite)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ek </a:t>
            </a:r>
            <a:r>
              <a:rPr lang="en-US" sz="2000" dirty="0" err="1">
                <a:latin typeface="Times New Roman" panose="02020603050405020304" pitchFamily="18" charset="0"/>
                <a:cs typeface="Times New Roman" panose="02020603050405020304" pitchFamily="18" charset="0"/>
              </a:rPr>
              <a:t>larka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a boy.”      (indefinite)	  -no k</a:t>
            </a:r>
            <a:r>
              <a:rPr lang="en-US" sz="2000" b="1" dirty="0">
                <a:latin typeface="Times New Roman" panose="02020603050405020304" pitchFamily="18" charset="0"/>
                <a:cs typeface="Times New Roman" panose="02020603050405020304" pitchFamily="18" charset="0"/>
              </a:rPr>
              <a:t>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us </a:t>
            </a:r>
            <a:r>
              <a:rPr lang="en-US" sz="2000" dirty="0" err="1">
                <a:latin typeface="Times New Roman" panose="02020603050405020304" pitchFamily="18" charset="0"/>
                <a:cs typeface="Times New Roman" panose="02020603050405020304" pitchFamily="18" charset="0"/>
              </a:rPr>
              <a:t>aadmi</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that man.” (definite)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is</a:t>
            </a:r>
            <a:r>
              <a:rPr lang="hi-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a:t>
            </a:r>
          </a:p>
          <a:p>
            <a:pPr algn="l">
              <a:lnSpc>
                <a:spcPct val="150000"/>
              </a:lnSpc>
              <a:spcBef>
                <a:spcPts val="0"/>
              </a:spcBef>
            </a:pPr>
            <a:r>
              <a:rPr lang="hi-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Maine koi </a:t>
            </a:r>
            <a:r>
              <a:rPr lang="en-US" sz="2000" dirty="0" err="1">
                <a:latin typeface="Times New Roman" panose="02020603050405020304" pitchFamily="18" charset="0"/>
                <a:cs typeface="Times New Roman" panose="02020603050405020304" pitchFamily="18" charset="0"/>
              </a:rPr>
              <a:t>aadmi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some man.”(indefinite)	  -no </a:t>
            </a:r>
            <a:r>
              <a:rPr lang="en-US" sz="2000" b="1" dirty="0">
                <a:latin typeface="Times New Roman" panose="02020603050405020304" pitchFamily="18" charset="0"/>
                <a:cs typeface="Times New Roman" panose="02020603050405020304" pitchFamily="18" charset="0"/>
              </a:rPr>
              <a:t>ko</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Observation: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Definite and specific objects tend to be marked with ko.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Indefinite objects generally remain unmarked.</a:t>
            </a:r>
          </a:p>
        </p:txBody>
      </p:sp>
      <p:sp>
        <p:nvSpPr>
          <p:cNvPr id="5" name="Slide Number Placeholder 4">
            <a:extLst>
              <a:ext uri="{FF2B5EF4-FFF2-40B4-BE49-F238E27FC236}">
                <a16:creationId xmlns:a16="http://schemas.microsoft.com/office/drawing/2014/main" id="{865AF909-EEA8-06EB-C434-A8E86C438296}"/>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2747270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E5EAD-A54A-BAE2-2BA4-049545CF96B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D3C61A-6FB2-FB19-97A9-8DAC832139D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Gender and Object Marking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Gender as a Marked Feature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many languages, </a:t>
            </a: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interacts with </a:t>
            </a:r>
            <a:r>
              <a:rPr lang="en-US" sz="2000" b="1" dirty="0">
                <a:latin typeface="Times New Roman" panose="02020603050405020304" pitchFamily="18" charset="0"/>
                <a:cs typeface="Times New Roman" panose="02020603050405020304" pitchFamily="18" charset="0"/>
              </a:rPr>
              <a:t>object marking</a:t>
            </a:r>
            <a:r>
              <a:rPr lang="en-US" sz="2000" dirty="0">
                <a:latin typeface="Times New Roman" panose="02020603050405020304" pitchFamily="18" charset="0"/>
                <a:cs typeface="Times New Roman" panose="02020603050405020304" pitchFamily="18" charset="0"/>
              </a:rPr>
              <a:t>, especially in agreement systems.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 prominent (human, animate, definite) nouns are more likely to have gender-based agreement.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Gender distinctions are common in pronouns and agreement systems but rare in DOM per se.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gender does not determine the presence of DOM, but </a:t>
            </a:r>
            <a:r>
              <a:rPr lang="en-US" sz="2000" b="1" dirty="0">
                <a:latin typeface="Times New Roman" panose="02020603050405020304" pitchFamily="18" charset="0"/>
                <a:cs typeface="Times New Roman" panose="02020603050405020304" pitchFamily="18" charset="0"/>
              </a:rPr>
              <a:t>it affects verb agreement</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Hindi has two grammatical genders: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Masculine (M) → Takes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ending in adjectives/participles.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Feminine (F) → Takes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ending in adjectives/participles.</a:t>
            </a:r>
          </a:p>
        </p:txBody>
      </p:sp>
      <p:sp>
        <p:nvSpPr>
          <p:cNvPr id="5" name="Slide Number Placeholder 4">
            <a:extLst>
              <a:ext uri="{FF2B5EF4-FFF2-40B4-BE49-F238E27FC236}">
                <a16:creationId xmlns:a16="http://schemas.microsoft.com/office/drawing/2014/main" id="{B483F532-3F13-4EA2-1E0C-0475BD1FDABA}"/>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3131567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677F-8F99-C30D-AB53-1B282D0E421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E4389A-2187-0943-20AB-06FB7B26A4AB}"/>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Gender Agreement with Marked and Unmarked Objects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Sentence	               Meaning	    Object Marking    Verb Agreement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larke</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the boy.”	   -ko</a:t>
            </a:r>
            <a:r>
              <a:rPr lang="hi-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	     Seen verb </a:t>
            </a:r>
            <a:r>
              <a:rPr lang="hi-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ladki</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the girl.”	   -ko</a:t>
            </a:r>
            <a:r>
              <a:rPr lang="hi-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	     Seen verb </a:t>
            </a:r>
            <a:r>
              <a:rPr lang="hi-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 (default)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kitaab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padhi</a:t>
            </a:r>
            <a:r>
              <a:rPr lang="en-US" sz="2000" dirty="0">
                <a:latin typeface="Times New Roman" panose="02020603050405020304" pitchFamily="18" charset="0"/>
                <a:cs typeface="Times New Roman" panose="02020603050405020304" pitchFamily="18" charset="0"/>
              </a:rPr>
              <a:t>.	“I read the book.”     -no ko</a:t>
            </a:r>
            <a:r>
              <a:rPr lang="hi-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Read verb </a:t>
            </a:r>
            <a:r>
              <a:rPr lang="hi-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F)</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Observation: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If</a:t>
            </a:r>
            <a:r>
              <a:rPr lang="en-US" sz="2000" b="1" dirty="0">
                <a:latin typeface="Times New Roman" panose="02020603050405020304" pitchFamily="18" charset="0"/>
                <a:cs typeface="Times New Roman" panose="02020603050405020304" pitchFamily="18" charset="0"/>
              </a:rPr>
              <a:t> ko </a:t>
            </a:r>
            <a:r>
              <a:rPr lang="en-US" sz="2000" dirty="0">
                <a:latin typeface="Times New Roman" panose="02020603050405020304" pitchFamily="18" charset="0"/>
                <a:cs typeface="Times New Roman" panose="02020603050405020304" pitchFamily="18" charset="0"/>
              </a:rPr>
              <a:t>is present, the verb takes masculine singular default agreement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If no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is present, the verb agrees with the object’s gender (</a:t>
            </a:r>
            <a:r>
              <a:rPr lang="en-US" sz="2000" dirty="0" err="1">
                <a:latin typeface="Times New Roman" panose="02020603050405020304" pitchFamily="18" charset="0"/>
                <a:cs typeface="Times New Roman" panose="02020603050405020304" pitchFamily="18" charset="0"/>
              </a:rPr>
              <a:t>padhī</a:t>
            </a:r>
            <a:r>
              <a:rPr lang="en-US" sz="2000" dirty="0">
                <a:latin typeface="Times New Roman" panose="02020603050405020304" pitchFamily="18" charset="0"/>
                <a:cs typeface="Times New Roman" panose="02020603050405020304" pitchFamily="18" charset="0"/>
              </a:rPr>
              <a:t> for </a:t>
            </a:r>
            <a:r>
              <a:rPr lang="en-US" sz="2000" dirty="0" err="1">
                <a:latin typeface="Times New Roman" panose="02020603050405020304" pitchFamily="18" charset="0"/>
                <a:cs typeface="Times New Roman" panose="02020603050405020304" pitchFamily="18" charset="0"/>
              </a:rPr>
              <a:t>kitaab</a:t>
            </a:r>
            <a:r>
              <a:rPr lang="en-US" sz="2000" dirty="0">
                <a:latin typeface="Times New Roman" panose="02020603050405020304" pitchFamily="18" charset="0"/>
                <a:cs typeface="Times New Roman" panose="02020603050405020304" pitchFamily="18" charset="0"/>
              </a:rPr>
              <a:t> "book" (F)).</a:t>
            </a:r>
          </a:p>
        </p:txBody>
      </p:sp>
      <p:sp>
        <p:nvSpPr>
          <p:cNvPr id="5" name="Slide Number Placeholder 4">
            <a:extLst>
              <a:ext uri="{FF2B5EF4-FFF2-40B4-BE49-F238E27FC236}">
                <a16:creationId xmlns:a16="http://schemas.microsoft.com/office/drawing/2014/main" id="{5026A6A4-3B31-D70F-251F-76604F7FDFFB}"/>
              </a:ext>
            </a:extLst>
          </p:cNvPr>
          <p:cNvSpPr>
            <a:spLocks noGrp="1"/>
          </p:cNvSpPr>
          <p:nvPr>
            <p:ph type="sldNum" sz="quarter" idx="12"/>
          </p:nvPr>
        </p:nvSpPr>
        <p:spPr/>
        <p:txBody>
          <a:bodyPr/>
          <a:lstStyle/>
          <a:p>
            <a:fld id="{9953917B-9314-44A8-9CF5-8C1178B13F89}" type="slidenum">
              <a:rPr lang="en-IN" smtClean="0"/>
              <a:t>53</a:t>
            </a:fld>
            <a:endParaRPr lang="en-IN"/>
          </a:p>
        </p:txBody>
      </p:sp>
    </p:spTree>
    <p:extLst>
      <p:ext uri="{BB962C8B-B14F-4D97-AF65-F5344CB8AC3E}">
        <p14:creationId xmlns:p14="http://schemas.microsoft.com/office/powerpoint/2010/main" val="4114462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5086-CA6E-D42D-6F78-B1C6DD3F40A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3A2244-266E-9950-71E8-5CF3F600DAE1}"/>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Interaction of Animacy, Definiteness, and Gender in </a:t>
            </a:r>
            <a:r>
              <a:rPr lang="en-US" sz="2000" b="1" dirty="0">
                <a:latin typeface="Times New Roman" panose="02020603050405020304" pitchFamily="18" charset="0"/>
                <a:cs typeface="Times New Roman" panose="02020603050405020304" pitchFamily="18" charset="0"/>
              </a:rPr>
              <a:t>Hindi</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Sentence	          Meaning	              Animacy    Definiteness	Gender	 -Ko Present?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larke</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the boy.”	Animate	    Definite	M	 Yes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ek </a:t>
            </a:r>
            <a:r>
              <a:rPr lang="en-US" sz="2000" dirty="0" err="1">
                <a:latin typeface="Times New Roman" panose="02020603050405020304" pitchFamily="18" charset="0"/>
                <a:cs typeface="Times New Roman" panose="02020603050405020304" pitchFamily="18" charset="0"/>
              </a:rPr>
              <a:t>larka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“I saw a boy.”	Animate	    Indefinite	M	 No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ladki</a:t>
            </a:r>
            <a:r>
              <a:rPr lang="en-US" sz="2000" dirty="0">
                <a:latin typeface="Times New Roman" panose="02020603050405020304" pitchFamily="18" charset="0"/>
                <a:cs typeface="Times New Roman" panose="02020603050405020304" pitchFamily="18" charset="0"/>
              </a:rPr>
              <a:t> ko </a:t>
            </a:r>
            <a:r>
              <a:rPr lang="en-US" sz="2000" dirty="0" err="1">
                <a:latin typeface="Times New Roman" panose="02020603050405020304" pitchFamily="18" charset="0"/>
                <a:cs typeface="Times New Roman" panose="02020603050405020304" pitchFamily="18" charset="0"/>
              </a:rPr>
              <a:t>dekha</a:t>
            </a:r>
            <a:r>
              <a:rPr lang="en-US" sz="2000" dirty="0">
                <a:latin typeface="Times New Roman" panose="02020603050405020304" pitchFamily="18" charset="0"/>
                <a:cs typeface="Times New Roman" panose="02020603050405020304" pitchFamily="18" charset="0"/>
              </a:rPr>
              <a:t>      </a:t>
            </a:r>
            <a:r>
              <a:rPr lang="hi-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 saw the girl.”	Animate	     Definite	F	Yes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kitaab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padhi</a:t>
            </a:r>
            <a:r>
              <a:rPr lang="en-US" sz="2000" dirty="0">
                <a:latin typeface="Times New Roman" panose="02020603050405020304" pitchFamily="18" charset="0"/>
                <a:cs typeface="Times New Roman" panose="02020603050405020304" pitchFamily="18" charset="0"/>
              </a:rPr>
              <a:t>.)       “I read the book.”	Inanimate   Definite	F	No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Maine </a:t>
            </a:r>
            <a:r>
              <a:rPr lang="en-US" sz="2000" dirty="0" err="1">
                <a:latin typeface="Times New Roman" panose="02020603050405020304" pitchFamily="18" charset="0"/>
                <a:cs typeface="Times New Roman" panose="02020603050405020304" pitchFamily="18" charset="0"/>
              </a:rPr>
              <a:t>darwaza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khola</a:t>
            </a:r>
            <a:r>
              <a:rPr lang="en-US" sz="2000" dirty="0">
                <a:latin typeface="Times New Roman" panose="02020603050405020304" pitchFamily="18" charset="0"/>
                <a:cs typeface="Times New Roman" panose="02020603050405020304" pitchFamily="18" charset="0"/>
              </a:rPr>
              <a:t>.    “I opened the door.”  Inanimate   Definite	M	No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D36D3E9-8A9A-BCF5-0130-E23D48FC53D6}"/>
              </a:ext>
            </a:extLst>
          </p:cNvPr>
          <p:cNvSpPr>
            <a:spLocks noGrp="1"/>
          </p:cNvSpPr>
          <p:nvPr>
            <p:ph type="sldNum" sz="quarter" idx="12"/>
          </p:nvPr>
        </p:nvSpPr>
        <p:spPr/>
        <p:txBody>
          <a:bodyPr/>
          <a:lstStyle/>
          <a:p>
            <a:fld id="{9953917B-9314-44A8-9CF5-8C1178B13F89}" type="slidenum">
              <a:rPr lang="en-IN" smtClean="0"/>
              <a:t>54</a:t>
            </a:fld>
            <a:endParaRPr lang="en-IN"/>
          </a:p>
        </p:txBody>
      </p:sp>
    </p:spTree>
    <p:extLst>
      <p:ext uri="{BB962C8B-B14F-4D97-AF65-F5344CB8AC3E}">
        <p14:creationId xmlns:p14="http://schemas.microsoft.com/office/powerpoint/2010/main" val="15344880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EF2DD-4C04-0362-A0E7-1A0F921F77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47D0C35-45B5-20CE-4646-03019A2B541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Animacy</a:t>
            </a:r>
            <a:r>
              <a:rPr lang="en-US" sz="2000" dirty="0">
                <a:latin typeface="Times New Roman" panose="02020603050405020304" pitchFamily="18" charset="0"/>
                <a:cs typeface="Times New Roman" panose="02020603050405020304" pitchFamily="18" charset="0"/>
              </a:rPr>
              <a:t>: Animate objects (humans, animals) require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while </a:t>
            </a:r>
            <a:r>
              <a:rPr lang="en-US" sz="2000" dirty="0" err="1">
                <a:latin typeface="Times New Roman" panose="02020603050405020304" pitchFamily="18" charset="0"/>
                <a:cs typeface="Times New Roman" panose="02020603050405020304" pitchFamily="18" charset="0"/>
              </a:rPr>
              <a:t>inanimates</a:t>
            </a:r>
            <a:r>
              <a:rPr lang="en-US" sz="2000" dirty="0">
                <a:latin typeface="Times New Roman" panose="02020603050405020304" pitchFamily="18" charset="0"/>
                <a:cs typeface="Times New Roman" panose="02020603050405020304" pitchFamily="18" charset="0"/>
              </a:rPr>
              <a:t> usually do not.</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Definiteness</a:t>
            </a:r>
            <a:r>
              <a:rPr lang="en-US" sz="2000" dirty="0">
                <a:latin typeface="Times New Roman" panose="02020603050405020304" pitchFamily="18" charset="0"/>
                <a:cs typeface="Times New Roman" panose="02020603050405020304" pitchFamily="18" charset="0"/>
              </a:rPr>
              <a:t>: Definite objects tend to be marked with </a:t>
            </a:r>
            <a:r>
              <a:rPr lang="en-US" sz="2000" b="1" dirty="0">
                <a:latin typeface="Times New Roman" panose="02020603050405020304" pitchFamily="18" charset="0"/>
                <a:cs typeface="Times New Roman" panose="02020603050405020304" pitchFamily="18" charset="0"/>
              </a:rPr>
              <a:t>ko</a:t>
            </a:r>
            <a:r>
              <a:rPr lang="en-US" sz="2000" dirty="0">
                <a:latin typeface="Times New Roman" panose="02020603050405020304" pitchFamily="18" charset="0"/>
                <a:cs typeface="Times New Roman" panose="02020603050405020304" pitchFamily="18" charset="0"/>
              </a:rPr>
              <a:t>, while indefinite objects remain unmarked.</a:t>
            </a: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Gender affects verb agreement but not object marking.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Thus,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Differential Object Marking (DOM) follows a predictable pattern where animacy and definiteness are the primary factors, while gender affects verb agreement rather than object marking.</a:t>
            </a:r>
          </a:p>
        </p:txBody>
      </p:sp>
      <p:sp>
        <p:nvSpPr>
          <p:cNvPr id="5" name="Slide Number Placeholder 4">
            <a:extLst>
              <a:ext uri="{FF2B5EF4-FFF2-40B4-BE49-F238E27FC236}">
                <a16:creationId xmlns:a16="http://schemas.microsoft.com/office/drawing/2014/main" id="{F94F1AF0-E721-3ABD-1EFF-5E2347D57DB6}"/>
              </a:ext>
            </a:extLst>
          </p:cNvPr>
          <p:cNvSpPr>
            <a:spLocks noGrp="1"/>
          </p:cNvSpPr>
          <p:nvPr>
            <p:ph type="sldNum" sz="quarter" idx="12"/>
          </p:nvPr>
        </p:nvSpPr>
        <p:spPr/>
        <p:txBody>
          <a:bodyPr/>
          <a:lstStyle/>
          <a:p>
            <a:fld id="{9953917B-9314-44A8-9CF5-8C1178B13F89}" type="slidenum">
              <a:rPr lang="en-IN" smtClean="0"/>
              <a:t>55</a:t>
            </a:fld>
            <a:endParaRPr lang="en-IN"/>
          </a:p>
        </p:txBody>
      </p:sp>
    </p:spTree>
    <p:extLst>
      <p:ext uri="{BB962C8B-B14F-4D97-AF65-F5344CB8AC3E}">
        <p14:creationId xmlns:p14="http://schemas.microsoft.com/office/powerpoint/2010/main" val="3714819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A9A09-C650-7370-EE23-4ADE43C60BC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DF7EC57-D6F4-5E51-98CD-06EEFB10160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Croft, William. 2003. Typology and universals (second edition). Cambridge: Cambridge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University Press.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De Swart, P., &amp; de Hoop, H. (2007). Semantic aspects of differential object marking. In </a:t>
            </a:r>
            <a:r>
              <a:rPr lang="en-US" sz="2000" i="1" dirty="0">
                <a:latin typeface="Times New Roman" panose="02020603050405020304" pitchFamily="18" charset="0"/>
                <a:cs typeface="Times New Roman" panose="02020603050405020304" pitchFamily="18" charset="0"/>
              </a:rPr>
              <a:t>Proceedings of Sinn     </a:t>
            </a:r>
          </a:p>
          <a:p>
            <a:pPr algn="l">
              <a:lnSpc>
                <a:spcPct val="150000"/>
              </a:lnSpc>
              <a:spcBef>
                <a:spcPts val="0"/>
              </a:spcBef>
            </a:pPr>
            <a:r>
              <a:rPr lang="en-US" sz="2000" i="1" dirty="0">
                <a:latin typeface="Times New Roman" panose="02020603050405020304" pitchFamily="18" charset="0"/>
                <a:cs typeface="Times New Roman" panose="02020603050405020304" pitchFamily="18" charset="0"/>
              </a:rPr>
              <a:t>       und </a:t>
            </a:r>
            <a:r>
              <a:rPr lang="en-US" sz="2000" i="1" dirty="0" err="1">
                <a:latin typeface="Times New Roman" panose="02020603050405020304" pitchFamily="18" charset="0"/>
                <a:cs typeface="Times New Roman" panose="02020603050405020304" pitchFamily="18" charset="0"/>
              </a:rPr>
              <a:t>Bedeutung</a:t>
            </a:r>
            <a:r>
              <a:rPr lang="en-US" sz="2000" dirty="0">
                <a:latin typeface="Times New Roman" panose="02020603050405020304" pitchFamily="18" charset="0"/>
                <a:cs typeface="Times New Roman" panose="02020603050405020304" pitchFamily="18" charset="0"/>
              </a:rPr>
              <a:t> (Vol. 11, pp. 598-611).</a:t>
            </a:r>
          </a:p>
          <a:p>
            <a:pPr algn="l">
              <a:lnSpc>
                <a:spcPct val="150000"/>
              </a:lnSpc>
              <a:spcBef>
                <a:spcPts val="0"/>
              </a:spcBef>
            </a:pPr>
            <a:r>
              <a:rPr lang="en-US" sz="2000" dirty="0" err="1">
                <a:latin typeface="Times New Roman" panose="02020603050405020304" pitchFamily="18" charset="0"/>
                <a:cs typeface="Times New Roman" panose="02020603050405020304" pitchFamily="18" charset="0"/>
              </a:rPr>
              <a:t>Mirdehghan</a:t>
            </a:r>
            <a:r>
              <a:rPr lang="en-US" sz="2000" dirty="0">
                <a:latin typeface="Times New Roman" panose="02020603050405020304" pitchFamily="18" charset="0"/>
                <a:cs typeface="Times New Roman" panose="02020603050405020304" pitchFamily="18" charset="0"/>
              </a:rPr>
              <a:t>, M. 2013. Ergative case &amp; agreement marking: similarities and variations in </a:t>
            </a:r>
            <a:r>
              <a:rPr lang="en-US" sz="2000" dirty="0" err="1">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urdu</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pashto</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balochi</a:t>
            </a:r>
            <a:r>
              <a:rPr lang="en-US" sz="2000" dirty="0">
                <a:latin typeface="Times New Roman" panose="02020603050405020304" pitchFamily="18" charset="0"/>
                <a:cs typeface="Times New Roman" panose="02020603050405020304" pitchFamily="18" charset="0"/>
              </a:rPr>
              <a:t> languages. </a:t>
            </a:r>
            <a:r>
              <a:rPr lang="en-US" sz="2000" i="1" dirty="0" err="1">
                <a:latin typeface="Times New Roman" panose="02020603050405020304" pitchFamily="18" charset="0"/>
                <a:cs typeface="Times New Roman" panose="02020603050405020304" pitchFamily="18" charset="0"/>
              </a:rPr>
              <a:t>Dialectologia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revista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electrònica</a:t>
            </a:r>
            <a:r>
              <a:rPr lang="en-US" sz="2000" dirty="0">
                <a:latin typeface="Times New Roman" panose="02020603050405020304" pitchFamily="18" charset="0"/>
                <a:cs typeface="Times New Roman" panose="02020603050405020304" pitchFamily="18" charset="0"/>
              </a:rPr>
              <a:t>, 59-86.</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Whaley, Lindsay J. 1996. Introduction to typology: the unity and diversity of language. London: Sage.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FA22A30-9269-C738-E56A-36AF8C6ABCF8}"/>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255858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25199" cy="5973989"/>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This, for example, is true of </a:t>
            </a:r>
            <a:r>
              <a:rPr lang="en-US" sz="2000" b="1" dirty="0" err="1">
                <a:latin typeface="Times New Roman" panose="02020603050405020304" pitchFamily="18" charset="0"/>
                <a:cs typeface="Times New Roman" panose="02020603050405020304" pitchFamily="18" charset="0"/>
              </a:rPr>
              <a:t>Mixe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(pronounce as /</a:t>
            </a:r>
            <a:r>
              <a:rPr lang="en-US" sz="2000" dirty="0" err="1">
                <a:latin typeface="Times New Roman" panose="02020603050405020304" pitchFamily="18" charset="0"/>
                <a:cs typeface="Times New Roman" panose="02020603050405020304" pitchFamily="18" charset="0"/>
              </a:rPr>
              <a:t>maiks</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(Penutian: Southern Mexico):   (Data from Lyon 1967)</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pic>
        <p:nvPicPr>
          <p:cNvPr id="11" name="Picture 10">
            <a:extLst>
              <a:ext uri="{FF2B5EF4-FFF2-40B4-BE49-F238E27FC236}">
                <a16:creationId xmlns:a16="http://schemas.microsoft.com/office/drawing/2014/main" id="{7A49AEF7-98FC-EA19-521E-01D67C988E01}"/>
              </a:ext>
            </a:extLst>
          </p:cNvPr>
          <p:cNvPicPr>
            <a:picLocks noChangeAspect="1"/>
          </p:cNvPicPr>
          <p:nvPr/>
        </p:nvPicPr>
        <p:blipFill>
          <a:blip r:embed="rId2"/>
          <a:stretch>
            <a:fillRect/>
          </a:stretch>
        </p:blipFill>
        <p:spPr>
          <a:xfrm>
            <a:off x="2318327" y="1197429"/>
            <a:ext cx="5134449" cy="5341483"/>
          </a:xfrm>
          <a:prstGeom prst="rect">
            <a:avLst/>
          </a:prstGeom>
        </p:spPr>
      </p:pic>
      <p:sp>
        <p:nvSpPr>
          <p:cNvPr id="4" name="TextBox 3">
            <a:extLst>
              <a:ext uri="{FF2B5EF4-FFF2-40B4-BE49-F238E27FC236}">
                <a16:creationId xmlns:a16="http://schemas.microsoft.com/office/drawing/2014/main" id="{FAA5DF01-FD78-28C7-CB28-90CE6D2CDD57}"/>
              </a:ext>
            </a:extLst>
          </p:cNvPr>
          <p:cNvSpPr txBox="1"/>
          <p:nvPr/>
        </p:nvSpPr>
        <p:spPr>
          <a:xfrm>
            <a:off x="7598227" y="1426419"/>
            <a:ext cx="4256316"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order of the sentence: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Tense_</a:t>
            </a:r>
            <a:r>
              <a:rPr lang="en-US" b="1" dirty="0" err="1">
                <a:latin typeface="Times New Roman" panose="02020603050405020304" pitchFamily="18" charset="0"/>
                <a:cs typeface="Times New Roman" panose="02020603050405020304" pitchFamily="18" charset="0"/>
              </a:rPr>
              <a:t>Subj_</a:t>
            </a:r>
            <a:r>
              <a:rPr lang="en-US" dirty="0" err="1">
                <a:latin typeface="Times New Roman" panose="02020603050405020304" pitchFamily="18" charset="0"/>
                <a:cs typeface="Times New Roman" panose="02020603050405020304" pitchFamily="18" charset="0"/>
              </a:rPr>
              <a:t>Art_</a:t>
            </a:r>
            <a:r>
              <a:rPr lang="en-US" b="1" dirty="0" err="1">
                <a:latin typeface="Times New Roman" panose="02020603050405020304" pitchFamily="18" charset="0"/>
                <a:cs typeface="Times New Roman" panose="02020603050405020304" pitchFamily="18" charset="0"/>
              </a:rPr>
              <a:t>Obj_</a:t>
            </a:r>
            <a:r>
              <a:rPr lang="en-US" dirty="0" err="1">
                <a:latin typeface="Times New Roman" panose="02020603050405020304" pitchFamily="18" charset="0"/>
                <a:cs typeface="Times New Roman" panose="02020603050405020304" pitchFamily="18" charset="0"/>
              </a:rPr>
              <a:t>SubjAgr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Verb</a:t>
            </a:r>
            <a:endParaRPr lang="en-IN" b="1" dirty="0"/>
          </a:p>
        </p:txBody>
      </p:sp>
    </p:spTree>
    <p:extLst>
      <p:ext uri="{BB962C8B-B14F-4D97-AF65-F5344CB8AC3E}">
        <p14:creationId xmlns:p14="http://schemas.microsoft.com/office/powerpoint/2010/main" val="321285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err="1">
                <a:latin typeface="Times New Roman" panose="02020603050405020304" pitchFamily="18" charset="0"/>
                <a:cs typeface="Times New Roman" panose="02020603050405020304" pitchFamily="18" charset="0"/>
              </a:rPr>
              <a:t>Mixe</a:t>
            </a:r>
            <a:r>
              <a:rPr lang="en-US" sz="2000" dirty="0">
                <a:latin typeface="Times New Roman" panose="02020603050405020304" pitchFamily="18" charset="0"/>
                <a:cs typeface="Times New Roman" panose="02020603050405020304" pitchFamily="18" charset="0"/>
              </a:rPr>
              <a:t> (Penutian: Mexico):</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pic>
        <p:nvPicPr>
          <p:cNvPr id="4" name="Picture 3">
            <a:extLst>
              <a:ext uri="{FF2B5EF4-FFF2-40B4-BE49-F238E27FC236}">
                <a16:creationId xmlns:a16="http://schemas.microsoft.com/office/drawing/2014/main" id="{5355284A-B701-F485-D771-65473D6B0454}"/>
              </a:ext>
            </a:extLst>
          </p:cNvPr>
          <p:cNvPicPr>
            <a:picLocks noChangeAspect="1"/>
          </p:cNvPicPr>
          <p:nvPr/>
        </p:nvPicPr>
        <p:blipFill>
          <a:blip r:embed="rId2"/>
          <a:stretch>
            <a:fillRect/>
          </a:stretch>
        </p:blipFill>
        <p:spPr>
          <a:xfrm>
            <a:off x="1947370" y="1137793"/>
            <a:ext cx="5652033" cy="5488206"/>
          </a:xfrm>
          <a:prstGeom prst="rect">
            <a:avLst/>
          </a:prstGeom>
        </p:spPr>
      </p:pic>
      <p:sp>
        <p:nvSpPr>
          <p:cNvPr id="2" name="TextBox 1">
            <a:extLst>
              <a:ext uri="{FF2B5EF4-FFF2-40B4-BE49-F238E27FC236}">
                <a16:creationId xmlns:a16="http://schemas.microsoft.com/office/drawing/2014/main" id="{B573CB16-6729-F9D9-51C8-231B9BFC3291}"/>
              </a:ext>
            </a:extLst>
          </p:cNvPr>
          <p:cNvSpPr txBox="1"/>
          <p:nvPr/>
        </p:nvSpPr>
        <p:spPr>
          <a:xfrm>
            <a:off x="7729443" y="1137793"/>
            <a:ext cx="4256316"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order of the sentence:</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Tense_</a:t>
            </a:r>
            <a:r>
              <a:rPr lang="en-US" b="1" dirty="0" err="1">
                <a:latin typeface="Times New Roman" panose="02020603050405020304" pitchFamily="18" charset="0"/>
                <a:cs typeface="Times New Roman" panose="02020603050405020304" pitchFamily="18" charset="0"/>
              </a:rPr>
              <a:t>Obj_</a:t>
            </a:r>
            <a:r>
              <a:rPr lang="en-US" dirty="0" err="1">
                <a:latin typeface="Times New Roman" panose="02020603050405020304" pitchFamily="18" charset="0"/>
                <a:cs typeface="Times New Roman" panose="02020603050405020304" pitchFamily="18" charset="0"/>
              </a:rPr>
              <a:t>Art_</a:t>
            </a:r>
            <a:r>
              <a:rPr lang="en-US" b="1" dirty="0" err="1">
                <a:latin typeface="Times New Roman" panose="02020603050405020304" pitchFamily="18" charset="0"/>
                <a:cs typeface="Times New Roman" panose="02020603050405020304" pitchFamily="18" charset="0"/>
              </a:rPr>
              <a:t>Subj_Obj</a:t>
            </a:r>
            <a:r>
              <a:rPr lang="en-US" dirty="0" err="1">
                <a:latin typeface="Times New Roman" panose="02020603050405020304" pitchFamily="18" charset="0"/>
                <a:cs typeface="Times New Roman" panose="02020603050405020304" pitchFamily="18" charset="0"/>
              </a:rPr>
              <a:t>Agr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Verb</a:t>
            </a:r>
            <a:endParaRPr lang="en-IN" b="1" dirty="0"/>
          </a:p>
        </p:txBody>
      </p:sp>
      <p:sp>
        <p:nvSpPr>
          <p:cNvPr id="6" name="TextBox 5">
            <a:extLst>
              <a:ext uri="{FF2B5EF4-FFF2-40B4-BE49-F238E27FC236}">
                <a16:creationId xmlns:a16="http://schemas.microsoft.com/office/drawing/2014/main" id="{04DA34BF-0F46-58CF-7A6C-CC18DB1EFA19}"/>
              </a:ext>
            </a:extLst>
          </p:cNvPr>
          <p:cNvSpPr txBox="1"/>
          <p:nvPr/>
        </p:nvSpPr>
        <p:spPr>
          <a:xfrm>
            <a:off x="7853456" y="4911678"/>
            <a:ext cx="4132303" cy="1200329"/>
          </a:xfrm>
          <a:prstGeom prst="rect">
            <a:avLst/>
          </a:prstGeom>
          <a:noFill/>
        </p:spPr>
        <p:txBody>
          <a:bodyPr wrap="square">
            <a:spAutoFit/>
          </a:bodyPr>
          <a:lstStyle/>
          <a:p>
            <a:r>
              <a:rPr lang="en-IN" b="1" dirty="0"/>
              <a:t>PST </a:t>
            </a:r>
            <a:r>
              <a:rPr lang="en-IN" dirty="0"/>
              <a:t>means </a:t>
            </a:r>
            <a:r>
              <a:rPr lang="en-IN" b="1" dirty="0"/>
              <a:t>past tense marker</a:t>
            </a:r>
          </a:p>
          <a:p>
            <a:r>
              <a:rPr lang="en-IN" b="1" dirty="0"/>
              <a:t>OH </a:t>
            </a:r>
            <a:r>
              <a:rPr lang="en-IN" dirty="0"/>
              <a:t>means </a:t>
            </a:r>
            <a:r>
              <a:rPr lang="en-IN" b="1" dirty="0"/>
              <a:t>Object higher </a:t>
            </a:r>
            <a:r>
              <a:rPr lang="en-IN" dirty="0"/>
              <a:t>in Animacy scale, so it occurs first (before the subject occurs) in this language</a:t>
            </a:r>
          </a:p>
        </p:txBody>
      </p:sp>
    </p:spTree>
    <p:extLst>
      <p:ext uri="{BB962C8B-B14F-4D97-AF65-F5344CB8AC3E}">
        <p14:creationId xmlns:p14="http://schemas.microsoft.com/office/powerpoint/2010/main" val="403605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7AB5-952C-B853-58C1-31B6BE5E5F4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98D3278-C594-B727-A4C5-1A34F5A9EA2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Putting together examples 1 and 2</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8442354-4C69-615B-914B-0089A68E6A80}"/>
              </a:ext>
            </a:extLst>
          </p:cNvPr>
          <p:cNvSpPr>
            <a:spLocks noGrp="1"/>
          </p:cNvSpPr>
          <p:nvPr>
            <p:ph type="sldNum" sz="quarter" idx="12"/>
          </p:nvPr>
        </p:nvSpPr>
        <p:spPr/>
        <p:txBody>
          <a:bodyPr/>
          <a:lstStyle/>
          <a:p>
            <a:fld id="{9953917B-9314-44A8-9CF5-8C1178B13F89}" type="slidenum">
              <a:rPr lang="en-IN" smtClean="0"/>
              <a:t>8</a:t>
            </a:fld>
            <a:endParaRPr lang="en-IN"/>
          </a:p>
        </p:txBody>
      </p:sp>
      <p:pic>
        <p:nvPicPr>
          <p:cNvPr id="11" name="Picture 10">
            <a:extLst>
              <a:ext uri="{FF2B5EF4-FFF2-40B4-BE49-F238E27FC236}">
                <a16:creationId xmlns:a16="http://schemas.microsoft.com/office/drawing/2014/main" id="{A46EC13D-93B6-57E2-7D96-E8B303692243}"/>
              </a:ext>
            </a:extLst>
          </p:cNvPr>
          <p:cNvPicPr>
            <a:picLocks noChangeAspect="1"/>
          </p:cNvPicPr>
          <p:nvPr/>
        </p:nvPicPr>
        <p:blipFill>
          <a:blip r:embed="rId2"/>
          <a:stretch>
            <a:fillRect/>
          </a:stretch>
        </p:blipFill>
        <p:spPr>
          <a:xfrm>
            <a:off x="772556" y="1197429"/>
            <a:ext cx="5134449" cy="5341483"/>
          </a:xfrm>
          <a:prstGeom prst="rect">
            <a:avLst/>
          </a:prstGeom>
        </p:spPr>
      </p:pic>
      <p:pic>
        <p:nvPicPr>
          <p:cNvPr id="2" name="Picture 1">
            <a:extLst>
              <a:ext uri="{FF2B5EF4-FFF2-40B4-BE49-F238E27FC236}">
                <a16:creationId xmlns:a16="http://schemas.microsoft.com/office/drawing/2014/main" id="{61059420-9AF2-FA4A-D928-78CC09ECD75A}"/>
              </a:ext>
            </a:extLst>
          </p:cNvPr>
          <p:cNvPicPr>
            <a:picLocks noChangeAspect="1"/>
          </p:cNvPicPr>
          <p:nvPr/>
        </p:nvPicPr>
        <p:blipFill>
          <a:blip r:embed="rId3"/>
          <a:stretch>
            <a:fillRect/>
          </a:stretch>
        </p:blipFill>
        <p:spPr>
          <a:xfrm>
            <a:off x="6096001" y="1306286"/>
            <a:ext cx="5257800" cy="5105400"/>
          </a:xfrm>
          <a:prstGeom prst="rect">
            <a:avLst/>
          </a:prstGeom>
        </p:spPr>
      </p:pic>
      <p:sp>
        <p:nvSpPr>
          <p:cNvPr id="6" name="TextBox 5">
            <a:extLst>
              <a:ext uri="{FF2B5EF4-FFF2-40B4-BE49-F238E27FC236}">
                <a16:creationId xmlns:a16="http://schemas.microsoft.com/office/drawing/2014/main" id="{78AD7F80-E040-A003-BC4D-7CF48E9F8AE0}"/>
              </a:ext>
            </a:extLst>
          </p:cNvPr>
          <p:cNvSpPr txBox="1"/>
          <p:nvPr/>
        </p:nvSpPr>
        <p:spPr>
          <a:xfrm>
            <a:off x="2296885" y="6460217"/>
            <a:ext cx="812074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SOV                                                                                   OSV</a:t>
            </a:r>
            <a:endParaRPr lang="en-IN" dirty="0"/>
          </a:p>
        </p:txBody>
      </p:sp>
    </p:spTree>
    <p:extLst>
      <p:ext uri="{BB962C8B-B14F-4D97-AF65-F5344CB8AC3E}">
        <p14:creationId xmlns:p14="http://schemas.microsoft.com/office/powerpoint/2010/main" val="411583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first glance, the data in (1) and (2) appear to exhibit a pattern of verb agreement that is somewhat arbitrary, particularly if one expects to find agreement based on notions such as subject and object.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we focus solely on the data in (1), we might analyze the basic constituent order as being </a:t>
            </a:r>
            <a:r>
              <a:rPr lang="en-US" sz="2000" b="1" dirty="0">
                <a:latin typeface="Times New Roman" panose="02020603050405020304" pitchFamily="18" charset="0"/>
                <a:cs typeface="Times New Roman" panose="02020603050405020304" pitchFamily="18" charset="0"/>
              </a:rPr>
              <a:t>subject-object-verb</a:t>
            </a:r>
            <a:r>
              <a:rPr lang="en-US" sz="2000" dirty="0">
                <a:latin typeface="Times New Roman" panose="02020603050405020304" pitchFamily="18" charset="0"/>
                <a:cs typeface="Times New Roman" panose="02020603050405020304" pitchFamily="18" charset="0"/>
              </a:rPr>
              <a:t> (SOV) and claim that </a:t>
            </a:r>
            <a:r>
              <a:rPr lang="en-US" sz="2000" b="1" dirty="0">
                <a:latin typeface="Times New Roman" panose="02020603050405020304" pitchFamily="18" charset="0"/>
                <a:cs typeface="Times New Roman" panose="02020603050405020304" pitchFamily="18" charset="0"/>
              </a:rPr>
              <a:t>verbs agree with subjects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in (2), however, violate these generalizations.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(2e), like all the examples in (2), the word order is </a:t>
            </a:r>
            <a:r>
              <a:rPr lang="en-US" sz="2000" b="1" dirty="0">
                <a:latin typeface="Times New Roman" panose="02020603050405020304" pitchFamily="18" charset="0"/>
                <a:cs typeface="Times New Roman" panose="02020603050405020304" pitchFamily="18" charset="0"/>
              </a:rPr>
              <a:t>OSV</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agreement is with the object.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in (2a) and (2b) the suffix -</a:t>
            </a:r>
            <a:r>
              <a:rPr lang="en-US" sz="2000" b="1" dirty="0">
                <a:latin typeface="Times New Roman" panose="02020603050405020304" pitchFamily="18" charset="0"/>
                <a:cs typeface="Times New Roman" panose="02020603050405020304" pitchFamily="18" charset="0"/>
              </a:rPr>
              <a:t>ə </a:t>
            </a:r>
            <a:r>
              <a:rPr lang="en-US" sz="2000" dirty="0">
                <a:latin typeface="Times New Roman" panose="02020603050405020304" pitchFamily="18" charset="0"/>
                <a:cs typeface="Times New Roman" panose="02020603050405020304" pitchFamily="18" charset="0"/>
              </a:rPr>
              <a:t>arises on the verb; this marker, however, occurs in no other clause in the data.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217993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5972</TotalTime>
  <Words>5066</Words>
  <Application>Microsoft Office PowerPoint</Application>
  <PresentationFormat>Widescreen</PresentationFormat>
  <Paragraphs>454</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Calibri Light</vt:lpstr>
      <vt:lpstr>Courier New</vt:lpstr>
      <vt:lpstr>Times New Roman</vt:lpstr>
      <vt:lpstr>Times-Roman</vt:lpstr>
      <vt:lpstr>Wingdings</vt:lpstr>
      <vt:lpstr>Office Theme</vt:lpstr>
      <vt:lpstr>6. Hierarchies and semantic maps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267</cp:revision>
  <dcterms:created xsi:type="dcterms:W3CDTF">2024-01-07T16:04:09Z</dcterms:created>
  <dcterms:modified xsi:type="dcterms:W3CDTF">2025-03-19T04:07:36Z</dcterms:modified>
</cp:coreProperties>
</file>