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1"/>
  </p:notesMasterIdLst>
  <p:sldIdLst>
    <p:sldId id="256" r:id="rId2"/>
    <p:sldId id="404" r:id="rId3"/>
    <p:sldId id="420" r:id="rId4"/>
    <p:sldId id="405" r:id="rId5"/>
    <p:sldId id="410" r:id="rId6"/>
    <p:sldId id="406" r:id="rId7"/>
    <p:sldId id="407" r:id="rId8"/>
    <p:sldId id="408" r:id="rId9"/>
    <p:sldId id="411" r:id="rId10"/>
    <p:sldId id="412" r:id="rId11"/>
    <p:sldId id="419" r:id="rId12"/>
    <p:sldId id="413" r:id="rId13"/>
    <p:sldId id="414" r:id="rId14"/>
    <p:sldId id="415" r:id="rId15"/>
    <p:sldId id="416" r:id="rId16"/>
    <p:sldId id="417" r:id="rId17"/>
    <p:sldId id="418" r:id="rId18"/>
    <p:sldId id="409" r:id="rId19"/>
    <p:sldId id="421" r:id="rId20"/>
    <p:sldId id="422" r:id="rId21"/>
    <p:sldId id="423" r:id="rId22"/>
    <p:sldId id="424" r:id="rId23"/>
    <p:sldId id="427" r:id="rId24"/>
    <p:sldId id="428" r:id="rId25"/>
    <p:sldId id="429" r:id="rId26"/>
    <p:sldId id="430" r:id="rId27"/>
    <p:sldId id="431" r:id="rId28"/>
    <p:sldId id="432" r:id="rId29"/>
    <p:sldId id="433" r:id="rId30"/>
    <p:sldId id="434" r:id="rId31"/>
    <p:sldId id="435" r:id="rId32"/>
    <p:sldId id="436" r:id="rId33"/>
    <p:sldId id="437" r:id="rId34"/>
    <p:sldId id="438" r:id="rId35"/>
    <p:sldId id="439" r:id="rId36"/>
    <p:sldId id="441" r:id="rId37"/>
    <p:sldId id="425" r:id="rId38"/>
    <p:sldId id="442" r:id="rId39"/>
    <p:sldId id="443" r:id="rId40"/>
    <p:sldId id="445" r:id="rId41"/>
    <p:sldId id="444" r:id="rId42"/>
    <p:sldId id="391" r:id="rId43"/>
    <p:sldId id="446" r:id="rId44"/>
    <p:sldId id="458" r:id="rId45"/>
    <p:sldId id="460" r:id="rId46"/>
    <p:sldId id="447" r:id="rId47"/>
    <p:sldId id="448" r:id="rId48"/>
    <p:sldId id="449" r:id="rId49"/>
    <p:sldId id="457" r:id="rId5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57" autoAdjust="0"/>
  </p:normalViewPr>
  <p:slideViewPr>
    <p:cSldViewPr snapToGrid="0">
      <p:cViewPr varScale="1">
        <p:scale>
          <a:sx n="59" d="100"/>
          <a:sy n="59" d="100"/>
        </p:scale>
        <p:origin x="940" y="52"/>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26-03-2025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26-03-2025</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26-03-2025</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26-03-2025</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26-03-2025</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26-03-2025</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26-03-2025</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26-03-2025</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26-03-2025</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26-03-2025</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26-03-2025</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26-03-2025</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26-03-2025</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 452: Linguistic Typology</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0906760" cy="1240971"/>
          </a:xfrm>
        </p:spPr>
        <p:txBody>
          <a:bodyPr>
            <a:noAutofit/>
          </a:bodyPr>
          <a:lstStyle/>
          <a:p>
            <a:pP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7. Typology of word classes</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97207-8A3F-CB97-39E6-15B0DE98235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0E7DE13-98FF-0E86-E2F2-A90F74BDE8E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 Open classes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open parts-of-speech </a:t>
            </a:r>
            <a:r>
              <a:rPr lang="en-US" sz="2000" dirty="0">
                <a:latin typeface="Times New Roman" panose="02020603050405020304" pitchFamily="18" charset="0"/>
                <a:cs typeface="Times New Roman" panose="02020603050405020304" pitchFamily="18" charset="0"/>
              </a:rPr>
              <a:t>classes that may occur in a language are the classes of nouns, verbs, adjectives, and adverbs. </a:t>
            </a:r>
          </a:p>
        </p:txBody>
      </p:sp>
      <p:sp>
        <p:nvSpPr>
          <p:cNvPr id="5" name="Slide Number Placeholder 4">
            <a:extLst>
              <a:ext uri="{FF2B5EF4-FFF2-40B4-BE49-F238E27FC236}">
                <a16:creationId xmlns:a16="http://schemas.microsoft.com/office/drawing/2014/main" id="{768C2CFA-1603-2DBC-18AA-361E2B03559B}"/>
              </a:ext>
            </a:extLst>
          </p:cNvPr>
          <p:cNvSpPr>
            <a:spLocks noGrp="1"/>
          </p:cNvSpPr>
          <p:nvPr>
            <p:ph type="sldNum" sz="quarter" idx="12"/>
          </p:nvPr>
        </p:nvSpPr>
        <p:spPr/>
        <p:txBody>
          <a:bodyPr/>
          <a:lstStyle/>
          <a:p>
            <a:fld id="{9953917B-9314-44A8-9CF5-8C1178B13F89}" type="slidenum">
              <a:rPr lang="en-IN" smtClean="0"/>
              <a:t>10</a:t>
            </a:fld>
            <a:endParaRPr lang="en-IN"/>
          </a:p>
        </p:txBody>
      </p:sp>
    </p:spTree>
    <p:extLst>
      <p:ext uri="{BB962C8B-B14F-4D97-AF65-F5344CB8AC3E}">
        <p14:creationId xmlns:p14="http://schemas.microsoft.com/office/powerpoint/2010/main" val="2573546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02E52D-FD66-2C94-23D7-5ADF385AD1C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543A5B3-6619-E891-4E6F-EDBE828E2D4D}"/>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Typically, each of these classes may be divided into a number of subclasses on the basis of certain distinctive grammatical properties.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example, the class of </a:t>
            </a:r>
            <a:r>
              <a:rPr lang="en-US" sz="2000" b="1" dirty="0">
                <a:latin typeface="Times New Roman" panose="02020603050405020304" pitchFamily="18" charset="0"/>
                <a:cs typeface="Times New Roman" panose="02020603050405020304" pitchFamily="18" charset="0"/>
              </a:rPr>
              <a:t>nouns</a:t>
            </a:r>
            <a:r>
              <a:rPr lang="en-US" sz="2000" dirty="0">
                <a:latin typeface="Times New Roman" panose="02020603050405020304" pitchFamily="18" charset="0"/>
                <a:cs typeface="Times New Roman" panose="02020603050405020304" pitchFamily="18" charset="0"/>
              </a:rPr>
              <a:t> in </a:t>
            </a:r>
            <a:r>
              <a:rPr lang="en-US" sz="2000" b="1" dirty="0">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may be </a:t>
            </a:r>
            <a:r>
              <a:rPr lang="en-US" sz="2000" b="1" dirty="0">
                <a:latin typeface="Times New Roman" panose="02020603050405020304" pitchFamily="18" charset="0"/>
                <a:cs typeface="Times New Roman" panose="02020603050405020304" pitchFamily="18" charset="0"/>
              </a:rPr>
              <a:t>divided</a:t>
            </a:r>
            <a:r>
              <a:rPr lang="en-US" sz="2000" dirty="0">
                <a:latin typeface="Times New Roman" panose="02020603050405020304" pitchFamily="18" charset="0"/>
                <a:cs typeface="Times New Roman" panose="02020603050405020304" pitchFamily="18" charset="0"/>
              </a:rPr>
              <a:t> into such subclasses as </a:t>
            </a:r>
            <a:r>
              <a:rPr lang="en-US" sz="2000" b="1" dirty="0">
                <a:latin typeface="Times New Roman" panose="02020603050405020304" pitchFamily="18" charset="0"/>
                <a:cs typeface="Times New Roman" panose="02020603050405020304" pitchFamily="18" charset="0"/>
              </a:rPr>
              <a:t>common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proper</a:t>
            </a:r>
            <a:r>
              <a:rPr lang="en-US" sz="2000" dirty="0">
                <a:latin typeface="Times New Roman" panose="02020603050405020304" pitchFamily="18" charset="0"/>
                <a:cs typeface="Times New Roman" panose="02020603050405020304" pitchFamily="18" charset="0"/>
              </a:rPr>
              <a:t> (on the basis of whether or not the </a:t>
            </a:r>
            <a:r>
              <a:rPr lang="en-US" sz="2000" b="0" i="0" u="none" strike="noStrike" baseline="0" dirty="0">
                <a:latin typeface="Times New Roman" panose="02020603050405020304" pitchFamily="18" charset="0"/>
                <a:cs typeface="Times New Roman" panose="02020603050405020304" pitchFamily="18" charset="0"/>
              </a:rPr>
              <a:t>nouns occur with articles like </a:t>
            </a:r>
            <a:r>
              <a:rPr lang="en-US" sz="2000" b="0" i="1" u="none" strike="noStrike" baseline="0" dirty="0">
                <a:latin typeface="Times New Roman" panose="02020603050405020304" pitchFamily="18" charset="0"/>
                <a:cs typeface="Times New Roman" panose="02020603050405020304" pitchFamily="18" charset="0"/>
              </a:rPr>
              <a:t>the</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the girl </a:t>
            </a:r>
            <a:r>
              <a:rPr lang="en-US" sz="2000" b="0" i="0" u="none" strike="noStrike" baseline="0" dirty="0">
                <a:latin typeface="Times New Roman" panose="02020603050405020304" pitchFamily="18" charset="0"/>
                <a:cs typeface="Times New Roman" panose="02020603050405020304" pitchFamily="18" charset="0"/>
              </a:rPr>
              <a:t>vs </a:t>
            </a:r>
            <a:r>
              <a:rPr lang="en-US" sz="2000" b="0" i="1" u="none" strike="noStrike" baseline="0" dirty="0">
                <a:latin typeface="Times New Roman" panose="02020603050405020304" pitchFamily="18" charset="0"/>
                <a:cs typeface="Times New Roman" panose="02020603050405020304" pitchFamily="18" charset="0"/>
              </a:rPr>
              <a:t>*the Mary</a:t>
            </a: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count</a:t>
            </a:r>
            <a:r>
              <a:rPr lang="en-US" sz="2000" b="0" i="0" u="none" strike="noStrike" baseline="0" dirty="0">
                <a:latin typeface="Times New Roman" panose="02020603050405020304" pitchFamily="18" charset="0"/>
                <a:cs typeface="Times New Roman" panose="02020603050405020304" pitchFamily="18" charset="0"/>
              </a:rPr>
              <a:t> and </a:t>
            </a:r>
            <a:r>
              <a:rPr lang="en-US" sz="2000" b="1" i="0" u="none" strike="noStrike" baseline="0" dirty="0">
                <a:latin typeface="Times New Roman" panose="02020603050405020304" pitchFamily="18" charset="0"/>
                <a:cs typeface="Times New Roman" panose="02020603050405020304" pitchFamily="18" charset="0"/>
              </a:rPr>
              <a:t>mass</a:t>
            </a:r>
            <a:r>
              <a:rPr lang="en-US" sz="2000" b="0" i="0" u="none" strike="noStrike" baseline="0" dirty="0">
                <a:latin typeface="Times New Roman" panose="02020603050405020304" pitchFamily="18" charset="0"/>
                <a:cs typeface="Times New Roman" panose="02020603050405020304" pitchFamily="18" charset="0"/>
              </a:rPr>
              <a:t> (on the basis of whether or not they occur in the plural: </a:t>
            </a:r>
            <a:r>
              <a:rPr lang="en-US" sz="2000" b="0" i="1" u="none" strike="noStrike" baseline="0" dirty="0">
                <a:latin typeface="Times New Roman" panose="02020603050405020304" pitchFamily="18" charset="0"/>
                <a:cs typeface="Times New Roman" panose="02020603050405020304" pitchFamily="18" charset="0"/>
              </a:rPr>
              <a:t>chairs </a:t>
            </a:r>
            <a:r>
              <a:rPr lang="en-US" sz="2000" b="0" i="0" u="none" strike="noStrike" baseline="0" dirty="0">
                <a:latin typeface="Times New Roman" panose="02020603050405020304" pitchFamily="18" charset="0"/>
                <a:cs typeface="Times New Roman" panose="02020603050405020304" pitchFamily="18" charset="0"/>
              </a:rPr>
              <a:t>vs </a:t>
            </a:r>
            <a:r>
              <a:rPr lang="en-US" sz="2000" b="0" i="1" u="none" strike="noStrike" baseline="0" dirty="0">
                <a:latin typeface="Times New Roman" panose="02020603050405020304" pitchFamily="18" charset="0"/>
                <a:cs typeface="Times New Roman" panose="02020603050405020304" pitchFamily="18" charset="0"/>
              </a:rPr>
              <a:t>*</a:t>
            </a:r>
            <a:r>
              <a:rPr lang="en-US" sz="2000" b="0" i="1" u="none" strike="noStrike" baseline="0" dirty="0" err="1">
                <a:latin typeface="Times New Roman" panose="02020603050405020304" pitchFamily="18" charset="0"/>
                <a:cs typeface="Times New Roman" panose="02020603050405020304" pitchFamily="18" charset="0"/>
              </a:rPr>
              <a:t>furnitures</a:t>
            </a:r>
            <a:r>
              <a:rPr lang="en-US" sz="2000" b="0" i="0" u="none" strike="noStrike" baseline="0" dirty="0">
                <a:latin typeface="Times New Roman" panose="02020603050405020304" pitchFamily="18" charset="0"/>
                <a:cs typeface="Times New Roman" panose="02020603050405020304" pitchFamily="18" charset="0"/>
              </a:rPr>
              <a:t>), etc.</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3104D86-B53B-1878-E530-951E63DA9894}"/>
              </a:ext>
            </a:extLst>
          </p:cNvPr>
          <p:cNvSpPr>
            <a:spLocks noGrp="1"/>
          </p:cNvSpPr>
          <p:nvPr>
            <p:ph type="sldNum" sz="quarter" idx="12"/>
          </p:nvPr>
        </p:nvSpPr>
        <p:spPr/>
        <p:txBody>
          <a:bodyPr/>
          <a:lstStyle/>
          <a:p>
            <a:fld id="{9953917B-9314-44A8-9CF5-8C1178B13F89}" type="slidenum">
              <a:rPr lang="en-IN" smtClean="0"/>
              <a:t>11</a:t>
            </a:fld>
            <a:endParaRPr lang="en-IN"/>
          </a:p>
        </p:txBody>
      </p:sp>
    </p:spTree>
    <p:extLst>
      <p:ext uri="{BB962C8B-B14F-4D97-AF65-F5344CB8AC3E}">
        <p14:creationId xmlns:p14="http://schemas.microsoft.com/office/powerpoint/2010/main" val="2801244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7C4A2-0F80-BC41-4F4E-5522503FC57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E66953A-0DED-703B-DBA5-A369D7780859}"/>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And the class of </a:t>
            </a:r>
            <a:r>
              <a:rPr lang="en-US" sz="2000" b="1" i="0" u="none" strike="noStrike" baseline="0" dirty="0">
                <a:latin typeface="Times New Roman" panose="02020603050405020304" pitchFamily="18" charset="0"/>
                <a:cs typeface="Times New Roman" panose="02020603050405020304" pitchFamily="18" charset="0"/>
              </a:rPr>
              <a:t>English verbs may be divided </a:t>
            </a:r>
            <a:r>
              <a:rPr lang="en-US" sz="2000" b="0" i="0" u="none" strike="noStrike" baseline="0" dirty="0">
                <a:latin typeface="Times New Roman" panose="02020603050405020304" pitchFamily="18" charset="0"/>
                <a:cs typeface="Times New Roman" panose="02020603050405020304" pitchFamily="18" charset="0"/>
              </a:rPr>
              <a:t>into such subclasses as </a:t>
            </a:r>
            <a:r>
              <a:rPr lang="en-US" sz="2000" b="1" i="0" u="none" strike="noStrike" baseline="0" dirty="0">
                <a:latin typeface="Times New Roman" panose="02020603050405020304" pitchFamily="18" charset="0"/>
                <a:cs typeface="Times New Roman" panose="02020603050405020304" pitchFamily="18" charset="0"/>
              </a:rPr>
              <a:t>transitive</a:t>
            </a:r>
            <a:r>
              <a:rPr lang="en-US" sz="2000" b="0" i="0" u="none" strike="noStrike" baseline="0" dirty="0">
                <a:latin typeface="Times New Roman" panose="02020603050405020304" pitchFamily="18" charset="0"/>
                <a:cs typeface="Times New Roman" panose="02020603050405020304" pitchFamily="18" charset="0"/>
              </a:rPr>
              <a:t> and </a:t>
            </a:r>
            <a:r>
              <a:rPr lang="en-US" sz="2000" b="1" i="0" u="none" strike="noStrike" baseline="0" dirty="0">
                <a:latin typeface="Times New Roman" panose="02020603050405020304" pitchFamily="18" charset="0"/>
                <a:cs typeface="Times New Roman" panose="02020603050405020304" pitchFamily="18" charset="0"/>
              </a:rPr>
              <a:t>intransitive</a:t>
            </a:r>
            <a:r>
              <a:rPr lang="en-US" sz="2000" b="0" i="0" u="none" strike="noStrike" baseline="0" dirty="0">
                <a:latin typeface="Times New Roman" panose="02020603050405020304" pitchFamily="18" charset="0"/>
                <a:cs typeface="Times New Roman" panose="02020603050405020304" pitchFamily="18" charset="0"/>
              </a:rPr>
              <a:t> (on the basis of occurrence with objects: </a:t>
            </a:r>
            <a:r>
              <a:rPr lang="en-US" sz="2000" b="0" i="1" u="none" strike="noStrike" baseline="0" dirty="0">
                <a:latin typeface="Times New Roman" panose="02020603050405020304" pitchFamily="18" charset="0"/>
                <a:cs typeface="Times New Roman" panose="02020603050405020304" pitchFamily="18" charset="0"/>
              </a:rPr>
              <a:t>enjoy it </a:t>
            </a:r>
            <a:r>
              <a:rPr lang="en-US" sz="2000" b="0" i="0" u="none" strike="noStrike" baseline="0" dirty="0">
                <a:latin typeface="Times New Roman" panose="02020603050405020304" pitchFamily="18" charset="0"/>
                <a:cs typeface="Times New Roman" panose="02020603050405020304" pitchFamily="18" charset="0"/>
              </a:rPr>
              <a:t>vs *</a:t>
            </a:r>
            <a:r>
              <a:rPr lang="en-US" sz="2000" b="0" i="1" u="none" strike="noStrike" baseline="0" dirty="0">
                <a:latin typeface="Times New Roman" panose="02020603050405020304" pitchFamily="18" charset="0"/>
                <a:cs typeface="Times New Roman" panose="02020603050405020304" pitchFamily="18" charset="0"/>
              </a:rPr>
              <a:t>smile it</a:t>
            </a:r>
            <a:r>
              <a:rPr lang="en-US" sz="2000" b="0" i="0" u="none" strike="noStrike" baseline="0" dirty="0">
                <a:latin typeface="Times New Roman" panose="02020603050405020304" pitchFamily="18" charset="0"/>
                <a:cs typeface="Times New Roman" panose="02020603050405020304" pitchFamily="18" charset="0"/>
              </a:rPr>
              <a:t>), active and stative (on the basis of occurrence in the progressive: </a:t>
            </a:r>
            <a:r>
              <a:rPr lang="en-US" sz="2000" b="0" i="1" u="none" strike="noStrike" baseline="0" dirty="0">
                <a:latin typeface="Times New Roman" panose="02020603050405020304" pitchFamily="18" charset="0"/>
                <a:cs typeface="Times New Roman" panose="02020603050405020304" pitchFamily="18" charset="0"/>
              </a:rPr>
              <a:t>is studying </a:t>
            </a:r>
            <a:r>
              <a:rPr lang="en-IN" sz="2000" b="0" i="0" u="none" strike="noStrike" baseline="0" dirty="0">
                <a:latin typeface="Times New Roman" panose="02020603050405020304" pitchFamily="18" charset="0"/>
                <a:cs typeface="Times New Roman" panose="02020603050405020304" pitchFamily="18" charset="0"/>
              </a:rPr>
              <a:t>vs *</a:t>
            </a:r>
            <a:r>
              <a:rPr lang="en-IN" sz="2000" b="0" i="1" u="none" strike="noStrike" baseline="0" dirty="0">
                <a:latin typeface="Times New Roman" panose="02020603050405020304" pitchFamily="18" charset="0"/>
                <a:cs typeface="Times New Roman" panose="02020603050405020304" pitchFamily="18" charset="0"/>
              </a:rPr>
              <a:t>is knowing</a:t>
            </a:r>
            <a:r>
              <a:rPr lang="en-IN" sz="2000" b="0" i="0" u="none" strike="noStrike" baseline="0" dirty="0">
                <a:latin typeface="Times New Roman" panose="02020603050405020304" pitchFamily="18" charset="0"/>
                <a:cs typeface="Times New Roman" panose="02020603050405020304" pitchFamily="18" charset="0"/>
              </a:rPr>
              <a:t>), etc.</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Such subclasses are not ordinarily identified as distinct parts of speech, since there are in fact properties common to the members of the different subclasses, and since the label </a:t>
            </a:r>
            <a:r>
              <a:rPr lang="en-US" sz="2000" b="0" i="1" u="none" strike="noStrike" baseline="0" dirty="0">
                <a:latin typeface="Times New Roman" panose="02020603050405020304" pitchFamily="18" charset="0"/>
                <a:cs typeface="Times New Roman" panose="02020603050405020304" pitchFamily="18" charset="0"/>
              </a:rPr>
              <a:t>parts of speech </a:t>
            </a:r>
            <a:r>
              <a:rPr lang="en-US" sz="2000" b="0" i="0" u="none" strike="noStrike" baseline="0" dirty="0">
                <a:latin typeface="Times New Roman" panose="02020603050405020304" pitchFamily="18" charset="0"/>
                <a:cs typeface="Times New Roman" panose="02020603050405020304" pitchFamily="18" charset="0"/>
              </a:rPr>
              <a:t>is, as noted earlier, traditionally reserved for ‘major classes’.</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must be acknowledged, however, that there is not always a clear basis for deciding whether two distinguishable open classes of words that occur in a language should be identified as different parts of speech or as subclasses of a single part of speech.</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AD16283-993D-A4E8-01C4-41407E48EF38}"/>
              </a:ext>
            </a:extLst>
          </p:cNvPr>
          <p:cNvSpPr>
            <a:spLocks noGrp="1"/>
          </p:cNvSpPr>
          <p:nvPr>
            <p:ph type="sldNum" sz="quarter" idx="12"/>
          </p:nvPr>
        </p:nvSpPr>
        <p:spPr/>
        <p:txBody>
          <a:bodyPr/>
          <a:lstStyle/>
          <a:p>
            <a:fld id="{9953917B-9314-44A8-9CF5-8C1178B13F89}" type="slidenum">
              <a:rPr lang="en-IN" smtClean="0"/>
              <a:t>12</a:t>
            </a:fld>
            <a:endParaRPr lang="en-IN"/>
          </a:p>
        </p:txBody>
      </p:sp>
    </p:spTree>
    <p:extLst>
      <p:ext uri="{BB962C8B-B14F-4D97-AF65-F5344CB8AC3E}">
        <p14:creationId xmlns:p14="http://schemas.microsoft.com/office/powerpoint/2010/main" val="1699257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AAEB4-EDAB-6F6B-85EB-E6A9D770DDF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8CA6F77-2EDF-6E0B-3570-CF0E51484BC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open parts-of-speech classes, nouns, verbs, adjectives, and adverbs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1.1 Nouns</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distinction between </a:t>
            </a:r>
            <a:r>
              <a:rPr lang="en-US" sz="2000" i="1" dirty="0">
                <a:latin typeface="Times New Roman" panose="02020603050405020304" pitchFamily="18" charset="0"/>
                <a:cs typeface="Times New Roman" panose="02020603050405020304" pitchFamily="18" charset="0"/>
              </a:rPr>
              <a:t>nouns</a:t>
            </a:r>
            <a:r>
              <a:rPr lang="en-US" sz="2000" dirty="0">
                <a:latin typeface="Times New Roman" panose="02020603050405020304" pitchFamily="18" charset="0"/>
                <a:cs typeface="Times New Roman" panose="02020603050405020304" pitchFamily="18" charset="0"/>
              </a:rPr>
              <a:t> and </a:t>
            </a:r>
            <a:r>
              <a:rPr lang="en-US" sz="2000" i="1" dirty="0">
                <a:latin typeface="Times New Roman" panose="02020603050405020304" pitchFamily="18" charset="0"/>
                <a:cs typeface="Times New Roman" panose="02020603050405020304" pitchFamily="18" charset="0"/>
              </a:rPr>
              <a:t>verbs</a:t>
            </a:r>
            <a:r>
              <a:rPr lang="en-US" sz="2000" dirty="0">
                <a:latin typeface="Times New Roman" panose="02020603050405020304" pitchFamily="18" charset="0"/>
                <a:cs typeface="Times New Roman" panose="02020603050405020304" pitchFamily="18" charset="0"/>
              </a:rPr>
              <a:t> is one of the few apparently universal parts-of-speech distinctions. While the universality of even this distinction has sometimes been questioned. We shall look further into the matter of languages which allegedly fail to distinguish nouns and verbs at the end.</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For convenience we can adapt the traditional definition of nouns, assigning the label </a:t>
            </a:r>
            <a:r>
              <a:rPr lang="en-US" sz="2000" i="1" dirty="0">
                <a:latin typeface="Times New Roman" panose="02020603050405020304" pitchFamily="18" charset="0"/>
                <a:cs typeface="Times New Roman" panose="02020603050405020304" pitchFamily="18" charset="0"/>
              </a:rPr>
              <a:t>noun</a:t>
            </a:r>
            <a:r>
              <a:rPr lang="en-US" sz="2000" dirty="0">
                <a:latin typeface="Times New Roman" panose="02020603050405020304" pitchFamily="18" charset="0"/>
                <a:cs typeface="Times New Roman" panose="02020603050405020304" pitchFamily="18" charset="0"/>
              </a:rPr>
              <a:t> to the class of words in which occur the names of most persons, places, and things.</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this type of notional correlation is not the basis for determining membership in a class, but merely the basis for assigning a name to a class established on other grounds.</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therefore not a matter of concern if the class of nouns includes, as it typically does, words that are not the names of persons, places, or things, or if some such names are found in some other class.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01873B4-7E8E-F106-5FE5-5281B6ACDE88}"/>
              </a:ext>
            </a:extLst>
          </p:cNvPr>
          <p:cNvSpPr>
            <a:spLocks noGrp="1"/>
          </p:cNvSpPr>
          <p:nvPr>
            <p:ph type="sldNum" sz="quarter" idx="12"/>
          </p:nvPr>
        </p:nvSpPr>
        <p:spPr/>
        <p:txBody>
          <a:bodyPr/>
          <a:lstStyle/>
          <a:p>
            <a:fld id="{9953917B-9314-44A8-9CF5-8C1178B13F89}" type="slidenum">
              <a:rPr lang="en-IN" smtClean="0"/>
              <a:t>13</a:t>
            </a:fld>
            <a:endParaRPr lang="en-IN"/>
          </a:p>
        </p:txBody>
      </p:sp>
    </p:spTree>
    <p:extLst>
      <p:ext uri="{BB962C8B-B14F-4D97-AF65-F5344CB8AC3E}">
        <p14:creationId xmlns:p14="http://schemas.microsoft.com/office/powerpoint/2010/main" val="3651573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619A21-C0FA-6624-E191-24D290A1B37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29974DD-2241-54D3-EABC-D2C0098FCC07}"/>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may be useful, however, to try to go beyond such traditional definitions to a deeper understanding of the semantics. Let us briefly consider in this connection some proposals made by Ronald W. </a:t>
            </a:r>
            <a:r>
              <a:rPr lang="en-US" sz="2000" dirty="0" err="1">
                <a:latin typeface="Times New Roman" panose="02020603050405020304" pitchFamily="18" charset="0"/>
                <a:cs typeface="Times New Roman" panose="02020603050405020304" pitchFamily="18" charset="0"/>
              </a:rPr>
              <a:t>Langacker</a:t>
            </a:r>
            <a:r>
              <a:rPr lang="en-US" sz="2000" dirty="0">
                <a:latin typeface="Times New Roman" panose="02020603050405020304" pitchFamily="18" charset="0"/>
                <a:cs typeface="Times New Roman" panose="02020603050405020304" pitchFamily="18" charset="0"/>
              </a:rPr>
              <a:t> (1987) and Anna Wierzbicka (1986).</a:t>
            </a:r>
          </a:p>
          <a:p>
            <a:pPr marL="342900" indent="-342900" algn="l">
              <a:lnSpc>
                <a:spcPct val="150000"/>
              </a:lnSpc>
              <a:spcBef>
                <a:spcPts val="0"/>
              </a:spcBef>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Langacker</a:t>
            </a:r>
            <a:r>
              <a:rPr lang="en-US" sz="2000" dirty="0">
                <a:latin typeface="Times New Roman" panose="02020603050405020304" pitchFamily="18" charset="0"/>
                <a:cs typeface="Times New Roman" panose="02020603050405020304" pitchFamily="18" charset="0"/>
              </a:rPr>
              <a:t>, working exclusively with English data, argues for certain universal semantic properties of nouns and verbs. </a:t>
            </a:r>
            <a:r>
              <a:rPr lang="en-US" sz="2000" b="1" dirty="0">
                <a:latin typeface="Times New Roman" panose="02020603050405020304" pitchFamily="18" charset="0"/>
                <a:cs typeface="Times New Roman" panose="02020603050405020304" pitchFamily="18" charset="0"/>
              </a:rPr>
              <a:t>Nouns</a:t>
            </a:r>
            <a:r>
              <a:rPr lang="en-US" sz="2000" dirty="0">
                <a:latin typeface="Times New Roman" panose="02020603050405020304" pitchFamily="18" charset="0"/>
                <a:cs typeface="Times New Roman" panose="02020603050405020304" pitchFamily="18" charset="0"/>
              </a:rPr>
              <a:t>, he proposes, do not foreground relations, but instead designate </a:t>
            </a:r>
            <a:r>
              <a:rPr lang="en-US" sz="2000" i="1" dirty="0">
                <a:latin typeface="Times New Roman" panose="02020603050405020304" pitchFamily="18" charset="0"/>
                <a:cs typeface="Times New Roman" panose="02020603050405020304" pitchFamily="18" charset="0"/>
              </a:rPr>
              <a:t>‘a region in some domain’</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Verbs</a:t>
            </a:r>
            <a:r>
              <a:rPr lang="en-US" sz="2000" dirty="0">
                <a:latin typeface="Times New Roman" panose="02020603050405020304" pitchFamily="18" charset="0"/>
                <a:cs typeface="Times New Roman" panose="02020603050405020304" pitchFamily="18" charset="0"/>
              </a:rPr>
              <a:t>, on the other hand, do </a:t>
            </a:r>
            <a:r>
              <a:rPr lang="en-US" sz="2000" i="1" dirty="0">
                <a:latin typeface="Times New Roman" panose="02020603050405020304" pitchFamily="18" charset="0"/>
                <a:cs typeface="Times New Roman" panose="02020603050405020304" pitchFamily="18" charset="0"/>
              </a:rPr>
              <a:t>foreground relations</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0DFD711-61EC-152B-36E3-399C549D839C}"/>
              </a:ext>
            </a:extLst>
          </p:cNvPr>
          <p:cNvSpPr>
            <a:spLocks noGrp="1"/>
          </p:cNvSpPr>
          <p:nvPr>
            <p:ph type="sldNum" sz="quarter" idx="12"/>
          </p:nvPr>
        </p:nvSpPr>
        <p:spPr/>
        <p:txBody>
          <a:bodyPr/>
          <a:lstStyle/>
          <a:p>
            <a:fld id="{9953917B-9314-44A8-9CF5-8C1178B13F89}" type="slidenum">
              <a:rPr lang="en-IN" smtClean="0"/>
              <a:t>14</a:t>
            </a:fld>
            <a:endParaRPr lang="en-IN"/>
          </a:p>
        </p:txBody>
      </p:sp>
    </p:spTree>
    <p:extLst>
      <p:ext uri="{BB962C8B-B14F-4D97-AF65-F5344CB8AC3E}">
        <p14:creationId xmlns:p14="http://schemas.microsoft.com/office/powerpoint/2010/main" val="37978147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E8205-84F2-61FF-DA53-26032086EC7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43F018C-FC24-9341-928C-2AF570DF351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for example, the difference in meaning between the following sentences: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(2) The principal is speaking in the next room</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(3) The principal’s speech is in the next room</a:t>
            </a:r>
          </a:p>
          <a:p>
            <a:pPr marL="342900" indent="-342900" algn="just">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first sentence, using the verb speak, evokes an image of an audience and the principal communicating with them. The second sentence, using the noun speech, on the other hand, may simply serve to locate a physical entity; there is not necessarily any audience or any communication.</a:t>
            </a:r>
          </a:p>
          <a:p>
            <a:pPr marL="342900" indent="-342900" algn="just">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Moreover, the speech in the context of the second sentence is likely to be a ‘region in some domain’. </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We can also say</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(4) The principal is giving a speech in the next room</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in which case the noun necessarily represents something spoken and there is communication with an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audience.</a:t>
            </a:r>
          </a:p>
        </p:txBody>
      </p:sp>
      <p:sp>
        <p:nvSpPr>
          <p:cNvPr id="5" name="Slide Number Placeholder 4">
            <a:extLst>
              <a:ext uri="{FF2B5EF4-FFF2-40B4-BE49-F238E27FC236}">
                <a16:creationId xmlns:a16="http://schemas.microsoft.com/office/drawing/2014/main" id="{FCBAD1BD-30EE-B5E6-F18A-631D4EED4CE3}"/>
              </a:ext>
            </a:extLst>
          </p:cNvPr>
          <p:cNvSpPr>
            <a:spLocks noGrp="1"/>
          </p:cNvSpPr>
          <p:nvPr>
            <p:ph type="sldNum" sz="quarter" idx="12"/>
          </p:nvPr>
        </p:nvSpPr>
        <p:spPr/>
        <p:txBody>
          <a:bodyPr/>
          <a:lstStyle/>
          <a:p>
            <a:fld id="{9953917B-9314-44A8-9CF5-8C1178B13F89}" type="slidenum">
              <a:rPr lang="en-IN" smtClean="0"/>
              <a:t>15</a:t>
            </a:fld>
            <a:endParaRPr lang="en-IN"/>
          </a:p>
        </p:txBody>
      </p:sp>
    </p:spTree>
    <p:extLst>
      <p:ext uri="{BB962C8B-B14F-4D97-AF65-F5344CB8AC3E}">
        <p14:creationId xmlns:p14="http://schemas.microsoft.com/office/powerpoint/2010/main" val="3038995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7EB9BB-BDEB-E0F2-3E2A-269A4A8EEE5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0423DCC-283A-7054-04D6-E95775EF33A1}"/>
              </a:ext>
            </a:extLst>
          </p:cNvPr>
          <p:cNvSpPr>
            <a:spLocks noGrp="1"/>
          </p:cNvSpPr>
          <p:nvPr>
            <p:ph type="subTitle" idx="1"/>
          </p:nvPr>
        </p:nvSpPr>
        <p:spPr>
          <a:xfrm>
            <a:off x="936172" y="564923"/>
            <a:ext cx="11179628" cy="5791427"/>
          </a:xfrm>
        </p:spPr>
        <p:txBody>
          <a:bodyPr>
            <a:normAutofit/>
          </a:bodyPr>
          <a:lstStyle/>
          <a:p>
            <a:pPr marL="342900" indent="-342900" algn="just">
              <a:lnSpc>
                <a:spcPct val="150000"/>
              </a:lnSpc>
              <a:spcBef>
                <a:spcPts val="0"/>
              </a:spcBef>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Langacker</a:t>
            </a:r>
            <a:r>
              <a:rPr lang="en-US" sz="2000" dirty="0">
                <a:latin typeface="Times New Roman" panose="02020603050405020304" pitchFamily="18" charset="0"/>
                <a:cs typeface="Times New Roman" panose="02020603050405020304" pitchFamily="18" charset="0"/>
              </a:rPr>
              <a:t> also makes an interesting suggestion about how the semantics of count and mass nouns can explain their syntactic differences. </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 suggests that </a:t>
            </a:r>
            <a:r>
              <a:rPr lang="en-US" sz="2000" b="1" dirty="0">
                <a:latin typeface="Times New Roman" panose="02020603050405020304" pitchFamily="18" charset="0"/>
                <a:cs typeface="Times New Roman" panose="02020603050405020304" pitchFamily="18" charset="0"/>
              </a:rPr>
              <a:t>count nouns </a:t>
            </a:r>
            <a:r>
              <a:rPr lang="en-US" sz="2000" dirty="0">
                <a:latin typeface="Times New Roman" panose="02020603050405020304" pitchFamily="18" charset="0"/>
                <a:cs typeface="Times New Roman" panose="02020603050405020304" pitchFamily="18" charset="0"/>
              </a:rPr>
              <a:t>can take plural inflection because their referents are ‘bounded’ in space. ‘Bounded’ means that, whether the count noun refers to a single entity (dog, tree) or to a set of entities (crowd, herd), the referent is conceived of as being defined in space. </a:t>
            </a:r>
          </a:p>
          <a:p>
            <a:pPr marL="342900" indent="-342900" algn="just">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Mass nouns </a:t>
            </a:r>
            <a:r>
              <a:rPr lang="en-US" sz="2000" dirty="0">
                <a:latin typeface="Times New Roman" panose="02020603050405020304" pitchFamily="18" charset="0"/>
                <a:cs typeface="Times New Roman" panose="02020603050405020304" pitchFamily="18" charset="0"/>
              </a:rPr>
              <a:t>(milk, sincerity), on the other hand, refer to things that are conceived of as not ‘bounded’ but instead as having an indeterminate extent in space.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EB0734F-9F92-3789-94E5-BF672AC1D7D2}"/>
              </a:ext>
            </a:extLst>
          </p:cNvPr>
          <p:cNvSpPr>
            <a:spLocks noGrp="1"/>
          </p:cNvSpPr>
          <p:nvPr>
            <p:ph type="sldNum" sz="quarter" idx="12"/>
          </p:nvPr>
        </p:nvSpPr>
        <p:spPr/>
        <p:txBody>
          <a:bodyPr/>
          <a:lstStyle/>
          <a:p>
            <a:fld id="{9953917B-9314-44A8-9CF5-8C1178B13F89}" type="slidenum">
              <a:rPr lang="en-IN" smtClean="0"/>
              <a:t>16</a:t>
            </a:fld>
            <a:endParaRPr lang="en-IN"/>
          </a:p>
        </p:txBody>
      </p:sp>
    </p:spTree>
    <p:extLst>
      <p:ext uri="{BB962C8B-B14F-4D97-AF65-F5344CB8AC3E}">
        <p14:creationId xmlns:p14="http://schemas.microsoft.com/office/powerpoint/2010/main" val="31852396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FE36F1-20EE-A3A4-C0E7-D7960F78FB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6B23F81-4471-6E17-63A5-E5E5EA82346D}"/>
              </a:ext>
            </a:extLst>
          </p:cNvPr>
          <p:cNvSpPr>
            <a:spLocks noGrp="1"/>
          </p:cNvSpPr>
          <p:nvPr>
            <p:ph type="subTitle" idx="1"/>
          </p:nvPr>
        </p:nvSpPr>
        <p:spPr>
          <a:xfrm>
            <a:off x="936172" y="564923"/>
            <a:ext cx="11179628" cy="5791427"/>
          </a:xfrm>
        </p:spPr>
        <p:txBody>
          <a:bodyPr>
            <a:normAutofit lnSpcReduction="10000"/>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Like </a:t>
            </a:r>
            <a:r>
              <a:rPr lang="en-US" sz="2000" dirty="0" err="1">
                <a:latin typeface="Times New Roman" panose="02020603050405020304" pitchFamily="18" charset="0"/>
                <a:cs typeface="Times New Roman" panose="02020603050405020304" pitchFamily="18" charset="0"/>
              </a:rPr>
              <a:t>Langacker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Wierzbicka</a:t>
            </a:r>
            <a:r>
              <a:rPr lang="en-US" sz="2000" dirty="0">
                <a:latin typeface="Times New Roman" panose="02020603050405020304" pitchFamily="18" charset="0"/>
                <a:cs typeface="Times New Roman" panose="02020603050405020304" pitchFamily="18" charset="0"/>
              </a:rPr>
              <a:t> contrasts the semantic properties of nouns with those of another part of speech, but in her case this other part of speech is adjectives.</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Nouns</a:t>
            </a:r>
            <a:r>
              <a:rPr lang="en-US" sz="2000" dirty="0">
                <a:latin typeface="Times New Roman" panose="02020603050405020304" pitchFamily="18" charset="0"/>
                <a:cs typeface="Times New Roman" panose="02020603050405020304" pitchFamily="18" charset="0"/>
              </a:rPr>
              <a:t>, she proposes, tend to refer to groupings of the permanent and/or conspicuous characteristics of entities. This is in contrast to </a:t>
            </a:r>
            <a:r>
              <a:rPr lang="en-US" sz="2000" b="1" dirty="0">
                <a:latin typeface="Times New Roman" panose="02020603050405020304" pitchFamily="18" charset="0"/>
                <a:cs typeface="Times New Roman" panose="02020603050405020304" pitchFamily="18" charset="0"/>
              </a:rPr>
              <a:t>adjectives</a:t>
            </a:r>
            <a:r>
              <a:rPr lang="en-US" sz="2000" dirty="0">
                <a:latin typeface="Times New Roman" panose="02020603050405020304" pitchFamily="18" charset="0"/>
                <a:cs typeface="Times New Roman" panose="02020603050405020304" pitchFamily="18" charset="0"/>
              </a:rPr>
              <a:t>, which tend to refer to a single temporary.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She is a cripple                     [categorizes the person permanently]</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She is sick (adjective)          [says nothing about what kind of person she is, but instead refers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to a single characteristic that the person has for the moment.]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Because of these semantic differences, </a:t>
            </a:r>
            <a:r>
              <a:rPr lang="en-US" sz="2000" b="1" dirty="0">
                <a:latin typeface="Times New Roman" panose="02020603050405020304" pitchFamily="18" charset="0"/>
                <a:cs typeface="Times New Roman" panose="02020603050405020304" pitchFamily="18" charset="0"/>
              </a:rPr>
              <a:t>Wierzbicka</a:t>
            </a:r>
            <a:r>
              <a:rPr lang="en-US" sz="2000" dirty="0">
                <a:latin typeface="Times New Roman" panose="02020603050405020304" pitchFamily="18" charset="0"/>
                <a:cs typeface="Times New Roman" panose="02020603050405020304" pitchFamily="18" charset="0"/>
              </a:rPr>
              <a:t> argues, </a:t>
            </a:r>
            <a:r>
              <a:rPr lang="en-US" sz="2000" b="1" dirty="0">
                <a:latin typeface="Times New Roman" panose="02020603050405020304" pitchFamily="18" charset="0"/>
                <a:cs typeface="Times New Roman" panose="02020603050405020304" pitchFamily="18" charset="0"/>
              </a:rPr>
              <a:t>nouns</a:t>
            </a:r>
            <a:r>
              <a:rPr lang="en-US" sz="2000" dirty="0">
                <a:latin typeface="Times New Roman" panose="02020603050405020304" pitchFamily="18" charset="0"/>
                <a:cs typeface="Times New Roman" panose="02020603050405020304" pitchFamily="18" charset="0"/>
              </a:rPr>
              <a:t> are used for reference and categorization more easily than adjectives, while </a:t>
            </a:r>
            <a:r>
              <a:rPr lang="en-US" sz="2000" b="1" dirty="0">
                <a:latin typeface="Times New Roman" panose="02020603050405020304" pitchFamily="18" charset="0"/>
                <a:cs typeface="Times New Roman" panose="02020603050405020304" pitchFamily="18" charset="0"/>
              </a:rPr>
              <a:t>adjectives</a:t>
            </a:r>
            <a:r>
              <a:rPr lang="en-US" sz="2000" dirty="0">
                <a:latin typeface="Times New Roman" panose="02020603050405020304" pitchFamily="18" charset="0"/>
                <a:cs typeface="Times New Roman" panose="02020603050405020304" pitchFamily="18" charset="0"/>
              </a:rPr>
              <a:t> are used attributively more easily than nouns.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phrase such as </a:t>
            </a:r>
            <a:r>
              <a:rPr lang="en-US" sz="2000" b="1" dirty="0">
                <a:latin typeface="Times New Roman" panose="02020603050405020304" pitchFamily="18" charset="0"/>
                <a:cs typeface="Times New Roman" panose="02020603050405020304" pitchFamily="18" charset="0"/>
              </a:rPr>
              <a:t>a sick man</a:t>
            </a:r>
            <a:r>
              <a:rPr lang="en-US" sz="2000" dirty="0">
                <a:latin typeface="Times New Roman" panose="02020603050405020304" pitchFamily="18" charset="0"/>
                <a:cs typeface="Times New Roman" panose="02020603050405020304" pitchFamily="18" charset="0"/>
              </a:rPr>
              <a:t>, the </a:t>
            </a:r>
            <a:r>
              <a:rPr lang="en-US" sz="2000" b="1" dirty="0">
                <a:latin typeface="Times New Roman" panose="02020603050405020304" pitchFamily="18" charset="0"/>
                <a:cs typeface="Times New Roman" panose="02020603050405020304" pitchFamily="18" charset="0"/>
              </a:rPr>
              <a:t>noun</a:t>
            </a:r>
            <a:r>
              <a:rPr lang="en-US" sz="2000" dirty="0">
                <a:latin typeface="Times New Roman" panose="02020603050405020304" pitchFamily="18" charset="0"/>
                <a:cs typeface="Times New Roman" panose="02020603050405020304" pitchFamily="18" charset="0"/>
              </a:rPr>
              <a:t> man provides a broad categorization of the referent while the </a:t>
            </a:r>
            <a:r>
              <a:rPr lang="en-US" sz="2000" b="1" dirty="0">
                <a:latin typeface="Times New Roman" panose="02020603050405020304" pitchFamily="18" charset="0"/>
                <a:cs typeface="Times New Roman" panose="02020603050405020304" pitchFamily="18" charset="0"/>
              </a:rPr>
              <a:t>adjective</a:t>
            </a:r>
            <a:r>
              <a:rPr lang="en-US" sz="2000" dirty="0">
                <a:latin typeface="Times New Roman" panose="02020603050405020304" pitchFamily="18" charset="0"/>
                <a:cs typeface="Times New Roman" panose="02020603050405020304" pitchFamily="18" charset="0"/>
              </a:rPr>
              <a:t> sick serves to refine the categorization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072CF8B-8D37-4592-16FD-5F8BE27005F1}"/>
              </a:ext>
            </a:extLst>
          </p:cNvPr>
          <p:cNvSpPr>
            <a:spLocks noGrp="1"/>
          </p:cNvSpPr>
          <p:nvPr>
            <p:ph type="sldNum" sz="quarter" idx="12"/>
          </p:nvPr>
        </p:nvSpPr>
        <p:spPr/>
        <p:txBody>
          <a:bodyPr/>
          <a:lstStyle/>
          <a:p>
            <a:fld id="{9953917B-9314-44A8-9CF5-8C1178B13F89}" type="slidenum">
              <a:rPr lang="en-IN" smtClean="0"/>
              <a:t>17</a:t>
            </a:fld>
            <a:endParaRPr lang="en-IN"/>
          </a:p>
        </p:txBody>
      </p:sp>
    </p:spTree>
    <p:extLst>
      <p:ext uri="{BB962C8B-B14F-4D97-AF65-F5344CB8AC3E}">
        <p14:creationId xmlns:p14="http://schemas.microsoft.com/office/powerpoint/2010/main" val="2579753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lnSpcReduction="10000"/>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most common function for </a:t>
            </a:r>
            <a:r>
              <a:rPr lang="en-US" sz="2000" b="1" i="0" u="none" strike="noStrike" baseline="0" dirty="0">
                <a:latin typeface="Times New Roman" panose="02020603050405020304" pitchFamily="18" charset="0"/>
                <a:cs typeface="Times New Roman" panose="02020603050405020304" pitchFamily="18" charset="0"/>
              </a:rPr>
              <a:t>nouns</a:t>
            </a:r>
            <a:r>
              <a:rPr lang="en-US" sz="2000" b="0" i="0" u="none" strike="noStrike" baseline="0" dirty="0">
                <a:latin typeface="Times New Roman" panose="02020603050405020304" pitchFamily="18" charset="0"/>
                <a:cs typeface="Times New Roman" panose="02020603050405020304" pitchFamily="18" charset="0"/>
              </a:rPr>
              <a:t> is as arguments or </a:t>
            </a:r>
            <a:r>
              <a:rPr lang="en-US" sz="2000" b="1" i="0" u="none" strike="noStrike" baseline="0" dirty="0">
                <a:latin typeface="Times New Roman" panose="02020603050405020304" pitchFamily="18" charset="0"/>
                <a:cs typeface="Times New Roman" panose="02020603050405020304" pitchFamily="18" charset="0"/>
              </a:rPr>
              <a:t>heads of arguments </a:t>
            </a:r>
            <a:r>
              <a:rPr lang="en-US" sz="2000" b="0" i="0" u="none" strike="noStrike" baseline="0" dirty="0">
                <a:latin typeface="Times New Roman" panose="02020603050405020304" pitchFamily="18" charset="0"/>
                <a:cs typeface="Times New Roman" panose="02020603050405020304" pitchFamily="18" charset="0"/>
              </a:rPr>
              <a:t>– for example, as (heads of) subjects or objects, as in the case of the italicized </a:t>
            </a:r>
            <a:r>
              <a:rPr lang="en-IN" sz="2000" b="0" i="0" u="none" strike="noStrike" baseline="0" dirty="0">
                <a:latin typeface="Times New Roman" panose="02020603050405020304" pitchFamily="18" charset="0"/>
                <a:cs typeface="Times New Roman" panose="02020603050405020304" pitchFamily="18" charset="0"/>
              </a:rPr>
              <a:t>words in:</a:t>
            </a:r>
          </a:p>
          <a:p>
            <a:pPr algn="l"/>
            <a:r>
              <a:rPr lang="en-US" sz="2000" b="0" i="0" u="none" strike="noStrike" baseline="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(5) The little </a:t>
            </a:r>
            <a:r>
              <a:rPr lang="en-US" sz="2000" b="1" i="1" u="none" strike="noStrike" baseline="0" dirty="0">
                <a:latin typeface="Times New Roman" panose="02020603050405020304" pitchFamily="18" charset="0"/>
                <a:cs typeface="Times New Roman" panose="02020603050405020304" pitchFamily="18" charset="0"/>
              </a:rPr>
              <a:t>boy</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was eating </a:t>
            </a:r>
            <a:r>
              <a:rPr lang="en-US" sz="2000" b="1" i="1" u="none" strike="noStrike" baseline="0" dirty="0">
                <a:latin typeface="Times New Roman" panose="02020603050405020304" pitchFamily="18" charset="0"/>
                <a:cs typeface="Times New Roman" panose="02020603050405020304" pitchFamily="18" charset="0"/>
              </a:rPr>
              <a:t>candy</a:t>
            </a:r>
          </a:p>
          <a:p>
            <a:pPr algn="l"/>
            <a:endParaRPr lang="en-US" sz="2000" b="1" i="1"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Nouns</a:t>
            </a:r>
            <a:r>
              <a:rPr lang="en-US" sz="2000" b="0" i="0" u="none" strike="noStrike" baseline="0" dirty="0">
                <a:latin typeface="Times New Roman" panose="02020603050405020304" pitchFamily="18" charset="0"/>
                <a:cs typeface="Times New Roman" panose="02020603050405020304" pitchFamily="18" charset="0"/>
              </a:rPr>
              <a:t> may also function as </a:t>
            </a:r>
            <a:r>
              <a:rPr lang="en-US" sz="2000" b="1" i="0" u="none" strike="noStrike" baseline="0" dirty="0">
                <a:latin typeface="Times New Roman" panose="02020603050405020304" pitchFamily="18" charset="0"/>
                <a:cs typeface="Times New Roman" panose="02020603050405020304" pitchFamily="18" charset="0"/>
              </a:rPr>
              <a:t>predicates</a:t>
            </a:r>
            <a:r>
              <a:rPr lang="en-US" sz="2000" b="0" i="0" u="none" strike="noStrike" baseline="0" dirty="0">
                <a:latin typeface="Times New Roman" panose="02020603050405020304" pitchFamily="18" charset="0"/>
                <a:cs typeface="Times New Roman" panose="02020603050405020304" pitchFamily="18" charset="0"/>
              </a:rPr>
              <a:t>, however, </a:t>
            </a:r>
            <a:r>
              <a:rPr lang="en-US" sz="2000" i="0" u="none" strike="noStrike" baseline="0" dirty="0">
                <a:latin typeface="Times New Roman" panose="02020603050405020304" pitchFamily="18" charset="0"/>
                <a:cs typeface="Times New Roman" panose="02020603050405020304" pitchFamily="18" charset="0"/>
              </a:rPr>
              <a:t>either with an accompanying copula, such as English </a:t>
            </a:r>
            <a:r>
              <a:rPr lang="en-US" sz="2000" b="0" i="1" u="none" strike="noStrike" baseline="0" dirty="0">
                <a:latin typeface="Times New Roman" panose="02020603050405020304" pitchFamily="18" charset="0"/>
                <a:cs typeface="Times New Roman" panose="02020603050405020304" pitchFamily="18" charset="0"/>
              </a:rPr>
              <a:t>be </a:t>
            </a:r>
            <a:r>
              <a:rPr lang="en-US" sz="2000" b="0" i="0" u="none" strike="noStrike" baseline="0" dirty="0">
                <a:latin typeface="Times New Roman" panose="02020603050405020304" pitchFamily="18" charset="0"/>
                <a:cs typeface="Times New Roman" panose="02020603050405020304" pitchFamily="18" charset="0"/>
              </a:rPr>
              <a:t>(6) or Hausa </a:t>
            </a:r>
            <a:r>
              <a:rPr lang="en-US" sz="2000" b="0" i="1" u="none" strike="noStrike" baseline="0" dirty="0">
                <a:latin typeface="Times New Roman" panose="02020603050405020304" pitchFamily="18" charset="0"/>
                <a:cs typeface="Times New Roman" panose="02020603050405020304" pitchFamily="18" charset="0"/>
              </a:rPr>
              <a:t>ne </a:t>
            </a:r>
            <a:r>
              <a:rPr lang="en-US" sz="2000" b="0" i="0" u="none" strike="noStrike" baseline="0" dirty="0">
                <a:latin typeface="Times New Roman" panose="02020603050405020304" pitchFamily="18" charset="0"/>
                <a:cs typeface="Times New Roman" panose="02020603050405020304" pitchFamily="18" charset="0"/>
              </a:rPr>
              <a:t>(7), or without any copula, as in Tagalog (8) or Russian (9):</a:t>
            </a:r>
            <a:endParaRPr lang="en-US" sz="2000" dirty="0">
              <a:latin typeface="Times New Roman" panose="02020603050405020304" pitchFamily="18" charset="0"/>
              <a:cs typeface="Times New Roman" panose="02020603050405020304" pitchFamily="18" charset="0"/>
            </a:endParaRPr>
          </a:p>
          <a:p>
            <a:pPr lvl="1" algn="l">
              <a:lnSpc>
                <a:spcPct val="100000"/>
              </a:lnSpc>
              <a:spcBef>
                <a:spcPts val="0"/>
              </a:spcBef>
            </a:pPr>
            <a:endParaRPr lang="en-IN" b="0" i="0" u="none" strike="noStrike" baseline="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(6) They are </a:t>
            </a:r>
            <a:r>
              <a:rPr lang="en-IN" b="0" i="1" u="none" strike="noStrike" baseline="0" dirty="0">
                <a:latin typeface="Times New Roman" panose="02020603050405020304" pitchFamily="18" charset="0"/>
                <a:cs typeface="Times New Roman" panose="02020603050405020304" pitchFamily="18" charset="0"/>
              </a:rPr>
              <a:t>teachers      </a:t>
            </a:r>
            <a:r>
              <a:rPr lang="en-IN" b="0" u="none" strike="noStrike" baseline="0" dirty="0">
                <a:latin typeface="Times New Roman" panose="02020603050405020304" pitchFamily="18" charset="0"/>
                <a:cs typeface="Times New Roman" panose="02020603050405020304" pitchFamily="18" charset="0"/>
              </a:rPr>
              <a:t>(English)</a:t>
            </a:r>
          </a:p>
          <a:p>
            <a:pPr lvl="1" algn="l">
              <a:lnSpc>
                <a:spcPct val="100000"/>
              </a:lnSpc>
              <a:spcBef>
                <a:spcPts val="0"/>
              </a:spcBef>
            </a:pPr>
            <a:endParaRPr lang="en-IN" b="0" i="1" u="none" strike="noStrike" baseline="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(7) Su     </a:t>
            </a:r>
            <a:r>
              <a:rPr lang="en-IN" b="0" i="1" u="none" strike="noStrike" baseline="0" dirty="0" err="1">
                <a:latin typeface="Times New Roman" panose="02020603050405020304" pitchFamily="18" charset="0"/>
                <a:cs typeface="Times New Roman" panose="02020603050405020304" pitchFamily="18" charset="0"/>
              </a:rPr>
              <a:t>malamai</a:t>
            </a:r>
            <a:r>
              <a:rPr lang="en-IN" b="0" i="1" u="none" strike="noStrike" baseline="0"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ne      (</a:t>
            </a:r>
            <a:r>
              <a:rPr lang="en-US" sz="2000" b="0" i="0" u="none" strike="noStrike" baseline="0" dirty="0">
                <a:latin typeface="Times New Roman" panose="02020603050405020304" pitchFamily="18" charset="0"/>
                <a:cs typeface="Times New Roman" panose="02020603050405020304" pitchFamily="18" charset="0"/>
              </a:rPr>
              <a:t>Hausa</a:t>
            </a:r>
            <a:r>
              <a:rPr lang="en-IN" b="0" i="0" u="none" strike="noStrike" baseline="0" dirty="0">
                <a:latin typeface="Times New Roman" panose="02020603050405020304" pitchFamily="18" charset="0"/>
                <a:cs typeface="Times New Roman" panose="02020603050405020304" pitchFamily="18" charset="0"/>
              </a:rPr>
              <a:t>)</a:t>
            </a: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they  teachers   </a:t>
            </a:r>
            <a:r>
              <a:rPr lang="en-IN" b="0" i="0" u="none" strike="noStrike" cap="small" dirty="0">
                <a:latin typeface="Times New Roman" panose="02020603050405020304" pitchFamily="18" charset="0"/>
                <a:cs typeface="Times New Roman" panose="02020603050405020304" pitchFamily="18" charset="0"/>
              </a:rPr>
              <a:t>cop</a:t>
            </a: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‘They are teachers’</a:t>
            </a:r>
          </a:p>
          <a:p>
            <a:pPr lvl="1" algn="l">
              <a:lnSpc>
                <a:spcPct val="100000"/>
              </a:lnSpc>
              <a:spcBef>
                <a:spcPts val="0"/>
              </a:spcBef>
            </a:pPr>
            <a:endParaRPr lang="en-IN" b="0" i="0" u="none" strike="noStrike" baseline="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(8) Mga </a:t>
            </a:r>
            <a:r>
              <a:rPr lang="en-IN" b="0" i="1" u="none" strike="noStrike" baseline="0" dirty="0" err="1">
                <a:latin typeface="Times New Roman" panose="02020603050405020304" pitchFamily="18" charset="0"/>
                <a:cs typeface="Times New Roman" panose="02020603050405020304" pitchFamily="18" charset="0"/>
              </a:rPr>
              <a:t>guro</a:t>
            </a:r>
            <a:r>
              <a:rPr lang="en-IN" b="0" i="1"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sila</a:t>
            </a:r>
            <a:r>
              <a:rPr lang="en-IN" b="0" i="0"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Tagalog</a:t>
            </a:r>
            <a:r>
              <a:rPr lang="en-IN" b="0" i="0" u="none" strike="noStrike" baseline="0" dirty="0">
                <a:latin typeface="Times New Roman" panose="02020603050405020304" pitchFamily="18" charset="0"/>
                <a:cs typeface="Times New Roman" panose="02020603050405020304" pitchFamily="18" charset="0"/>
              </a:rPr>
              <a:t>)</a:t>
            </a: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cap="small" dirty="0">
                <a:latin typeface="Times New Roman" panose="02020603050405020304" pitchFamily="18" charset="0"/>
                <a:cs typeface="Times New Roman" panose="02020603050405020304" pitchFamily="18" charset="0"/>
              </a:rPr>
              <a:t>pl</a:t>
            </a:r>
            <a:r>
              <a:rPr lang="en-IN" b="0" i="0" u="none" strike="noStrike" baseline="0" dirty="0">
                <a:latin typeface="Times New Roman" panose="02020603050405020304" pitchFamily="18" charset="0"/>
                <a:cs typeface="Times New Roman" panose="02020603050405020304" pitchFamily="18" charset="0"/>
              </a:rPr>
              <a:t>    teacher  they</a:t>
            </a: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‘They are teachers’</a:t>
            </a:r>
          </a:p>
          <a:p>
            <a:pPr lvl="1" algn="l">
              <a:lnSpc>
                <a:spcPct val="100000"/>
              </a:lnSpc>
              <a:spcBef>
                <a:spcPts val="0"/>
              </a:spcBef>
            </a:pPr>
            <a:endParaRPr lang="en-IN" b="0" i="0" u="none" strike="noStrike" baseline="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(9) Oni     </a:t>
            </a:r>
            <a:r>
              <a:rPr lang="en-IN" b="0" i="1" u="none" strike="noStrike" baseline="0" dirty="0" err="1">
                <a:latin typeface="Times New Roman" panose="02020603050405020304" pitchFamily="18" charset="0"/>
                <a:cs typeface="Times New Roman" panose="02020603050405020304" pitchFamily="18" charset="0"/>
              </a:rPr>
              <a:t>uˇcitelja</a:t>
            </a:r>
            <a:r>
              <a:rPr lang="en-IN" b="0" i="1" u="none" strike="noStrike" baseline="0" dirty="0">
                <a:latin typeface="Times New Roman" panose="02020603050405020304" pitchFamily="18" charset="0"/>
                <a:cs typeface="Times New Roman" panose="02020603050405020304" pitchFamily="18" charset="0"/>
              </a:rPr>
              <a:t>       </a:t>
            </a:r>
            <a:r>
              <a:rPr lang="en-IN" b="0" u="none" strike="noStrike" baseline="0" dirty="0">
                <a:latin typeface="Times New Roman" panose="02020603050405020304" pitchFamily="18" charset="0"/>
                <a:cs typeface="Times New Roman" panose="02020603050405020304" pitchFamily="18" charset="0"/>
              </a:rPr>
              <a:t>(Russian)</a:t>
            </a: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they    teachers</a:t>
            </a: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‘They are teachers’</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27005987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1E61BD-8454-17BF-3320-A3EBF0C2073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99FC4B9-F09C-63B1-3F1B-C66562651ADA}"/>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Typical categories for which </a:t>
            </a:r>
            <a:r>
              <a:rPr lang="en-US" sz="2000" b="1" dirty="0">
                <a:latin typeface="Times New Roman" panose="02020603050405020304" pitchFamily="18" charset="0"/>
                <a:cs typeface="Times New Roman" panose="02020603050405020304" pitchFamily="18" charset="0"/>
              </a:rPr>
              <a:t>nouns may be specified</a:t>
            </a:r>
            <a:r>
              <a:rPr lang="en-US" sz="2000" dirty="0">
                <a:latin typeface="Times New Roman" panose="02020603050405020304" pitchFamily="18" charset="0"/>
                <a:cs typeface="Times New Roman" panose="02020603050405020304" pitchFamily="18" charset="0"/>
              </a:rPr>
              <a:t>, either </a:t>
            </a:r>
            <a:r>
              <a:rPr lang="en-US" sz="2000" b="1" dirty="0">
                <a:latin typeface="Times New Roman" panose="02020603050405020304" pitchFamily="18" charset="0"/>
                <a:cs typeface="Times New Roman" panose="02020603050405020304" pitchFamily="18" charset="0"/>
              </a:rPr>
              <a:t>morphologically</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syntactically</a:t>
            </a:r>
            <a:r>
              <a:rPr lang="en-US" sz="2000" dirty="0">
                <a:latin typeface="Times New Roman" panose="02020603050405020304" pitchFamily="18" charset="0"/>
                <a:cs typeface="Times New Roman" panose="02020603050405020304" pitchFamily="18" charset="0"/>
              </a:rPr>
              <a:t>, are </a:t>
            </a:r>
            <a:r>
              <a:rPr lang="en-US" sz="2000" i="1" dirty="0">
                <a:latin typeface="Times New Roman" panose="02020603050405020304" pitchFamily="18" charset="0"/>
                <a:cs typeface="Times New Roman" panose="02020603050405020304" pitchFamily="18" charset="0"/>
              </a:rPr>
              <a:t>case, number, class or gender, and definiteness</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Case marking </a:t>
            </a:r>
            <a:r>
              <a:rPr lang="en-US" sz="2000" dirty="0">
                <a:latin typeface="Times New Roman" panose="02020603050405020304" pitchFamily="18" charset="0"/>
                <a:cs typeface="Times New Roman" panose="02020603050405020304" pitchFamily="18" charset="0"/>
              </a:rPr>
              <a:t>indicates grammatical functions (such as subject, direct object, and indirect object.</a:t>
            </a:r>
          </a:p>
          <a:p>
            <a:pPr algn="l"/>
            <a:r>
              <a:rPr lang="en-IN" sz="2000" b="0" i="0" u="none" strike="noStrike" baseline="0" dirty="0">
                <a:latin typeface="Times New Roman" panose="02020603050405020304" pitchFamily="18" charset="0"/>
                <a:cs typeface="Times New Roman" panose="02020603050405020304" pitchFamily="18" charset="0"/>
              </a:rPr>
              <a:t>     examples</a:t>
            </a:r>
          </a:p>
          <a:p>
            <a:pPr algn="l"/>
            <a:r>
              <a:rPr lang="en-US" sz="2000" b="0" i="0" u="none" strike="noStrike" baseline="0" dirty="0">
                <a:latin typeface="Times New Roman" panose="02020603050405020304" pitchFamily="18" charset="0"/>
                <a:cs typeface="Times New Roman" panose="02020603050405020304" pitchFamily="18" charset="0"/>
              </a:rPr>
              <a:t>        In </a:t>
            </a:r>
            <a:r>
              <a:rPr lang="en-US" sz="2000" b="1" i="0" u="none" strike="noStrike" baseline="0" dirty="0">
                <a:latin typeface="Times New Roman" panose="02020603050405020304" pitchFamily="18" charset="0"/>
                <a:cs typeface="Times New Roman" panose="02020603050405020304" pitchFamily="18" charset="0"/>
              </a:rPr>
              <a:t>Latin</a:t>
            </a:r>
            <a:r>
              <a:rPr lang="en-US" sz="2000" b="0" i="0" u="none" strike="noStrike" baseline="0" dirty="0">
                <a:latin typeface="Times New Roman" panose="02020603050405020304" pitchFamily="18" charset="0"/>
                <a:cs typeface="Times New Roman" panose="02020603050405020304" pitchFamily="18" charset="0"/>
              </a:rPr>
              <a:t> (10) (in which case is marked morphologically, by suffixation)  </a:t>
            </a:r>
          </a:p>
          <a:p>
            <a:pPr lvl="1" algn="l"/>
            <a:r>
              <a:rPr lang="pt-BR" b="0" i="0" u="none" strike="noStrike" baseline="0" dirty="0">
                <a:latin typeface="Times New Roman" panose="02020603050405020304" pitchFamily="18" charset="0"/>
                <a:cs typeface="Times New Roman" panose="02020603050405020304" pitchFamily="18" charset="0"/>
              </a:rPr>
              <a:t>(10) Femin-a         mal-um        puell-ae   dedit                     (S-DO-IO-V)</a:t>
            </a:r>
          </a:p>
          <a:p>
            <a:pPr lvl="1" algn="l"/>
            <a:r>
              <a:rPr lang="en-IN" b="0" i="0" u="none" strike="noStrike" baseline="0" dirty="0">
                <a:latin typeface="Times New Roman" panose="02020603050405020304" pitchFamily="18" charset="0"/>
                <a:cs typeface="Times New Roman" panose="02020603050405020304" pitchFamily="18" charset="0"/>
              </a:rPr>
              <a:t>       woman-</a:t>
            </a:r>
            <a:r>
              <a:rPr lang="en-IN" b="0" i="0" u="none" strike="noStrike" cap="small" dirty="0">
                <a:latin typeface="Times New Roman" panose="02020603050405020304" pitchFamily="18" charset="0"/>
                <a:cs typeface="Times New Roman" panose="02020603050405020304" pitchFamily="18" charset="0"/>
              </a:rPr>
              <a:t>nom</a:t>
            </a:r>
            <a:r>
              <a:rPr lang="en-IN" b="0" i="0" u="none" strike="noStrike" baseline="0" dirty="0">
                <a:latin typeface="Times New Roman" panose="02020603050405020304" pitchFamily="18" charset="0"/>
                <a:cs typeface="Times New Roman" panose="02020603050405020304" pitchFamily="18" charset="0"/>
              </a:rPr>
              <a:t>  apple-</a:t>
            </a:r>
            <a:r>
              <a:rPr lang="en-IN" b="0" i="0" u="none" strike="noStrike" cap="small" dirty="0" err="1">
                <a:latin typeface="Times New Roman" panose="02020603050405020304" pitchFamily="18" charset="0"/>
                <a:cs typeface="Times New Roman" panose="02020603050405020304" pitchFamily="18" charset="0"/>
              </a:rPr>
              <a:t>acc</a:t>
            </a:r>
            <a:r>
              <a:rPr lang="en-IN" b="0" i="0" u="none" strike="noStrike" baseline="0" dirty="0">
                <a:latin typeface="Times New Roman" panose="02020603050405020304" pitchFamily="18" charset="0"/>
                <a:cs typeface="Times New Roman" panose="02020603050405020304" pitchFamily="18" charset="0"/>
              </a:rPr>
              <a:t>    girl-</a:t>
            </a:r>
            <a:r>
              <a:rPr lang="en-IN" b="0" i="0" u="none" strike="noStrike" cap="small" dirty="0" err="1">
                <a:latin typeface="Times New Roman" panose="02020603050405020304" pitchFamily="18" charset="0"/>
                <a:cs typeface="Times New Roman" panose="02020603050405020304" pitchFamily="18" charset="0"/>
              </a:rPr>
              <a:t>dat</a:t>
            </a:r>
            <a:r>
              <a:rPr lang="en-IN" b="0" i="0" u="none" strike="noStrike" cap="small"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gave</a:t>
            </a:r>
          </a:p>
          <a:p>
            <a:pPr lvl="1" algn="l"/>
            <a:r>
              <a:rPr lang="en-US" b="0" i="0" u="none" strike="noStrike" baseline="0" dirty="0">
                <a:latin typeface="Times New Roman" panose="02020603050405020304" pitchFamily="18" charset="0"/>
                <a:cs typeface="Times New Roman" panose="02020603050405020304" pitchFamily="18" charset="0"/>
              </a:rPr>
              <a:t>      ‘The woman gave an apple to the girl’</a:t>
            </a:r>
          </a:p>
          <a:p>
            <a:pPr lvl="1" algn="l"/>
            <a:endParaRPr lang="en-US" sz="2000" b="0" i="0" u="none" strike="noStrike" baseline="0" dirty="0">
              <a:latin typeface="Times New Roman" panose="02020603050405020304" pitchFamily="18" charset="0"/>
              <a:cs typeface="Times New Roman" panose="02020603050405020304" pitchFamily="18" charset="0"/>
            </a:endParaRPr>
          </a:p>
          <a:p>
            <a:pPr lvl="1" algn="l"/>
            <a:r>
              <a:rPr lang="en-US" dirty="0">
                <a:latin typeface="Times New Roman" panose="02020603050405020304" pitchFamily="18" charset="0"/>
                <a:cs typeface="Times New Roman" panose="02020603050405020304" pitchFamily="18" charset="0"/>
              </a:rPr>
              <a:t>In </a:t>
            </a:r>
            <a:r>
              <a:rPr lang="en-US" sz="2000" b="0" i="0" u="none" strike="noStrike" baseline="0" dirty="0">
                <a:latin typeface="Times New Roman" panose="02020603050405020304" pitchFamily="18" charset="0"/>
                <a:cs typeface="Times New Roman" panose="02020603050405020304" pitchFamily="18" charset="0"/>
              </a:rPr>
              <a:t>Japanese (11) (in which case is marked syntactically, by postpositions).</a:t>
            </a:r>
          </a:p>
          <a:p>
            <a:pPr lvl="1" algn="l"/>
            <a:r>
              <a:rPr lang="en-IN" b="0" i="0" u="none" strike="noStrike" baseline="0" dirty="0">
                <a:latin typeface="Times New Roman" panose="02020603050405020304" pitchFamily="18" charset="0"/>
                <a:cs typeface="Times New Roman" panose="02020603050405020304" pitchFamily="18" charset="0"/>
              </a:rPr>
              <a:t>(11) Onna   ga       shojo </a:t>
            </a:r>
            <a:r>
              <a:rPr lang="en-IN" b="0" i="0" u="none" strike="noStrike" baseline="0" dirty="0" err="1">
                <a:latin typeface="Times New Roman" panose="02020603050405020304" pitchFamily="18" charset="0"/>
                <a:cs typeface="Times New Roman" panose="02020603050405020304" pitchFamily="18" charset="0"/>
              </a:rPr>
              <a:t>ni</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ringo</a:t>
            </a:r>
            <a:r>
              <a:rPr lang="en-IN" b="0" i="0" u="none" strike="noStrike" baseline="0" dirty="0">
                <a:latin typeface="Times New Roman" panose="02020603050405020304" pitchFamily="18" charset="0"/>
                <a:cs typeface="Times New Roman" panose="02020603050405020304" pitchFamily="18" charset="0"/>
              </a:rPr>
              <a:t> o       </a:t>
            </a:r>
            <a:r>
              <a:rPr lang="en-IN" b="0" i="0" u="none" strike="noStrike" baseline="0" dirty="0" err="1">
                <a:latin typeface="Times New Roman" panose="02020603050405020304" pitchFamily="18" charset="0"/>
                <a:cs typeface="Times New Roman" panose="02020603050405020304" pitchFamily="18" charset="0"/>
              </a:rPr>
              <a:t>ataeta</a:t>
            </a:r>
            <a:r>
              <a:rPr lang="en-IN" b="0" i="0" u="none" strike="noStrike" baseline="0" dirty="0">
                <a:latin typeface="Times New Roman" panose="02020603050405020304" pitchFamily="18" charset="0"/>
                <a:cs typeface="Times New Roman" panose="02020603050405020304" pitchFamily="18" charset="0"/>
              </a:rPr>
              <a:t>                    </a:t>
            </a:r>
            <a:r>
              <a:rPr lang="pt-BR" b="0" i="0" u="none" strike="noStrike" baseline="0" dirty="0">
                <a:latin typeface="Times New Roman" panose="02020603050405020304" pitchFamily="18" charset="0"/>
                <a:cs typeface="Times New Roman" panose="02020603050405020304" pitchFamily="18" charset="0"/>
              </a:rPr>
              <a:t>(S-IO-DO-V)</a:t>
            </a:r>
          </a:p>
          <a:p>
            <a:pPr lvl="1" algn="l"/>
            <a:r>
              <a:rPr lang="en-US" b="0" i="0" u="none" strike="noStrike" baseline="0" dirty="0">
                <a:latin typeface="Times New Roman" panose="02020603050405020304" pitchFamily="18" charset="0"/>
                <a:cs typeface="Times New Roman" panose="02020603050405020304" pitchFamily="18" charset="0"/>
              </a:rPr>
              <a:t>       woman </a:t>
            </a:r>
            <a:r>
              <a:rPr lang="en-US" b="0" i="0" u="none" strike="noStrike" cap="small" dirty="0">
                <a:latin typeface="Times New Roman" panose="02020603050405020304" pitchFamily="18" charset="0"/>
                <a:cs typeface="Times New Roman" panose="02020603050405020304" pitchFamily="18" charset="0"/>
              </a:rPr>
              <a:t>subj   </a:t>
            </a:r>
            <a:r>
              <a:rPr lang="en-US" b="0" i="0" u="none" strike="noStrike" baseline="0" dirty="0">
                <a:latin typeface="Times New Roman" panose="02020603050405020304" pitchFamily="18" charset="0"/>
                <a:cs typeface="Times New Roman" panose="02020603050405020304" pitchFamily="18" charset="0"/>
              </a:rPr>
              <a:t>girl </a:t>
            </a:r>
            <a:r>
              <a:rPr lang="en-US" b="0" i="0" u="none" strike="noStrike" cap="small" dirty="0" err="1">
                <a:latin typeface="Times New Roman" panose="02020603050405020304" pitchFamily="18" charset="0"/>
                <a:cs typeface="Times New Roman" panose="02020603050405020304" pitchFamily="18" charset="0"/>
              </a:rPr>
              <a:t>dat</a:t>
            </a:r>
            <a:r>
              <a:rPr lang="en-US" b="0" i="0" u="none" strike="noStrike" baseline="0" dirty="0">
                <a:latin typeface="Times New Roman" panose="02020603050405020304" pitchFamily="18" charset="0"/>
                <a:cs typeface="Times New Roman" panose="02020603050405020304" pitchFamily="18" charset="0"/>
              </a:rPr>
              <a:t>   apple </a:t>
            </a:r>
            <a:r>
              <a:rPr lang="en-US" b="0" i="0" u="none" strike="noStrike" cap="small" dirty="0">
                <a:latin typeface="Times New Roman" panose="02020603050405020304" pitchFamily="18" charset="0"/>
                <a:cs typeface="Times New Roman" panose="02020603050405020304" pitchFamily="18" charset="0"/>
              </a:rPr>
              <a:t>obj</a:t>
            </a:r>
            <a:r>
              <a:rPr lang="en-US" b="0" i="0" u="none" strike="noStrike" baseline="0" dirty="0">
                <a:latin typeface="Times New Roman" panose="02020603050405020304" pitchFamily="18" charset="0"/>
                <a:cs typeface="Times New Roman" panose="02020603050405020304" pitchFamily="18" charset="0"/>
              </a:rPr>
              <a:t>   gave</a:t>
            </a:r>
          </a:p>
          <a:p>
            <a:pPr lvl="1" algn="l"/>
            <a:r>
              <a:rPr lang="en-US" b="0" i="0" u="none" strike="noStrike" baseline="0" dirty="0">
                <a:latin typeface="Times New Roman" panose="02020603050405020304" pitchFamily="18" charset="0"/>
                <a:cs typeface="Times New Roman" panose="02020603050405020304" pitchFamily="18" charset="0"/>
              </a:rPr>
              <a:t>       ‘The woman gave an apple to the girl’</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AE573BA-C1E2-7FCD-A411-E69DCBDF2ABC}"/>
              </a:ext>
            </a:extLst>
          </p:cNvPr>
          <p:cNvSpPr>
            <a:spLocks noGrp="1"/>
          </p:cNvSpPr>
          <p:nvPr>
            <p:ph type="sldNum" sz="quarter" idx="12"/>
          </p:nvPr>
        </p:nvSpPr>
        <p:spPr/>
        <p:txBody>
          <a:bodyPr/>
          <a:lstStyle/>
          <a:p>
            <a:fld id="{9953917B-9314-44A8-9CF5-8C1178B13F89}" type="slidenum">
              <a:rPr lang="en-IN" smtClean="0"/>
              <a:t>19</a:t>
            </a:fld>
            <a:endParaRPr lang="en-IN"/>
          </a:p>
        </p:txBody>
      </p:sp>
    </p:spTree>
    <p:extLst>
      <p:ext uri="{BB962C8B-B14F-4D97-AF65-F5344CB8AC3E}">
        <p14:creationId xmlns:p14="http://schemas.microsoft.com/office/powerpoint/2010/main" val="42115520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Introduction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Word Classes, or Parts of speech, are categorize words based on their syntactic and morphological behavior.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They are fundamental to understanding language structure and grammar.</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word classes are universal across languages and play essential roles in sentence construction.</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44D79-AC25-FCE7-C494-5C233360398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E60196E-A11A-EA91-E18B-A918B4C9A623}"/>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Number marking </a:t>
            </a:r>
            <a:r>
              <a:rPr lang="en-US" sz="2000" dirty="0">
                <a:latin typeface="Times New Roman" panose="02020603050405020304" pitchFamily="18" charset="0"/>
                <a:cs typeface="Times New Roman" panose="02020603050405020304" pitchFamily="18" charset="0"/>
              </a:rPr>
              <a:t>distinguishes singular from plural, and, more rarely, dual.</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House / houses;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cat / cats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p:txBody>
      </p:sp>
      <p:sp>
        <p:nvSpPr>
          <p:cNvPr id="5" name="Slide Number Placeholder 4">
            <a:extLst>
              <a:ext uri="{FF2B5EF4-FFF2-40B4-BE49-F238E27FC236}">
                <a16:creationId xmlns:a16="http://schemas.microsoft.com/office/drawing/2014/main" id="{32A6A1B7-C16E-F2A9-E108-B15555464E39}"/>
              </a:ext>
            </a:extLst>
          </p:cNvPr>
          <p:cNvSpPr>
            <a:spLocks noGrp="1"/>
          </p:cNvSpPr>
          <p:nvPr>
            <p:ph type="sldNum" sz="quarter" idx="12"/>
          </p:nvPr>
        </p:nvSpPr>
        <p:spPr/>
        <p:txBody>
          <a:bodyPr/>
          <a:lstStyle/>
          <a:p>
            <a:fld id="{9953917B-9314-44A8-9CF5-8C1178B13F89}" type="slidenum">
              <a:rPr lang="en-IN" smtClean="0"/>
              <a:t>20</a:t>
            </a:fld>
            <a:endParaRPr lang="en-IN"/>
          </a:p>
        </p:txBody>
      </p:sp>
    </p:spTree>
    <p:extLst>
      <p:ext uri="{BB962C8B-B14F-4D97-AF65-F5344CB8AC3E}">
        <p14:creationId xmlns:p14="http://schemas.microsoft.com/office/powerpoint/2010/main" val="33409912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D675A-267E-4257-E064-D1AEB917E9C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9F5422C-6707-BB2D-4413-E44B611FC695}"/>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1.2 Verbs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Verb is the name given to the parts-of-speech class in which occur most of the words that express </a:t>
            </a:r>
            <a:r>
              <a:rPr lang="en-US" sz="2000" i="1" dirty="0">
                <a:latin typeface="Times New Roman" panose="02020603050405020304" pitchFamily="18" charset="0"/>
                <a:cs typeface="Times New Roman" panose="02020603050405020304" pitchFamily="18" charset="0"/>
              </a:rPr>
              <a:t>actions, processes</a:t>
            </a:r>
            <a:r>
              <a:rPr lang="en-US" sz="2000" dirty="0">
                <a:latin typeface="Times New Roman" panose="02020603050405020304" pitchFamily="18" charset="0"/>
                <a:cs typeface="Times New Roman" panose="02020603050405020304" pitchFamily="18" charset="0"/>
              </a:rPr>
              <a:t>, or state.</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in the case of nouns, verbs have a deeper, more general account of the semantics.</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Thus, verbs, unlike nouns, have a foreground relations (</a:t>
            </a:r>
            <a:r>
              <a:rPr lang="en-US" sz="2000" dirty="0" err="1">
                <a:latin typeface="Times New Roman" panose="02020603050405020304" pitchFamily="18" charset="0"/>
                <a:cs typeface="Times New Roman" panose="02020603050405020304" pitchFamily="18" charset="0"/>
              </a:rPr>
              <a:t>Langacker</a:t>
            </a:r>
            <a:r>
              <a:rPr lang="en-US" sz="2000" dirty="0">
                <a:latin typeface="Times New Roman" panose="02020603050405020304" pitchFamily="18" charset="0"/>
                <a:cs typeface="Times New Roman" panose="02020603050405020304" pitchFamily="18" charset="0"/>
              </a:rPr>
              <a:t>, 1987)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What is distinctive about verbs, he suggests, is the foregrounding of </a:t>
            </a:r>
            <a:r>
              <a:rPr lang="en-US" sz="2000" i="1" dirty="0">
                <a:latin typeface="Times New Roman" panose="02020603050405020304" pitchFamily="18" charset="0"/>
                <a:cs typeface="Times New Roman" panose="02020603050405020304" pitchFamily="18" charset="0"/>
              </a:rPr>
              <a:t>temporal relations </a:t>
            </a:r>
            <a:r>
              <a:rPr lang="en-US" sz="2000" dirty="0">
                <a:latin typeface="Times New Roman" panose="02020603050405020304" pitchFamily="18" charset="0"/>
                <a:cs typeface="Times New Roman" panose="02020603050405020304" pitchFamily="18" charset="0"/>
              </a:rPr>
              <a:t>(relations that are anchored in time) or of relations concerned with process.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Atemporal relations, on the other hand, are foregrounded by </a:t>
            </a:r>
            <a:r>
              <a:rPr lang="en-US" sz="2000" dirty="0" err="1">
                <a:latin typeface="Times New Roman" panose="02020603050405020304" pitchFamily="18" charset="0"/>
                <a:cs typeface="Times New Roman" panose="02020603050405020304" pitchFamily="18" charset="0"/>
              </a:rPr>
              <a:t>adpositions</a:t>
            </a:r>
            <a:r>
              <a:rPr lang="en-US" sz="2000" dirty="0">
                <a:latin typeface="Times New Roman" panose="02020603050405020304" pitchFamily="18" charset="0"/>
                <a:cs typeface="Times New Roman" panose="02020603050405020304" pitchFamily="18" charset="0"/>
              </a:rPr>
              <a:t>, adjectives, and adverbs</a:t>
            </a:r>
          </a:p>
          <a:p>
            <a:pPr marL="800100" lvl="1" indent="-342900" algn="l">
              <a:lnSpc>
                <a:spcPct val="150000"/>
              </a:lnSpc>
              <a:spcBef>
                <a:spcPts val="0"/>
              </a:spcBef>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998A722-0824-B330-6BCF-97A1831EF52C}"/>
              </a:ext>
            </a:extLst>
          </p:cNvPr>
          <p:cNvSpPr>
            <a:spLocks noGrp="1"/>
          </p:cNvSpPr>
          <p:nvPr>
            <p:ph type="sldNum" sz="quarter" idx="12"/>
          </p:nvPr>
        </p:nvSpPr>
        <p:spPr/>
        <p:txBody>
          <a:bodyPr/>
          <a:lstStyle/>
          <a:p>
            <a:fld id="{9953917B-9314-44A8-9CF5-8C1178B13F89}" type="slidenum">
              <a:rPr lang="en-IN" smtClean="0"/>
              <a:t>21</a:t>
            </a:fld>
            <a:endParaRPr lang="en-IN"/>
          </a:p>
        </p:txBody>
      </p:sp>
    </p:spTree>
    <p:extLst>
      <p:ext uri="{BB962C8B-B14F-4D97-AF65-F5344CB8AC3E}">
        <p14:creationId xmlns:p14="http://schemas.microsoft.com/office/powerpoint/2010/main" val="3558049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BB2AA6-79D5-BC21-C8D9-130CBCDE164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94B0673-B44B-507F-4A57-6EE25F54602F}"/>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 characteristic function of verbs is as </a:t>
            </a:r>
            <a:r>
              <a:rPr lang="en-US" sz="2000" b="1" dirty="0">
                <a:latin typeface="Times New Roman" panose="02020603050405020304" pitchFamily="18" charset="0"/>
                <a:cs typeface="Times New Roman" panose="02020603050405020304" pitchFamily="18" charset="0"/>
              </a:rPr>
              <a:t>predicates</a:t>
            </a:r>
            <a:r>
              <a:rPr lang="en-US" sz="2000" dirty="0">
                <a:latin typeface="Times New Roman" panose="02020603050405020304" pitchFamily="18" charset="0"/>
                <a:cs typeface="Times New Roman" panose="02020603050405020304" pitchFamily="18" charset="0"/>
              </a:rPr>
              <a:t>, as in:</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(15)   The people </a:t>
            </a:r>
            <a:r>
              <a:rPr lang="en-US" sz="2000" i="1" dirty="0">
                <a:latin typeface="Times New Roman" panose="02020603050405020304" pitchFamily="18" charset="0"/>
                <a:cs typeface="Times New Roman" panose="02020603050405020304" pitchFamily="18" charset="0"/>
              </a:rPr>
              <a:t>danced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The student </a:t>
            </a:r>
            <a:r>
              <a:rPr lang="en-US" sz="2000" i="1" dirty="0">
                <a:latin typeface="Times New Roman" panose="02020603050405020304" pitchFamily="18" charset="0"/>
                <a:cs typeface="Times New Roman" panose="02020603050405020304" pitchFamily="18" charset="0"/>
              </a:rPr>
              <a:t>solved</a:t>
            </a:r>
            <a:r>
              <a:rPr lang="en-US" sz="2000" dirty="0">
                <a:latin typeface="Times New Roman" panose="02020603050405020304" pitchFamily="18" charset="0"/>
                <a:cs typeface="Times New Roman" panose="02020603050405020304" pitchFamily="18" charset="0"/>
              </a:rPr>
              <a:t> the problem</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8DF218E-9704-3ED7-A686-EEBB00B0CA58}"/>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4204504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E24BA-CDFB-DEBC-9416-31E8602A0F2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35C3A1B-13FC-58A5-0382-323C1220E415}"/>
              </a:ext>
            </a:extLst>
          </p:cNvPr>
          <p:cNvSpPr>
            <a:spLocks noGrp="1"/>
          </p:cNvSpPr>
          <p:nvPr>
            <p:ph type="subTitle" idx="1"/>
          </p:nvPr>
        </p:nvSpPr>
        <p:spPr>
          <a:xfrm>
            <a:off x="936172" y="564923"/>
            <a:ext cx="11179628" cy="5791427"/>
          </a:xfrm>
        </p:spPr>
        <p:txBody>
          <a:bodyPr>
            <a:no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some languages, however, </a:t>
            </a:r>
            <a:r>
              <a:rPr lang="en-US" sz="2000" b="1" i="0" u="none" strike="noStrike" baseline="0" dirty="0">
                <a:latin typeface="Times New Roman" panose="02020603050405020304" pitchFamily="18" charset="0"/>
                <a:cs typeface="Times New Roman" panose="02020603050405020304" pitchFamily="18" charset="0"/>
              </a:rPr>
              <a:t>verbs can also occur as arguments </a:t>
            </a:r>
            <a:r>
              <a:rPr lang="en-US" sz="2000" b="0" i="0" u="none" strike="noStrike" baseline="0" dirty="0">
                <a:latin typeface="Times New Roman" panose="02020603050405020304" pitchFamily="18" charset="0"/>
                <a:cs typeface="Times New Roman" panose="02020603050405020304" pitchFamily="18" charset="0"/>
              </a:rPr>
              <a:t>as in the following </a:t>
            </a:r>
            <a:r>
              <a:rPr lang="en-IN" sz="2000" b="0" i="0" u="none" strike="noStrike" baseline="0" dirty="0">
                <a:latin typeface="Times New Roman" panose="02020603050405020304" pitchFamily="18" charset="0"/>
                <a:cs typeface="Times New Roman" panose="02020603050405020304" pitchFamily="18" charset="0"/>
              </a:rPr>
              <a:t>example from Tagalog:</a:t>
            </a:r>
          </a:p>
          <a:p>
            <a:pPr lvl="1" algn="l"/>
            <a:r>
              <a:rPr lang="pl-PL" b="0" i="0" u="none" strike="noStrike" baseline="0" dirty="0">
                <a:latin typeface="Times New Roman" panose="02020603050405020304" pitchFamily="18" charset="0"/>
                <a:cs typeface="Times New Roman" panose="02020603050405020304" pitchFamily="18" charset="0"/>
              </a:rPr>
              <a:t>(16) Pinanood ko </a:t>
            </a:r>
            <a:r>
              <a:rPr lang="en-US" b="0" i="0" u="none" strike="noStrike" baseline="0" dirty="0">
                <a:latin typeface="Times New Roman" panose="02020603050405020304" pitchFamily="18" charset="0"/>
                <a:cs typeface="Times New Roman" panose="02020603050405020304" pitchFamily="18" charset="0"/>
              </a:rPr>
              <a:t>  </a:t>
            </a:r>
            <a:r>
              <a:rPr lang="pl-PL" b="0" i="0" u="none" strike="noStrike" baseline="0" dirty="0">
                <a:latin typeface="Times New Roman" panose="02020603050405020304" pitchFamily="18" charset="0"/>
                <a:cs typeface="Times New Roman" panose="02020603050405020304" pitchFamily="18" charset="0"/>
              </a:rPr>
              <a:t>ang </a:t>
            </a:r>
            <a:r>
              <a:rPr lang="en-US" b="0" i="0" u="none" strike="noStrike" baseline="0" dirty="0">
                <a:latin typeface="Times New Roman" panose="02020603050405020304" pitchFamily="18" charset="0"/>
                <a:cs typeface="Times New Roman" panose="02020603050405020304" pitchFamily="18" charset="0"/>
              </a:rPr>
              <a:t> </a:t>
            </a:r>
            <a:r>
              <a:rPr lang="pl-PL" b="0" i="0" u="none" strike="noStrike" baseline="0" dirty="0">
                <a:latin typeface="Times New Roman" panose="02020603050405020304" pitchFamily="18" charset="0"/>
                <a:cs typeface="Times New Roman" panose="02020603050405020304" pitchFamily="18" charset="0"/>
              </a:rPr>
              <a:t>mga </a:t>
            </a:r>
            <a:r>
              <a:rPr lang="en-US" b="0" i="0" u="none" strike="noStrike" baseline="0" dirty="0">
                <a:latin typeface="Times New Roman" panose="02020603050405020304" pitchFamily="18" charset="0"/>
                <a:cs typeface="Times New Roman" panose="02020603050405020304" pitchFamily="18" charset="0"/>
              </a:rPr>
              <a:t>   </a:t>
            </a:r>
            <a:r>
              <a:rPr lang="pl-PL" b="0" i="1" u="none" strike="noStrike" baseline="0" dirty="0">
                <a:latin typeface="Times New Roman" panose="02020603050405020304" pitchFamily="18" charset="0"/>
                <a:cs typeface="Times New Roman" panose="02020603050405020304" pitchFamily="18" charset="0"/>
              </a:rPr>
              <a:t>sumasayaw</a:t>
            </a:r>
          </a:p>
          <a:p>
            <a:pPr lvl="1" algn="l"/>
            <a:r>
              <a:rPr lang="en-US" b="0" i="0" u="none" strike="noStrike" baseline="0" dirty="0">
                <a:latin typeface="Times New Roman" panose="02020603050405020304" pitchFamily="18" charset="0"/>
                <a:cs typeface="Times New Roman" panose="02020603050405020304" pitchFamily="18" charset="0"/>
              </a:rPr>
              <a:t>        watch       I     top   pl       were. dancing</a:t>
            </a:r>
          </a:p>
          <a:p>
            <a:pPr lvl="1" algn="l"/>
            <a:r>
              <a:rPr lang="en-US" b="0" i="0" u="none" strike="noStrike" baseline="0" dirty="0">
                <a:latin typeface="Times New Roman" panose="02020603050405020304" pitchFamily="18" charset="0"/>
                <a:cs typeface="Times New Roman" panose="02020603050405020304" pitchFamily="18" charset="0"/>
              </a:rPr>
              <a:t>        ‘I watched the ones who were dancing’</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use of a verb as an argument is to be distinguished from the probably more common use of a verbal </a:t>
            </a:r>
            <a:r>
              <a:rPr lang="en-US" sz="2000" b="0" i="1" u="none" strike="noStrike" baseline="0" dirty="0">
                <a:latin typeface="Times New Roman" panose="02020603050405020304" pitchFamily="18" charset="0"/>
                <a:cs typeface="Times New Roman" panose="02020603050405020304" pitchFamily="18" charset="0"/>
              </a:rPr>
              <a:t>noun </a:t>
            </a:r>
            <a:r>
              <a:rPr lang="en-US" sz="2000" b="0" i="0" u="none" strike="noStrike" baseline="0" dirty="0">
                <a:latin typeface="Times New Roman" panose="02020603050405020304" pitchFamily="18" charset="0"/>
                <a:cs typeface="Times New Roman" panose="02020603050405020304" pitchFamily="18" charset="0"/>
              </a:rPr>
              <a:t>as an argument, as in Akan:</a:t>
            </a:r>
          </a:p>
          <a:p>
            <a:pPr lvl="1" algn="l"/>
            <a:r>
              <a:rPr lang="en-IN" b="0" i="0" u="none" strike="noStrike" baseline="0" dirty="0">
                <a:latin typeface="Times New Roman" panose="02020603050405020304" pitchFamily="18" charset="0"/>
                <a:cs typeface="Times New Roman" panose="02020603050405020304" pitchFamily="18" charset="0"/>
              </a:rPr>
              <a:t> (17) </a:t>
            </a:r>
            <a:r>
              <a:rPr lang="en-IN" b="0" i="0" u="none" strike="noStrike" baseline="0" dirty="0" err="1">
                <a:latin typeface="Times New Roman" panose="02020603050405020304" pitchFamily="18" charset="0"/>
                <a:cs typeface="Times New Roman" panose="02020603050405020304" pitchFamily="18" charset="0"/>
              </a:rPr>
              <a:t>Mehw</a:t>
            </a:r>
            <a:r>
              <a:rPr lang="el-GR" b="0" i="0" u="none" strike="noStrike" baseline="0" dirty="0">
                <a:latin typeface="Times New Roman" panose="02020603050405020304" pitchFamily="18" charset="0"/>
                <a:cs typeface="Times New Roman" panose="02020603050405020304" pitchFamily="18" charset="0"/>
              </a:rPr>
              <a:t>εε </a:t>
            </a:r>
            <a:r>
              <a:rPr lang="en-US" b="0" i="0" u="none" strike="noStrike" baseline="0" dirty="0">
                <a:latin typeface="Times New Roman" panose="02020603050405020304" pitchFamily="18" charset="0"/>
                <a:cs typeface="Times New Roman" panose="02020603050405020304" pitchFamily="18" charset="0"/>
              </a:rPr>
              <a:t>     </a:t>
            </a:r>
            <a:r>
              <a:rPr lang="en-IN" b="0" i="1" u="none" strike="noStrike" baseline="0" dirty="0" err="1">
                <a:latin typeface="Times New Roman" panose="02020603050405020304" pitchFamily="18" charset="0"/>
                <a:cs typeface="Times New Roman" panose="02020603050405020304" pitchFamily="18" charset="0"/>
              </a:rPr>
              <a:t>asaw</a:t>
            </a:r>
            <a:r>
              <a:rPr lang="en-IN" b="0" i="1" u="none" strike="noStrike" baseline="0"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no</a:t>
            </a:r>
          </a:p>
          <a:p>
            <a:pPr lvl="1" algn="l"/>
            <a:r>
              <a:rPr lang="en-IN" b="0" i="0" u="none" strike="noStrike" baseline="0" dirty="0">
                <a:latin typeface="Times New Roman" panose="02020603050405020304" pitchFamily="18" charset="0"/>
                <a:cs typeface="Times New Roman" panose="02020603050405020304" pitchFamily="18" charset="0"/>
              </a:rPr>
              <a:t>         I. watched   dancing the</a:t>
            </a:r>
          </a:p>
          <a:p>
            <a:pPr lvl="1" algn="l"/>
            <a:r>
              <a:rPr lang="en-IN" b="0" i="0" u="none" strike="noStrike" baseline="0" dirty="0">
                <a:latin typeface="Times New Roman" panose="02020603050405020304" pitchFamily="18" charset="0"/>
                <a:cs typeface="Times New Roman" panose="02020603050405020304" pitchFamily="18" charset="0"/>
              </a:rPr>
              <a:t>         ‘I watched the dancing</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verbal noun is a noun which is morphologically related to a verb, but which does not itself occur as a verbal predicate. For example, the verbal noun </a:t>
            </a:r>
            <a:r>
              <a:rPr lang="en-US" sz="2000" b="0" i="1" u="none" strike="noStrike" baseline="0" dirty="0" err="1">
                <a:latin typeface="Times New Roman" panose="02020603050405020304" pitchFamily="18" charset="0"/>
                <a:cs typeface="Times New Roman" panose="02020603050405020304" pitchFamily="18" charset="0"/>
              </a:rPr>
              <a:t>asaw</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of (17) is related to the verb </a:t>
            </a:r>
            <a:r>
              <a:rPr lang="en-US" sz="2000" b="0" i="1" u="none" strike="noStrike" baseline="0" dirty="0">
                <a:latin typeface="Times New Roman" panose="02020603050405020304" pitchFamily="18" charset="0"/>
                <a:cs typeface="Times New Roman" panose="02020603050405020304" pitchFamily="18" charset="0"/>
              </a:rPr>
              <a:t>saw ‘</a:t>
            </a:r>
            <a:r>
              <a:rPr lang="en-US" sz="2000" b="0" i="0" u="none" strike="noStrike" baseline="0" dirty="0">
                <a:latin typeface="Times New Roman" panose="02020603050405020304" pitchFamily="18" charset="0"/>
                <a:cs typeface="Times New Roman" panose="02020603050405020304" pitchFamily="18" charset="0"/>
              </a:rPr>
              <a:t>dance’ but could never itself be used as a </a:t>
            </a:r>
            <a:r>
              <a:rPr lang="en-IN" sz="2000" b="0" i="0" u="none" strike="noStrike" baseline="0" dirty="0">
                <a:latin typeface="Times New Roman" panose="02020603050405020304" pitchFamily="18" charset="0"/>
                <a:cs typeface="Times New Roman" panose="02020603050405020304" pitchFamily="18" charset="0"/>
              </a:rPr>
              <a:t>predicate.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33C7A0D-E9DF-CEC8-5679-E975280A6C01}"/>
              </a:ext>
            </a:extLst>
          </p:cNvPr>
          <p:cNvSpPr>
            <a:spLocks noGrp="1"/>
          </p:cNvSpPr>
          <p:nvPr>
            <p:ph type="sldNum" sz="quarter" idx="12"/>
          </p:nvPr>
        </p:nvSpPr>
        <p:spPr/>
        <p:txBody>
          <a:bodyPr/>
          <a:lstStyle/>
          <a:p>
            <a:fld id="{9953917B-9314-44A8-9CF5-8C1178B13F89}" type="slidenum">
              <a:rPr lang="en-IN" smtClean="0"/>
              <a:t>23</a:t>
            </a:fld>
            <a:endParaRPr lang="en-IN"/>
          </a:p>
        </p:txBody>
      </p:sp>
    </p:spTree>
    <p:extLst>
      <p:ext uri="{BB962C8B-B14F-4D97-AF65-F5344CB8AC3E}">
        <p14:creationId xmlns:p14="http://schemas.microsoft.com/office/powerpoint/2010/main" val="23766391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05744-62F5-AD99-1BD4-41B3C6C3F0D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8247B40-1AB9-BFC1-65D5-B932D4C602ED}"/>
              </a:ext>
            </a:extLst>
          </p:cNvPr>
          <p:cNvSpPr>
            <a:spLocks noGrp="1"/>
          </p:cNvSpPr>
          <p:nvPr>
            <p:ph type="subTitle" idx="1"/>
          </p:nvPr>
        </p:nvSpPr>
        <p:spPr>
          <a:xfrm>
            <a:off x="936172" y="564923"/>
            <a:ext cx="11179628" cy="5791427"/>
          </a:xfrm>
        </p:spPr>
        <p:txBody>
          <a:bodyPr>
            <a:no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Verbs can be specified </a:t>
            </a:r>
            <a:r>
              <a:rPr lang="en-US" sz="2000" dirty="0">
                <a:latin typeface="Times New Roman" panose="02020603050405020304" pitchFamily="18" charset="0"/>
                <a:cs typeface="Times New Roman" panose="02020603050405020304" pitchFamily="18" charset="0"/>
              </a:rPr>
              <a:t>for </a:t>
            </a:r>
            <a:r>
              <a:rPr lang="en-US" sz="2000" i="1" dirty="0">
                <a:latin typeface="Times New Roman" panose="02020603050405020304" pitchFamily="18" charset="0"/>
                <a:cs typeface="Times New Roman" panose="02020603050405020304" pitchFamily="18" charset="0"/>
              </a:rPr>
              <a:t>tense, aspect, mood, voice, and polarity</a:t>
            </a:r>
            <a:r>
              <a:rPr lang="en-US" sz="2000" dirty="0">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IN" sz="2000" b="1" i="0" u="none" strike="noStrike" baseline="0" dirty="0">
                <a:latin typeface="Times New Roman" panose="02020603050405020304" pitchFamily="18" charset="0"/>
                <a:cs typeface="Times New Roman" panose="02020603050405020304" pitchFamily="18" charset="0"/>
              </a:rPr>
              <a:t>Tense</a:t>
            </a:r>
            <a:r>
              <a:rPr lang="en-IN" sz="2000" b="0" i="0" u="none" strike="noStrike" baseline="0" dirty="0">
                <a:latin typeface="Times New Roman" panose="02020603050405020304" pitchFamily="18" charset="0"/>
                <a:cs typeface="Times New Roman" panose="02020603050405020304" pitchFamily="18" charset="0"/>
              </a:rPr>
              <a:t> marking indicates time </a:t>
            </a:r>
            <a:r>
              <a:rPr lang="en-US" sz="2000" b="0" i="0" u="none" strike="noStrike" baseline="0" dirty="0">
                <a:latin typeface="Times New Roman" panose="02020603050405020304" pitchFamily="18" charset="0"/>
                <a:cs typeface="Times New Roman" panose="02020603050405020304" pitchFamily="18" charset="0"/>
              </a:rPr>
              <a:t>relative to the time of the utterance:</a:t>
            </a:r>
          </a:p>
          <a:p>
            <a:pPr algn="l"/>
            <a:r>
              <a:rPr lang="en-US" sz="1800" b="0" i="0" u="none" strike="noStrike" baseline="0" dirty="0">
                <a:latin typeface="Times New Roman" panose="02020603050405020304" pitchFamily="18" charset="0"/>
                <a:cs typeface="Times New Roman" panose="02020603050405020304" pitchFamily="18" charset="0"/>
              </a:rPr>
              <a:t>      </a:t>
            </a:r>
            <a:r>
              <a:rPr lang="en-US" sz="1800" b="0" i="0" u="none" strike="noStrike" baseline="0" dirty="0" err="1">
                <a:latin typeface="Times New Roman" panose="02020603050405020304" pitchFamily="18" charset="0"/>
                <a:cs typeface="Times New Roman" panose="02020603050405020304" pitchFamily="18" charset="0"/>
              </a:rPr>
              <a:t>Eg</a:t>
            </a:r>
            <a:r>
              <a:rPr lang="en-US" sz="1800" b="0" i="0" u="none" strike="noStrike" baseline="0" dirty="0">
                <a:latin typeface="Times New Roman" panose="02020603050405020304" pitchFamily="18" charset="0"/>
                <a:cs typeface="Times New Roman" panose="02020603050405020304" pitchFamily="18" charset="0"/>
              </a:rPr>
              <a:t> ‘he came    (earlier than a few days ago)’,             [depending on how languages express]</a:t>
            </a:r>
          </a:p>
          <a:p>
            <a:pPr lvl="1" algn="l"/>
            <a:r>
              <a:rPr lang="en-US" sz="1800" b="0" i="0" u="none" strike="noStrike" baseline="0" dirty="0">
                <a:latin typeface="Times New Roman" panose="02020603050405020304" pitchFamily="18" charset="0"/>
                <a:cs typeface="Times New Roman" panose="02020603050405020304" pitchFamily="18" charset="0"/>
              </a:rPr>
              <a:t>     ‘he came     (within the past few days)’,</a:t>
            </a:r>
          </a:p>
          <a:p>
            <a:pPr lvl="1" algn="l"/>
            <a:r>
              <a:rPr lang="en-US" sz="1800" b="0" i="0" u="none" strike="noStrike" baseline="0" dirty="0">
                <a:latin typeface="Times New Roman" panose="02020603050405020304" pitchFamily="18" charset="0"/>
                <a:cs typeface="Times New Roman" panose="02020603050405020304" pitchFamily="18" charset="0"/>
              </a:rPr>
              <a:t>     ‘he came      (earlier today)’, </a:t>
            </a:r>
            <a:endParaRPr lang="en-US" sz="1800" b="0" i="1" u="none" strike="noStrike" baseline="0" dirty="0">
              <a:latin typeface="Times New Roman" panose="02020603050405020304" pitchFamily="18" charset="0"/>
              <a:cs typeface="Times New Roman" panose="02020603050405020304" pitchFamily="18" charset="0"/>
            </a:endParaRPr>
          </a:p>
          <a:p>
            <a:pPr lvl="1" algn="l"/>
            <a:r>
              <a:rPr lang="en-US" sz="1800" b="0" i="0" u="none" strike="noStrike" baseline="0" dirty="0">
                <a:latin typeface="Times New Roman" panose="02020603050405020304" pitchFamily="18" charset="0"/>
                <a:cs typeface="Times New Roman" panose="02020603050405020304" pitchFamily="18" charset="0"/>
              </a:rPr>
              <a:t>     ‘he will come   (in the near future)’, </a:t>
            </a:r>
            <a:endParaRPr lang="en-US" sz="1800" b="0" i="1" u="none" strike="noStrike" baseline="0" dirty="0">
              <a:latin typeface="Times New Roman" panose="02020603050405020304" pitchFamily="18" charset="0"/>
              <a:cs typeface="Times New Roman" panose="02020603050405020304" pitchFamily="18" charset="0"/>
            </a:endParaRPr>
          </a:p>
          <a:p>
            <a:pPr lvl="1" algn="l"/>
            <a:r>
              <a:rPr lang="en-US" sz="1800" b="0" i="0" u="none" strike="noStrike" baseline="0" dirty="0">
                <a:latin typeface="Times New Roman" panose="02020603050405020304" pitchFamily="18" charset="0"/>
                <a:cs typeface="Times New Roman" panose="02020603050405020304" pitchFamily="18" charset="0"/>
              </a:rPr>
              <a:t>     ‘he will </a:t>
            </a:r>
            <a:r>
              <a:rPr lang="en-IN" sz="1800" b="0" i="0" u="none" strike="noStrike" baseline="0" dirty="0">
                <a:latin typeface="Times New Roman" panose="02020603050405020304" pitchFamily="18" charset="0"/>
                <a:cs typeface="Times New Roman" panose="02020603050405020304" pitchFamily="18" charset="0"/>
              </a:rPr>
              <a:t>come   (in the distant future)’.</a:t>
            </a:r>
          </a:p>
          <a:p>
            <a:pPr marL="342900" indent="-34290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Aspect</a:t>
            </a:r>
            <a:r>
              <a:rPr lang="en-US" sz="2000" dirty="0">
                <a:latin typeface="Times New Roman" panose="02020603050405020304" pitchFamily="18" charset="0"/>
                <a:cs typeface="Times New Roman" panose="02020603050405020304" pitchFamily="18" charset="0"/>
              </a:rPr>
              <a:t> marking indicates whether the action of the verb is regarded as complete or incomplete, durative or momentaneous, etc.:</a:t>
            </a:r>
          </a:p>
          <a:p>
            <a:pPr marL="342900" indent="-34290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Mood</a:t>
            </a:r>
            <a:r>
              <a:rPr lang="en-US" sz="2000" dirty="0">
                <a:latin typeface="Times New Roman" panose="02020603050405020304" pitchFamily="18" charset="0"/>
                <a:cs typeface="Times New Roman" panose="02020603050405020304" pitchFamily="18" charset="0"/>
              </a:rPr>
              <a:t> marking involves distinctions such as indicative (actual) vs subjunctive (possible) or declarative vs interrogative:</a:t>
            </a:r>
          </a:p>
          <a:p>
            <a:pPr marL="342900" indent="-34290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Voice</a:t>
            </a:r>
            <a:r>
              <a:rPr lang="en-US" sz="2000" dirty="0">
                <a:latin typeface="Times New Roman" panose="02020603050405020304" pitchFamily="18" charset="0"/>
                <a:cs typeface="Times New Roman" panose="02020603050405020304" pitchFamily="18" charset="0"/>
              </a:rPr>
              <a:t> marking has to do with the role of the subject in the action expressed by the verb, the most common voice distinction being active vs passive.</a:t>
            </a:r>
          </a:p>
          <a:p>
            <a:pPr marL="342900" indent="-342900" algn="l">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Polarity</a:t>
            </a:r>
            <a:r>
              <a:rPr lang="en-US" sz="2000" dirty="0">
                <a:latin typeface="Times New Roman" panose="02020603050405020304" pitchFamily="18" charset="0"/>
                <a:cs typeface="Times New Roman" panose="02020603050405020304" pitchFamily="18" charset="0"/>
              </a:rPr>
              <a:t> marking distinguishes affirmative from negative</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t>
            </a:r>
            <a:r>
              <a:rPr lang="en-US" sz="2000" b="1" dirty="0">
                <a:latin typeface="Times New Roman" panose="02020603050405020304" pitchFamily="18" charset="0"/>
                <a:cs typeface="Times New Roman" panose="02020603050405020304" pitchFamily="18" charset="0"/>
              </a:rPr>
              <a:t>In addition </a:t>
            </a:r>
            <a:r>
              <a:rPr lang="en-US" sz="2000" dirty="0">
                <a:latin typeface="Times New Roman" panose="02020603050405020304" pitchFamily="18" charset="0"/>
                <a:cs typeface="Times New Roman" panose="02020603050405020304" pitchFamily="18" charset="0"/>
              </a:rPr>
              <a:t>to being marked for inherently verbal categorizations, verbs in some languages are marked to indicate certain categorizations (person, number, class) of their subjects</a:t>
            </a:r>
            <a:endParaRPr lang="en-IN" sz="2000" dirty="0">
              <a:latin typeface="Times New Roman" panose="02020603050405020304" pitchFamily="18" charset="0"/>
              <a:cs typeface="Times New Roman" panose="02020603050405020304" pitchFamily="18" charset="0"/>
            </a:endParaRPr>
          </a:p>
          <a:p>
            <a:pPr algn="l"/>
            <a:endParaRPr lang="en-IN"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F4EEEA1-EEC1-2683-13C0-84D1EDBCC094}"/>
              </a:ext>
            </a:extLst>
          </p:cNvPr>
          <p:cNvSpPr>
            <a:spLocks noGrp="1"/>
          </p:cNvSpPr>
          <p:nvPr>
            <p:ph type="sldNum" sz="quarter" idx="12"/>
          </p:nvPr>
        </p:nvSpPr>
        <p:spPr/>
        <p:txBody>
          <a:bodyPr/>
          <a:lstStyle/>
          <a:p>
            <a:fld id="{9953917B-9314-44A8-9CF5-8C1178B13F89}" type="slidenum">
              <a:rPr lang="en-IN" smtClean="0"/>
              <a:t>24</a:t>
            </a:fld>
            <a:endParaRPr lang="en-IN"/>
          </a:p>
        </p:txBody>
      </p:sp>
    </p:spTree>
    <p:extLst>
      <p:ext uri="{BB962C8B-B14F-4D97-AF65-F5344CB8AC3E}">
        <p14:creationId xmlns:p14="http://schemas.microsoft.com/office/powerpoint/2010/main" val="910543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18611-DD84-546A-CEB3-3E2FC1D0689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A60299E-F020-891D-A132-AB058D0576C6}"/>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all languages it is possible to </a:t>
            </a:r>
            <a:r>
              <a:rPr lang="en-US" sz="2000" b="1" dirty="0">
                <a:latin typeface="Times New Roman" panose="02020603050405020304" pitchFamily="18" charset="0"/>
                <a:cs typeface="Times New Roman" panose="02020603050405020304" pitchFamily="18" charset="0"/>
              </a:rPr>
              <a:t>subclassify verbs as transitive or intransitive </a:t>
            </a:r>
            <a:r>
              <a:rPr lang="en-US" sz="2000" dirty="0">
                <a:latin typeface="Times New Roman" panose="02020603050405020304" pitchFamily="18" charset="0"/>
                <a:cs typeface="Times New Roman" panose="02020603050405020304" pitchFamily="18" charset="0"/>
              </a:rPr>
              <a:t>on the basis of whether or not they occur with objects.</a:t>
            </a:r>
          </a:p>
          <a:p>
            <a:pPr lvl="1" algn="l">
              <a:lnSpc>
                <a:spcPct val="150000"/>
              </a:lnSpc>
              <a:spcBef>
                <a:spcPts val="0"/>
              </a:spcBef>
            </a:pPr>
            <a:r>
              <a:rPr lang="en-IN" b="0" i="0" u="none" strike="noStrike" baseline="0" dirty="0">
                <a:latin typeface="Times New Roman" panose="02020603050405020304" pitchFamily="18" charset="0"/>
                <a:cs typeface="Times New Roman" panose="02020603050405020304" pitchFamily="18" charset="0"/>
              </a:rPr>
              <a:t>‘They bought it’</a:t>
            </a:r>
            <a:endParaRPr lang="en-US" b="0" i="0" u="none" strike="noStrike" baseline="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IN" b="0" i="0" u="none" strike="noStrike" baseline="0" dirty="0">
                <a:latin typeface="Times New Roman" panose="02020603050405020304" pitchFamily="18" charset="0"/>
                <a:cs typeface="Times New Roman" panose="02020603050405020304" pitchFamily="18" charset="0"/>
              </a:rPr>
              <a:t>‘They walked’</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7CDA00A-56F6-CD73-8E68-655FAF2A359D}"/>
              </a:ext>
            </a:extLst>
          </p:cNvPr>
          <p:cNvSpPr>
            <a:spLocks noGrp="1"/>
          </p:cNvSpPr>
          <p:nvPr>
            <p:ph type="sldNum" sz="quarter" idx="12"/>
          </p:nvPr>
        </p:nvSpPr>
        <p:spPr/>
        <p:txBody>
          <a:bodyPr/>
          <a:lstStyle/>
          <a:p>
            <a:fld id="{9953917B-9314-44A8-9CF5-8C1178B13F89}" type="slidenum">
              <a:rPr lang="en-IN" smtClean="0"/>
              <a:t>25</a:t>
            </a:fld>
            <a:endParaRPr lang="en-IN"/>
          </a:p>
        </p:txBody>
      </p:sp>
    </p:spTree>
    <p:extLst>
      <p:ext uri="{BB962C8B-B14F-4D97-AF65-F5344CB8AC3E}">
        <p14:creationId xmlns:p14="http://schemas.microsoft.com/office/powerpoint/2010/main" val="20919716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E0CC2A-08EE-74D9-303F-2EBF47EA6D9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239753D-337C-AF25-E6C8-0BF9229EBD90}"/>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Many languages also have a subclass of </a:t>
            </a:r>
            <a:r>
              <a:rPr lang="en-US" sz="2000" b="1" dirty="0">
                <a:latin typeface="Times New Roman" panose="02020603050405020304" pitchFamily="18" charset="0"/>
                <a:cs typeface="Times New Roman" panose="02020603050405020304" pitchFamily="18" charset="0"/>
              </a:rPr>
              <a:t>copulative verbs</a:t>
            </a:r>
            <a:r>
              <a:rPr lang="en-US" sz="2000" dirty="0">
                <a:latin typeface="Times New Roman" panose="02020603050405020304" pitchFamily="18" charset="0"/>
                <a:cs typeface="Times New Roman" panose="02020603050405020304" pitchFamily="18" charset="0"/>
              </a:rPr>
              <a:t>, like </a:t>
            </a:r>
            <a:r>
              <a:rPr lang="en-US" sz="2000" b="1" dirty="0">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verb </a:t>
            </a:r>
            <a:r>
              <a:rPr lang="en-US" sz="2000" i="1" dirty="0">
                <a:latin typeface="Times New Roman" panose="02020603050405020304" pitchFamily="18" charset="0"/>
                <a:cs typeface="Times New Roman" panose="02020603050405020304" pitchFamily="18" charset="0"/>
              </a:rPr>
              <a:t>be</a:t>
            </a:r>
            <a:r>
              <a:rPr lang="en-US" sz="2000" dirty="0">
                <a:latin typeface="Times New Roman" panose="02020603050405020304" pitchFamily="18" charset="0"/>
                <a:cs typeface="Times New Roman" panose="02020603050405020304" pitchFamily="18" charset="0"/>
              </a:rPr>
              <a:t>, that occur with predicate nominals or adjectives.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other languages, however, there is either no copula at all (as in Tagalog – cf. example (8)) or the copula is not a verb (as in Hausa – cf. example (7)).</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A183C99-ED35-F888-AEAE-DF34FD1F2C0D}"/>
              </a:ext>
            </a:extLst>
          </p:cNvPr>
          <p:cNvSpPr>
            <a:spLocks noGrp="1"/>
          </p:cNvSpPr>
          <p:nvPr>
            <p:ph type="sldNum" sz="quarter" idx="12"/>
          </p:nvPr>
        </p:nvSpPr>
        <p:spPr/>
        <p:txBody>
          <a:bodyPr/>
          <a:lstStyle/>
          <a:p>
            <a:fld id="{9953917B-9314-44A8-9CF5-8C1178B13F89}" type="slidenum">
              <a:rPr lang="en-IN" smtClean="0"/>
              <a:t>26</a:t>
            </a:fld>
            <a:endParaRPr lang="en-IN"/>
          </a:p>
        </p:txBody>
      </p:sp>
    </p:spTree>
    <p:extLst>
      <p:ext uri="{BB962C8B-B14F-4D97-AF65-F5344CB8AC3E}">
        <p14:creationId xmlns:p14="http://schemas.microsoft.com/office/powerpoint/2010/main" val="2441322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476CE-F65D-0013-7516-EACEBAC7C17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8E50D37-5B8A-B897-6455-BACA8198F2E8}"/>
              </a:ext>
            </a:extLst>
          </p:cNvPr>
          <p:cNvSpPr>
            <a:spLocks noGrp="1"/>
          </p:cNvSpPr>
          <p:nvPr>
            <p:ph type="subTitle" idx="1"/>
          </p:nvPr>
        </p:nvSpPr>
        <p:spPr>
          <a:xfrm>
            <a:off x="936172" y="564923"/>
            <a:ext cx="11179628" cy="5791427"/>
          </a:xfrm>
        </p:spPr>
        <p:txBody>
          <a:bodyPr>
            <a:normAutofit fontScale="92500" lnSpcReduction="10000"/>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Another widespread </a:t>
            </a:r>
            <a:r>
              <a:rPr lang="en-US" sz="2000" b="1" dirty="0">
                <a:latin typeface="Times New Roman" panose="02020603050405020304" pitchFamily="18" charset="0"/>
                <a:cs typeface="Times New Roman" panose="02020603050405020304" pitchFamily="18" charset="0"/>
              </a:rPr>
              <a:t>subclassification of verbs </a:t>
            </a:r>
            <a:r>
              <a:rPr lang="en-US" sz="2000" dirty="0">
                <a:latin typeface="Times New Roman" panose="02020603050405020304" pitchFamily="18" charset="0"/>
                <a:cs typeface="Times New Roman" panose="02020603050405020304" pitchFamily="18" charset="0"/>
              </a:rPr>
              <a:t>involves a distinction between </a:t>
            </a:r>
            <a:r>
              <a:rPr lang="en-US" sz="2000" b="1" dirty="0">
                <a:latin typeface="Times New Roman" panose="02020603050405020304" pitchFamily="18" charset="0"/>
                <a:cs typeface="Times New Roman" panose="02020603050405020304" pitchFamily="18" charset="0"/>
              </a:rPr>
              <a:t>active verbs</a:t>
            </a:r>
            <a:r>
              <a:rPr lang="en-US" sz="2000" dirty="0">
                <a:latin typeface="Times New Roman" panose="02020603050405020304" pitchFamily="18" charset="0"/>
                <a:cs typeface="Times New Roman" panose="02020603050405020304" pitchFamily="18" charset="0"/>
              </a:rPr>
              <a:t>, which express actions and the like, and </a:t>
            </a:r>
            <a:r>
              <a:rPr lang="en-US" sz="2000" b="1" dirty="0">
                <a:latin typeface="Times New Roman" panose="02020603050405020304" pitchFamily="18" charset="0"/>
                <a:cs typeface="Times New Roman" panose="02020603050405020304" pitchFamily="18" charset="0"/>
              </a:rPr>
              <a:t>stative verbs</a:t>
            </a:r>
            <a:r>
              <a:rPr lang="en-US" sz="2000" dirty="0">
                <a:latin typeface="Times New Roman" panose="02020603050405020304" pitchFamily="18" charset="0"/>
                <a:cs typeface="Times New Roman" panose="02020603050405020304" pitchFamily="18" charset="0"/>
              </a:rPr>
              <a:t>, which express states and the like.</a:t>
            </a:r>
          </a:p>
          <a:p>
            <a:pPr marL="800100" lvl="1" indent="-342900" algn="l">
              <a:lnSpc>
                <a:spcPct val="150000"/>
              </a:lnSpc>
              <a:spcBef>
                <a:spcPts val="0"/>
              </a:spcBef>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Actions verbs: </a:t>
            </a:r>
            <a:r>
              <a:rPr lang="en-US" sz="2000" dirty="0">
                <a:latin typeface="Times New Roman" panose="02020603050405020304" pitchFamily="18" charset="0"/>
                <a:cs typeface="Times New Roman" panose="02020603050405020304" pitchFamily="18" charset="0"/>
              </a:rPr>
              <a:t>denote events conceived of as being bounded in time, much as count nouns denote entities conceived of as bounded in space.</a:t>
            </a:r>
          </a:p>
          <a:p>
            <a:pPr lvl="1" algn="l">
              <a:lnSpc>
                <a:spcPct val="150000"/>
              </a:lnSpc>
              <a:spcBef>
                <a:spcPts val="0"/>
              </a:spcBef>
            </a:pPr>
            <a:r>
              <a:rPr lang="en-US" sz="2000" dirty="0">
                <a:latin typeface="Times New Roman" panose="02020603050405020304" pitchFamily="18" charset="0"/>
                <a:cs typeface="Times New Roman" panose="02020603050405020304" pitchFamily="18" charset="0"/>
              </a:rPr>
              <a:t>-    Action verbs are words that show what the subject of a sentence is doing.</a:t>
            </a:r>
          </a:p>
          <a:p>
            <a:pPr lvl="1" algn="l">
              <a:lnSpc>
                <a:spcPct val="150000"/>
              </a:lnSpc>
              <a:spcBef>
                <a:spcPts val="0"/>
              </a:spcBef>
            </a:pPr>
            <a:r>
              <a:rPr lang="en-US" sz="2000" dirty="0">
                <a:latin typeface="Times New Roman" panose="02020603050405020304" pitchFamily="18" charset="0"/>
                <a:cs typeface="Times New Roman" panose="02020603050405020304" pitchFamily="18" charset="0"/>
              </a:rPr>
              <a:t>-    They express an action, motion </a:t>
            </a:r>
          </a:p>
          <a:p>
            <a:pPr lvl="1"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eat, drink, learn, give, carry, come, take, run, go, throw</a:t>
            </a:r>
          </a:p>
          <a:p>
            <a:pPr lvl="1"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800100" lvl="1" indent="-342900" algn="l">
              <a:lnSpc>
                <a:spcPct val="150000"/>
              </a:lnSpc>
              <a:spcBef>
                <a:spcPts val="0"/>
              </a:spcBef>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Static verbs </a:t>
            </a:r>
            <a:r>
              <a:rPr lang="en-US" sz="2000" dirty="0">
                <a:latin typeface="Times New Roman" panose="02020603050405020304" pitchFamily="18" charset="0"/>
                <a:cs typeface="Times New Roman" panose="02020603050405020304" pitchFamily="18" charset="0"/>
              </a:rPr>
              <a:t>: denote states of affairs conceived of as having an indeterminate extent in time, much as mass nouns denote entities conceived of as having an indeterminate extent in space.</a:t>
            </a:r>
          </a:p>
          <a:p>
            <a:pPr lvl="1" algn="l">
              <a:lnSpc>
                <a:spcPct val="150000"/>
              </a:lnSpc>
              <a:spcBef>
                <a:spcPts val="0"/>
              </a:spcBef>
            </a:pPr>
            <a:r>
              <a:rPr lang="en-US" sz="2000" dirty="0">
                <a:latin typeface="Times New Roman" panose="02020603050405020304" pitchFamily="18" charset="0"/>
                <a:cs typeface="Times New Roman" panose="02020603050405020304" pitchFamily="18" charset="0"/>
              </a:rPr>
              <a:t>-    express a state that lasts for a period of time rather than an action, motion, or process</a:t>
            </a:r>
          </a:p>
          <a:p>
            <a:pPr lvl="1" algn="l"/>
            <a:r>
              <a:rPr lang="en-IN" sz="2000" b="0" i="0" u="none" strike="noStrike" baseline="0" dirty="0">
                <a:solidFill>
                  <a:srgbClr val="000000"/>
                </a:solidFill>
                <a:latin typeface="Times New Roman" panose="02020603050405020304" pitchFamily="18" charset="0"/>
              </a:rPr>
              <a:t>        </a:t>
            </a:r>
            <a:r>
              <a:rPr lang="en-IN" sz="2000" b="0" i="0" u="none" strike="noStrike" baseline="0" dirty="0" err="1">
                <a:solidFill>
                  <a:srgbClr val="000000"/>
                </a:solidFill>
                <a:latin typeface="Times New Roman" panose="02020603050405020304" pitchFamily="18" charset="0"/>
              </a:rPr>
              <a:t>Eg.</a:t>
            </a:r>
            <a:r>
              <a:rPr lang="en-IN" sz="2000" b="0" i="0" u="none" strike="noStrike" baseline="0" dirty="0">
                <a:solidFill>
                  <a:srgbClr val="000000"/>
                </a:solidFill>
                <a:latin typeface="Times New Roman" panose="02020603050405020304" pitchFamily="18" charset="0"/>
              </a:rPr>
              <a:t> love, know, hate, hear</a:t>
            </a:r>
            <a:r>
              <a:rPr lang="en-IN" sz="2000" dirty="0">
                <a:solidFill>
                  <a:srgbClr val="000000"/>
                </a:solidFill>
                <a:latin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rPr>
              <a:t>deny, own</a:t>
            </a:r>
            <a:r>
              <a:rPr lang="en-IN" sz="2000" dirty="0">
                <a:solidFill>
                  <a:srgbClr val="000000"/>
                </a:solidFill>
                <a:latin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rPr>
              <a:t>see</a:t>
            </a:r>
            <a:r>
              <a:rPr lang="en-IN" sz="2000" dirty="0">
                <a:solidFill>
                  <a:srgbClr val="000000"/>
                </a:solidFill>
                <a:latin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rPr>
              <a:t>imagine</a:t>
            </a:r>
            <a:r>
              <a:rPr lang="en-IN" sz="2000" dirty="0">
                <a:solidFill>
                  <a:srgbClr val="000000"/>
                </a:solidFill>
                <a:latin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rPr>
              <a:t>sit</a:t>
            </a:r>
            <a:r>
              <a:rPr lang="en-IN" sz="2000" dirty="0">
                <a:solidFill>
                  <a:srgbClr val="000000"/>
                </a:solidFill>
                <a:latin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rPr>
              <a:t>stand</a:t>
            </a:r>
            <a:r>
              <a:rPr lang="en-IN" sz="2000" dirty="0">
                <a:solidFill>
                  <a:srgbClr val="000000"/>
                </a:solidFill>
                <a:latin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rPr>
              <a:t>owe</a:t>
            </a:r>
            <a:r>
              <a:rPr lang="en-IN" sz="2000" dirty="0">
                <a:solidFill>
                  <a:srgbClr val="000000"/>
                </a:solidFill>
                <a:latin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rPr>
              <a:t>hear 	</a:t>
            </a:r>
          </a:p>
          <a:p>
            <a:pPr lvl="1" algn="l"/>
            <a:endParaRPr lang="en-IN" sz="2000" dirty="0">
              <a:solidFill>
                <a:srgbClr val="000000"/>
              </a:solidFill>
              <a:latin typeface="Times New Roman" panose="02020603050405020304" pitchFamily="18" charset="0"/>
            </a:endParaRPr>
          </a:p>
          <a:p>
            <a:pPr marL="800100" lvl="1" indent="-342900" algn="l">
              <a:buFont typeface="Arial" panose="020B0604020202020204" pitchFamily="34" charset="0"/>
              <a:buChar char="•"/>
            </a:pPr>
            <a:r>
              <a:rPr lang="en-IN" sz="2000" b="1" i="0" u="none" strike="noStrike" baseline="0" dirty="0">
                <a:solidFill>
                  <a:srgbClr val="000000"/>
                </a:solidFill>
                <a:latin typeface="Times New Roman" panose="02020603050405020304" pitchFamily="18" charset="0"/>
              </a:rPr>
              <a:t>Process verbs: </a:t>
            </a:r>
            <a:r>
              <a:rPr lang="en-US" sz="2000" b="0" i="0" u="none" strike="noStrike" baseline="0" dirty="0">
                <a:solidFill>
                  <a:srgbClr val="000000"/>
                </a:solidFill>
                <a:latin typeface="Times New Roman" panose="02020603050405020304" pitchFamily="18" charset="0"/>
              </a:rPr>
              <a:t>a change from one state to another</a:t>
            </a:r>
            <a:endParaRPr lang="en-IN" sz="2000" b="0" i="0" u="none" strike="noStrike" baseline="0" dirty="0">
              <a:solidFill>
                <a:srgbClr val="000000"/>
              </a:solidFill>
              <a:latin typeface="Times New Roman" panose="02020603050405020304" pitchFamily="18" charset="0"/>
            </a:endParaRPr>
          </a:p>
          <a:p>
            <a:pPr lvl="1" algn="l"/>
            <a:r>
              <a:rPr lang="en-IN" sz="2000" b="0" i="0" u="none" strike="noStrike" baseline="0" dirty="0">
                <a:solidFill>
                  <a:srgbClr val="000000"/>
                </a:solidFill>
                <a:latin typeface="Times New Roman" panose="02020603050405020304" pitchFamily="18" charset="0"/>
              </a:rPr>
              <a:t>        </a:t>
            </a:r>
            <a:r>
              <a:rPr lang="en-IN" sz="2000" b="0" i="0" u="none" strike="noStrike" baseline="0" dirty="0" err="1">
                <a:solidFill>
                  <a:srgbClr val="000000"/>
                </a:solidFill>
                <a:latin typeface="Times New Roman" panose="02020603050405020304" pitchFamily="18" charset="0"/>
              </a:rPr>
              <a:t>Eg.</a:t>
            </a:r>
            <a:r>
              <a:rPr lang="en-IN" sz="2000" b="0" i="0" u="none" strike="noStrike" baseline="0" dirty="0">
                <a:solidFill>
                  <a:srgbClr val="000000"/>
                </a:solidFill>
                <a:latin typeface="Times New Roman" panose="02020603050405020304" pitchFamily="18" charset="0"/>
              </a:rPr>
              <a:t> blow, ripe, flow, boil, cook, become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E578511-4E79-C3F9-C97E-FE7A75123FA1}"/>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37067687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4BB1EC-1E2E-FBA1-1576-541B82B58E9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69F8D81-6B2C-9A07-2954-EA664A8F9C59}"/>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1.3 Adjectives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all languages appear to distinguish two open classes, nouns and verbs, only certain languages make a further distinction between these and a </a:t>
            </a:r>
            <a:r>
              <a:rPr lang="en-US" sz="2000" b="1" dirty="0">
                <a:latin typeface="Times New Roman" panose="02020603050405020304" pitchFamily="18" charset="0"/>
                <a:cs typeface="Times New Roman" panose="02020603050405020304" pitchFamily="18" charset="0"/>
              </a:rPr>
              <a:t>third open class</a:t>
            </a:r>
            <a:r>
              <a:rPr lang="en-US" sz="2000" dirty="0">
                <a:latin typeface="Times New Roman" panose="02020603050405020304" pitchFamily="18" charset="0"/>
                <a:cs typeface="Times New Roman" panose="02020603050405020304" pitchFamily="18" charset="0"/>
              </a:rPr>
              <a:t>, the class of </a:t>
            </a:r>
            <a:r>
              <a:rPr lang="en-US" sz="2000" b="1" dirty="0">
                <a:latin typeface="Times New Roman" panose="02020603050405020304" pitchFamily="18" charset="0"/>
                <a:cs typeface="Times New Roman" panose="02020603050405020304" pitchFamily="18" charset="0"/>
              </a:rPr>
              <a:t>adjectives</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major question is how adjectival meanings are expressed in languages that lack an open adjectival class.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First, however, the properties of adjectives in those languages in which they do constitute a distinct open parts-of-speech class.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traditional notional definition of adjectives </a:t>
            </a:r>
            <a:r>
              <a:rPr lang="en-US" sz="2000" dirty="0">
                <a:latin typeface="Times New Roman" panose="02020603050405020304" pitchFamily="18" charset="0"/>
                <a:cs typeface="Times New Roman" panose="02020603050405020304" pitchFamily="18" charset="0"/>
              </a:rPr>
              <a:t>identifies them as the class of words </a:t>
            </a:r>
            <a:r>
              <a:rPr lang="en-US" sz="2000" b="1" dirty="0">
                <a:latin typeface="Times New Roman" panose="02020603050405020304" pitchFamily="18" charset="0"/>
                <a:cs typeface="Times New Roman" panose="02020603050405020304" pitchFamily="18" charset="0"/>
              </a:rPr>
              <a:t>denoting qualities or attributes</a:t>
            </a:r>
            <a:r>
              <a:rPr lang="en-US" sz="2000" dirty="0">
                <a:latin typeface="Times New Roman" panose="02020603050405020304" pitchFamily="18" charset="0"/>
                <a:cs typeface="Times New Roman" panose="02020603050405020304" pitchFamily="18" charset="0"/>
              </a:rPr>
              <a:t>. This definition has some well-known shortcomings.</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adjectives</a:t>
            </a:r>
            <a:r>
              <a:rPr lang="en-US" sz="2000" dirty="0">
                <a:latin typeface="Times New Roman" panose="02020603050405020304" pitchFamily="18" charset="0"/>
                <a:cs typeface="Times New Roman" panose="02020603050405020304" pitchFamily="18" charset="0"/>
              </a:rPr>
              <a:t> have usually been defined at least in part in functional terms, as words which </a:t>
            </a:r>
            <a:r>
              <a:rPr lang="en-US" sz="2000" b="1" dirty="0">
                <a:latin typeface="Times New Roman" panose="02020603050405020304" pitchFamily="18" charset="0"/>
                <a:cs typeface="Times New Roman" panose="02020603050405020304" pitchFamily="18" charset="0"/>
              </a:rPr>
              <a:t>modify nouns</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C1C03C4-40B1-D879-4E5D-596B8369FB1F}"/>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39027698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172BB-ABCD-141F-6F52-B6832357300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3F5DFD9-4B05-0C08-066D-949E57DA8B3C}"/>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addition to functioning as attributive modifiers of nouns (e.g. </a:t>
            </a:r>
            <a:r>
              <a:rPr lang="en-US" sz="2000" b="0" i="1" u="none" strike="noStrike" baseline="0" dirty="0">
                <a:latin typeface="Times New Roman" panose="02020603050405020304" pitchFamily="18" charset="0"/>
                <a:cs typeface="Times New Roman" panose="02020603050405020304" pitchFamily="18" charset="0"/>
              </a:rPr>
              <a:t>tall </a:t>
            </a:r>
            <a:r>
              <a:rPr lang="en-US" sz="2000" b="0" i="0" u="none" strike="noStrike" baseline="0" dirty="0">
                <a:latin typeface="Times New Roman" panose="02020603050405020304" pitchFamily="18" charset="0"/>
                <a:cs typeface="Times New Roman" panose="02020603050405020304" pitchFamily="18" charset="0"/>
              </a:rPr>
              <a:t>in </a:t>
            </a:r>
            <a:r>
              <a:rPr lang="en-US" sz="2000" b="0" i="1" u="none" strike="noStrike" baseline="0" dirty="0">
                <a:latin typeface="Times New Roman" panose="02020603050405020304" pitchFamily="18" charset="0"/>
                <a:cs typeface="Times New Roman" panose="02020603050405020304" pitchFamily="18" charset="0"/>
              </a:rPr>
              <a:t>the tall woman</a:t>
            </a: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adjectives may also function as predicates </a:t>
            </a:r>
            <a:r>
              <a:rPr lang="en-US" sz="2000" b="0" i="0" u="none" strike="noStrike" baseline="0" dirty="0">
                <a:latin typeface="Times New Roman" panose="02020603050405020304" pitchFamily="18" charset="0"/>
                <a:cs typeface="Times New Roman" panose="02020603050405020304" pitchFamily="18" charset="0"/>
              </a:rPr>
              <a:t>(as in </a:t>
            </a:r>
            <a:r>
              <a:rPr lang="en-US" sz="2000" b="0" i="1" u="none" strike="noStrike" baseline="0" dirty="0">
                <a:latin typeface="Times New Roman" panose="02020603050405020304" pitchFamily="18" charset="0"/>
                <a:cs typeface="Times New Roman" panose="02020603050405020304" pitchFamily="18" charset="0"/>
              </a:rPr>
              <a:t>The woman is tall</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Like predicate nouns, </a:t>
            </a:r>
            <a:r>
              <a:rPr lang="en-US" sz="2000" b="1" i="0" u="none" strike="noStrike" baseline="0" dirty="0">
                <a:latin typeface="Times New Roman" panose="02020603050405020304" pitchFamily="18" charset="0"/>
                <a:cs typeface="Times New Roman" panose="02020603050405020304" pitchFamily="18" charset="0"/>
              </a:rPr>
              <a:t>predicate adjectives </a:t>
            </a:r>
            <a:r>
              <a:rPr lang="en-US" sz="2000" b="0" i="0" u="none" strike="noStrike" baseline="0" dirty="0">
                <a:latin typeface="Times New Roman" panose="02020603050405020304" pitchFamily="18" charset="0"/>
                <a:cs typeface="Times New Roman" panose="02020603050405020304" pitchFamily="18" charset="0"/>
              </a:rPr>
              <a:t>may or may not be accompanied by a copula. </a:t>
            </a: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Thus,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 uses a copula, while </a:t>
            </a:r>
            <a:r>
              <a:rPr lang="en-US" sz="2000" b="1" i="0" u="none" strike="noStrike" baseline="0" dirty="0">
                <a:latin typeface="Times New Roman" panose="02020603050405020304" pitchFamily="18" charset="0"/>
                <a:cs typeface="Times New Roman" panose="02020603050405020304" pitchFamily="18" charset="0"/>
              </a:rPr>
              <a:t>Ilocano</a:t>
            </a:r>
            <a:r>
              <a:rPr lang="en-US" sz="2000" b="0" i="0" u="none" strike="noStrike" baseline="0" dirty="0">
                <a:latin typeface="Times New Roman" panose="02020603050405020304" pitchFamily="18" charset="0"/>
                <a:cs typeface="Times New Roman" panose="02020603050405020304" pitchFamily="18" charset="0"/>
              </a:rPr>
              <a:t> does not: </a:t>
            </a:r>
          </a:p>
          <a:p>
            <a:pPr algn="l"/>
            <a:r>
              <a:rPr lang="en-US" sz="200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Ilocano</a:t>
            </a:r>
            <a:r>
              <a:rPr lang="en-US" sz="2000" b="0" i="0" u="none" strike="noStrike" baseline="0"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Austronesian language primarily spoken in the Philippines by the Ilocano people)</a:t>
            </a:r>
            <a:endParaRPr lang="en-US" sz="2000" b="0" i="0" u="none" strike="noStrike" baseline="0"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(1)   </a:t>
            </a:r>
            <a:r>
              <a:rPr lang="en-IN" b="0" i="0" u="none" strike="noStrike" baseline="0" dirty="0" err="1">
                <a:latin typeface="Times New Roman" panose="02020603050405020304" pitchFamily="18" charset="0"/>
                <a:cs typeface="Times New Roman" panose="02020603050405020304" pitchFamily="18" charset="0"/>
              </a:rPr>
              <a:t>Natayag</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daydyay</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babae</a:t>
            </a:r>
            <a:endParaRPr lang="en-IN" b="0" i="0" u="none" strike="noStrike" baseline="0"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        tall          top           woman</a:t>
            </a:r>
          </a:p>
          <a:p>
            <a:pPr lvl="1" algn="l"/>
            <a:r>
              <a:rPr lang="en-IN" b="0" i="0" u="none" strike="noStrike" baseline="0" dirty="0">
                <a:latin typeface="Times New Roman" panose="02020603050405020304" pitchFamily="18" charset="0"/>
                <a:cs typeface="Times New Roman" panose="02020603050405020304" pitchFamily="18" charset="0"/>
              </a:rPr>
              <a:t>        ‘The woman is tall’</a:t>
            </a:r>
          </a:p>
          <a:p>
            <a:pPr algn="l"/>
            <a:endParaRPr lang="en-IN"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2A8A075-845C-5021-6FFF-25356D1D5316}"/>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37747099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4AD5D-6EAA-6FF7-71D3-611F8912F03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424C78B-1D29-9F6B-60B6-3150CD0E5719}"/>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Parts of speech </a:t>
            </a:r>
            <a:r>
              <a:rPr lang="en-US" sz="2000" dirty="0">
                <a:latin typeface="Times New Roman" panose="02020603050405020304" pitchFamily="18" charset="0"/>
                <a:cs typeface="Times New Roman" panose="02020603050405020304" pitchFamily="18" charset="0"/>
              </a:rPr>
              <a:t>is the traditional term for the </a:t>
            </a:r>
            <a:r>
              <a:rPr lang="en-US" sz="2000" b="1" dirty="0">
                <a:latin typeface="Times New Roman" panose="02020603050405020304" pitchFamily="18" charset="0"/>
                <a:cs typeface="Times New Roman" panose="02020603050405020304" pitchFamily="18" charset="0"/>
              </a:rPr>
              <a:t>major classes of words </a:t>
            </a:r>
            <a:r>
              <a:rPr lang="en-US" sz="2000" dirty="0">
                <a:latin typeface="Times New Roman" panose="02020603050405020304" pitchFamily="18" charset="0"/>
                <a:cs typeface="Times New Roman" panose="02020603050405020304" pitchFamily="18" charset="0"/>
              </a:rPr>
              <a:t>that are grammatically distinguished in a language.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While </a:t>
            </a:r>
            <a:r>
              <a:rPr lang="en-US" sz="2000" b="1" dirty="0">
                <a:latin typeface="Times New Roman" panose="02020603050405020304" pitchFamily="18" charset="0"/>
                <a:cs typeface="Times New Roman" panose="02020603050405020304" pitchFamily="18" charset="0"/>
              </a:rPr>
              <a:t>all languages make parts-of-speech distinctions</a:t>
            </a:r>
            <a:r>
              <a:rPr lang="en-US" sz="2000" dirty="0">
                <a:latin typeface="Times New Roman" panose="02020603050405020304" pitchFamily="18" charset="0"/>
                <a:cs typeface="Times New Roman" panose="02020603050405020304" pitchFamily="18" charset="0"/>
              </a:rPr>
              <a:t>, there are rather striking differences between languages with regard to both the kind and the number of such distinctions that they make.</a:t>
            </a:r>
          </a:p>
          <a:p>
            <a:pPr marL="342900" indent="-342900" algn="l">
              <a:lnSpc>
                <a:spcPct val="150000"/>
              </a:lnSpc>
              <a:spcBef>
                <a:spcPts val="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investigating an unfamiliar language may therefore find it useful to know </a:t>
            </a:r>
            <a:r>
              <a:rPr lang="en-US" sz="2000" b="1" dirty="0">
                <a:latin typeface="Times New Roman" panose="02020603050405020304" pitchFamily="18" charset="0"/>
                <a:cs typeface="Times New Roman" panose="02020603050405020304" pitchFamily="18" charset="0"/>
              </a:rPr>
              <a:t>what</a:t>
            </a:r>
            <a:r>
              <a:rPr lang="en-US" sz="2000" dirty="0">
                <a:latin typeface="Times New Roman" panose="02020603050405020304" pitchFamily="18" charset="0"/>
                <a:cs typeface="Times New Roman" panose="02020603050405020304" pitchFamily="18" charset="0"/>
              </a:rPr>
              <a:t> generalizations can be made about parts-of-speech systems.</a:t>
            </a:r>
          </a:p>
          <a:p>
            <a:pPr marL="342900" indent="-342900" algn="l">
              <a:lnSpc>
                <a:spcPct val="150000"/>
              </a:lnSpc>
              <a:spcBef>
                <a:spcPts val="0"/>
              </a:spcBef>
              <a:buFont typeface="Courier New" panose="02070309020205020404" pitchFamily="49" charset="0"/>
              <a:buChar char="o"/>
            </a:pPr>
            <a:r>
              <a:rPr lang="en-US" sz="2000" b="1" dirty="0">
                <a:latin typeface="Times New Roman" panose="02020603050405020304" pitchFamily="18" charset="0"/>
                <a:cs typeface="Times New Roman" panose="02020603050405020304" pitchFamily="18" charset="0"/>
              </a:rPr>
              <a:t>What</a:t>
            </a:r>
            <a:r>
              <a:rPr lang="en-US" sz="2000" dirty="0">
                <a:latin typeface="Times New Roman" panose="02020603050405020304" pitchFamily="18" charset="0"/>
                <a:cs typeface="Times New Roman" panose="02020603050405020304" pitchFamily="18" charset="0"/>
              </a:rPr>
              <a:t> are the ways in which languages that lack a particular part of speech express the semantic equivalent? </a:t>
            </a:r>
          </a:p>
          <a:p>
            <a:pPr marL="342900" indent="-342900" algn="l">
              <a:lnSpc>
                <a:spcPct val="150000"/>
              </a:lnSpc>
              <a:spcBef>
                <a:spcPts val="0"/>
              </a:spcBef>
              <a:buFont typeface="Courier New" panose="02070309020205020404" pitchFamily="49" charset="0"/>
              <a:buChar char="o"/>
            </a:pPr>
            <a:r>
              <a:rPr lang="en-US" sz="2000" dirty="0">
                <a:latin typeface="Times New Roman" panose="02020603050405020304" pitchFamily="18" charset="0"/>
                <a:cs typeface="Times New Roman" panose="02020603050405020304" pitchFamily="18" charset="0"/>
              </a:rPr>
              <a:t>And </a:t>
            </a:r>
            <a:r>
              <a:rPr lang="en-US" sz="2000" b="1" dirty="0">
                <a:latin typeface="Times New Roman" panose="02020603050405020304" pitchFamily="18" charset="0"/>
                <a:cs typeface="Times New Roman" panose="02020603050405020304" pitchFamily="18" charset="0"/>
              </a:rPr>
              <a:t>what</a:t>
            </a:r>
            <a:r>
              <a:rPr lang="en-US" sz="2000" dirty="0">
                <a:latin typeface="Times New Roman" panose="02020603050405020304" pitchFamily="18" charset="0"/>
                <a:cs typeface="Times New Roman" panose="02020603050405020304" pitchFamily="18" charset="0"/>
              </a:rPr>
              <a:t> relations are there between the parts-of-speech system of a language and the language’s other typological characteristics?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3F9E2B5-FD56-62A3-0A96-62F14E1CD761}"/>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7610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E8504-7BA4-1755-2D2D-DA9880D7FA1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2D43FF6-2F15-B2ED-6F92-BA71797B9B9C}"/>
              </a:ext>
            </a:extLst>
          </p:cNvPr>
          <p:cNvSpPr>
            <a:spLocks noGrp="1"/>
          </p:cNvSpPr>
          <p:nvPr>
            <p:ph type="subTitle" idx="1"/>
          </p:nvPr>
        </p:nvSpPr>
        <p:spPr>
          <a:xfrm>
            <a:off x="936172" y="564923"/>
            <a:ext cx="11179628" cy="5791427"/>
          </a:xfrm>
        </p:spPr>
        <p:txBody>
          <a:bodyPr>
            <a:normAutofit lnSpcReduction="10000"/>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category for which </a:t>
            </a:r>
            <a:r>
              <a:rPr lang="en-US" sz="2000" b="1" i="0" u="none" strike="noStrike" baseline="0" dirty="0">
                <a:latin typeface="Times New Roman" panose="02020603050405020304" pitchFamily="18" charset="0"/>
                <a:cs typeface="Times New Roman" panose="02020603050405020304" pitchFamily="18" charset="0"/>
              </a:rPr>
              <a:t>adjectives are often specified is degree</a:t>
            </a:r>
            <a:r>
              <a:rPr lang="en-US" sz="2000" b="0" i="0" u="none" strike="noStrike" baseline="0" dirty="0">
                <a:latin typeface="Times New Roman" panose="02020603050405020304" pitchFamily="18" charset="0"/>
                <a:cs typeface="Times New Roman" panose="02020603050405020304" pitchFamily="18" charset="0"/>
              </a:rPr>
              <a:t>, which includes the traditional distinctions </a:t>
            </a:r>
            <a:r>
              <a:rPr lang="en-US" sz="2000" i="1" u="none" strike="noStrike" baseline="0" dirty="0">
                <a:latin typeface="Times New Roman" panose="02020603050405020304" pitchFamily="18" charset="0"/>
                <a:cs typeface="Times New Roman" panose="02020603050405020304" pitchFamily="18" charset="0"/>
              </a:rPr>
              <a:t>positive</a:t>
            </a:r>
            <a:r>
              <a:rPr lang="en-US" sz="2000" b="0" i="1" u="none" strike="noStrike" baseline="0" dirty="0">
                <a:latin typeface="Times New Roman" panose="02020603050405020304" pitchFamily="18" charset="0"/>
                <a:cs typeface="Times New Roman" panose="02020603050405020304" pitchFamily="18" charset="0"/>
              </a:rPr>
              <a:t>, comparative, and superlative </a:t>
            </a:r>
          </a:p>
          <a:p>
            <a:pPr algn="l"/>
            <a:r>
              <a:rPr lang="en-US" sz="2000" dirty="0">
                <a:latin typeface="Times New Roman" panose="02020603050405020304" pitchFamily="18" charset="0"/>
                <a:cs typeface="Times New Roman" panose="02020603050405020304" pitchFamily="18" charset="0"/>
              </a:rPr>
              <a:t>     </a:t>
            </a:r>
            <a:r>
              <a:rPr lang="en-US" sz="2000" b="0" i="0" u="none" strike="noStrike" baseline="0" dirty="0" err="1">
                <a:latin typeface="Times New Roman" panose="02020603050405020304" pitchFamily="18" charset="0"/>
                <a:cs typeface="Times New Roman" panose="02020603050405020304" pitchFamily="18" charset="0"/>
              </a:rPr>
              <a:t>Eg.</a:t>
            </a:r>
            <a:r>
              <a:rPr lang="en-US" sz="2000" b="0" i="0" u="none" strike="noStrike" baseline="0" dirty="0">
                <a:latin typeface="Times New Roman" panose="02020603050405020304" pitchFamily="18" charset="0"/>
                <a:cs typeface="Times New Roman" panose="02020603050405020304" pitchFamily="18" charset="0"/>
              </a:rPr>
              <a:t>   </a:t>
            </a:r>
            <a:r>
              <a:rPr lang="en-IN" sz="2000" b="1" i="0" u="none" strike="noStrike" baseline="0" dirty="0">
                <a:latin typeface="Times New Roman" panose="02020603050405020304" pitchFamily="18" charset="0"/>
                <a:cs typeface="Times New Roman" panose="02020603050405020304" pitchFamily="18" charset="0"/>
              </a:rPr>
              <a:t>English</a:t>
            </a:r>
            <a:r>
              <a:rPr lang="en-IN" sz="2000" b="0" i="0" u="none" strike="noStrike" baseline="0" dirty="0">
                <a:latin typeface="Times New Roman" panose="02020603050405020304" pitchFamily="18" charset="0"/>
                <a:cs typeface="Times New Roman" panose="02020603050405020304" pitchFamily="18" charset="0"/>
              </a:rPr>
              <a:t>     </a:t>
            </a:r>
            <a:r>
              <a:rPr lang="en-IN" sz="2000" b="0" i="1" u="none" strike="noStrike" baseline="0" dirty="0">
                <a:latin typeface="Times New Roman" panose="02020603050405020304" pitchFamily="18" charset="0"/>
                <a:cs typeface="Times New Roman" panose="02020603050405020304" pitchFamily="18" charset="0"/>
              </a:rPr>
              <a:t>tall/taller/tallest</a:t>
            </a:r>
            <a:r>
              <a:rPr lang="en-IN" sz="2000" b="0" i="0" u="none" strike="noStrike" baseline="0" dirty="0">
                <a:latin typeface="Times New Roman" panose="02020603050405020304" pitchFamily="18" charset="0"/>
                <a:cs typeface="Times New Roman" panose="02020603050405020304" pitchFamily="18" charset="0"/>
              </a:rPr>
              <a:t>; </a:t>
            </a:r>
          </a:p>
          <a:p>
            <a:pPr algn="l"/>
            <a:r>
              <a:rPr lang="en-IN" sz="2000" dirty="0">
                <a:latin typeface="Times New Roman" panose="02020603050405020304" pitchFamily="18" charset="0"/>
                <a:cs typeface="Times New Roman" panose="02020603050405020304" pitchFamily="18" charset="0"/>
              </a:rPr>
              <a:t>              </a:t>
            </a:r>
            <a:r>
              <a:rPr lang="en-IN" sz="2000" b="1" i="0" u="none" strike="noStrike" baseline="0" dirty="0">
                <a:latin typeface="Times New Roman" panose="02020603050405020304" pitchFamily="18" charset="0"/>
                <a:cs typeface="Times New Roman" panose="02020603050405020304" pitchFamily="18" charset="0"/>
              </a:rPr>
              <a:t>Ilocano</a:t>
            </a:r>
            <a:r>
              <a:rPr lang="en-IN" sz="2000" b="0" i="0" u="none" strike="noStrike" baseline="0" dirty="0">
                <a:latin typeface="Times New Roman" panose="02020603050405020304" pitchFamily="18" charset="0"/>
                <a:cs typeface="Times New Roman" panose="02020603050405020304" pitchFamily="18" charset="0"/>
              </a:rPr>
              <a:t>      </a:t>
            </a:r>
            <a:r>
              <a:rPr lang="en-IN" sz="2000" b="0" i="1" u="none" strike="noStrike" baseline="0" dirty="0" err="1">
                <a:latin typeface="Times New Roman" panose="02020603050405020304" pitchFamily="18" charset="0"/>
                <a:cs typeface="Times New Roman" panose="02020603050405020304" pitchFamily="18" charset="0"/>
              </a:rPr>
              <a:t>natayag</a:t>
            </a:r>
            <a:r>
              <a:rPr lang="en-IN" sz="2000" b="0" i="1"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‘tall’ / </a:t>
            </a:r>
            <a:r>
              <a:rPr lang="en-IN" sz="2000" b="0" i="1" u="none" strike="noStrike" baseline="0" dirty="0" err="1">
                <a:latin typeface="Times New Roman" panose="02020603050405020304" pitchFamily="18" charset="0"/>
                <a:cs typeface="Times New Roman" panose="02020603050405020304" pitchFamily="18" charset="0"/>
              </a:rPr>
              <a:t>nataytayag</a:t>
            </a:r>
            <a:r>
              <a:rPr lang="en-IN" sz="2000" b="0" i="1"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‘taller’ / </a:t>
            </a:r>
            <a:r>
              <a:rPr lang="en-US" sz="2000" b="0" i="1" u="none" strike="noStrike" baseline="0" dirty="0" err="1">
                <a:latin typeface="Times New Roman" panose="02020603050405020304" pitchFamily="18" charset="0"/>
                <a:cs typeface="Times New Roman" panose="02020603050405020304" pitchFamily="18" charset="0"/>
              </a:rPr>
              <a:t>katatayagan</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‘tallest’ </a:t>
            </a:r>
          </a:p>
          <a:p>
            <a:pPr algn="l"/>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     …. </a:t>
            </a:r>
            <a:endParaRPr lang="en-US" sz="2000" b="0" i="0" u="none" strike="noStrike" baseline="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some languages, </a:t>
            </a:r>
            <a:r>
              <a:rPr lang="en-US" sz="2000" b="1" i="0" u="none" strike="noStrike" baseline="0" dirty="0">
                <a:latin typeface="Times New Roman" panose="02020603050405020304" pitchFamily="18" charset="0"/>
                <a:cs typeface="Times New Roman" panose="02020603050405020304" pitchFamily="18" charset="0"/>
              </a:rPr>
              <a:t>adjectives are also marked to indicate the categorizations of the nouns they modify </a:t>
            </a:r>
            <a:r>
              <a:rPr lang="en-US" sz="2000" b="0" i="0" u="none" strike="noStrike" baseline="0" dirty="0">
                <a:latin typeface="Times New Roman" panose="02020603050405020304" pitchFamily="18" charset="0"/>
                <a:cs typeface="Times New Roman" panose="02020603050405020304" pitchFamily="18" charset="0"/>
              </a:rPr>
              <a:t>or – when the adjectives are predicates – of the nouns that are their subjects.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Latin, for example, adjectives are marked for the case, gender, and number of nouns they modify (or are predicated of). Thus </a:t>
            </a:r>
            <a:r>
              <a:rPr lang="en-IN" sz="2000" b="0" i="0" u="none" strike="noStrike" baseline="0" dirty="0">
                <a:latin typeface="Times New Roman" panose="02020603050405020304" pitchFamily="18" charset="0"/>
                <a:cs typeface="Times New Roman" panose="02020603050405020304" pitchFamily="18" charset="0"/>
              </a:rPr>
              <a:t>in</a:t>
            </a:r>
          </a:p>
          <a:p>
            <a:pPr lvl="1" algn="l"/>
            <a:r>
              <a:rPr lang="en-IN" b="0" i="0" u="none" strike="noStrike" baseline="0" dirty="0">
                <a:latin typeface="Times New Roman" panose="02020603050405020304" pitchFamily="18" charset="0"/>
                <a:cs typeface="Times New Roman" panose="02020603050405020304" pitchFamily="18" charset="0"/>
              </a:rPr>
              <a:t>(2) </a:t>
            </a:r>
            <a:r>
              <a:rPr lang="en-IN" b="0" i="0" u="none" strike="noStrike" baseline="0" dirty="0" err="1">
                <a:latin typeface="Times New Roman" panose="02020603050405020304" pitchFamily="18" charset="0"/>
                <a:cs typeface="Times New Roman" panose="02020603050405020304" pitchFamily="18" charset="0"/>
              </a:rPr>
              <a:t>Feminae</a:t>
            </a:r>
            <a:r>
              <a:rPr lang="en-IN" b="0" i="0" u="none" strike="noStrike" baseline="0" dirty="0">
                <a:latin typeface="Times New Roman" panose="02020603050405020304" pitchFamily="18" charset="0"/>
                <a:cs typeface="Times New Roman" panose="02020603050405020304" pitchFamily="18" charset="0"/>
              </a:rPr>
              <a:t>   </a:t>
            </a:r>
            <a:r>
              <a:rPr lang="en-IN" b="0" i="1" u="none" strike="noStrike" baseline="0" dirty="0" err="1">
                <a:latin typeface="Times New Roman" panose="02020603050405020304" pitchFamily="18" charset="0"/>
                <a:cs typeface="Times New Roman" panose="02020603050405020304" pitchFamily="18" charset="0"/>
              </a:rPr>
              <a:t>procerae</a:t>
            </a:r>
            <a:r>
              <a:rPr lang="en-IN" b="0" i="1"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homines</a:t>
            </a:r>
            <a:r>
              <a:rPr lang="en-IN" b="0" i="0" u="none" strike="noStrike" baseline="0" dirty="0">
                <a:latin typeface="Times New Roman" panose="02020603050405020304" pitchFamily="18" charset="0"/>
                <a:cs typeface="Times New Roman" panose="02020603050405020304" pitchFamily="18" charset="0"/>
              </a:rPr>
              <a:t>   </a:t>
            </a:r>
            <a:r>
              <a:rPr lang="en-IN" b="0" i="1" u="none" strike="noStrike" baseline="0" dirty="0" err="1">
                <a:latin typeface="Times New Roman" panose="02020603050405020304" pitchFamily="18" charset="0"/>
                <a:cs typeface="Times New Roman" panose="02020603050405020304" pitchFamily="18" charset="0"/>
              </a:rPr>
              <a:t>proceros</a:t>
            </a:r>
            <a:r>
              <a:rPr lang="en-IN" b="0" i="1"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amant</a:t>
            </a:r>
            <a:endParaRPr lang="en-IN" b="0" i="0" u="none" strike="noStrike" baseline="0"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     women      tall            men         tall            like</a:t>
            </a:r>
          </a:p>
          <a:p>
            <a:pPr lvl="1" algn="l"/>
            <a:r>
              <a:rPr lang="en-US" b="0" i="0" u="none" strike="noStrike" baseline="0" dirty="0">
                <a:latin typeface="Times New Roman" panose="02020603050405020304" pitchFamily="18" charset="0"/>
                <a:cs typeface="Times New Roman" panose="02020603050405020304" pitchFamily="18" charset="0"/>
              </a:rPr>
              <a:t>    ‘Tall women like tall men’</a:t>
            </a:r>
          </a:p>
          <a:p>
            <a:pPr algn="l"/>
            <a:r>
              <a:rPr lang="en-US" sz="2000" b="0" i="1"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err="1">
                <a:latin typeface="Times New Roman" panose="02020603050405020304" pitchFamily="18" charset="0"/>
                <a:cs typeface="Times New Roman" panose="02020603050405020304" pitchFamily="18" charset="0"/>
              </a:rPr>
              <a:t>procerae</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a nominative feminine plural form agreeing with </a:t>
            </a:r>
            <a:r>
              <a:rPr lang="en-US" sz="2000" b="0" i="1" u="none" strike="noStrike" baseline="0" dirty="0" err="1">
                <a:latin typeface="Times New Roman" panose="02020603050405020304" pitchFamily="18" charset="0"/>
                <a:cs typeface="Times New Roman" panose="02020603050405020304" pitchFamily="18" charset="0"/>
              </a:rPr>
              <a:t>feminae</a:t>
            </a:r>
            <a:r>
              <a:rPr lang="en-US" sz="2000" b="0" i="1" u="none" strike="noStrike" baseline="0" dirty="0">
                <a:latin typeface="Times New Roman" panose="02020603050405020304" pitchFamily="18" charset="0"/>
                <a:cs typeface="Times New Roman" panose="02020603050405020304" pitchFamily="18" charset="0"/>
              </a:rPr>
              <a:t> </a:t>
            </a:r>
          </a:p>
          <a:p>
            <a:pPr algn="l"/>
            <a:r>
              <a:rPr lang="en-US" sz="2000" i="1"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while </a:t>
            </a:r>
            <a:r>
              <a:rPr lang="en-US" sz="2000" b="0" i="1" u="none" strike="noStrike" baseline="0" dirty="0" err="1">
                <a:latin typeface="Times New Roman" panose="02020603050405020304" pitchFamily="18" charset="0"/>
                <a:cs typeface="Times New Roman" panose="02020603050405020304" pitchFamily="18" charset="0"/>
              </a:rPr>
              <a:t>proceros</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an accusative masculine plural form agreeing with </a:t>
            </a:r>
            <a:r>
              <a:rPr lang="en-US" sz="2000" b="0" i="1" u="none" strike="noStrike" baseline="0" dirty="0" err="1">
                <a:latin typeface="Times New Roman" panose="02020603050405020304" pitchFamily="18" charset="0"/>
                <a:cs typeface="Times New Roman" panose="02020603050405020304" pitchFamily="18" charset="0"/>
              </a:rPr>
              <a:t>homines</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76846BE-9F5D-2771-115D-A3BC7085FDA8}"/>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41097692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60009-2E57-AE38-6F3A-7C81E18C1FB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CE0532B-20E2-2680-DFAD-D7AB060D2DC5}"/>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turn now to the question of how the notional equivalent of adjectives is expressed in </a:t>
            </a:r>
            <a:r>
              <a:rPr lang="en-US" sz="2000" b="1" dirty="0">
                <a:latin typeface="Times New Roman" panose="02020603050405020304" pitchFamily="18" charset="0"/>
                <a:cs typeface="Times New Roman" panose="02020603050405020304" pitchFamily="18" charset="0"/>
              </a:rPr>
              <a:t>languages which lack an open adjective class</a:t>
            </a:r>
            <a:r>
              <a:rPr lang="en-US" sz="2000" dirty="0">
                <a:latin typeface="Times New Roman" panose="02020603050405020304" pitchFamily="18" charset="0"/>
                <a:cs typeface="Times New Roman" panose="02020603050405020304" pitchFamily="18" charset="0"/>
              </a:rPr>
              <a:t>, a distinction can be made between two groups of such languages.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First, there are languages in which there is a class that can be called adjectives, but in which this class is closed rather than open.</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second, there are languages which lack a distinct adjective class altogether.</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01786BB-D1DA-1463-9EED-95720E7475CA}"/>
              </a:ext>
            </a:extLst>
          </p:cNvPr>
          <p:cNvSpPr>
            <a:spLocks noGrp="1"/>
          </p:cNvSpPr>
          <p:nvPr>
            <p:ph type="sldNum" sz="quarter" idx="12"/>
          </p:nvPr>
        </p:nvSpPr>
        <p:spPr/>
        <p:txBody>
          <a:bodyPr/>
          <a:lstStyle/>
          <a:p>
            <a:fld id="{9953917B-9314-44A8-9CF5-8C1178B13F89}" type="slidenum">
              <a:rPr lang="en-IN" smtClean="0"/>
              <a:t>31</a:t>
            </a:fld>
            <a:endParaRPr lang="en-IN"/>
          </a:p>
        </p:txBody>
      </p:sp>
    </p:spTree>
    <p:extLst>
      <p:ext uri="{BB962C8B-B14F-4D97-AF65-F5344CB8AC3E}">
        <p14:creationId xmlns:p14="http://schemas.microsoft.com/office/powerpoint/2010/main" val="5430465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CB472-AEB0-EB52-E4DB-AB6D9285EEF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E8AAF29-3429-32FC-BB54-DA22A5560EA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1.4 Adverbs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Apart from nouns, verbs, and adjectives, there is one other open part-of-speech class that is attested in certain languages: the class of adverbs.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label adverb is often applied to several different sets of words in a language, sets that do not necessarily have as much in common with one another, either notionally or grammatically, as, say, the subclasses of nouns or verbs that may occur in the language.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F9CFB04-EE6A-2669-47E9-2F4C1DE1C2EB}"/>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12955259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7DA19-37A8-94A0-EF9C-09EFC186D39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B5D37B8-D6DD-A08F-3F46-F6440762B35C}"/>
              </a:ext>
            </a:extLst>
          </p:cNvPr>
          <p:cNvSpPr>
            <a:spLocks noGrp="1"/>
          </p:cNvSpPr>
          <p:nvPr>
            <p:ph type="subTitle" idx="1"/>
          </p:nvPr>
        </p:nvSpPr>
        <p:spPr>
          <a:xfrm>
            <a:off x="936172" y="564923"/>
            <a:ext cx="11179628" cy="5791427"/>
          </a:xfrm>
        </p:spPr>
        <p:txBody>
          <a:bodyPr>
            <a:normAutofit/>
          </a:bodyPr>
          <a:lstStyle/>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For example, all of the italicized words of (3), which cover a considerable semantic and grammatical range, would ordinarily be identified as adverbs in a grammar of </a:t>
            </a:r>
            <a:r>
              <a:rPr lang="en-US" sz="2000" b="1" i="0" u="none" strike="noStrike" baseline="0" dirty="0">
                <a:latin typeface="Times New Roman" panose="02020603050405020304" pitchFamily="18" charset="0"/>
                <a:cs typeface="Times New Roman" panose="02020603050405020304" pitchFamily="18" charset="0"/>
              </a:rPr>
              <a:t>English</a:t>
            </a:r>
            <a:r>
              <a:rPr lang="en-US" sz="2000" b="0" i="0" u="none" strike="noStrike" baseline="0" dirty="0">
                <a:latin typeface="Times New Roman" panose="02020603050405020304" pitchFamily="18" charset="0"/>
                <a:cs typeface="Times New Roman" panose="02020603050405020304" pitchFamily="18" charset="0"/>
              </a:rPr>
              <a:t>:</a:t>
            </a:r>
          </a:p>
          <a:p>
            <a:pPr algn="l"/>
            <a:r>
              <a:rPr lang="en-US" sz="2000" b="0" i="0" u="none" strike="noStrike" baseline="0" dirty="0">
                <a:latin typeface="Times New Roman" panose="02020603050405020304" pitchFamily="18" charset="0"/>
                <a:cs typeface="Times New Roman" panose="02020603050405020304" pitchFamily="18" charset="0"/>
              </a:rPr>
              <a:t>     (3) </a:t>
            </a:r>
            <a:r>
              <a:rPr lang="en-US" sz="2000" b="0" i="1" u="none" strike="noStrike" baseline="0" dirty="0">
                <a:latin typeface="Times New Roman" panose="02020603050405020304" pitchFamily="18" charset="0"/>
                <a:cs typeface="Times New Roman" panose="02020603050405020304" pitchFamily="18" charset="0"/>
              </a:rPr>
              <a:t>Unfortunately</a:t>
            </a:r>
            <a:r>
              <a:rPr lang="en-US" sz="2000" b="0" i="0" u="none" strike="noStrike" baseline="0" dirty="0">
                <a:latin typeface="Times New Roman" panose="02020603050405020304" pitchFamily="18" charset="0"/>
                <a:cs typeface="Times New Roman" panose="02020603050405020304" pitchFamily="18" charset="0"/>
              </a:rPr>
              <a:t>, John walked </a:t>
            </a:r>
            <a:r>
              <a:rPr lang="en-US" sz="2000" b="0" i="1" u="none" strike="noStrike" baseline="0" dirty="0">
                <a:latin typeface="Times New Roman" panose="02020603050405020304" pitchFamily="18" charset="0"/>
                <a:cs typeface="Times New Roman" panose="02020603050405020304" pitchFamily="18" charset="0"/>
              </a:rPr>
              <a:t>home extremely slowly yesterday</a:t>
            </a:r>
          </a:p>
          <a:p>
            <a:pPr algn="l"/>
            <a:endParaRPr lang="en-US" sz="2000" dirty="0">
              <a:latin typeface="Times New Roman" panose="02020603050405020304" pitchFamily="18" charset="0"/>
              <a:cs typeface="Times New Roman" panose="02020603050405020304" pitchFamily="18" charset="0"/>
            </a:endParaRP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question may thus be raised as to whether there is sufficient similarity among the various types of ‘adverbs’....</a:t>
            </a:r>
          </a:p>
          <a:p>
            <a:pPr marL="342900" indent="-342900" algn="l">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 shall assume here that this question can, in general, be answered affirmatively ....</a:t>
            </a:r>
          </a:p>
          <a:p>
            <a:pPr marL="342900" indent="-34290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subclass designations for these words would be </a:t>
            </a:r>
          </a:p>
          <a:p>
            <a:pPr lvl="1" algn="l"/>
            <a:r>
              <a:rPr lang="en-US" b="0" i="0" u="none" strike="noStrike" baseline="0" dirty="0">
                <a:latin typeface="Times New Roman" panose="02020603050405020304" pitchFamily="18" charset="0"/>
                <a:cs typeface="Times New Roman" panose="02020603050405020304" pitchFamily="18" charset="0"/>
              </a:rPr>
              <a:t>‘sentence adverb’ (</a:t>
            </a:r>
            <a:r>
              <a:rPr lang="en-US" b="0" i="1" u="none" strike="noStrike" baseline="0" dirty="0">
                <a:latin typeface="Times New Roman" panose="02020603050405020304" pitchFamily="18" charset="0"/>
                <a:cs typeface="Times New Roman" panose="02020603050405020304" pitchFamily="18" charset="0"/>
              </a:rPr>
              <a:t>unfortunately</a:t>
            </a:r>
            <a:r>
              <a:rPr lang="en-US" b="0" i="0" u="none" strike="noStrike" baseline="0" dirty="0">
                <a:latin typeface="Times New Roman" panose="02020603050405020304" pitchFamily="18" charset="0"/>
                <a:cs typeface="Times New Roman" panose="02020603050405020304" pitchFamily="18" charset="0"/>
              </a:rPr>
              <a:t>), </a:t>
            </a:r>
          </a:p>
          <a:p>
            <a:pPr lvl="1" algn="l"/>
            <a:r>
              <a:rPr lang="en-US" b="0" i="0" u="none" strike="noStrike" baseline="0" dirty="0">
                <a:latin typeface="Times New Roman" panose="02020603050405020304" pitchFamily="18" charset="0"/>
                <a:cs typeface="Times New Roman" panose="02020603050405020304" pitchFamily="18" charset="0"/>
              </a:rPr>
              <a:t>‘directional adverb’ (</a:t>
            </a:r>
            <a:r>
              <a:rPr lang="en-US" b="0" i="1" u="none" strike="noStrike" baseline="0" dirty="0">
                <a:latin typeface="Times New Roman" panose="02020603050405020304" pitchFamily="18" charset="0"/>
                <a:cs typeface="Times New Roman" panose="02020603050405020304" pitchFamily="18" charset="0"/>
              </a:rPr>
              <a:t>home</a:t>
            </a:r>
            <a:r>
              <a:rPr lang="en-US" b="0" i="0" u="none" strike="noStrike" baseline="0" dirty="0">
                <a:latin typeface="Times New Roman" panose="02020603050405020304" pitchFamily="18" charset="0"/>
                <a:cs typeface="Times New Roman" panose="02020603050405020304" pitchFamily="18" charset="0"/>
              </a:rPr>
              <a:t>), </a:t>
            </a:r>
          </a:p>
          <a:p>
            <a:pPr lvl="1" algn="l"/>
            <a:r>
              <a:rPr lang="en-US" b="0" i="0" u="none" strike="noStrike" baseline="0" dirty="0">
                <a:latin typeface="Times New Roman" panose="02020603050405020304" pitchFamily="18" charset="0"/>
                <a:cs typeface="Times New Roman" panose="02020603050405020304" pitchFamily="18" charset="0"/>
              </a:rPr>
              <a:t>‘degree adverb’ (</a:t>
            </a:r>
            <a:r>
              <a:rPr lang="en-US" b="0" i="1" u="none" strike="noStrike" baseline="0" dirty="0">
                <a:latin typeface="Times New Roman" panose="02020603050405020304" pitchFamily="18" charset="0"/>
                <a:cs typeface="Times New Roman" panose="02020603050405020304" pitchFamily="18" charset="0"/>
              </a:rPr>
              <a:t>extremely</a:t>
            </a:r>
            <a:r>
              <a:rPr lang="en-US" b="0" i="0" u="none" strike="noStrike" baseline="0" dirty="0">
                <a:latin typeface="Times New Roman" panose="02020603050405020304" pitchFamily="18" charset="0"/>
                <a:cs typeface="Times New Roman" panose="02020603050405020304" pitchFamily="18" charset="0"/>
              </a:rPr>
              <a:t>),</a:t>
            </a:r>
          </a:p>
          <a:p>
            <a:pPr lvl="1" algn="l"/>
            <a:r>
              <a:rPr lang="en-US" b="0" i="0" u="none" strike="noStrike" baseline="0" dirty="0">
                <a:latin typeface="Times New Roman" panose="02020603050405020304" pitchFamily="18" charset="0"/>
                <a:cs typeface="Times New Roman" panose="02020603050405020304" pitchFamily="18" charset="0"/>
              </a:rPr>
              <a:t>‘manner adverb’ (</a:t>
            </a:r>
            <a:r>
              <a:rPr lang="en-US" b="0" i="1" u="none" strike="noStrike" baseline="0" dirty="0">
                <a:latin typeface="Times New Roman" panose="02020603050405020304" pitchFamily="18" charset="0"/>
                <a:cs typeface="Times New Roman" panose="02020603050405020304" pitchFamily="18" charset="0"/>
              </a:rPr>
              <a:t>slowly</a:t>
            </a:r>
            <a:r>
              <a:rPr lang="en-US" b="0" i="0" u="none" strike="noStrike" baseline="0" dirty="0">
                <a:latin typeface="Times New Roman" panose="02020603050405020304" pitchFamily="18" charset="0"/>
                <a:cs typeface="Times New Roman" panose="02020603050405020304" pitchFamily="18" charset="0"/>
              </a:rPr>
              <a:t>), and </a:t>
            </a:r>
          </a:p>
          <a:p>
            <a:pPr lvl="1" algn="l"/>
            <a:r>
              <a:rPr lang="en-US" b="0" i="0" u="none" strike="noStrike" baseline="0" dirty="0">
                <a:latin typeface="Times New Roman" panose="02020603050405020304" pitchFamily="18" charset="0"/>
                <a:cs typeface="Times New Roman" panose="02020603050405020304" pitchFamily="18" charset="0"/>
              </a:rPr>
              <a:t>‘time adverb’ (</a:t>
            </a:r>
            <a:r>
              <a:rPr lang="en-US" b="0" i="1" u="none" strike="noStrike" baseline="0" dirty="0">
                <a:latin typeface="Times New Roman" panose="02020603050405020304" pitchFamily="18" charset="0"/>
                <a:cs typeface="Times New Roman" panose="02020603050405020304" pitchFamily="18" charset="0"/>
              </a:rPr>
              <a:t>yesterday</a:t>
            </a:r>
            <a:r>
              <a:rPr lang="en-US" b="0" i="0" u="none" strike="noStrike" baseline="0"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A3B16CA-CF90-48CB-F97D-FD85235B6A31}"/>
              </a:ext>
            </a:extLst>
          </p:cNvPr>
          <p:cNvSpPr>
            <a:spLocks noGrp="1"/>
          </p:cNvSpPr>
          <p:nvPr>
            <p:ph type="sldNum" sz="quarter" idx="12"/>
          </p:nvPr>
        </p:nvSpPr>
        <p:spPr/>
        <p:txBody>
          <a:bodyPr/>
          <a:lstStyle/>
          <a:p>
            <a:fld id="{9953917B-9314-44A8-9CF5-8C1178B13F89}" type="slidenum">
              <a:rPr lang="en-IN" smtClean="0"/>
              <a:t>33</a:t>
            </a:fld>
            <a:endParaRPr lang="en-IN"/>
          </a:p>
        </p:txBody>
      </p:sp>
    </p:spTree>
    <p:extLst>
      <p:ext uri="{BB962C8B-B14F-4D97-AF65-F5344CB8AC3E}">
        <p14:creationId xmlns:p14="http://schemas.microsoft.com/office/powerpoint/2010/main" val="361398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05443-3E6F-2871-F22B-2B8F9E3A3D4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84E0E36-DE43-7251-5086-B0443B30894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usual functional definition of </a:t>
            </a:r>
            <a:r>
              <a:rPr lang="en-US" sz="2000" b="1" dirty="0">
                <a:latin typeface="Times New Roman" panose="02020603050405020304" pitchFamily="18" charset="0"/>
                <a:cs typeface="Times New Roman" panose="02020603050405020304" pitchFamily="18" charset="0"/>
              </a:rPr>
              <a:t>adverbs</a:t>
            </a:r>
            <a:r>
              <a:rPr lang="en-US" sz="2000" dirty="0">
                <a:latin typeface="Times New Roman" panose="02020603050405020304" pitchFamily="18" charset="0"/>
                <a:cs typeface="Times New Roman" panose="02020603050405020304" pitchFamily="18" charset="0"/>
              </a:rPr>
              <a:t> identifies them as </a:t>
            </a:r>
            <a:r>
              <a:rPr lang="en-US" sz="2000" b="1" dirty="0">
                <a:latin typeface="Times New Roman" panose="02020603050405020304" pitchFamily="18" charset="0"/>
                <a:cs typeface="Times New Roman" panose="02020603050405020304" pitchFamily="18" charset="0"/>
              </a:rPr>
              <a:t>modifiers of verbs, adjectives, or other adverbs.</a:t>
            </a:r>
          </a:p>
          <a:p>
            <a:pPr marL="342900" indent="-342900" algn="l">
              <a:lnSpc>
                <a:spcPct val="150000"/>
              </a:lnSpc>
              <a:spcBef>
                <a:spcPts val="0"/>
              </a:spcBef>
              <a:buFont typeface="Wingdings" panose="05000000000000000000" pitchFamily="2" charset="2"/>
              <a:buChar char="Ø"/>
            </a:pPr>
            <a:r>
              <a:rPr lang="en-US" sz="2000" i="1" dirty="0">
                <a:latin typeface="Times New Roman" panose="02020603050405020304" pitchFamily="18" charset="0"/>
                <a:cs typeface="Times New Roman" panose="02020603050405020304" pitchFamily="18" charset="0"/>
              </a:rPr>
              <a:t>Sentence modifiers</a:t>
            </a:r>
            <a:r>
              <a:rPr lang="en-US" sz="2000" dirty="0">
                <a:latin typeface="Times New Roman" panose="02020603050405020304" pitchFamily="18" charset="0"/>
                <a:cs typeface="Times New Roman" panose="02020603050405020304" pitchFamily="18" charset="0"/>
              </a:rPr>
              <a:t>, for example, commonly express the speaker’s attitude toward the event being spoken of; </a:t>
            </a:r>
            <a:r>
              <a:rPr lang="en-US" sz="2000" i="1" dirty="0">
                <a:latin typeface="Times New Roman" panose="02020603050405020304" pitchFamily="18" charset="0"/>
                <a:cs typeface="Times New Roman" panose="02020603050405020304" pitchFamily="18" charset="0"/>
              </a:rPr>
              <a:t>modifiers of verbs </a:t>
            </a:r>
            <a:r>
              <a:rPr lang="en-US" sz="2000" dirty="0">
                <a:latin typeface="Times New Roman" panose="02020603050405020304" pitchFamily="18" charset="0"/>
                <a:cs typeface="Times New Roman" panose="02020603050405020304" pitchFamily="18" charset="0"/>
              </a:rPr>
              <a:t>or verb phrases commonly express time, place, direction, manner, etc.; and </a:t>
            </a:r>
            <a:r>
              <a:rPr lang="en-US" sz="2000" i="1" dirty="0">
                <a:latin typeface="Times New Roman" panose="02020603050405020304" pitchFamily="18" charset="0"/>
                <a:cs typeface="Times New Roman" panose="02020603050405020304" pitchFamily="18" charset="0"/>
              </a:rPr>
              <a:t>modifiers of adjectives </a:t>
            </a:r>
            <a:r>
              <a:rPr lang="en-US" sz="2000" dirty="0">
                <a:latin typeface="Times New Roman" panose="02020603050405020304" pitchFamily="18" charset="0"/>
                <a:cs typeface="Times New Roman" panose="02020603050405020304" pitchFamily="18" charset="0"/>
              </a:rPr>
              <a:t>and adverbs commonly express degree.</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285750" indent="-285750" algn="l">
              <a:lnSpc>
                <a:spcPct val="150000"/>
              </a:lnSpc>
              <a:spcBef>
                <a:spcPts val="0"/>
              </a:spcBef>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In most </a:t>
            </a:r>
            <a:r>
              <a:rPr lang="en-US" sz="2000" b="0" i="0" u="none" strike="noStrike" baseline="0" dirty="0">
                <a:latin typeface="Times New Roman" panose="02020603050405020304" pitchFamily="18" charset="0"/>
                <a:cs typeface="Times New Roman" panose="02020603050405020304" pitchFamily="18" charset="0"/>
              </a:rPr>
              <a:t>cases, in fact, adverbs are not specified for any categories at all, although there are some exceptions. (Manner adverbs, for example, are sometimes specifiable for degree, as in </a:t>
            </a:r>
            <a:r>
              <a:rPr lang="en-US" sz="2000" b="0" i="1" u="none" strike="noStrike" baseline="0" dirty="0">
                <a:latin typeface="Times New Roman" panose="02020603050405020304" pitchFamily="18" charset="0"/>
                <a:cs typeface="Times New Roman" panose="02020603050405020304" pitchFamily="18" charset="0"/>
              </a:rPr>
              <a:t>John worked hard/harder/hardest.</a:t>
            </a:r>
            <a:r>
              <a:rPr lang="en-US" sz="2000" b="0" i="0" u="none" strike="noStrike" baseline="0"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436C7DB-B126-AD0F-D6C3-36E1C97CB640}"/>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37836669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ABE9B-AB33-9318-A478-8B3AB4A11D1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658D98C-A470-DA24-F227-571AE4A0AB1A}"/>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In some languages</a:t>
            </a:r>
            <a:r>
              <a:rPr lang="en-US" sz="2000" b="0" i="0" u="none" strike="noStrike" baseline="0" dirty="0">
                <a:latin typeface="Times New Roman" panose="02020603050405020304" pitchFamily="18" charset="0"/>
                <a:cs typeface="Times New Roman" panose="02020603050405020304" pitchFamily="18" charset="0"/>
              </a:rPr>
              <a:t>, the meaning equivalent of certain </a:t>
            </a:r>
            <a:r>
              <a:rPr lang="en-US" sz="2000" b="1" i="0" u="none" strike="noStrike" baseline="0" dirty="0">
                <a:latin typeface="Times New Roman" panose="02020603050405020304" pitchFamily="18" charset="0"/>
                <a:cs typeface="Times New Roman" panose="02020603050405020304" pitchFamily="18" charset="0"/>
              </a:rPr>
              <a:t>adverbs is expressed by </a:t>
            </a:r>
            <a:r>
              <a:rPr lang="en-US" sz="2000" b="1" i="1" u="none" strike="noStrike" baseline="0" dirty="0">
                <a:latin typeface="Times New Roman" panose="02020603050405020304" pitchFamily="18" charset="0"/>
                <a:cs typeface="Times New Roman" panose="02020603050405020304" pitchFamily="18" charset="0"/>
              </a:rPr>
              <a:t>verbs</a:t>
            </a:r>
            <a:r>
              <a:rPr lang="en-US" sz="2000" b="0" i="0" u="none" strike="noStrike" baseline="0" dirty="0">
                <a:latin typeface="Times New Roman" panose="02020603050405020304" pitchFamily="18" charset="0"/>
                <a:cs typeface="Times New Roman" panose="02020603050405020304" pitchFamily="18" charset="0"/>
              </a:rPr>
              <a:t>. This is particularly common in the case of comparative and superlative degree adverbs (e.g. English </a:t>
            </a:r>
            <a:r>
              <a:rPr lang="en-US" sz="2000" b="0" i="1" u="none" strike="noStrike" baseline="0" dirty="0">
                <a:latin typeface="Times New Roman" panose="02020603050405020304" pitchFamily="18" charset="0"/>
                <a:cs typeface="Times New Roman" panose="02020603050405020304" pitchFamily="18" charset="0"/>
              </a:rPr>
              <a:t>more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most</a:t>
            </a:r>
            <a:r>
              <a:rPr lang="en-US" sz="2000" b="0" i="0" u="none" strike="noStrike" baseline="0" dirty="0">
                <a:latin typeface="Times New Roman" panose="02020603050405020304" pitchFamily="18" charset="0"/>
                <a:cs typeface="Times New Roman" panose="02020603050405020304" pitchFamily="18" charset="0"/>
              </a:rPr>
              <a:t>), whose equivalent in a good many languages is expressed by a verb meaning ‘surpass’, as in the following </a:t>
            </a:r>
            <a:r>
              <a:rPr lang="en-US" sz="2000" b="1" i="0" u="none" strike="noStrike" baseline="0" dirty="0">
                <a:latin typeface="Times New Roman" panose="02020603050405020304" pitchFamily="18" charset="0"/>
                <a:cs typeface="Times New Roman" panose="02020603050405020304" pitchFamily="18" charset="0"/>
              </a:rPr>
              <a:t>Hausa</a:t>
            </a:r>
            <a:r>
              <a:rPr lang="en-US" sz="2000" b="0" i="0"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examples: [western Africa, Nigeria, Austro-Asiatic language]</a:t>
            </a:r>
            <a:endParaRPr lang="en-US" sz="200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(1) a.  Ya          fi           </a:t>
            </a:r>
            <a:r>
              <a:rPr lang="en-US" dirty="0" err="1">
                <a:latin typeface="Times New Roman" panose="02020603050405020304" pitchFamily="18" charset="0"/>
                <a:cs typeface="Times New Roman" panose="02020603050405020304" pitchFamily="18" charset="0"/>
              </a:rPr>
              <a:t>ni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hankali</a:t>
            </a: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he.perf</a:t>
            </a:r>
            <a:r>
              <a:rPr lang="en-US" dirty="0">
                <a:latin typeface="Times New Roman" panose="02020603050405020304" pitchFamily="18" charset="0"/>
                <a:cs typeface="Times New Roman" panose="02020603050405020304" pitchFamily="18" charset="0"/>
              </a:rPr>
              <a:t>  surpass  me   intelligence</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‘He is more intelligent than I am’</a:t>
            </a: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b.  Ya           fi            </a:t>
            </a:r>
            <a:r>
              <a:rPr lang="en-US" dirty="0" err="1">
                <a:latin typeface="Times New Roman" panose="02020603050405020304" pitchFamily="18" charset="0"/>
                <a:cs typeface="Times New Roman" panose="02020603050405020304" pitchFamily="18" charset="0"/>
              </a:rPr>
              <a:t>su</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duka</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hankali</a:t>
            </a: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he.perf</a:t>
            </a:r>
            <a:r>
              <a:rPr lang="en-US" dirty="0">
                <a:latin typeface="Times New Roman" panose="02020603050405020304" pitchFamily="18" charset="0"/>
                <a:cs typeface="Times New Roman" panose="02020603050405020304" pitchFamily="18" charset="0"/>
              </a:rPr>
              <a:t>   surpass  them  all      intelligence</a:t>
            </a:r>
          </a:p>
          <a:p>
            <a:pPr lvl="1" algn="l">
              <a:lnSpc>
                <a:spcPct val="100000"/>
              </a:lnSpc>
              <a:spcBef>
                <a:spcPts val="0"/>
              </a:spcBef>
            </a:pPr>
            <a:r>
              <a:rPr lang="en-US" dirty="0">
                <a:latin typeface="Times New Roman" panose="02020603050405020304" pitchFamily="18" charset="0"/>
                <a:cs typeface="Times New Roman" panose="02020603050405020304" pitchFamily="18" charset="0"/>
              </a:rPr>
              <a:t>           ‘He is the most intelligent of them all’</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BE1CD75-B399-BDA2-BACC-36AFDE14D179}"/>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3631069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B0851-D3A0-011D-8F36-886519A9817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602ED08-4421-C0D3-B7B9-93BF64FF60F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 Closed classes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Languages differ more from one another in the closed-class distinctions they recognize than in the open-class distinctions. This is true both of the number and of the type of classes recognized.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Thus, there are languages which have been claimed (not quite correctly, as we shall see) to have no closed classes at all, while there are others that distinguish a dozen or more closed classes.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Pronouns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Determiners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Prepositions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Conjunctions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Interjections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Particles</a:t>
            </a:r>
          </a:p>
        </p:txBody>
      </p:sp>
      <p:sp>
        <p:nvSpPr>
          <p:cNvPr id="5" name="Slide Number Placeholder 4">
            <a:extLst>
              <a:ext uri="{FF2B5EF4-FFF2-40B4-BE49-F238E27FC236}">
                <a16:creationId xmlns:a16="http://schemas.microsoft.com/office/drawing/2014/main" id="{8F6555A8-AE62-6D05-E768-43212630D8C8}"/>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13121566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EE33AF-2243-0F07-E81B-B6F1AFED838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E7032B6-D1E6-6308-24C3-DB5DAA9DE66B}"/>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u="none" strike="noStrike" baseline="0" dirty="0">
                <a:latin typeface="Times New Roman" panose="02020603050405020304" pitchFamily="18" charset="0"/>
                <a:cs typeface="Times New Roman" panose="02020603050405020304" pitchFamily="18" charset="0"/>
              </a:rPr>
              <a:t>2.1 Pronouns and other pro-forms</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term </a:t>
            </a:r>
            <a:r>
              <a:rPr lang="en-US" sz="2000" b="1" i="1" u="none" strike="noStrike" baseline="0" dirty="0">
                <a:latin typeface="Times New Roman" panose="02020603050405020304" pitchFamily="18" charset="0"/>
                <a:cs typeface="Times New Roman" panose="02020603050405020304" pitchFamily="18" charset="0"/>
              </a:rPr>
              <a:t>pro-form</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a cover term for several closed classes of words which, under certain circumstances, are used as substitutes for words belonging to open classes, or for larger constituents.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By far the commonest type of pro-form is the </a:t>
            </a:r>
            <a:r>
              <a:rPr lang="en-US" sz="2000" b="1" i="1" u="none" strike="noStrike" baseline="0" dirty="0">
                <a:latin typeface="Times New Roman" panose="02020603050405020304" pitchFamily="18" charset="0"/>
                <a:cs typeface="Times New Roman" panose="02020603050405020304" pitchFamily="18" charset="0"/>
              </a:rPr>
              <a:t>pronoun</a:t>
            </a:r>
            <a:r>
              <a:rPr lang="en-US" sz="2000" b="0" i="0" u="none" strike="noStrike" baseline="0" dirty="0">
                <a:latin typeface="Times New Roman" panose="02020603050405020304" pitchFamily="18" charset="0"/>
                <a:cs typeface="Times New Roman" panose="02020603050405020304" pitchFamily="18" charset="0"/>
              </a:rPr>
              <a:t>, a word used as a substitute for a noun or noun phrase.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Various subtypes of pronouns may be distinguished, among them </a:t>
            </a:r>
            <a:r>
              <a:rPr lang="en-US" sz="2000" b="1" i="1" u="none" strike="noStrike" baseline="0" dirty="0">
                <a:latin typeface="Times New Roman" panose="02020603050405020304" pitchFamily="18" charset="0"/>
                <a:cs typeface="Times New Roman" panose="02020603050405020304" pitchFamily="18" charset="0"/>
              </a:rPr>
              <a:t>personal</a:t>
            </a:r>
            <a:r>
              <a:rPr lang="en-US" sz="2000" b="1" i="0"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a:latin typeface="Times New Roman" panose="02020603050405020304" pitchFamily="18" charset="0"/>
                <a:cs typeface="Times New Roman" panose="02020603050405020304" pitchFamily="18" charset="0"/>
              </a:rPr>
              <a:t>reflexive</a:t>
            </a:r>
            <a:r>
              <a:rPr lang="en-US" sz="2000" b="1" i="0"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a:latin typeface="Times New Roman" panose="02020603050405020304" pitchFamily="18" charset="0"/>
                <a:cs typeface="Times New Roman" panose="02020603050405020304" pitchFamily="18" charset="0"/>
              </a:rPr>
              <a:t>reciprocal</a:t>
            </a:r>
            <a:r>
              <a:rPr lang="en-US" sz="2000" b="1" i="0"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a:latin typeface="Times New Roman" panose="02020603050405020304" pitchFamily="18" charset="0"/>
                <a:cs typeface="Times New Roman" panose="02020603050405020304" pitchFamily="18" charset="0"/>
              </a:rPr>
              <a:t>demonstrative</a:t>
            </a:r>
            <a:r>
              <a:rPr lang="en-US" sz="2000" b="1" i="0"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a:latin typeface="Times New Roman" panose="02020603050405020304" pitchFamily="18" charset="0"/>
                <a:cs typeface="Times New Roman" panose="02020603050405020304" pitchFamily="18" charset="0"/>
              </a:rPr>
              <a:t>indefinite</a:t>
            </a:r>
            <a:r>
              <a:rPr lang="en-US" sz="2000" b="1" i="0" u="none" strike="noStrike" baseline="0" dirty="0">
                <a:latin typeface="Times New Roman" panose="02020603050405020304" pitchFamily="18" charset="0"/>
                <a:cs typeface="Times New Roman" panose="02020603050405020304" pitchFamily="18" charset="0"/>
              </a:rPr>
              <a:t>, and </a:t>
            </a:r>
            <a:r>
              <a:rPr lang="en-US" sz="2000" b="1" i="1" u="none" strike="noStrike" baseline="0" dirty="0">
                <a:latin typeface="Times New Roman" panose="02020603050405020304" pitchFamily="18" charset="0"/>
                <a:cs typeface="Times New Roman" panose="02020603050405020304" pitchFamily="18" charset="0"/>
              </a:rPr>
              <a:t>relative</a:t>
            </a:r>
            <a:r>
              <a:rPr lang="en-US" sz="2000" b="0" i="0" u="none" strike="noStrike" baseline="0"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46AC2A5-E332-B86C-6FA0-14E3CDF86A9D}"/>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40272456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8455B-2946-84AD-B942-EB59E8608FD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69B5D96-F127-FE70-BD78-280C0C66FE3F}"/>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i="1" u="none" strike="noStrike" baseline="0" dirty="0">
                <a:latin typeface="Times New Roman" panose="02020603050405020304" pitchFamily="18" charset="0"/>
                <a:cs typeface="Times New Roman" panose="02020603050405020304" pitchFamily="18" charset="0"/>
              </a:rPr>
              <a:t>Personal pronouns </a:t>
            </a:r>
            <a:r>
              <a:rPr lang="en-US" sz="2000" b="0" i="0" u="none" strike="noStrike" baseline="0" dirty="0">
                <a:latin typeface="Times New Roman" panose="02020603050405020304" pitchFamily="18" charset="0"/>
                <a:cs typeface="Times New Roman" panose="02020603050405020304" pitchFamily="18" charset="0"/>
              </a:rPr>
              <a:t>are words used to refer to the speaker (e.g. </a:t>
            </a:r>
            <a:r>
              <a:rPr lang="en-US" sz="2000" b="0" i="1" u="none" strike="noStrike" baseline="0" dirty="0">
                <a:latin typeface="Times New Roman" panose="02020603050405020304" pitchFamily="18" charset="0"/>
                <a:cs typeface="Times New Roman" panose="02020603050405020304" pitchFamily="18" charset="0"/>
              </a:rPr>
              <a:t>I</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me</a:t>
            </a:r>
            <a:r>
              <a:rPr lang="en-US" sz="2000" b="0" i="0" u="none" strike="noStrike" baseline="0" dirty="0">
                <a:latin typeface="Times New Roman" panose="02020603050405020304" pitchFamily="18" charset="0"/>
                <a:cs typeface="Times New Roman" panose="02020603050405020304" pitchFamily="18" charset="0"/>
              </a:rPr>
              <a:t>), the person spoken to (</a:t>
            </a:r>
            <a:r>
              <a:rPr lang="en-US" sz="2000" b="0" i="1" u="none" strike="noStrike" baseline="0" dirty="0">
                <a:latin typeface="Times New Roman" panose="02020603050405020304" pitchFamily="18" charset="0"/>
                <a:cs typeface="Times New Roman" panose="02020603050405020304" pitchFamily="18" charset="0"/>
              </a:rPr>
              <a:t>you</a:t>
            </a:r>
            <a:r>
              <a:rPr lang="en-US" sz="2000" b="0" i="0" u="none" strike="noStrike" baseline="0" dirty="0">
                <a:latin typeface="Times New Roman" panose="02020603050405020304" pitchFamily="18" charset="0"/>
                <a:cs typeface="Times New Roman" panose="02020603050405020304" pitchFamily="18" charset="0"/>
              </a:rPr>
              <a:t>), and other persons and things whose referents are presumed to be clear from the context (</a:t>
            </a:r>
            <a:r>
              <a:rPr lang="en-US" sz="2000" b="0" i="1" u="none" strike="noStrike" baseline="0" dirty="0">
                <a:latin typeface="Times New Roman" panose="02020603050405020304" pitchFamily="18" charset="0"/>
                <a:cs typeface="Times New Roman" panose="02020603050405020304" pitchFamily="18" charset="0"/>
              </a:rPr>
              <a:t>he</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him</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she</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her</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it</a:t>
            </a:r>
            <a:r>
              <a:rPr lang="en-US" sz="2000" b="0" i="0" u="none" strike="noStrike" baseline="0" dirty="0">
                <a:latin typeface="Times New Roman" panose="02020603050405020304" pitchFamily="18" charset="0"/>
                <a:cs typeface="Times New Roman" panose="02020603050405020304" pitchFamily="18" charset="0"/>
              </a:rPr>
              <a:t>, etc.).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While personal pronouns in some languages occur in essentially the same sentence positions as other nominal expressions, it is rather common for them to show distributional peculiarities.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is true, for example, of direct-object personal pronouns in English, which must immediately follow the verb in some cases where other types of direct objects need not, as illustrated in (1).</a:t>
            </a:r>
          </a:p>
          <a:p>
            <a:pPr lvl="1" algn="l"/>
            <a:r>
              <a:rPr lang="en-IN" b="0" i="0" u="none" strike="noStrike" baseline="0" dirty="0">
                <a:latin typeface="Times New Roman" panose="02020603050405020304" pitchFamily="18" charset="0"/>
                <a:cs typeface="Times New Roman" panose="02020603050405020304" pitchFamily="18" charset="0"/>
              </a:rPr>
              <a:t>(1)    Turn it on</a:t>
            </a:r>
          </a:p>
          <a:p>
            <a:pPr lvl="1" algn="l"/>
            <a:r>
              <a:rPr lang="en-IN" b="0" i="0" u="none" strike="noStrike" baseline="0" dirty="0">
                <a:latin typeface="Times New Roman" panose="02020603050405020304" pitchFamily="18" charset="0"/>
                <a:cs typeface="Times New Roman" panose="02020603050405020304" pitchFamily="18" charset="0"/>
              </a:rPr>
              <a:t>         *Turn on it</a:t>
            </a:r>
          </a:p>
          <a:p>
            <a:pPr lvl="1" algn="l"/>
            <a:r>
              <a:rPr lang="en-IN" b="0" i="0" u="none" strike="noStrike" baseline="0" dirty="0">
                <a:latin typeface="Times New Roman" panose="02020603050405020304" pitchFamily="18" charset="0"/>
                <a:cs typeface="Times New Roman" panose="02020603050405020304" pitchFamily="18" charset="0"/>
              </a:rPr>
              <a:t>               cf. Turn the radio on </a:t>
            </a:r>
          </a:p>
          <a:p>
            <a:pPr lvl="1" algn="l"/>
            <a:r>
              <a:rPr lang="en-IN" b="0" i="0" u="none" strike="noStrike" baseline="0" dirty="0">
                <a:latin typeface="Times New Roman" panose="02020603050405020304" pitchFamily="18" charset="0"/>
                <a:cs typeface="Times New Roman" panose="02020603050405020304" pitchFamily="18" charset="0"/>
              </a:rPr>
              <a:t>                    Turn on the radio</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3B8E770-D942-1884-6142-BF6FBA2F7AA0}"/>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41725201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1BBFC-7BE1-E211-F0C9-B8D233B0F5B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78D9274-7FF8-A7E6-DB48-5815CFBE6119}"/>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a:t>
            </a:r>
            <a:r>
              <a:rPr lang="en-US" sz="2000" b="1" i="0" u="none" strike="noStrike" baseline="0" dirty="0">
                <a:latin typeface="Times New Roman" panose="02020603050405020304" pitchFamily="18" charset="0"/>
                <a:cs typeface="Times New Roman" panose="02020603050405020304" pitchFamily="18" charset="0"/>
              </a:rPr>
              <a:t>Tagalog</a:t>
            </a:r>
            <a:r>
              <a:rPr lang="en-US" sz="2000" b="0" i="0" u="none" strike="noStrike" baseline="0" dirty="0">
                <a:latin typeface="Times New Roman" panose="02020603050405020304" pitchFamily="18" charset="0"/>
                <a:cs typeface="Times New Roman" panose="02020603050405020304" pitchFamily="18" charset="0"/>
              </a:rPr>
              <a:t>, personal-pronoun agents and topics normally follow the first constituent of the sentence, while other agents and topics normally follow </a:t>
            </a:r>
            <a:r>
              <a:rPr lang="en-IN" sz="2000" b="0" i="0" u="none" strike="noStrike" baseline="0" dirty="0">
                <a:latin typeface="Times New Roman" panose="02020603050405020304" pitchFamily="18" charset="0"/>
                <a:cs typeface="Times New Roman" panose="02020603050405020304" pitchFamily="18" charset="0"/>
              </a:rPr>
              <a:t>the verb. For example:</a:t>
            </a:r>
          </a:p>
          <a:p>
            <a:pPr lvl="1" algn="l"/>
            <a:r>
              <a:rPr lang="fi-FI" b="0" i="0" u="none" strike="noStrike" baseline="0" dirty="0">
                <a:latin typeface="Times New Roman" panose="02020603050405020304" pitchFamily="18" charset="0"/>
                <a:cs typeface="Times New Roman" panose="02020603050405020304" pitchFamily="18" charset="0"/>
              </a:rPr>
              <a:t>(2)   Hindi   ko        siya           nakita</a:t>
            </a:r>
          </a:p>
          <a:p>
            <a:pPr lvl="1" algn="l"/>
            <a:r>
              <a:rPr lang="en-US" b="0" i="0" u="none" strike="noStrike" baseline="0" dirty="0">
                <a:latin typeface="Times New Roman" panose="02020603050405020304" pitchFamily="18" charset="0"/>
                <a:cs typeface="Times New Roman" panose="02020603050405020304" pitchFamily="18" charset="0"/>
              </a:rPr>
              <a:t>        not       I (</a:t>
            </a:r>
            <a:r>
              <a:rPr lang="en-US" b="0" i="0" u="none" strike="noStrike" cap="small" dirty="0">
                <a:latin typeface="Times New Roman" panose="02020603050405020304" pitchFamily="18" charset="0"/>
                <a:cs typeface="Times New Roman" panose="02020603050405020304" pitchFamily="18" charset="0"/>
              </a:rPr>
              <a:t>ag</a:t>
            </a:r>
            <a:r>
              <a:rPr lang="en-US" b="0" i="0" u="none" strike="noStrike" baseline="0" dirty="0">
                <a:latin typeface="Times New Roman" panose="02020603050405020304" pitchFamily="18" charset="0"/>
                <a:cs typeface="Times New Roman" panose="02020603050405020304" pitchFamily="18" charset="0"/>
              </a:rPr>
              <a:t>)  him(</a:t>
            </a:r>
            <a:r>
              <a:rPr lang="en-US" b="0" i="0" u="none" strike="noStrike" cap="small" dirty="0">
                <a:latin typeface="Times New Roman" panose="02020603050405020304" pitchFamily="18" charset="0"/>
                <a:cs typeface="Times New Roman" panose="02020603050405020304" pitchFamily="18" charset="0"/>
              </a:rPr>
              <a:t>top</a:t>
            </a:r>
            <a:r>
              <a:rPr lang="en-US" b="0" i="0" u="none" strike="noStrike" baseline="0" dirty="0">
                <a:latin typeface="Times New Roman" panose="02020603050405020304" pitchFamily="18" charset="0"/>
                <a:cs typeface="Times New Roman" panose="02020603050405020304" pitchFamily="18" charset="0"/>
              </a:rPr>
              <a:t>)   saw</a:t>
            </a:r>
          </a:p>
          <a:p>
            <a:pPr lvl="1" algn="l"/>
            <a:r>
              <a:rPr lang="en-IN" b="0" i="0" u="none" strike="noStrike" baseline="0" dirty="0">
                <a:latin typeface="Times New Roman" panose="02020603050405020304" pitchFamily="18" charset="0"/>
                <a:cs typeface="Times New Roman" panose="02020603050405020304" pitchFamily="18" charset="0"/>
              </a:rPr>
              <a:t>        ‘I didn’t see him’</a:t>
            </a:r>
          </a:p>
          <a:p>
            <a:pPr lvl="3" algn="l"/>
            <a:r>
              <a:rPr lang="it-IT" sz="2000" b="0" i="0" u="none" strike="noStrike" baseline="0" dirty="0">
                <a:latin typeface="Times New Roman" panose="02020603050405020304" pitchFamily="18" charset="0"/>
                <a:cs typeface="Times New Roman" panose="02020603050405020304" pitchFamily="18" charset="0"/>
              </a:rPr>
              <a:t>cf.  Hindi   nakita  ni   Pedro si     Juan</a:t>
            </a:r>
          </a:p>
          <a:p>
            <a:pPr lvl="3" algn="l"/>
            <a:r>
              <a:rPr lang="en-US" sz="2000" b="0" i="0" u="none" strike="noStrike" baseline="0" dirty="0">
                <a:latin typeface="Times New Roman" panose="02020603050405020304" pitchFamily="18" charset="0"/>
                <a:cs typeface="Times New Roman" panose="02020603050405020304" pitchFamily="18" charset="0"/>
              </a:rPr>
              <a:t>      not       saw     </a:t>
            </a:r>
            <a:r>
              <a:rPr lang="en-US" sz="2000" b="0" i="0" u="none" strike="noStrike" cap="small" dirty="0">
                <a:latin typeface="Times New Roman" panose="02020603050405020304" pitchFamily="18" charset="0"/>
                <a:cs typeface="Times New Roman" panose="02020603050405020304" pitchFamily="18" charset="0"/>
              </a:rPr>
              <a:t>ag</a:t>
            </a:r>
            <a:r>
              <a:rPr lang="en-US" sz="2000" b="0" i="0" u="none" strike="noStrike" baseline="0" dirty="0">
                <a:latin typeface="Times New Roman" panose="02020603050405020304" pitchFamily="18" charset="0"/>
                <a:cs typeface="Times New Roman" panose="02020603050405020304" pitchFamily="18" charset="0"/>
              </a:rPr>
              <a:t>   Pedro </a:t>
            </a:r>
            <a:r>
              <a:rPr lang="en-US" sz="2000" b="0" i="0" u="none" strike="noStrike" cap="small" dirty="0">
                <a:latin typeface="Times New Roman" panose="02020603050405020304" pitchFamily="18" charset="0"/>
                <a:cs typeface="Times New Roman" panose="02020603050405020304" pitchFamily="18" charset="0"/>
              </a:rPr>
              <a:t>top</a:t>
            </a:r>
            <a:r>
              <a:rPr lang="en-US" sz="2000" b="0" i="0" u="none" strike="noStrike" baseline="0" dirty="0">
                <a:latin typeface="Times New Roman" panose="02020603050405020304" pitchFamily="18" charset="0"/>
                <a:cs typeface="Times New Roman" panose="02020603050405020304" pitchFamily="18" charset="0"/>
              </a:rPr>
              <a:t>  Juan</a:t>
            </a:r>
          </a:p>
          <a:p>
            <a:pPr lvl="3" algn="l"/>
            <a:r>
              <a:rPr lang="en-IN" sz="2000" b="0" i="0" u="none" strike="noStrike" baseline="0" dirty="0">
                <a:latin typeface="Times New Roman" panose="02020603050405020304" pitchFamily="18" charset="0"/>
                <a:cs typeface="Times New Roman" panose="02020603050405020304" pitchFamily="18" charset="0"/>
              </a:rPr>
              <a:t>      ‘Pedro didn’t see Juan’</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4DC0635-6774-B2EB-722E-5127D6FEB3B3}"/>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3486942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We will first set forth </a:t>
            </a:r>
            <a:r>
              <a:rPr lang="en-US" sz="2000" b="1" dirty="0">
                <a:latin typeface="Times New Roman" panose="02020603050405020304" pitchFamily="18" charset="0"/>
                <a:cs typeface="Times New Roman" panose="02020603050405020304" pitchFamily="18" charset="0"/>
              </a:rPr>
              <a:t>some general assumptions</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First</a:t>
            </a:r>
            <a:r>
              <a:rPr lang="en-US" sz="2000" dirty="0">
                <a:latin typeface="Times New Roman" panose="02020603050405020304" pitchFamily="18" charset="0"/>
                <a:cs typeface="Times New Roman" panose="02020603050405020304" pitchFamily="18" charset="0"/>
              </a:rPr>
              <a:t>, then, it is assumed here that the </a:t>
            </a:r>
            <a:r>
              <a:rPr lang="en-US" sz="2000" b="1" dirty="0">
                <a:latin typeface="Times New Roman" panose="02020603050405020304" pitchFamily="18" charset="0"/>
                <a:cs typeface="Times New Roman" panose="02020603050405020304" pitchFamily="18" charset="0"/>
              </a:rPr>
              <a:t>primary criteria for parts-of-speech classification are grammatical</a:t>
            </a:r>
            <a:r>
              <a:rPr lang="en-US" sz="2000" dirty="0">
                <a:latin typeface="Times New Roman" panose="02020603050405020304" pitchFamily="18" charset="0"/>
                <a:cs typeface="Times New Roman" panose="02020603050405020304" pitchFamily="18" charset="0"/>
              </a:rPr>
              <a:t>, not semantic. </a:t>
            </a:r>
          </a:p>
          <a:p>
            <a:pPr marL="342900" indent="-342900" algn="l">
              <a:lnSpc>
                <a:spcPct val="150000"/>
              </a:lnSpc>
              <a:spcBef>
                <a:spcPts val="0"/>
              </a:spcBef>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 has been amply demonstrated in the linguistic literature (see, for example, Fries (1952)), the familiar notional parts-of-speech definitions, such as ‘</a:t>
            </a:r>
            <a:r>
              <a:rPr lang="en-US" sz="2000" b="1" dirty="0">
                <a:latin typeface="Times New Roman" panose="02020603050405020304" pitchFamily="18" charset="0"/>
                <a:cs typeface="Times New Roman" panose="02020603050405020304" pitchFamily="18" charset="0"/>
              </a:rPr>
              <a:t>a noun is the name of a person, place, or thing</a:t>
            </a:r>
            <a:r>
              <a:rPr lang="en-US" sz="2000" dirty="0">
                <a:latin typeface="Times New Roman" panose="02020603050405020304" pitchFamily="18" charset="0"/>
                <a:cs typeface="Times New Roman" panose="02020603050405020304" pitchFamily="18" charset="0"/>
              </a:rPr>
              <a:t>’, </a:t>
            </a:r>
            <a:r>
              <a:rPr lang="en-US" sz="2000" i="1" dirty="0">
                <a:latin typeface="Times New Roman" panose="02020603050405020304" pitchFamily="18" charset="0"/>
                <a:cs typeface="Times New Roman" panose="02020603050405020304" pitchFamily="18" charset="0"/>
              </a:rPr>
              <a:t>fail to provide an adequate basis for parts-of-speech classification</a:t>
            </a:r>
            <a:r>
              <a:rPr lang="en-US" sz="2000" dirty="0">
                <a:latin typeface="Times New Roman" panose="02020603050405020304" pitchFamily="18" charset="0"/>
                <a:cs typeface="Times New Roman" panose="02020603050405020304" pitchFamily="18" charset="0"/>
              </a:rPr>
              <a:t>, since there are many cases in which their applicability or inapplicability is unclear.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321285192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AFE60A-E9BE-4ADF-770F-D8829695479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D91C9A3-10D6-9DCE-07C6-9FA07E2D37FD}"/>
              </a:ext>
            </a:extLst>
          </p:cNvPr>
          <p:cNvSpPr>
            <a:spLocks noGrp="1"/>
          </p:cNvSpPr>
          <p:nvPr>
            <p:ph type="subTitle" idx="1"/>
          </p:nvPr>
        </p:nvSpPr>
        <p:spPr>
          <a:xfrm>
            <a:off x="936172" y="564923"/>
            <a:ext cx="11179628" cy="5791427"/>
          </a:xfrm>
        </p:spPr>
        <p:txBody>
          <a:bodyPr>
            <a:normAutofit/>
          </a:bodyPr>
          <a:lstStyle/>
          <a:p>
            <a:pPr algn="l"/>
            <a:r>
              <a:rPr lang="en-IN" sz="2000" b="1" u="none" strike="noStrike" baseline="0" dirty="0">
                <a:latin typeface="Times New Roman" panose="02020603050405020304" pitchFamily="18" charset="0"/>
                <a:cs typeface="Times New Roman" panose="02020603050405020304" pitchFamily="18" charset="0"/>
              </a:rPr>
              <a:t>2.2 Conjunctions</a:t>
            </a:r>
          </a:p>
          <a:p>
            <a:pPr marL="342900" indent="-342900" algn="l">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Conjunctions </a:t>
            </a:r>
            <a:r>
              <a:rPr lang="en-US" sz="2000" b="0" i="0" u="none" strike="noStrike" baseline="0" dirty="0">
                <a:latin typeface="Times New Roman" panose="02020603050405020304" pitchFamily="18" charset="0"/>
                <a:cs typeface="Times New Roman" panose="02020603050405020304" pitchFamily="18" charset="0"/>
              </a:rPr>
              <a:t>are words that are used to connect words, phrases, or clauses. </a:t>
            </a:r>
          </a:p>
          <a:p>
            <a:pPr algn="l"/>
            <a:r>
              <a:rPr lang="en-US" sz="2000" b="0" i="0" u="none" strike="noStrike" baseline="0" dirty="0">
                <a:latin typeface="Times New Roman" panose="02020603050405020304" pitchFamily="18" charset="0"/>
                <a:cs typeface="Times New Roman" panose="02020603050405020304" pitchFamily="18" charset="0"/>
              </a:rPr>
              <a:t>               E.g. and, but, or, while, because.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Conjunctions distribution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They connect two of the same type of phrase..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was sleepy] but [I still tried my best].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want neither [cats] nor [dogs].</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Two general classes of conjunctions, </a:t>
            </a:r>
            <a:r>
              <a:rPr lang="en-US" sz="2000" b="0" i="1" u="none" strike="noStrike" baseline="0" dirty="0">
                <a:latin typeface="Times New Roman" panose="02020603050405020304" pitchFamily="18" charset="0"/>
                <a:cs typeface="Times New Roman" panose="02020603050405020304" pitchFamily="18" charset="0"/>
              </a:rPr>
              <a:t>coordinating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subordinating</a:t>
            </a:r>
            <a:r>
              <a:rPr lang="en-US" sz="2000" b="0" i="0" u="none" strike="noStrike" baseline="0" dirty="0">
                <a:latin typeface="Times New Roman" panose="02020603050405020304" pitchFamily="18" charset="0"/>
                <a:cs typeface="Times New Roman" panose="02020603050405020304" pitchFamily="18" charset="0"/>
              </a:rPr>
              <a:t>, are traditionally </a:t>
            </a:r>
            <a:r>
              <a:rPr lang="en-IN" sz="2000" b="0" i="0" u="none" strike="noStrike" baseline="0" dirty="0">
                <a:latin typeface="Times New Roman" panose="02020603050405020304" pitchFamily="18" charset="0"/>
                <a:cs typeface="Times New Roman" panose="02020603050405020304" pitchFamily="18" charset="0"/>
              </a:rPr>
              <a:t>distinguished.</a:t>
            </a: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coordinating conjunctions are those that assign equal rank to the conjoined elements. </a:t>
            </a:r>
          </a:p>
          <a:p>
            <a:pPr algn="just">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(English examples are </a:t>
            </a:r>
            <a:r>
              <a:rPr lang="en-US" sz="2000" b="0" i="1" u="none" strike="noStrike" baseline="0" dirty="0">
                <a:latin typeface="Times New Roman" panose="02020603050405020304" pitchFamily="18" charset="0"/>
                <a:cs typeface="Times New Roman" panose="02020603050405020304" pitchFamily="18" charset="0"/>
              </a:rPr>
              <a:t>and</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or</a:t>
            </a:r>
            <a:r>
              <a:rPr lang="en-US" sz="2000" b="0" i="0" u="none" strike="noStrike" baseline="0" dirty="0">
                <a:latin typeface="Times New Roman" panose="02020603050405020304" pitchFamily="18" charset="0"/>
                <a:cs typeface="Times New Roman" panose="02020603050405020304" pitchFamily="18" charset="0"/>
              </a:rPr>
              <a:t>, and </a:t>
            </a:r>
            <a:r>
              <a:rPr lang="en-US" sz="2000" b="0" i="1" u="none" strike="noStrike" baseline="0" dirty="0">
                <a:latin typeface="Times New Roman" panose="02020603050405020304" pitchFamily="18" charset="0"/>
                <a:cs typeface="Times New Roman" panose="02020603050405020304" pitchFamily="18" charset="0"/>
              </a:rPr>
              <a:t>but.</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just">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subordinating conjunctions are those that assign unequal rank to the conjoined elements, marking one of them as subordinate to the other. </a:t>
            </a:r>
          </a:p>
          <a:p>
            <a:pPr algn="just">
              <a:lnSpc>
                <a:spcPct val="150000"/>
              </a:lnSpc>
              <a:spcBef>
                <a:spcPts val="0"/>
              </a:spcBef>
            </a:pPr>
            <a:r>
              <a:rPr lang="en-US" sz="2000" b="0" i="0" u="none" strike="noStrike" baseline="0" dirty="0">
                <a:latin typeface="Times New Roman" panose="02020603050405020304" pitchFamily="18" charset="0"/>
                <a:cs typeface="Times New Roman" panose="02020603050405020304" pitchFamily="18" charset="0"/>
              </a:rPr>
              <a:t>            (English examples are </a:t>
            </a:r>
            <a:r>
              <a:rPr lang="en-US" sz="2000" b="0" i="1" u="none" strike="noStrike" baseline="0" dirty="0">
                <a:latin typeface="Times New Roman" panose="02020603050405020304" pitchFamily="18" charset="0"/>
                <a:cs typeface="Times New Roman" panose="02020603050405020304" pitchFamily="18" charset="0"/>
              </a:rPr>
              <a:t>whether</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that</a:t>
            </a: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a:latin typeface="Times New Roman" panose="02020603050405020304" pitchFamily="18" charset="0"/>
                <a:cs typeface="Times New Roman" panose="02020603050405020304" pitchFamily="18" charset="0"/>
              </a:rPr>
              <a:t>although</a:t>
            </a:r>
            <a:r>
              <a:rPr lang="en-US" sz="2000" b="0" i="0" u="none" strike="noStrike" baseline="0" dirty="0">
                <a:latin typeface="Times New Roman" panose="02020603050405020304" pitchFamily="18" charset="0"/>
                <a:cs typeface="Times New Roman" panose="02020603050405020304" pitchFamily="18" charset="0"/>
              </a:rPr>
              <a:t>, etc.) </a:t>
            </a:r>
          </a:p>
        </p:txBody>
      </p:sp>
      <p:sp>
        <p:nvSpPr>
          <p:cNvPr id="5" name="Slide Number Placeholder 4">
            <a:extLst>
              <a:ext uri="{FF2B5EF4-FFF2-40B4-BE49-F238E27FC236}">
                <a16:creationId xmlns:a16="http://schemas.microsoft.com/office/drawing/2014/main" id="{4AFB77DF-24C7-B837-9694-44D782D803FD}"/>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4241923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C0F860-01D0-7106-0A7A-0ECAB8AE930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4C061C-1696-A6D1-4824-D11F0D3A131E}"/>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is quite common for the equivalent of personal pronouns, particularly of subject and object pronouns, to be expressed by affixes on the verb. The following examples of pronominal affixes are from Swahili and Quechua respectively:</a:t>
            </a: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(3)  Ni-li-</a:t>
            </a:r>
            <a:r>
              <a:rPr lang="en-IN" b="0" i="0" u="none" strike="noStrike" baseline="0" dirty="0" err="1">
                <a:latin typeface="Times New Roman" panose="02020603050405020304" pitchFamily="18" charset="0"/>
                <a:cs typeface="Times New Roman" panose="02020603050405020304" pitchFamily="18" charset="0"/>
              </a:rPr>
              <a:t>wa</a:t>
            </a:r>
            <a:r>
              <a:rPr lang="en-IN" b="0" i="0" u="none" strike="noStrike" baseline="0" dirty="0">
                <a:latin typeface="Times New Roman" panose="02020603050405020304" pitchFamily="18" charset="0"/>
                <a:cs typeface="Times New Roman" panose="02020603050405020304" pitchFamily="18" charset="0"/>
              </a:rPr>
              <a:t>-</a:t>
            </a:r>
            <a:r>
              <a:rPr lang="en-IN" b="0" i="0" u="none" strike="noStrike" baseline="0" dirty="0" err="1">
                <a:latin typeface="Times New Roman" panose="02020603050405020304" pitchFamily="18" charset="0"/>
                <a:cs typeface="Times New Roman" panose="02020603050405020304" pitchFamily="18" charset="0"/>
              </a:rPr>
              <a:t>ona</a:t>
            </a:r>
            <a:endParaRPr lang="en-IN" b="0" i="0" u="none" strike="noStrike" baseline="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I-past-you-see</a:t>
            </a: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‘I saw you’</a:t>
            </a:r>
          </a:p>
          <a:p>
            <a:pPr lvl="1" algn="l">
              <a:lnSpc>
                <a:spcPct val="100000"/>
              </a:lnSpc>
              <a:spcBef>
                <a:spcPts val="0"/>
              </a:spcBef>
            </a:pPr>
            <a:endParaRPr lang="en-IN" b="0" i="0" u="none" strike="noStrike" baseline="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(4)  </a:t>
            </a:r>
            <a:r>
              <a:rPr lang="en-IN" b="0" i="0" u="none" strike="noStrike" baseline="0" dirty="0" err="1">
                <a:latin typeface="Times New Roman" panose="02020603050405020304" pitchFamily="18" charset="0"/>
                <a:cs typeface="Times New Roman" panose="02020603050405020304" pitchFamily="18" charset="0"/>
              </a:rPr>
              <a:t>Maqa</a:t>
            </a:r>
            <a:r>
              <a:rPr lang="en-IN" b="0" i="0" u="none" strike="noStrike" baseline="0" dirty="0">
                <a:latin typeface="Times New Roman" panose="02020603050405020304" pitchFamily="18" charset="0"/>
                <a:cs typeface="Times New Roman" panose="02020603050405020304" pitchFamily="18" charset="0"/>
              </a:rPr>
              <a:t>-ma-</a:t>
            </a:r>
            <a:r>
              <a:rPr lang="en-IN" b="0" i="0" u="none" strike="noStrike" baseline="0" dirty="0" err="1">
                <a:latin typeface="Times New Roman" panose="02020603050405020304" pitchFamily="18" charset="0"/>
                <a:cs typeface="Times New Roman" panose="02020603050405020304" pitchFamily="18" charset="0"/>
              </a:rPr>
              <a:t>nki</a:t>
            </a:r>
            <a:endParaRPr lang="en-IN" b="0" i="0" u="none" strike="noStrike" baseline="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hit-me-you</a:t>
            </a:r>
          </a:p>
          <a:p>
            <a:pPr lvl="1" algn="l">
              <a:lnSpc>
                <a:spcPct val="100000"/>
              </a:lnSpc>
              <a:spcBef>
                <a:spcPts val="0"/>
              </a:spcBef>
            </a:pPr>
            <a:r>
              <a:rPr lang="en-IN" b="0" i="0" u="none" strike="noStrike" baseline="0" dirty="0">
                <a:latin typeface="Times New Roman" panose="02020603050405020304" pitchFamily="18" charset="0"/>
                <a:cs typeface="Times New Roman" panose="02020603050405020304" pitchFamily="18" charset="0"/>
              </a:rPr>
              <a:t>       ‘You hit me’</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826661F-C1B0-BBAD-CAC7-D9B5F4C2D695}"/>
              </a:ext>
            </a:extLst>
          </p:cNvPr>
          <p:cNvSpPr>
            <a:spLocks noGrp="1"/>
          </p:cNvSpPr>
          <p:nvPr>
            <p:ph type="sldNum" sz="quarter" idx="12"/>
          </p:nvPr>
        </p:nvSpPr>
        <p:spPr/>
        <p:txBody>
          <a:bodyPr/>
          <a:lstStyle/>
          <a:p>
            <a:fld id="{9953917B-9314-44A8-9CF5-8C1178B13F89}" type="slidenum">
              <a:rPr lang="en-IN" smtClean="0"/>
              <a:t>41</a:t>
            </a:fld>
            <a:endParaRPr lang="en-IN"/>
          </a:p>
        </p:txBody>
      </p:sp>
    </p:spTree>
    <p:extLst>
      <p:ext uri="{BB962C8B-B14F-4D97-AF65-F5344CB8AC3E}">
        <p14:creationId xmlns:p14="http://schemas.microsoft.com/office/powerpoint/2010/main" val="232935364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870857" y="858838"/>
            <a:ext cx="11097366" cy="518314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2.3 Complementizers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Complementizer distribution: They occur at the beginning of a clause, allowing a clause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to be used as an argument.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know [him].</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know [</a:t>
            </a:r>
            <a:r>
              <a:rPr lang="en-US" sz="2000" b="1" dirty="0">
                <a:latin typeface="Times New Roman" panose="02020603050405020304" pitchFamily="18" charset="0"/>
                <a:cs typeface="Times New Roman" panose="02020603050405020304" pitchFamily="18" charset="0"/>
              </a:rPr>
              <a:t>that</a:t>
            </a:r>
            <a:r>
              <a:rPr lang="en-US" sz="2000" dirty="0">
                <a:latin typeface="Times New Roman" panose="02020603050405020304" pitchFamily="18" charset="0"/>
                <a:cs typeface="Times New Roman" panose="02020603050405020304" pitchFamily="18" charset="0"/>
              </a:rPr>
              <a:t> he is watching me].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know [whether he is watching me (or not)]</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42</a:t>
            </a:fld>
            <a:endParaRPr lang="en-IN"/>
          </a:p>
        </p:txBody>
      </p:sp>
    </p:spTree>
    <p:extLst>
      <p:ext uri="{BB962C8B-B14F-4D97-AF65-F5344CB8AC3E}">
        <p14:creationId xmlns:p14="http://schemas.microsoft.com/office/powerpoint/2010/main" val="401981167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B18E3-3591-49AC-AFA5-FB490494AAE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7D3346C-801B-F18C-61F8-DD9A276A49F3}"/>
              </a:ext>
            </a:extLst>
          </p:cNvPr>
          <p:cNvSpPr>
            <a:spLocks noGrp="1"/>
          </p:cNvSpPr>
          <p:nvPr>
            <p:ph type="subTitle" idx="1"/>
          </p:nvPr>
        </p:nvSpPr>
        <p:spPr>
          <a:xfrm>
            <a:off x="936172" y="564923"/>
            <a:ext cx="11179628" cy="5791427"/>
          </a:xfrm>
        </p:spPr>
        <p:txBody>
          <a:bodyPr>
            <a:normAutofit/>
          </a:bodyPr>
          <a:lstStyle/>
          <a:p>
            <a:pPr algn="l"/>
            <a:r>
              <a:rPr lang="en-IN" sz="2000" b="1" u="none" strike="noStrike" baseline="0" dirty="0">
                <a:latin typeface="Times New Roman" panose="02020603050405020304" pitchFamily="18" charset="0"/>
                <a:cs typeface="Times New Roman" panose="02020603050405020304" pitchFamily="18" charset="0"/>
              </a:rPr>
              <a:t>2.4 </a:t>
            </a:r>
            <a:r>
              <a:rPr lang="en-US" sz="2000" b="1" dirty="0">
                <a:latin typeface="Times New Roman" panose="02020603050405020304" pitchFamily="18" charset="0"/>
                <a:cs typeface="Times New Roman" panose="02020603050405020304" pitchFamily="18" charset="0"/>
              </a:rPr>
              <a:t>Preposition</a:t>
            </a:r>
            <a:r>
              <a:rPr lang="en-US" sz="200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preposition is a word placed before a noun or pronoun to form a phrase modifying </a:t>
            </a:r>
          </a:p>
          <a:p>
            <a:pPr algn="l"/>
            <a:r>
              <a:rPr lang="en-US" sz="2000" dirty="0">
                <a:latin typeface="Times New Roman" panose="02020603050405020304" pitchFamily="18" charset="0"/>
                <a:cs typeface="Times New Roman" panose="02020603050405020304" pitchFamily="18" charset="0"/>
              </a:rPr>
              <a:t>another word in the sentence. </a:t>
            </a:r>
          </a:p>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E.g. by, with, about, until. (by the tree, with our friends, about the book, until tomorrow)</a:t>
            </a:r>
          </a:p>
        </p:txBody>
      </p:sp>
      <p:sp>
        <p:nvSpPr>
          <p:cNvPr id="5" name="Slide Number Placeholder 4">
            <a:extLst>
              <a:ext uri="{FF2B5EF4-FFF2-40B4-BE49-F238E27FC236}">
                <a16:creationId xmlns:a16="http://schemas.microsoft.com/office/drawing/2014/main" id="{8E7A259C-8D72-599D-59CD-C9E5F5A5FB65}"/>
              </a:ext>
            </a:extLst>
          </p:cNvPr>
          <p:cNvSpPr>
            <a:spLocks noGrp="1"/>
          </p:cNvSpPr>
          <p:nvPr>
            <p:ph type="sldNum" sz="quarter" idx="12"/>
          </p:nvPr>
        </p:nvSpPr>
        <p:spPr/>
        <p:txBody>
          <a:bodyPr/>
          <a:lstStyle/>
          <a:p>
            <a:fld id="{9953917B-9314-44A8-9CF5-8C1178B13F89}" type="slidenum">
              <a:rPr lang="en-IN" smtClean="0"/>
              <a:t>43</a:t>
            </a:fld>
            <a:endParaRPr lang="en-IN"/>
          </a:p>
        </p:txBody>
      </p:sp>
    </p:spTree>
    <p:extLst>
      <p:ext uri="{BB962C8B-B14F-4D97-AF65-F5344CB8AC3E}">
        <p14:creationId xmlns:p14="http://schemas.microsoft.com/office/powerpoint/2010/main" val="10831954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0EAA7-B078-E1EF-4830-F6ECD58F243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BE8B666-8B87-EC7B-4F1D-E1777637D02D}"/>
              </a:ext>
            </a:extLst>
          </p:cNvPr>
          <p:cNvSpPr>
            <a:spLocks noGrp="1"/>
          </p:cNvSpPr>
          <p:nvPr>
            <p:ph type="subTitle" idx="1"/>
          </p:nvPr>
        </p:nvSpPr>
        <p:spPr>
          <a:xfrm>
            <a:off x="936172" y="564923"/>
            <a:ext cx="11179628" cy="5791427"/>
          </a:xfrm>
        </p:spPr>
        <p:txBody>
          <a:bodyPr>
            <a:normAutofit/>
          </a:bodyPr>
          <a:lstStyle/>
          <a:p>
            <a:pPr algn="l"/>
            <a:r>
              <a:rPr lang="en-IN" sz="2000" b="1" u="none" strike="noStrike" baseline="0" dirty="0">
                <a:latin typeface="Times New Roman" panose="02020603050405020304" pitchFamily="18" charset="0"/>
                <a:cs typeface="Times New Roman" panose="02020603050405020304" pitchFamily="18" charset="0"/>
              </a:rPr>
              <a:t>2.5 </a:t>
            </a:r>
            <a:r>
              <a:rPr lang="en-US" sz="2000" b="1" dirty="0">
                <a:latin typeface="Times New Roman" panose="02020603050405020304" pitchFamily="18" charset="0"/>
                <a:cs typeface="Times New Roman" panose="02020603050405020304" pitchFamily="18" charset="0"/>
              </a:rPr>
              <a:t>Determiner / Demonstrative</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Determiners distribution: They occur at the beginning of a noun phrase.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John remembers that this person knew every detail.</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One person told me which doctor your brother liked.</a:t>
            </a:r>
          </a:p>
          <a:p>
            <a:pPr algn="l"/>
            <a:endParaRPr lang="en-US" sz="2000"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this, those, some, a, an, the</a:t>
            </a:r>
          </a:p>
        </p:txBody>
      </p:sp>
      <p:sp>
        <p:nvSpPr>
          <p:cNvPr id="5" name="Slide Number Placeholder 4">
            <a:extLst>
              <a:ext uri="{FF2B5EF4-FFF2-40B4-BE49-F238E27FC236}">
                <a16:creationId xmlns:a16="http://schemas.microsoft.com/office/drawing/2014/main" id="{C2A96727-C2C4-5159-6896-EB5555BD3026}"/>
              </a:ext>
            </a:extLst>
          </p:cNvPr>
          <p:cNvSpPr>
            <a:spLocks noGrp="1"/>
          </p:cNvSpPr>
          <p:nvPr>
            <p:ph type="sldNum" sz="quarter" idx="12"/>
          </p:nvPr>
        </p:nvSpPr>
        <p:spPr/>
        <p:txBody>
          <a:bodyPr/>
          <a:lstStyle/>
          <a:p>
            <a:fld id="{9953917B-9314-44A8-9CF5-8C1178B13F89}" type="slidenum">
              <a:rPr lang="en-IN" smtClean="0"/>
              <a:t>44</a:t>
            </a:fld>
            <a:endParaRPr lang="en-IN"/>
          </a:p>
        </p:txBody>
      </p:sp>
    </p:spTree>
    <p:extLst>
      <p:ext uri="{BB962C8B-B14F-4D97-AF65-F5344CB8AC3E}">
        <p14:creationId xmlns:p14="http://schemas.microsoft.com/office/powerpoint/2010/main" val="20672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653142" y="423410"/>
            <a:ext cx="11097366" cy="518314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 6 Auxiliaries &amp; Modals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Auxiliaries distribution</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They occur in the following order.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Perfect (have) &gt; Progressive (be) &gt; Passive (be) &gt; verb</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have been sleeping.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have slept.</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was awoken by John.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Modal distribution: They occur before any auxiliaries and the verb.</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could write a book.</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should be resting.</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I might have been too mean.</a:t>
            </a: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45</a:t>
            </a:fld>
            <a:endParaRPr lang="en-IN"/>
          </a:p>
        </p:txBody>
      </p:sp>
    </p:spTree>
    <p:extLst>
      <p:ext uri="{BB962C8B-B14F-4D97-AF65-F5344CB8AC3E}">
        <p14:creationId xmlns:p14="http://schemas.microsoft.com/office/powerpoint/2010/main" val="110047333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E01B3-7145-9A05-88C6-0FC6882759F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5956B1-0AC3-E80F-D8CB-6CBFBEC5827A}"/>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Conclusion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Words can be divided into open and close word classes.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Word classes are also known as parts of speech.</a:t>
            </a:r>
          </a:p>
          <a:p>
            <a:pPr marL="342900" indent="-342900" algn="l">
              <a:buFont typeface="Wingdings" panose="05000000000000000000" pitchFamily="2" charset="2"/>
              <a:buChar char="Ø"/>
            </a:pPr>
            <a:r>
              <a:rPr lang="en-US" sz="2000" i="0" dirty="0">
                <a:solidFill>
                  <a:srgbClr val="000000"/>
                </a:solidFill>
                <a:effectLst/>
                <a:highlight>
                  <a:srgbClr val="FFFFFF"/>
                </a:highlight>
                <a:latin typeface="Times New Roman" panose="02020603050405020304" pitchFamily="18" charset="0"/>
                <a:cs typeface="Times New Roman" panose="02020603050405020304" pitchFamily="18" charset="0"/>
              </a:rPr>
              <a:t>In other words, in traditional terms, they are called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parts of speech </a:t>
            </a:r>
            <a:r>
              <a:rPr lang="en-US" sz="2000" i="0" dirty="0">
                <a:solidFill>
                  <a:srgbClr val="000000"/>
                </a:solidFill>
                <a:effectLst/>
                <a:highlight>
                  <a:srgbClr val="FFFFFF"/>
                </a:highlight>
                <a:latin typeface="Times New Roman" panose="02020603050405020304" pitchFamily="18" charset="0"/>
                <a:cs typeface="Times New Roman" panose="02020603050405020304" pitchFamily="18" charset="0"/>
              </a:rPr>
              <a:t>and in modern terms, </a:t>
            </a:r>
            <a:r>
              <a:rPr lang="en-US" sz="2000" b="1" i="0" dirty="0">
                <a:solidFill>
                  <a:srgbClr val="000000"/>
                </a:solidFill>
                <a:effectLst/>
                <a:highlight>
                  <a:srgbClr val="FFFFFF"/>
                </a:highlight>
                <a:latin typeface="Times New Roman" panose="02020603050405020304" pitchFamily="18" charset="0"/>
                <a:cs typeface="Times New Roman" panose="02020603050405020304" pitchFamily="18" charset="0"/>
              </a:rPr>
              <a:t>word classes</a:t>
            </a:r>
            <a:r>
              <a:rPr lang="en-US" sz="2000" i="0" dirty="0">
                <a:solidFill>
                  <a:srgbClr val="000000"/>
                </a:solidFill>
                <a:effectLst/>
                <a:highlight>
                  <a:srgbClr val="FFFFFF"/>
                </a:highlight>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typology of word classes </a:t>
            </a:r>
            <a:r>
              <a:rPr lang="en-US" sz="2000" dirty="0">
                <a:latin typeface="Times New Roman" panose="02020603050405020304" pitchFamily="18" charset="0"/>
                <a:cs typeface="Times New Roman" panose="02020603050405020304" pitchFamily="18" charset="0"/>
              </a:rPr>
              <a:t>in linguistics refers to the classification of words based on their  grammatical and functional roles in a language. </a:t>
            </a:r>
          </a:p>
          <a:p>
            <a:pPr marL="342900" indent="-342900" algn="just">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Word classes (or parts of speech) vary across languages, but they typically include lexical categories (like nouns and verbs) and grammatical categories (like case, tense, or number).</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B8CE0DB-87CD-7A95-8708-778E9E25437A}"/>
              </a:ext>
            </a:extLst>
          </p:cNvPr>
          <p:cNvSpPr>
            <a:spLocks noGrp="1"/>
          </p:cNvSpPr>
          <p:nvPr>
            <p:ph type="sldNum" sz="quarter" idx="12"/>
          </p:nvPr>
        </p:nvSpPr>
        <p:spPr/>
        <p:txBody>
          <a:bodyPr/>
          <a:lstStyle/>
          <a:p>
            <a:fld id="{9953917B-9314-44A8-9CF5-8C1178B13F89}" type="slidenum">
              <a:rPr lang="en-IN" smtClean="0"/>
              <a:t>46</a:t>
            </a:fld>
            <a:endParaRPr lang="en-IN"/>
          </a:p>
        </p:txBody>
      </p:sp>
    </p:spTree>
    <p:extLst>
      <p:ext uri="{BB962C8B-B14F-4D97-AF65-F5344CB8AC3E}">
        <p14:creationId xmlns:p14="http://schemas.microsoft.com/office/powerpoint/2010/main" val="174748805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985BB-853F-E4FC-BF7D-52869179B9F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71E5390-7E04-AA16-5E35-F8B0BF7F3968}"/>
              </a:ext>
            </a:extLst>
          </p:cNvPr>
          <p:cNvSpPr>
            <a:spLocks noGrp="1"/>
          </p:cNvSpPr>
          <p:nvPr>
            <p:ph type="subTitle" idx="1"/>
          </p:nvPr>
        </p:nvSpPr>
        <p:spPr>
          <a:xfrm>
            <a:off x="936172" y="564923"/>
            <a:ext cx="11179628" cy="5791427"/>
          </a:xfrm>
        </p:spPr>
        <p:txBody>
          <a:bodyPr>
            <a:normAutofit/>
          </a:bodyPr>
          <a:lstStyle/>
          <a:p>
            <a:pPr algn="l">
              <a:lnSpc>
                <a:spcPct val="100000"/>
              </a:lnSpc>
              <a:spcBef>
                <a:spcPts val="0"/>
              </a:spcBef>
            </a:pPr>
            <a:r>
              <a:rPr lang="en-US" sz="2000" dirty="0">
                <a:latin typeface="Times New Roman" panose="02020603050405020304" pitchFamily="18" charset="0"/>
                <a:cs typeface="Times New Roman" panose="02020603050405020304" pitchFamily="18" charset="0"/>
              </a:rPr>
              <a:t>Typology of Word Classes</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r>
              <a:rPr lang="en-US" sz="2000" b="1" dirty="0">
                <a:latin typeface="Times New Roman" panose="02020603050405020304" pitchFamily="18" charset="0"/>
                <a:cs typeface="Times New Roman" panose="02020603050405020304" pitchFamily="18" charset="0"/>
              </a:rPr>
              <a:t>Lexical (Open) Classes</a:t>
            </a:r>
          </a:p>
          <a:p>
            <a:pPr marL="342900" indent="-342900" algn="l">
              <a:lnSpc>
                <a:spcPct val="10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word classes allow new words to be added over time. They typically carry significant meaning in sentences.</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b="1" dirty="0">
                <a:latin typeface="Times New Roman" panose="02020603050405020304" pitchFamily="18" charset="0"/>
                <a:cs typeface="Times New Roman" panose="02020603050405020304" pitchFamily="18" charset="0"/>
              </a:rPr>
              <a:t>Nouns</a:t>
            </a:r>
            <a:r>
              <a:rPr lang="en-US" dirty="0">
                <a:latin typeface="Times New Roman" panose="02020603050405020304" pitchFamily="18" charset="0"/>
                <a:cs typeface="Times New Roman" panose="02020603050405020304" pitchFamily="18" charset="0"/>
              </a:rPr>
              <a:t>: Represent entities (people, places, things, or ideas).</a:t>
            </a: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b="1" dirty="0">
                <a:latin typeface="Times New Roman" panose="02020603050405020304" pitchFamily="18" charset="0"/>
                <a:cs typeface="Times New Roman" panose="02020603050405020304" pitchFamily="18" charset="0"/>
              </a:rPr>
              <a:t>Verbs</a:t>
            </a:r>
            <a:r>
              <a:rPr lang="en-US" dirty="0">
                <a:latin typeface="Times New Roman" panose="02020603050405020304" pitchFamily="18" charset="0"/>
                <a:cs typeface="Times New Roman" panose="02020603050405020304" pitchFamily="18" charset="0"/>
              </a:rPr>
              <a:t>: Express actions, events, or states.</a:t>
            </a: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b="1" dirty="0">
                <a:latin typeface="Times New Roman" panose="02020603050405020304" pitchFamily="18" charset="0"/>
                <a:cs typeface="Times New Roman" panose="02020603050405020304" pitchFamily="18" charset="0"/>
              </a:rPr>
              <a:t>Adjectives</a:t>
            </a:r>
            <a:r>
              <a:rPr lang="en-US" dirty="0">
                <a:latin typeface="Times New Roman" panose="02020603050405020304" pitchFamily="18" charset="0"/>
                <a:cs typeface="Times New Roman" panose="02020603050405020304" pitchFamily="18" charset="0"/>
              </a:rPr>
              <a:t>: Describe qualities of nouns.</a:t>
            </a:r>
          </a:p>
          <a:p>
            <a:pPr lvl="1" algn="l">
              <a:lnSpc>
                <a:spcPct val="10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00000"/>
              </a:lnSpc>
              <a:spcBef>
                <a:spcPts val="0"/>
              </a:spcBef>
            </a:pPr>
            <a:r>
              <a:rPr lang="en-US" b="1" dirty="0">
                <a:latin typeface="Times New Roman" panose="02020603050405020304" pitchFamily="18" charset="0"/>
                <a:cs typeface="Times New Roman" panose="02020603050405020304" pitchFamily="18" charset="0"/>
              </a:rPr>
              <a:t>Adverbs</a:t>
            </a:r>
            <a:r>
              <a:rPr lang="en-US" dirty="0">
                <a:latin typeface="Times New Roman" panose="02020603050405020304" pitchFamily="18" charset="0"/>
                <a:cs typeface="Times New Roman" panose="02020603050405020304" pitchFamily="18" charset="0"/>
              </a:rPr>
              <a:t>: Modify verbs, adjectives, or other adverbs.</a:t>
            </a: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0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0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5F6296B-B9FC-1B92-6E11-7F765D8A5CAA}"/>
              </a:ext>
            </a:extLst>
          </p:cNvPr>
          <p:cNvSpPr>
            <a:spLocks noGrp="1"/>
          </p:cNvSpPr>
          <p:nvPr>
            <p:ph type="sldNum" sz="quarter" idx="12"/>
          </p:nvPr>
        </p:nvSpPr>
        <p:spPr/>
        <p:txBody>
          <a:bodyPr/>
          <a:lstStyle/>
          <a:p>
            <a:fld id="{9953917B-9314-44A8-9CF5-8C1178B13F89}" type="slidenum">
              <a:rPr lang="en-IN" smtClean="0"/>
              <a:t>47</a:t>
            </a:fld>
            <a:endParaRPr lang="en-IN"/>
          </a:p>
        </p:txBody>
      </p:sp>
    </p:spTree>
    <p:extLst>
      <p:ext uri="{BB962C8B-B14F-4D97-AF65-F5344CB8AC3E}">
        <p14:creationId xmlns:p14="http://schemas.microsoft.com/office/powerpoint/2010/main" val="2789273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6B26F-CCD1-A0D8-2634-BA743813400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A3857FE-4A75-BF10-D204-7BA362B3788F}"/>
              </a:ext>
            </a:extLst>
          </p:cNvPr>
          <p:cNvSpPr>
            <a:spLocks noGrp="1"/>
          </p:cNvSpPr>
          <p:nvPr>
            <p:ph type="subTitle" idx="1"/>
          </p:nvPr>
        </p:nvSpPr>
        <p:spPr>
          <a:xfrm>
            <a:off x="936172" y="564923"/>
            <a:ext cx="11179628" cy="5791427"/>
          </a:xfrm>
        </p:spPr>
        <p:txBody>
          <a:bodyPr>
            <a:normAutofit/>
          </a:bodyPr>
          <a:lstStyle/>
          <a:p>
            <a:pPr algn="just">
              <a:lnSpc>
                <a:spcPct val="170000"/>
              </a:lnSpc>
              <a:spcBef>
                <a:spcPts val="0"/>
              </a:spcBef>
            </a:pPr>
            <a:r>
              <a:rPr lang="en-US" sz="2000" b="1" dirty="0">
                <a:latin typeface="Times New Roman" panose="02020603050405020304" pitchFamily="18" charset="0"/>
                <a:cs typeface="Times New Roman" panose="02020603050405020304" pitchFamily="18" charset="0"/>
              </a:rPr>
              <a:t>Grammatical (Closed) Classes</a:t>
            </a:r>
          </a:p>
          <a:p>
            <a:pPr marL="342900" indent="-342900" algn="just">
              <a:lnSpc>
                <a:spcPct val="17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These word classes have a fixed set of words that do not change frequently. They primarily serve grammatical functions. </a:t>
            </a:r>
            <a:r>
              <a:rPr lang="en-US" sz="2000">
                <a:latin typeface="Times New Roman" panose="02020603050405020304" pitchFamily="18" charset="0"/>
                <a:cs typeface="Times New Roman" panose="02020603050405020304" pitchFamily="18" charset="0"/>
              </a:rPr>
              <a:t>Some examples are:</a:t>
            </a:r>
            <a:endParaRPr lang="en-US" sz="2000" dirty="0">
              <a:latin typeface="Times New Roman" panose="02020603050405020304" pitchFamily="18" charset="0"/>
              <a:cs typeface="Times New Roman" panose="02020603050405020304" pitchFamily="18" charset="0"/>
            </a:endParaRPr>
          </a:p>
          <a:p>
            <a:pPr lvl="1" algn="just">
              <a:lnSpc>
                <a:spcPct val="170000"/>
              </a:lnSpc>
              <a:spcBef>
                <a:spcPts val="0"/>
              </a:spcBef>
            </a:pPr>
            <a:r>
              <a:rPr lang="en-US" b="1" dirty="0">
                <a:latin typeface="Times New Roman" panose="02020603050405020304" pitchFamily="18" charset="0"/>
                <a:cs typeface="Times New Roman" panose="02020603050405020304" pitchFamily="18" charset="0"/>
              </a:rPr>
              <a:t>Pronouns</a:t>
            </a:r>
            <a:r>
              <a:rPr lang="en-US" dirty="0">
                <a:latin typeface="Times New Roman" panose="02020603050405020304" pitchFamily="18" charset="0"/>
                <a:cs typeface="Times New Roman" panose="02020603050405020304" pitchFamily="18" charset="0"/>
              </a:rPr>
              <a:t>:        Replace nouns (e.g., he, she, it).</a:t>
            </a:r>
          </a:p>
          <a:p>
            <a:pPr lvl="1" algn="just">
              <a:lnSpc>
                <a:spcPct val="170000"/>
              </a:lnSpc>
              <a:spcBef>
                <a:spcPts val="0"/>
              </a:spcBef>
            </a:pPr>
            <a:r>
              <a:rPr lang="en-US" b="1" dirty="0">
                <a:latin typeface="Times New Roman" panose="02020603050405020304" pitchFamily="18" charset="0"/>
                <a:cs typeface="Times New Roman" panose="02020603050405020304" pitchFamily="18" charset="0"/>
              </a:rPr>
              <a:t>Determiners</a:t>
            </a:r>
            <a:r>
              <a:rPr lang="en-US" dirty="0">
                <a:latin typeface="Times New Roman" panose="02020603050405020304" pitchFamily="18" charset="0"/>
                <a:cs typeface="Times New Roman" panose="02020603050405020304" pitchFamily="18" charset="0"/>
              </a:rPr>
              <a:t>:   Specify nouns (e.g., this, that, some, a, an, the).</a:t>
            </a:r>
          </a:p>
          <a:p>
            <a:pPr lvl="1" algn="just">
              <a:lnSpc>
                <a:spcPct val="170000"/>
              </a:lnSpc>
              <a:spcBef>
                <a:spcPts val="0"/>
              </a:spcBef>
            </a:pPr>
            <a:r>
              <a:rPr lang="en-US" b="1" dirty="0">
                <a:latin typeface="Times New Roman" panose="02020603050405020304" pitchFamily="18" charset="0"/>
                <a:cs typeface="Times New Roman" panose="02020603050405020304" pitchFamily="18" charset="0"/>
              </a:rPr>
              <a:t>Prepositions</a:t>
            </a:r>
            <a:r>
              <a:rPr lang="en-US" dirty="0">
                <a:latin typeface="Times New Roman" panose="02020603050405020304" pitchFamily="18" charset="0"/>
                <a:cs typeface="Times New Roman" panose="02020603050405020304" pitchFamily="18" charset="0"/>
              </a:rPr>
              <a:t>/</a:t>
            </a:r>
            <a:r>
              <a:rPr lang="en-US" b="1" dirty="0">
                <a:latin typeface="Times New Roman" panose="02020603050405020304" pitchFamily="18" charset="0"/>
                <a:cs typeface="Times New Roman" panose="02020603050405020304" pitchFamily="18" charset="0"/>
              </a:rPr>
              <a:t>Postpositions</a:t>
            </a:r>
            <a:r>
              <a:rPr lang="en-US" dirty="0">
                <a:latin typeface="Times New Roman" panose="02020603050405020304" pitchFamily="18" charset="0"/>
                <a:cs typeface="Times New Roman" panose="02020603050405020304" pitchFamily="18" charset="0"/>
              </a:rPr>
              <a:t>:    Indicate relationships (e.g., in, on, after).</a:t>
            </a:r>
          </a:p>
          <a:p>
            <a:pPr lvl="1" algn="just">
              <a:lnSpc>
                <a:spcPct val="170000"/>
              </a:lnSpc>
              <a:spcBef>
                <a:spcPts val="0"/>
              </a:spcBef>
            </a:pPr>
            <a:r>
              <a:rPr lang="en-US" b="1" dirty="0">
                <a:latin typeface="Times New Roman" panose="02020603050405020304" pitchFamily="18" charset="0"/>
                <a:cs typeface="Times New Roman" panose="02020603050405020304" pitchFamily="18" charset="0"/>
              </a:rPr>
              <a:t>Conjunctions</a:t>
            </a:r>
            <a:r>
              <a:rPr lang="en-US" dirty="0">
                <a:latin typeface="Times New Roman" panose="02020603050405020304" pitchFamily="18" charset="0"/>
                <a:cs typeface="Times New Roman" panose="02020603050405020304" pitchFamily="18" charset="0"/>
              </a:rPr>
              <a:t>:    Connect words, phrases, or clauses (e.g., and, but, or, if, then, although).</a:t>
            </a:r>
          </a:p>
          <a:p>
            <a:pPr lvl="1" algn="just">
              <a:lnSpc>
                <a:spcPct val="170000"/>
              </a:lnSpc>
              <a:spcBef>
                <a:spcPts val="0"/>
              </a:spcBef>
            </a:pPr>
            <a:r>
              <a:rPr lang="en-US" b="1" dirty="0">
                <a:latin typeface="Times New Roman" panose="02020603050405020304" pitchFamily="18" charset="0"/>
                <a:cs typeface="Times New Roman" panose="02020603050405020304" pitchFamily="18" charset="0"/>
              </a:rPr>
              <a:t>Auxiliary Verbs</a:t>
            </a:r>
            <a:r>
              <a:rPr lang="en-US" dirty="0">
                <a:latin typeface="Times New Roman" panose="02020603050405020304" pitchFamily="18" charset="0"/>
                <a:cs typeface="Times New Roman" panose="02020603050405020304" pitchFamily="18" charset="0"/>
              </a:rPr>
              <a:t>: Help main verbs express tense, aspect, mood (e.g., is, have, will).</a:t>
            </a:r>
          </a:p>
          <a:p>
            <a:pPr algn="l">
              <a:lnSpc>
                <a:spcPct val="150000"/>
              </a:lnSpc>
              <a:spcBef>
                <a:spcPts val="0"/>
              </a:spcBef>
            </a:pPr>
            <a:endParaRPr lang="en-US" sz="12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8AC0074-9D03-1D81-AC3C-AA11B8346788}"/>
              </a:ext>
            </a:extLst>
          </p:cNvPr>
          <p:cNvSpPr>
            <a:spLocks noGrp="1"/>
          </p:cNvSpPr>
          <p:nvPr>
            <p:ph type="sldNum" sz="quarter" idx="12"/>
          </p:nvPr>
        </p:nvSpPr>
        <p:spPr/>
        <p:txBody>
          <a:bodyPr/>
          <a:lstStyle/>
          <a:p>
            <a:fld id="{9953917B-9314-44A8-9CF5-8C1178B13F89}" type="slidenum">
              <a:rPr lang="en-IN" smtClean="0"/>
              <a:t>48</a:t>
            </a:fld>
            <a:endParaRPr lang="en-IN"/>
          </a:p>
        </p:txBody>
      </p:sp>
    </p:spTree>
    <p:extLst>
      <p:ext uri="{BB962C8B-B14F-4D97-AF65-F5344CB8AC3E}">
        <p14:creationId xmlns:p14="http://schemas.microsoft.com/office/powerpoint/2010/main" val="137704606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EDEAD-518C-3D25-4902-65D60842CEB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214C3BE-3167-95AC-DFBA-4FDD3815B02E}"/>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References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just"/>
            <a:r>
              <a:rPr lang="en-US" sz="2000" b="0" i="0" u="none" strike="noStrike" baseline="0" dirty="0">
                <a:solidFill>
                  <a:srgbClr val="000000"/>
                </a:solidFill>
                <a:latin typeface="Times New Roman" panose="02020603050405020304" pitchFamily="18" charset="0"/>
              </a:rPr>
              <a:t>Shopen, Timothy (ed.). 2007. </a:t>
            </a:r>
            <a:r>
              <a:rPr lang="en-US" sz="2000" b="0" i="1" u="none" strike="noStrike" baseline="0" dirty="0">
                <a:solidFill>
                  <a:srgbClr val="000000"/>
                </a:solidFill>
                <a:latin typeface="Times New Roman" panose="02020603050405020304" pitchFamily="18" charset="0"/>
              </a:rPr>
              <a:t>Language typology and syntactic description. Volume 1:  Clause structure </a:t>
            </a:r>
          </a:p>
          <a:p>
            <a:pPr algn="just"/>
            <a:r>
              <a:rPr lang="en-US" sz="2000" i="1" dirty="0">
                <a:solidFill>
                  <a:srgbClr val="000000"/>
                </a:solidFill>
                <a:latin typeface="Times New Roman" panose="02020603050405020304" pitchFamily="18" charset="0"/>
              </a:rPr>
              <a:t>	</a:t>
            </a:r>
            <a:r>
              <a:rPr lang="en-US" sz="2000" b="0" i="0" u="none" strike="noStrike" baseline="0" dirty="0">
                <a:solidFill>
                  <a:srgbClr val="000000"/>
                </a:solidFill>
                <a:latin typeface="Times New Roman" panose="02020603050405020304" pitchFamily="18" charset="0"/>
              </a:rPr>
              <a:t>(second edition). Cambridge: Cambridge University Press. </a:t>
            </a:r>
          </a:p>
          <a:p>
            <a:pPr algn="just"/>
            <a:r>
              <a:rPr lang="en-US" sz="2000" b="0" i="0" u="none" strike="noStrike" baseline="0" dirty="0">
                <a:solidFill>
                  <a:srgbClr val="000000"/>
                </a:solidFill>
                <a:latin typeface="Times New Roman" panose="02020603050405020304" pitchFamily="18" charset="0"/>
              </a:rPr>
              <a:t>Whaley, Lindsay J. 1996. </a:t>
            </a:r>
            <a:r>
              <a:rPr lang="en-US" sz="2000" b="0" i="1" u="none" strike="noStrike" baseline="0" dirty="0">
                <a:solidFill>
                  <a:srgbClr val="000000"/>
                </a:solidFill>
                <a:latin typeface="Times New Roman" panose="02020603050405020304" pitchFamily="18" charset="0"/>
              </a:rPr>
              <a:t>Introduction to typology: the unity and diversity of language</a:t>
            </a:r>
            <a:r>
              <a:rPr lang="en-US" sz="2000" b="0" i="0" u="none" strike="noStrike" baseline="0" dirty="0">
                <a:solidFill>
                  <a:srgbClr val="000000"/>
                </a:solidFill>
                <a:latin typeface="Times New Roman" panose="02020603050405020304" pitchFamily="18" charset="0"/>
              </a:rPr>
              <a:t>. </a:t>
            </a:r>
            <a:r>
              <a:rPr lang="en-IN" sz="2000" b="0" i="0" u="none" strike="noStrike" baseline="0" dirty="0">
                <a:solidFill>
                  <a:srgbClr val="000000"/>
                </a:solidFill>
                <a:latin typeface="Times New Roman" panose="02020603050405020304" pitchFamily="18" charset="0"/>
              </a:rPr>
              <a:t>London: Sage. </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540993B-357F-ECFA-1174-17B2F87214FF}"/>
              </a:ext>
            </a:extLst>
          </p:cNvPr>
          <p:cNvSpPr>
            <a:spLocks noGrp="1"/>
          </p:cNvSpPr>
          <p:nvPr>
            <p:ph type="sldNum" sz="quarter" idx="12"/>
          </p:nvPr>
        </p:nvSpPr>
        <p:spPr/>
        <p:txBody>
          <a:bodyPr/>
          <a:lstStyle/>
          <a:p>
            <a:fld id="{9953917B-9314-44A8-9CF5-8C1178B13F89}" type="slidenum">
              <a:rPr lang="en-IN" smtClean="0"/>
              <a:t>49</a:t>
            </a:fld>
            <a:endParaRPr lang="en-IN"/>
          </a:p>
        </p:txBody>
      </p:sp>
    </p:spTree>
    <p:extLst>
      <p:ext uri="{BB962C8B-B14F-4D97-AF65-F5344CB8AC3E}">
        <p14:creationId xmlns:p14="http://schemas.microsoft.com/office/powerpoint/2010/main" val="38335860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9A39C-CF54-1E9F-AC56-3D108C9F937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DDC23EF-B96D-7ECC-2E00-4510ACCC07EA}"/>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Grammatical criteria, on the other hand, are not open to this objection.</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dirty="0">
                <a:latin typeface="Times New Roman" panose="02020603050405020304" pitchFamily="18" charset="0"/>
                <a:cs typeface="Times New Roman" panose="02020603050405020304" pitchFamily="18" charset="0"/>
              </a:rPr>
              <a:t>grammatical properties of a word that are here taken to be relevant to its parts-of-speech classification </a:t>
            </a:r>
            <a:r>
              <a:rPr lang="en-US" sz="2000" dirty="0">
                <a:latin typeface="Times New Roman" panose="02020603050405020304" pitchFamily="18" charset="0"/>
                <a:cs typeface="Times New Roman" panose="02020603050405020304" pitchFamily="18" charset="0"/>
              </a:rPr>
              <a:t>include the </a:t>
            </a:r>
            <a:r>
              <a:rPr lang="en-US" sz="2000" b="1" dirty="0">
                <a:latin typeface="Times New Roman" panose="02020603050405020304" pitchFamily="18" charset="0"/>
                <a:cs typeface="Times New Roman" panose="02020603050405020304" pitchFamily="18" charset="0"/>
              </a:rPr>
              <a:t>word’s distribution</a:t>
            </a:r>
            <a:r>
              <a:rPr lang="en-US" sz="2000" dirty="0">
                <a:latin typeface="Times New Roman" panose="02020603050405020304" pitchFamily="18" charset="0"/>
                <a:cs typeface="Times New Roman" panose="02020603050405020304" pitchFamily="18" charset="0"/>
              </a:rPr>
              <a:t>, its range of </a:t>
            </a:r>
            <a:r>
              <a:rPr lang="en-US" sz="2000" b="1" dirty="0">
                <a:latin typeface="Times New Roman" panose="02020603050405020304" pitchFamily="18" charset="0"/>
                <a:cs typeface="Times New Roman" panose="02020603050405020304" pitchFamily="18" charset="0"/>
              </a:rPr>
              <a:t>syntactic functions</a:t>
            </a:r>
            <a:r>
              <a:rPr lang="en-US" sz="2000" dirty="0">
                <a:latin typeface="Times New Roman" panose="02020603050405020304" pitchFamily="18" charset="0"/>
                <a:cs typeface="Times New Roman" panose="02020603050405020304" pitchFamily="18" charset="0"/>
              </a:rPr>
              <a:t>, and the </a:t>
            </a:r>
            <a:r>
              <a:rPr lang="en-US" sz="2000" b="1" dirty="0">
                <a:latin typeface="Times New Roman" panose="02020603050405020304" pitchFamily="18" charset="0"/>
                <a:cs typeface="Times New Roman" panose="02020603050405020304" pitchFamily="18" charset="0"/>
              </a:rPr>
              <a:t>morphological</a:t>
            </a:r>
            <a:r>
              <a:rPr lang="en-US" sz="2000" dirty="0">
                <a:latin typeface="Times New Roman" panose="02020603050405020304" pitchFamily="18" charset="0"/>
                <a:cs typeface="Times New Roman" panose="02020603050405020304" pitchFamily="18" charset="0"/>
              </a:rPr>
              <a:t> or </a:t>
            </a:r>
            <a:r>
              <a:rPr lang="en-US" sz="2000" b="1" dirty="0">
                <a:latin typeface="Times New Roman" panose="02020603050405020304" pitchFamily="18" charset="0"/>
                <a:cs typeface="Times New Roman" panose="02020603050405020304" pitchFamily="18" charset="0"/>
              </a:rPr>
              <a:t>syntactic categories </a:t>
            </a:r>
            <a:r>
              <a:rPr lang="en-US" sz="2000" dirty="0">
                <a:latin typeface="Times New Roman" panose="02020603050405020304" pitchFamily="18" charset="0"/>
                <a:cs typeface="Times New Roman" panose="02020603050405020304" pitchFamily="18" charset="0"/>
              </a:rPr>
              <a:t>for which it is specifiable. Consider, in this connection, the three words of the sentence:</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(1) Boys like girls</a:t>
            </a:r>
          </a:p>
          <a:p>
            <a:pPr algn="l"/>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The words </a:t>
            </a:r>
            <a:r>
              <a:rPr lang="en-US" sz="2000" b="0" i="1" u="none" strike="noStrike" baseline="0" dirty="0">
                <a:latin typeface="Times New Roman" panose="02020603050405020304" pitchFamily="18" charset="0"/>
                <a:cs typeface="Times New Roman" panose="02020603050405020304" pitchFamily="18" charset="0"/>
              </a:rPr>
              <a:t>boys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like </a:t>
            </a:r>
            <a:r>
              <a:rPr lang="en-US" sz="2000" b="0" i="0" u="none" strike="noStrike" baseline="0" dirty="0">
                <a:latin typeface="Times New Roman" panose="02020603050405020304" pitchFamily="18" charset="0"/>
                <a:cs typeface="Times New Roman" panose="02020603050405020304" pitchFamily="18" charset="0"/>
              </a:rPr>
              <a:t>can be shown to differ in their distributions (</a:t>
            </a:r>
            <a:r>
              <a:rPr lang="en-US" sz="2000" b="0" i="1" u="none" strike="noStrike" baseline="0" dirty="0">
                <a:latin typeface="Times New Roman" panose="02020603050405020304" pitchFamily="18" charset="0"/>
                <a:cs typeface="Times New Roman" panose="02020603050405020304" pitchFamily="18" charset="0"/>
              </a:rPr>
              <a:t>*Like boys girls </a:t>
            </a:r>
            <a:r>
              <a:rPr lang="en-US" sz="2000" b="0" i="0" u="none" strike="noStrike" baseline="0" dirty="0">
                <a:latin typeface="Times New Roman" panose="02020603050405020304" pitchFamily="18" charset="0"/>
                <a:cs typeface="Times New Roman" panose="02020603050405020304" pitchFamily="18" charset="0"/>
              </a:rPr>
              <a:t>is ungrammatical), in their functional range (</a:t>
            </a:r>
            <a:r>
              <a:rPr lang="en-US" sz="2000" b="0" i="1" u="none" strike="noStrike" baseline="0" dirty="0">
                <a:latin typeface="Times New Roman" panose="02020603050405020304" pitchFamily="18" charset="0"/>
                <a:cs typeface="Times New Roman" panose="02020603050405020304" pitchFamily="18" charset="0"/>
              </a:rPr>
              <a:t>boys </a:t>
            </a:r>
            <a:r>
              <a:rPr lang="en-US" sz="2000" b="0" i="0" u="none" strike="noStrike" baseline="0" dirty="0">
                <a:latin typeface="Times New Roman" panose="02020603050405020304" pitchFamily="18" charset="0"/>
                <a:cs typeface="Times New Roman" panose="02020603050405020304" pitchFamily="18" charset="0"/>
              </a:rPr>
              <a:t>can function as a subject but </a:t>
            </a:r>
            <a:r>
              <a:rPr lang="en-US" sz="2000" b="0" i="1" u="none" strike="noStrike" baseline="0" dirty="0">
                <a:latin typeface="Times New Roman" panose="02020603050405020304" pitchFamily="18" charset="0"/>
                <a:cs typeface="Times New Roman" panose="02020603050405020304" pitchFamily="18" charset="0"/>
              </a:rPr>
              <a:t>like </a:t>
            </a:r>
            <a:r>
              <a:rPr lang="en-US" sz="2000" b="0" i="0" u="none" strike="noStrike" baseline="0" dirty="0">
                <a:latin typeface="Times New Roman" panose="02020603050405020304" pitchFamily="18" charset="0"/>
                <a:cs typeface="Times New Roman" panose="02020603050405020304" pitchFamily="18" charset="0"/>
              </a:rPr>
              <a:t>cannot) and in their categorizations </a:t>
            </a:r>
            <a:r>
              <a:rPr lang="en-US" sz="2000" b="0" i="1" u="none" strike="noStrike" baseline="0" dirty="0">
                <a:latin typeface="Times New Roman" panose="02020603050405020304" pitchFamily="18" charset="0"/>
                <a:cs typeface="Times New Roman" panose="02020603050405020304" pitchFamily="18" charset="0"/>
              </a:rPr>
              <a:t>(boys </a:t>
            </a:r>
            <a:r>
              <a:rPr lang="en-US" sz="2000" b="0" i="0" u="none" strike="noStrike" baseline="0" dirty="0">
                <a:latin typeface="Times New Roman" panose="02020603050405020304" pitchFamily="18" charset="0"/>
                <a:cs typeface="Times New Roman" panose="02020603050405020304" pitchFamily="18" charset="0"/>
              </a:rPr>
              <a:t>is categorized for number but not for tense, while </a:t>
            </a:r>
            <a:r>
              <a:rPr lang="en-US" sz="2000" b="0" i="1" u="none" strike="noStrike" baseline="0" dirty="0">
                <a:latin typeface="Times New Roman" panose="02020603050405020304" pitchFamily="18" charset="0"/>
                <a:cs typeface="Times New Roman" panose="02020603050405020304" pitchFamily="18" charset="0"/>
              </a:rPr>
              <a:t>like </a:t>
            </a:r>
            <a:r>
              <a:rPr lang="en-US" sz="2000" b="0" i="0" u="none" strike="noStrike" baseline="0" dirty="0">
                <a:latin typeface="Times New Roman" panose="02020603050405020304" pitchFamily="18" charset="0"/>
                <a:cs typeface="Times New Roman" panose="02020603050405020304" pitchFamily="18" charset="0"/>
              </a:rPr>
              <a:t>is categorized for both). </a:t>
            </a: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Thus, these two words (</a:t>
            </a:r>
            <a:r>
              <a:rPr lang="en-US" sz="2000" b="0" i="1" u="none" strike="noStrike" baseline="0" dirty="0">
                <a:latin typeface="Times New Roman" panose="02020603050405020304" pitchFamily="18" charset="0"/>
                <a:cs typeface="Times New Roman" panose="02020603050405020304" pitchFamily="18" charset="0"/>
              </a:rPr>
              <a:t>boys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like </a:t>
            </a:r>
            <a:r>
              <a:rPr lang="en-US" sz="2000" b="0" i="0" u="none" strike="noStrike" baseline="0" dirty="0">
                <a:latin typeface="Times New Roman" panose="02020603050405020304" pitchFamily="18" charset="0"/>
                <a:cs typeface="Times New Roman" panose="02020603050405020304" pitchFamily="18" charset="0"/>
              </a:rPr>
              <a:t>) are assigned to </a:t>
            </a:r>
            <a:r>
              <a:rPr lang="en-US" sz="2000" b="1" i="0" u="none" strike="noStrike" baseline="0" dirty="0">
                <a:latin typeface="Times New Roman" panose="02020603050405020304" pitchFamily="18" charset="0"/>
                <a:cs typeface="Times New Roman" panose="02020603050405020304" pitchFamily="18" charset="0"/>
              </a:rPr>
              <a:t>distinct</a:t>
            </a:r>
            <a:r>
              <a:rPr lang="en-US" sz="2000" b="0" i="0" u="none" strike="noStrike" baseline="0" dirty="0">
                <a:latin typeface="Times New Roman" panose="02020603050405020304" pitchFamily="18" charset="0"/>
                <a:cs typeface="Times New Roman" panose="02020603050405020304" pitchFamily="18" charset="0"/>
              </a:rPr>
              <a:t> parts-of-speech classes.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3062B85-1082-C06D-AD55-614FF8701C69}"/>
              </a:ext>
            </a:extLst>
          </p:cNvPr>
          <p:cNvSpPr>
            <a:spLocks noGrp="1"/>
          </p:cNvSpPr>
          <p:nvPr>
            <p:ph type="sldNum" sz="quarter" idx="12"/>
          </p:nvPr>
        </p:nvSpPr>
        <p:spPr/>
        <p:txBody>
          <a:bodyPr/>
          <a:lstStyle/>
          <a:p>
            <a:fld id="{9953917B-9314-44A8-9CF5-8C1178B13F89}" type="slidenum">
              <a:rPr lang="en-IN" smtClean="0"/>
              <a:t>5</a:t>
            </a:fld>
            <a:endParaRPr lang="en-IN"/>
          </a:p>
        </p:txBody>
      </p:sp>
    </p:spTree>
    <p:extLst>
      <p:ext uri="{BB962C8B-B14F-4D97-AF65-F5344CB8AC3E}">
        <p14:creationId xmlns:p14="http://schemas.microsoft.com/office/powerpoint/2010/main" val="3294078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On the other hand, the words </a:t>
            </a:r>
            <a:r>
              <a:rPr lang="en-US" sz="2000" b="0" i="1" u="none" strike="noStrike" baseline="0" dirty="0">
                <a:latin typeface="Times New Roman" panose="02020603050405020304" pitchFamily="18" charset="0"/>
                <a:cs typeface="Times New Roman" panose="02020603050405020304" pitchFamily="18" charset="0"/>
              </a:rPr>
              <a:t>boys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girls</a:t>
            </a:r>
            <a:r>
              <a:rPr lang="en-US" sz="2000" b="0" i="0" u="none" strike="noStrike" baseline="0" dirty="0">
                <a:latin typeface="Times New Roman" panose="02020603050405020304" pitchFamily="18" charset="0"/>
                <a:cs typeface="Times New Roman" panose="02020603050405020304" pitchFamily="18" charset="0"/>
              </a:rPr>
              <a:t>, having highly similar distributions (cf. </a:t>
            </a:r>
            <a:r>
              <a:rPr lang="en-US" sz="2000" b="0" i="1" u="none" strike="noStrike" baseline="0" dirty="0">
                <a:latin typeface="Times New Roman" panose="02020603050405020304" pitchFamily="18" charset="0"/>
                <a:cs typeface="Times New Roman" panose="02020603050405020304" pitchFamily="18" charset="0"/>
              </a:rPr>
              <a:t>Girls like boys</a:t>
            </a:r>
            <a:r>
              <a:rPr lang="en-US" sz="2000" b="0" i="0" u="none" strike="noStrike" baseline="0" dirty="0">
                <a:latin typeface="Times New Roman" panose="02020603050405020304" pitchFamily="18" charset="0"/>
                <a:cs typeface="Times New Roman" panose="02020603050405020304" pitchFamily="18" charset="0"/>
              </a:rPr>
              <a:t>), functional ranges, and categorizations, are assigned to the </a:t>
            </a:r>
            <a:r>
              <a:rPr lang="en-US" sz="2000" b="1" i="0" u="none" strike="noStrike" baseline="0" dirty="0">
                <a:latin typeface="Times New Roman" panose="02020603050405020304" pitchFamily="18" charset="0"/>
                <a:cs typeface="Times New Roman" panose="02020603050405020304" pitchFamily="18" charset="0"/>
              </a:rPr>
              <a:t>same</a:t>
            </a:r>
            <a:r>
              <a:rPr lang="en-US" sz="2000" b="0" i="0" u="none" strike="noStrike" baseline="0" dirty="0">
                <a:latin typeface="Times New Roman" panose="02020603050405020304" pitchFamily="18" charset="0"/>
                <a:cs typeface="Times New Roman" panose="02020603050405020304" pitchFamily="18" charset="0"/>
              </a:rPr>
              <a:t> parts-of-speech class. </a:t>
            </a: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While it is assumed here that the assignment of words to parts-of-speech classes is based on properties that are </a:t>
            </a:r>
            <a:r>
              <a:rPr lang="en-US" sz="2000" b="1" i="0" u="none" strike="noStrike" baseline="0" dirty="0">
                <a:latin typeface="Times New Roman" panose="02020603050405020304" pitchFamily="18" charset="0"/>
                <a:cs typeface="Times New Roman" panose="02020603050405020304" pitchFamily="18" charset="0"/>
              </a:rPr>
              <a:t>grammatical</a:t>
            </a:r>
            <a:r>
              <a:rPr lang="en-US" sz="2000" b="0" i="0" u="none" strike="noStrike" baseline="0" dirty="0">
                <a:latin typeface="Times New Roman" panose="02020603050405020304" pitchFamily="18" charset="0"/>
                <a:cs typeface="Times New Roman" panose="02020603050405020304" pitchFamily="18" charset="0"/>
              </a:rPr>
              <a:t> rather than semantic, and often </a:t>
            </a:r>
            <a:r>
              <a:rPr lang="en-US" sz="2000" b="1" i="0" u="none" strike="noStrike" baseline="0" dirty="0">
                <a:latin typeface="Times New Roman" panose="02020603050405020304" pitchFamily="18" charset="0"/>
                <a:cs typeface="Times New Roman" panose="02020603050405020304" pitchFamily="18" charset="0"/>
              </a:rPr>
              <a:t>language-particular</a:t>
            </a:r>
            <a:r>
              <a:rPr lang="en-US" sz="2000" b="0" i="0" u="none" strike="noStrike" baseline="0" dirty="0">
                <a:latin typeface="Times New Roman" panose="02020603050405020304" pitchFamily="18" charset="0"/>
                <a:cs typeface="Times New Roman" panose="02020603050405020304" pitchFamily="18" charset="0"/>
              </a:rPr>
              <a:t> rather than universal, it is also assumed that the </a:t>
            </a:r>
            <a:r>
              <a:rPr lang="en-US" sz="2000" b="0" i="1" u="none" strike="noStrike" baseline="0" dirty="0">
                <a:latin typeface="Times New Roman" panose="02020603050405020304" pitchFamily="18" charset="0"/>
                <a:cs typeface="Times New Roman" panose="02020603050405020304" pitchFamily="18" charset="0"/>
              </a:rPr>
              <a:t>name </a:t>
            </a:r>
            <a:r>
              <a:rPr lang="en-US" sz="2000" b="0" i="0" u="none" strike="noStrike" baseline="0" dirty="0">
                <a:latin typeface="Times New Roman" panose="02020603050405020304" pitchFamily="18" charset="0"/>
                <a:cs typeface="Times New Roman" panose="02020603050405020304" pitchFamily="18" charset="0"/>
              </a:rPr>
              <a:t>that is chosen for a particular parts-of-speech class in a language may appropriately </a:t>
            </a:r>
            <a:r>
              <a:rPr lang="en-IN" sz="2000" b="0" i="0" u="none" strike="noStrike" baseline="0" dirty="0">
                <a:latin typeface="Times New Roman" panose="02020603050405020304" pitchFamily="18" charset="0"/>
                <a:cs typeface="Times New Roman" panose="02020603050405020304" pitchFamily="18" charset="0"/>
              </a:rPr>
              <a:t>reflect universal semantic considerations.</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Thus, the words </a:t>
            </a:r>
            <a:r>
              <a:rPr lang="en-US" sz="2000" b="0" i="1" u="none" strike="noStrike" baseline="0" dirty="0">
                <a:latin typeface="Times New Roman" panose="02020603050405020304" pitchFamily="18" charset="0"/>
                <a:cs typeface="Times New Roman" panose="02020603050405020304" pitchFamily="18" charset="0"/>
              </a:rPr>
              <a:t>boys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girls </a:t>
            </a:r>
            <a:r>
              <a:rPr lang="en-US" sz="2000" b="0" i="0" u="none" strike="noStrike" baseline="0" dirty="0">
                <a:latin typeface="Times New Roman" panose="02020603050405020304" pitchFamily="18" charset="0"/>
                <a:cs typeface="Times New Roman" panose="02020603050405020304" pitchFamily="18" charset="0"/>
              </a:rPr>
              <a:t>are assigned to the same parts-of-speech class, and the word </a:t>
            </a:r>
            <a:r>
              <a:rPr lang="en-US" sz="2000" b="0" i="1" u="none" strike="noStrike" baseline="0" dirty="0">
                <a:latin typeface="Times New Roman" panose="02020603050405020304" pitchFamily="18" charset="0"/>
                <a:cs typeface="Times New Roman" panose="02020603050405020304" pitchFamily="18" charset="0"/>
              </a:rPr>
              <a:t>like </a:t>
            </a:r>
            <a:r>
              <a:rPr lang="en-US" sz="2000" b="0" i="0" u="none" strike="noStrike" baseline="0" dirty="0">
                <a:latin typeface="Times New Roman" panose="02020603050405020304" pitchFamily="18" charset="0"/>
                <a:cs typeface="Times New Roman" panose="02020603050405020304" pitchFamily="18" charset="0"/>
              </a:rPr>
              <a:t>to a different class, on language-particular </a:t>
            </a:r>
            <a:r>
              <a:rPr lang="en-US" sz="2000" b="1" i="0" u="none" strike="noStrike" baseline="0" dirty="0">
                <a:latin typeface="Times New Roman" panose="02020603050405020304" pitchFamily="18" charset="0"/>
                <a:cs typeface="Times New Roman" panose="02020603050405020304" pitchFamily="18" charset="0"/>
              </a:rPr>
              <a:t>grammatical</a:t>
            </a:r>
            <a:r>
              <a:rPr lang="en-US" sz="2000" b="0" i="0" u="none" strike="noStrike" baseline="0" dirty="0">
                <a:latin typeface="Times New Roman" panose="02020603050405020304" pitchFamily="18" charset="0"/>
                <a:cs typeface="Times New Roman" panose="02020603050405020304" pitchFamily="18" charset="0"/>
              </a:rPr>
              <a:t> grounds, </a:t>
            </a: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but it is on universal </a:t>
            </a:r>
            <a:r>
              <a:rPr lang="en-US" sz="2000" b="1" i="0" u="none" strike="noStrike" baseline="0" dirty="0">
                <a:latin typeface="Times New Roman" panose="02020603050405020304" pitchFamily="18" charset="0"/>
                <a:cs typeface="Times New Roman" panose="02020603050405020304" pitchFamily="18" charset="0"/>
              </a:rPr>
              <a:t>semantic</a:t>
            </a:r>
            <a:r>
              <a:rPr lang="en-US" sz="2000" b="0" i="0" u="none" strike="noStrike" baseline="0" dirty="0">
                <a:latin typeface="Times New Roman" panose="02020603050405020304" pitchFamily="18" charset="0"/>
                <a:cs typeface="Times New Roman" panose="02020603050405020304" pitchFamily="18" charset="0"/>
              </a:rPr>
              <a:t> grounds that the class to which </a:t>
            </a:r>
            <a:r>
              <a:rPr lang="en-US" sz="2000" b="0" i="1" u="none" strike="noStrike" baseline="0" dirty="0">
                <a:latin typeface="Times New Roman" panose="02020603050405020304" pitchFamily="18" charset="0"/>
                <a:cs typeface="Times New Roman" panose="02020603050405020304" pitchFamily="18" charset="0"/>
              </a:rPr>
              <a:t>boys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girls </a:t>
            </a:r>
            <a:r>
              <a:rPr lang="en-US" sz="2000" b="0" i="0" u="none" strike="noStrike" baseline="0" dirty="0">
                <a:latin typeface="Times New Roman" panose="02020603050405020304" pitchFamily="18" charset="0"/>
                <a:cs typeface="Times New Roman" panose="02020603050405020304" pitchFamily="18" charset="0"/>
              </a:rPr>
              <a:t>are assigned is called the class of nouns, while that to which </a:t>
            </a:r>
            <a:r>
              <a:rPr lang="en-US" sz="2000" b="0" i="1" u="none" strike="noStrike" baseline="0" dirty="0">
                <a:latin typeface="Times New Roman" panose="02020603050405020304" pitchFamily="18" charset="0"/>
                <a:cs typeface="Times New Roman" panose="02020603050405020304" pitchFamily="18" charset="0"/>
              </a:rPr>
              <a:t>like </a:t>
            </a:r>
            <a:r>
              <a:rPr lang="en-US" sz="2000" b="0" i="0" u="none" strike="noStrike" baseline="0" dirty="0">
                <a:latin typeface="Times New Roman" panose="02020603050405020304" pitchFamily="18" charset="0"/>
                <a:cs typeface="Times New Roman" panose="02020603050405020304" pitchFamily="18" charset="0"/>
              </a:rPr>
              <a:t>is assigned is called the class of verbs.</a:t>
            </a:r>
            <a:endParaRPr lang="en-US" b="0" i="0" u="none" strike="noStrike" baseline="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40360575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i="0" u="none" strike="noStrike" baseline="0" dirty="0">
                <a:latin typeface="Times New Roman" panose="02020603050405020304" pitchFamily="18" charset="0"/>
                <a:cs typeface="Times New Roman" panose="02020603050405020304" pitchFamily="18" charset="0"/>
              </a:rPr>
              <a:t>An interesting recent proposal </a:t>
            </a:r>
            <a:r>
              <a:rPr lang="en-US" sz="2000" b="0" i="0" u="none" strike="noStrike" baseline="0" dirty="0">
                <a:latin typeface="Times New Roman" panose="02020603050405020304" pitchFamily="18" charset="0"/>
                <a:cs typeface="Times New Roman" panose="02020603050405020304" pitchFamily="18" charset="0"/>
              </a:rPr>
              <a:t>concerning universal </a:t>
            </a:r>
            <a:r>
              <a:rPr lang="en-US" sz="2000" b="1" i="0" u="none" strike="noStrike" baseline="0" dirty="0">
                <a:latin typeface="Times New Roman" panose="02020603050405020304" pitchFamily="18" charset="0"/>
                <a:cs typeface="Times New Roman" panose="02020603050405020304" pitchFamily="18" charset="0"/>
              </a:rPr>
              <a:t>semantic</a:t>
            </a:r>
            <a:r>
              <a:rPr lang="en-US" sz="2000" b="0" i="0" u="none" strike="noStrike" baseline="0" dirty="0">
                <a:latin typeface="Times New Roman" panose="02020603050405020304" pitchFamily="18" charset="0"/>
                <a:cs typeface="Times New Roman" panose="02020603050405020304" pitchFamily="18" charset="0"/>
              </a:rPr>
              <a:t> grounds for the identification of parts of speech is to be found in Wierzbicka (2000): namely, the use of universal exemplars, basic words that are presumably found in all languages, such as the equivalents of </a:t>
            </a:r>
            <a:r>
              <a:rPr lang="en-US" sz="2000" b="0" i="1" u="none" strike="noStrike" baseline="0" dirty="0">
                <a:latin typeface="Times New Roman" panose="02020603050405020304" pitchFamily="18" charset="0"/>
                <a:cs typeface="Times New Roman" panose="02020603050405020304" pitchFamily="18" charset="0"/>
              </a:rPr>
              <a:t>person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thing </a:t>
            </a:r>
            <a:r>
              <a:rPr lang="en-US" sz="2000" b="0" i="0" u="none" strike="noStrike" baseline="0" dirty="0">
                <a:latin typeface="Times New Roman" panose="02020603050405020304" pitchFamily="18" charset="0"/>
                <a:cs typeface="Times New Roman" panose="02020603050405020304" pitchFamily="18" charset="0"/>
              </a:rPr>
              <a:t>for nouns, </a:t>
            </a:r>
            <a:r>
              <a:rPr lang="en-US" sz="2000" b="0" i="1" u="none" strike="noStrike" baseline="0" dirty="0">
                <a:latin typeface="Times New Roman" panose="02020603050405020304" pitchFamily="18" charset="0"/>
                <a:cs typeface="Times New Roman" panose="02020603050405020304" pitchFamily="18" charset="0"/>
              </a:rPr>
              <a:t>do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happen </a:t>
            </a:r>
            <a:r>
              <a:rPr lang="en-IN" sz="2000" b="0" i="0" u="none" strike="noStrike" baseline="0" dirty="0">
                <a:latin typeface="Times New Roman" panose="02020603050405020304" pitchFamily="18" charset="0"/>
                <a:cs typeface="Times New Roman" panose="02020603050405020304" pitchFamily="18" charset="0"/>
              </a:rPr>
              <a:t>for verbs.</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In any language, Wierzbicka suggests, the parts of speech that have been established on </a:t>
            </a:r>
            <a:r>
              <a:rPr lang="en-US" sz="2000" b="1" i="0" u="none" strike="noStrike" baseline="0" dirty="0">
                <a:latin typeface="Times New Roman" panose="02020603050405020304" pitchFamily="18" charset="0"/>
                <a:cs typeface="Times New Roman" panose="02020603050405020304" pitchFamily="18" charset="0"/>
              </a:rPr>
              <a:t>grammatical</a:t>
            </a:r>
            <a:r>
              <a:rPr lang="en-US" sz="2000" b="0" i="0" u="none" strike="noStrike" baseline="0" dirty="0">
                <a:latin typeface="Times New Roman" panose="02020603050405020304" pitchFamily="18" charset="0"/>
                <a:cs typeface="Times New Roman" panose="02020603050405020304" pitchFamily="18" charset="0"/>
              </a:rPr>
              <a:t> grounds that contain translations of these words can be said to be nouns and verbs respectively. </a:t>
            </a:r>
          </a:p>
          <a:p>
            <a:pPr marL="342900" indent="-342900" algn="l">
              <a:lnSpc>
                <a:spcPct val="150000"/>
              </a:lnSpc>
              <a:spcBef>
                <a:spcPts val="0"/>
              </a:spcBef>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She goes on to develop this approach for a full range of parts of speech, arguing for the approach’s superiority to other ‘prototype approaches’, which do not, she says, contain exemplars that are found in all languages.</a:t>
            </a: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2179939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1" dirty="0">
                <a:latin typeface="Times New Roman" panose="02020603050405020304" pitchFamily="18" charset="0"/>
                <a:cs typeface="Times New Roman" panose="02020603050405020304" pitchFamily="18" charset="0"/>
              </a:rPr>
              <a:t>Another assumption </a:t>
            </a:r>
            <a:r>
              <a:rPr lang="en-US" sz="2000" dirty="0">
                <a:latin typeface="Times New Roman" panose="02020603050405020304" pitchFamily="18" charset="0"/>
                <a:cs typeface="Times New Roman" panose="02020603050405020304" pitchFamily="18" charset="0"/>
              </a:rPr>
              <a:t>is that all languages make a distinction between </a:t>
            </a:r>
            <a:r>
              <a:rPr lang="en-US" sz="2000" b="1" dirty="0">
                <a:latin typeface="Times New Roman" panose="02020603050405020304" pitchFamily="18" charset="0"/>
                <a:cs typeface="Times New Roman" panose="02020603050405020304" pitchFamily="18" charset="0"/>
              </a:rPr>
              <a:t>open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closed</a:t>
            </a:r>
            <a:r>
              <a:rPr lang="en-US" sz="2000" dirty="0">
                <a:latin typeface="Times New Roman" panose="02020603050405020304" pitchFamily="18" charset="0"/>
                <a:cs typeface="Times New Roman" panose="02020603050405020304" pitchFamily="18" charset="0"/>
              </a:rPr>
              <a:t> parts-of-speech classes.</a:t>
            </a:r>
          </a:p>
          <a:p>
            <a:pPr marL="342900" indent="-342900" algn="l">
              <a:lnSpc>
                <a:spcPct val="150000"/>
              </a:lnSpc>
              <a:spcBef>
                <a:spcPts val="0"/>
              </a:spcBef>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open classes </a:t>
            </a:r>
            <a:r>
              <a:rPr lang="en-US" sz="2000" dirty="0">
                <a:latin typeface="Times New Roman" panose="02020603050405020304" pitchFamily="18" charset="0"/>
                <a:cs typeface="Times New Roman" panose="02020603050405020304" pitchFamily="18" charset="0"/>
              </a:rPr>
              <a:t>as those ‘whose membership is in principle unlimited, varying from time to time and between one speaker and another’ and </a:t>
            </a:r>
            <a:r>
              <a:rPr lang="en-US" sz="2000" b="1" dirty="0">
                <a:latin typeface="Times New Roman" panose="02020603050405020304" pitchFamily="18" charset="0"/>
                <a:cs typeface="Times New Roman" panose="02020603050405020304" pitchFamily="18" charset="0"/>
              </a:rPr>
              <a:t>closed classes </a:t>
            </a:r>
            <a:r>
              <a:rPr lang="en-US" sz="2000" dirty="0">
                <a:latin typeface="Times New Roman" panose="02020603050405020304" pitchFamily="18" charset="0"/>
                <a:cs typeface="Times New Roman" panose="02020603050405020304" pitchFamily="18" charset="0"/>
              </a:rPr>
              <a:t>as those that ‘contain a fixed and usually small number of member words, which are [essentially] the same for all the speakers of the language, or the dialect’ (Robins, 1964:230).</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Thus, </a:t>
            </a:r>
            <a:r>
              <a:rPr lang="en-US" sz="2000" b="1" dirty="0">
                <a:latin typeface="Times New Roman" panose="02020603050405020304" pitchFamily="18" charset="0"/>
                <a:cs typeface="Times New Roman" panose="02020603050405020304" pitchFamily="18" charset="0"/>
              </a:rPr>
              <a:t>open classes </a:t>
            </a:r>
            <a:r>
              <a:rPr lang="en-US" sz="2000" dirty="0">
                <a:latin typeface="Times New Roman" panose="02020603050405020304" pitchFamily="18" charset="0"/>
                <a:cs typeface="Times New Roman" panose="02020603050405020304" pitchFamily="18" charset="0"/>
              </a:rPr>
              <a:t>are classes such as nouns and verbs, and </a:t>
            </a:r>
            <a:r>
              <a:rPr lang="en-US" sz="2000" b="1" dirty="0">
                <a:latin typeface="Times New Roman" panose="02020603050405020304" pitchFamily="18" charset="0"/>
                <a:cs typeface="Times New Roman" panose="02020603050405020304" pitchFamily="18" charset="0"/>
              </a:rPr>
              <a:t>closed classes </a:t>
            </a:r>
            <a:r>
              <a:rPr lang="en-US" sz="2000" dirty="0">
                <a:latin typeface="Times New Roman" panose="02020603050405020304" pitchFamily="18" charset="0"/>
                <a:cs typeface="Times New Roman" panose="02020603050405020304" pitchFamily="18" charset="0"/>
              </a:rPr>
              <a:t>are classes such as pronouns and conjunctions.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ll languages contain open classes is beyond doubt.</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 more serious question can be raised about the universal status of closed classes.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a:t>
            </a:fld>
            <a:endParaRPr lang="en-IN"/>
          </a:p>
        </p:txBody>
      </p:sp>
    </p:spTree>
    <p:extLst>
      <p:ext uri="{BB962C8B-B14F-4D97-AF65-F5344CB8AC3E}">
        <p14:creationId xmlns:p14="http://schemas.microsoft.com/office/powerpoint/2010/main" val="12793814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51DCA9-D2BC-DE93-8201-DF59927B21C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7FF018E-526B-A4AE-6572-53A37FE79C82}"/>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certainly true that closed classes play a rather minor role in some languages, and it has in fact sometimes been claimed that there are languages in which they play no role at all.</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languages in question are invariably so-called </a:t>
            </a:r>
            <a:r>
              <a:rPr lang="en-US" sz="2000" b="1" dirty="0">
                <a:latin typeface="Times New Roman" panose="02020603050405020304" pitchFamily="18" charset="0"/>
                <a:cs typeface="Times New Roman" panose="02020603050405020304" pitchFamily="18" charset="0"/>
              </a:rPr>
              <a:t>synthetic</a:t>
            </a:r>
            <a:r>
              <a:rPr lang="en-US" sz="2000" dirty="0">
                <a:latin typeface="Times New Roman" panose="02020603050405020304" pitchFamily="18" charset="0"/>
                <a:cs typeface="Times New Roman" panose="02020603050405020304" pitchFamily="18" charset="0"/>
              </a:rPr>
              <a:t> languages: that is, languages that </a:t>
            </a:r>
            <a:r>
              <a:rPr lang="en-US" sz="2000" dirty="0" err="1">
                <a:latin typeface="Times New Roman" panose="02020603050405020304" pitchFamily="18" charset="0"/>
                <a:cs typeface="Times New Roman" panose="02020603050405020304" pitchFamily="18" charset="0"/>
              </a:rPr>
              <a:t>favour</a:t>
            </a:r>
            <a:r>
              <a:rPr lang="en-US" sz="2000" dirty="0">
                <a:latin typeface="Times New Roman" panose="02020603050405020304" pitchFamily="18" charset="0"/>
                <a:cs typeface="Times New Roman" panose="02020603050405020304" pitchFamily="18" charset="0"/>
              </a:rPr>
              <a:t> morphologically complex words.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distinction between </a:t>
            </a:r>
            <a:r>
              <a:rPr lang="en-US" sz="2000" b="1" dirty="0">
                <a:latin typeface="Times New Roman" panose="02020603050405020304" pitchFamily="18" charset="0"/>
                <a:cs typeface="Times New Roman" panose="02020603050405020304" pitchFamily="18" charset="0"/>
              </a:rPr>
              <a:t>open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closed</a:t>
            </a:r>
            <a:r>
              <a:rPr lang="en-US" sz="2000" dirty="0">
                <a:latin typeface="Times New Roman" panose="02020603050405020304" pitchFamily="18" charset="0"/>
                <a:cs typeface="Times New Roman" panose="02020603050405020304" pitchFamily="18" charset="0"/>
              </a:rPr>
              <a:t> parts-of-speech classes ………………</a:t>
            </a:r>
          </a:p>
        </p:txBody>
      </p:sp>
      <p:sp>
        <p:nvSpPr>
          <p:cNvPr id="5" name="Slide Number Placeholder 4">
            <a:extLst>
              <a:ext uri="{FF2B5EF4-FFF2-40B4-BE49-F238E27FC236}">
                <a16:creationId xmlns:a16="http://schemas.microsoft.com/office/drawing/2014/main" id="{F64D7612-DE7A-01F4-408E-83755A02669E}"/>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41290485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5636</TotalTime>
  <Words>5129</Words>
  <Application>Microsoft Office PowerPoint</Application>
  <PresentationFormat>Widescreen</PresentationFormat>
  <Paragraphs>376</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Calibri Light</vt:lpstr>
      <vt:lpstr>Courier New</vt:lpstr>
      <vt:lpstr>Times New Roman</vt:lpstr>
      <vt:lpstr>Wingdings</vt:lpstr>
      <vt:lpstr>Office Theme</vt:lpstr>
      <vt:lpstr>7. Typology of word classes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230</cp:revision>
  <dcterms:created xsi:type="dcterms:W3CDTF">2024-01-07T16:04:09Z</dcterms:created>
  <dcterms:modified xsi:type="dcterms:W3CDTF">2025-03-26T05:57:21Z</dcterms:modified>
</cp:coreProperties>
</file>