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405" r:id="rId3"/>
    <p:sldId id="406" r:id="rId4"/>
    <p:sldId id="438" r:id="rId5"/>
    <p:sldId id="439" r:id="rId6"/>
    <p:sldId id="440" r:id="rId7"/>
    <p:sldId id="441" r:id="rId8"/>
    <p:sldId id="407" r:id="rId9"/>
    <p:sldId id="408" r:id="rId10"/>
    <p:sldId id="409" r:id="rId11"/>
    <p:sldId id="410" r:id="rId12"/>
    <p:sldId id="411" r:id="rId13"/>
    <p:sldId id="412" r:id="rId14"/>
    <p:sldId id="413" r:id="rId15"/>
    <p:sldId id="442" r:id="rId16"/>
    <p:sldId id="414" r:id="rId17"/>
    <p:sldId id="415" r:id="rId18"/>
    <p:sldId id="416" r:id="rId19"/>
    <p:sldId id="417" r:id="rId20"/>
    <p:sldId id="443" r:id="rId21"/>
    <p:sldId id="418" r:id="rId22"/>
    <p:sldId id="419" r:id="rId23"/>
    <p:sldId id="420" r:id="rId24"/>
    <p:sldId id="421" r:id="rId25"/>
    <p:sldId id="422" r:id="rId26"/>
    <p:sldId id="423" r:id="rId27"/>
    <p:sldId id="424" r:id="rId28"/>
    <p:sldId id="425" r:id="rId29"/>
    <p:sldId id="426" r:id="rId30"/>
    <p:sldId id="427" r:id="rId31"/>
    <p:sldId id="428" r:id="rId32"/>
    <p:sldId id="429" r:id="rId33"/>
    <p:sldId id="430" r:id="rId34"/>
    <p:sldId id="431" r:id="rId35"/>
    <p:sldId id="432" r:id="rId36"/>
    <p:sldId id="433" r:id="rId37"/>
    <p:sldId id="444" r:id="rId38"/>
    <p:sldId id="445" r:id="rId39"/>
    <p:sldId id="44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457" autoAdjust="0"/>
  </p:normalViewPr>
  <p:slideViewPr>
    <p:cSldViewPr snapToGrid="0">
      <p:cViewPr varScale="1">
        <p:scale>
          <a:sx n="59" d="100"/>
          <a:sy n="59" d="100"/>
        </p:scale>
        <p:origin x="940" y="52"/>
      </p:cViewPr>
      <p:guideLst/>
    </p:cSldViewPr>
  </p:slideViewPr>
  <p:outlineViewPr>
    <p:cViewPr>
      <p:scale>
        <a:sx n="33" d="100"/>
        <a:sy n="33" d="100"/>
      </p:scale>
      <p:origin x="0" y="-53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144F4-9EFB-492F-B20B-3CBBAF9D4BC3}" type="datetimeFigureOut">
              <a:rPr lang="en-IN" smtClean="0"/>
              <a:t>06-04-2025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F9BC-EC7C-404A-95E9-2A5D129CD2BB}" type="slidenum">
              <a:rPr lang="en-IN" smtClean="0"/>
              <a:t>‹#›</a:t>
            </a:fld>
            <a:endParaRPr lang="en-IN"/>
          </a:p>
        </p:txBody>
      </p:sp>
    </p:spTree>
    <p:extLst>
      <p:ext uri="{BB962C8B-B14F-4D97-AF65-F5344CB8AC3E}">
        <p14:creationId xmlns:p14="http://schemas.microsoft.com/office/powerpoint/2010/main" val="113411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C7F-F26E-C1A1-54FF-DDEAF05DC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DEF9C3-5ECA-F669-A2F4-3DC440B12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AD4A8C-19F0-0693-6B7E-0DC832987B99}"/>
              </a:ext>
            </a:extLst>
          </p:cNvPr>
          <p:cNvSpPr>
            <a:spLocks noGrp="1"/>
          </p:cNvSpPr>
          <p:nvPr>
            <p:ph type="dt" sz="half" idx="10"/>
          </p:nvPr>
        </p:nvSpPr>
        <p:spPr/>
        <p:txBody>
          <a:bodyPr/>
          <a:lstStyle/>
          <a:p>
            <a:fld id="{28F1D464-1E24-445B-A4C6-3D3EB73494A1}" type="datetime1">
              <a:rPr lang="en-IN" smtClean="0"/>
              <a:t>06-04-2025</a:t>
            </a:fld>
            <a:endParaRPr lang="en-IN"/>
          </a:p>
        </p:txBody>
      </p:sp>
      <p:sp>
        <p:nvSpPr>
          <p:cNvPr id="5" name="Footer Placeholder 4">
            <a:extLst>
              <a:ext uri="{FF2B5EF4-FFF2-40B4-BE49-F238E27FC236}">
                <a16:creationId xmlns:a16="http://schemas.microsoft.com/office/drawing/2014/main" id="{B1029880-49E9-81B0-E110-FF1C3400F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E1CB9-05E2-0C95-7A67-A15A29043162}"/>
              </a:ext>
            </a:extLst>
          </p:cNvPr>
          <p:cNvSpPr>
            <a:spLocks noGrp="1"/>
          </p:cNvSpPr>
          <p:nvPr>
            <p:ph type="sldNum" sz="quarter" idx="12"/>
          </p:nvPr>
        </p:nvSpPr>
        <p:spPr/>
        <p:txBody>
          <a:bodyPr/>
          <a:lstStyle/>
          <a:p>
            <a:fld id="{9953917B-9314-44A8-9CF5-8C1178B13F89}" type="slidenum">
              <a:rPr lang="en-IN" smtClean="0"/>
              <a:t>‹#›</a:t>
            </a:fld>
            <a:endParaRPr lang="en-IN"/>
          </a:p>
        </p:txBody>
      </p:sp>
      <p:sp>
        <p:nvSpPr>
          <p:cNvPr id="7" name="TextBox 6">
            <a:extLst>
              <a:ext uri="{FF2B5EF4-FFF2-40B4-BE49-F238E27FC236}">
                <a16:creationId xmlns:a16="http://schemas.microsoft.com/office/drawing/2014/main" id="{8BA54B59-FCC9-FA39-6861-DDA2B57F8114}"/>
              </a:ext>
            </a:extLst>
          </p:cNvPr>
          <p:cNvSpPr txBox="1"/>
          <p:nvPr userDrawn="1"/>
        </p:nvSpPr>
        <p:spPr>
          <a:xfrm>
            <a:off x="9266584" y="203756"/>
            <a:ext cx="2876237" cy="369332"/>
          </a:xfrm>
          <a:prstGeom prst="rect">
            <a:avLst/>
          </a:prstGeom>
          <a:noFill/>
        </p:spPr>
        <p:txBody>
          <a:bodyPr wrap="none" rtlCol="0">
            <a:spAutoFit/>
          </a:bodyPr>
          <a:lstStyle/>
          <a:p>
            <a:r>
              <a:rPr lang="en-US" dirty="0" err="1"/>
              <a:t>Private_for</a:t>
            </a:r>
            <a:r>
              <a:rPr lang="en-US" dirty="0"/>
              <a:t> class lecture only</a:t>
            </a:r>
            <a:endParaRPr lang="en-IN" dirty="0"/>
          </a:p>
        </p:txBody>
      </p:sp>
    </p:spTree>
    <p:extLst>
      <p:ext uri="{BB962C8B-B14F-4D97-AF65-F5344CB8AC3E}">
        <p14:creationId xmlns:p14="http://schemas.microsoft.com/office/powerpoint/2010/main" val="262752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13D1-5C07-839C-2B25-0380C408E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6C392-0E35-D216-4263-01E28159B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C8CCC-A66B-8451-9964-174822BDE646}"/>
              </a:ext>
            </a:extLst>
          </p:cNvPr>
          <p:cNvSpPr>
            <a:spLocks noGrp="1"/>
          </p:cNvSpPr>
          <p:nvPr>
            <p:ph type="dt" sz="half" idx="10"/>
          </p:nvPr>
        </p:nvSpPr>
        <p:spPr/>
        <p:txBody>
          <a:bodyPr/>
          <a:lstStyle/>
          <a:p>
            <a:fld id="{3BD7E343-4550-4B0A-9769-EC503FEC8A04}" type="datetime1">
              <a:rPr lang="en-IN" smtClean="0"/>
              <a:t>06-04-2025</a:t>
            </a:fld>
            <a:endParaRPr lang="en-IN"/>
          </a:p>
        </p:txBody>
      </p:sp>
      <p:sp>
        <p:nvSpPr>
          <p:cNvPr id="5" name="Footer Placeholder 4">
            <a:extLst>
              <a:ext uri="{FF2B5EF4-FFF2-40B4-BE49-F238E27FC236}">
                <a16:creationId xmlns:a16="http://schemas.microsoft.com/office/drawing/2014/main" id="{4F8802E8-2951-8F3B-0A5E-D053A0E2B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F5C1C-49E5-164C-09A5-60288A369F16}"/>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353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87ACC-1A93-C41D-164E-E4E5163B9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B3176-BD61-7A57-1958-19F8F4479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327EB-BB23-4BD5-1280-3775AB79F2BC}"/>
              </a:ext>
            </a:extLst>
          </p:cNvPr>
          <p:cNvSpPr>
            <a:spLocks noGrp="1"/>
          </p:cNvSpPr>
          <p:nvPr>
            <p:ph type="dt" sz="half" idx="10"/>
          </p:nvPr>
        </p:nvSpPr>
        <p:spPr/>
        <p:txBody>
          <a:bodyPr/>
          <a:lstStyle/>
          <a:p>
            <a:fld id="{16C516C3-2CBF-41BD-ABF7-7548EC473A45}" type="datetime1">
              <a:rPr lang="en-IN" smtClean="0"/>
              <a:t>06-04-2025</a:t>
            </a:fld>
            <a:endParaRPr lang="en-IN"/>
          </a:p>
        </p:txBody>
      </p:sp>
      <p:sp>
        <p:nvSpPr>
          <p:cNvPr id="5" name="Footer Placeholder 4">
            <a:extLst>
              <a:ext uri="{FF2B5EF4-FFF2-40B4-BE49-F238E27FC236}">
                <a16:creationId xmlns:a16="http://schemas.microsoft.com/office/drawing/2014/main" id="{66AEB8BE-37C3-F56C-A1B8-5821D00CF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F2132-B3B4-B689-D8C2-FF8FA936FDF8}"/>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1188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F893-EE74-5099-40A1-49501B17F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71B8C-679B-3CB0-AC3A-F2FA42407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92951-F2D0-94B1-1CB6-188BE1617C6A}"/>
              </a:ext>
            </a:extLst>
          </p:cNvPr>
          <p:cNvSpPr>
            <a:spLocks noGrp="1"/>
          </p:cNvSpPr>
          <p:nvPr>
            <p:ph type="dt" sz="half" idx="10"/>
          </p:nvPr>
        </p:nvSpPr>
        <p:spPr/>
        <p:txBody>
          <a:bodyPr/>
          <a:lstStyle/>
          <a:p>
            <a:fld id="{A86D9B94-45C7-4C50-A7DB-5C261D4AE344}" type="datetime1">
              <a:rPr lang="en-IN" smtClean="0"/>
              <a:t>06-04-2025</a:t>
            </a:fld>
            <a:endParaRPr lang="en-IN"/>
          </a:p>
        </p:txBody>
      </p:sp>
      <p:sp>
        <p:nvSpPr>
          <p:cNvPr id="5" name="Footer Placeholder 4">
            <a:extLst>
              <a:ext uri="{FF2B5EF4-FFF2-40B4-BE49-F238E27FC236}">
                <a16:creationId xmlns:a16="http://schemas.microsoft.com/office/drawing/2014/main" id="{6CAB2667-7294-BD5B-4610-04752ECAB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668EB-67CD-3414-B132-7FBE1F18DB2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6619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3BC0-4026-0894-0F7B-682BB976A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E9C32-D07D-0E38-2BEF-636DAE6DF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6D0F3-C3C6-9376-7B15-9C1F9176456D}"/>
              </a:ext>
            </a:extLst>
          </p:cNvPr>
          <p:cNvSpPr>
            <a:spLocks noGrp="1"/>
          </p:cNvSpPr>
          <p:nvPr>
            <p:ph type="dt" sz="half" idx="10"/>
          </p:nvPr>
        </p:nvSpPr>
        <p:spPr/>
        <p:txBody>
          <a:bodyPr/>
          <a:lstStyle/>
          <a:p>
            <a:fld id="{81062A28-8DB7-4B74-9524-0258674FA5E8}" type="datetime1">
              <a:rPr lang="en-IN" smtClean="0"/>
              <a:t>06-04-2025</a:t>
            </a:fld>
            <a:endParaRPr lang="en-IN"/>
          </a:p>
        </p:txBody>
      </p:sp>
      <p:sp>
        <p:nvSpPr>
          <p:cNvPr id="5" name="Footer Placeholder 4">
            <a:extLst>
              <a:ext uri="{FF2B5EF4-FFF2-40B4-BE49-F238E27FC236}">
                <a16:creationId xmlns:a16="http://schemas.microsoft.com/office/drawing/2014/main" id="{A00C320C-643D-B71F-41B0-0128916AE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BCF8-4611-022F-21CE-CA932DCDBDC4}"/>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76994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1146-E356-53DF-2ECF-246006AEA3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41EC1-8475-A157-E929-3D0EC5BB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7D952A-CD58-BDE4-903A-722EDE7473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51173-046A-E306-DAB2-C533CE6EC871}"/>
              </a:ext>
            </a:extLst>
          </p:cNvPr>
          <p:cNvSpPr>
            <a:spLocks noGrp="1"/>
          </p:cNvSpPr>
          <p:nvPr>
            <p:ph type="dt" sz="half" idx="10"/>
          </p:nvPr>
        </p:nvSpPr>
        <p:spPr/>
        <p:txBody>
          <a:bodyPr/>
          <a:lstStyle/>
          <a:p>
            <a:fld id="{6810ED40-85B0-4A5C-A194-B03904BA4FB1}" type="datetime1">
              <a:rPr lang="en-IN" smtClean="0"/>
              <a:t>06-04-2025</a:t>
            </a:fld>
            <a:endParaRPr lang="en-IN"/>
          </a:p>
        </p:txBody>
      </p:sp>
      <p:sp>
        <p:nvSpPr>
          <p:cNvPr id="6" name="Footer Placeholder 5">
            <a:extLst>
              <a:ext uri="{FF2B5EF4-FFF2-40B4-BE49-F238E27FC236}">
                <a16:creationId xmlns:a16="http://schemas.microsoft.com/office/drawing/2014/main" id="{D4BAD745-9678-4B42-6743-74E5B3610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B915F-D0A3-4A06-6E6D-C181334E68DC}"/>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854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F9F1-4DB2-DE33-C085-D3A21330F6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5D60FB-47C6-7D5A-33E2-F0FF0A72D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6525B-F25E-677D-B148-987AF753D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10BBCE-C51F-FB6D-94FC-F080894C0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60D9B-A38E-5999-B3E3-6A1488832D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DE7766-57ED-BBFC-ADCF-9306759B942C}"/>
              </a:ext>
            </a:extLst>
          </p:cNvPr>
          <p:cNvSpPr>
            <a:spLocks noGrp="1"/>
          </p:cNvSpPr>
          <p:nvPr>
            <p:ph type="dt" sz="half" idx="10"/>
          </p:nvPr>
        </p:nvSpPr>
        <p:spPr/>
        <p:txBody>
          <a:bodyPr/>
          <a:lstStyle/>
          <a:p>
            <a:fld id="{90881A4B-FBEC-4502-B017-E5D64414456F}" type="datetime1">
              <a:rPr lang="en-IN" smtClean="0"/>
              <a:t>06-04-2025</a:t>
            </a:fld>
            <a:endParaRPr lang="en-IN"/>
          </a:p>
        </p:txBody>
      </p:sp>
      <p:sp>
        <p:nvSpPr>
          <p:cNvPr id="8" name="Footer Placeholder 7">
            <a:extLst>
              <a:ext uri="{FF2B5EF4-FFF2-40B4-BE49-F238E27FC236}">
                <a16:creationId xmlns:a16="http://schemas.microsoft.com/office/drawing/2014/main" id="{8FD07420-3B3F-F5BB-8F88-7017AF872C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6E711-D056-BAA6-1AC9-737C60684829}"/>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27951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72E6-7D4A-AFAF-FCC0-5484FD47B9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776A9-FA92-ACA5-2DF4-39C9782955BC}"/>
              </a:ext>
            </a:extLst>
          </p:cNvPr>
          <p:cNvSpPr>
            <a:spLocks noGrp="1"/>
          </p:cNvSpPr>
          <p:nvPr>
            <p:ph type="dt" sz="half" idx="10"/>
          </p:nvPr>
        </p:nvSpPr>
        <p:spPr/>
        <p:txBody>
          <a:bodyPr/>
          <a:lstStyle/>
          <a:p>
            <a:fld id="{D845EB61-E00D-4033-ACB4-6443EAD7DAF9}" type="datetime1">
              <a:rPr lang="en-IN" smtClean="0"/>
              <a:t>06-04-2025</a:t>
            </a:fld>
            <a:endParaRPr lang="en-IN"/>
          </a:p>
        </p:txBody>
      </p:sp>
      <p:sp>
        <p:nvSpPr>
          <p:cNvPr id="4" name="Footer Placeholder 3">
            <a:extLst>
              <a:ext uri="{FF2B5EF4-FFF2-40B4-BE49-F238E27FC236}">
                <a16:creationId xmlns:a16="http://schemas.microsoft.com/office/drawing/2014/main" id="{AB245EC3-784C-2749-464B-3292CC131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B1050A-7D39-F91A-2802-5FB6B22D0743}"/>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76359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68968-698B-6ECC-1CF2-F1B6725E0C88}"/>
              </a:ext>
            </a:extLst>
          </p:cNvPr>
          <p:cNvSpPr>
            <a:spLocks noGrp="1"/>
          </p:cNvSpPr>
          <p:nvPr>
            <p:ph type="dt" sz="half" idx="10"/>
          </p:nvPr>
        </p:nvSpPr>
        <p:spPr/>
        <p:txBody>
          <a:bodyPr/>
          <a:lstStyle/>
          <a:p>
            <a:fld id="{EAC00673-70EC-495E-B063-FEA246C46B08}" type="datetime1">
              <a:rPr lang="en-IN" smtClean="0"/>
              <a:t>06-04-2025</a:t>
            </a:fld>
            <a:endParaRPr lang="en-IN"/>
          </a:p>
        </p:txBody>
      </p:sp>
      <p:sp>
        <p:nvSpPr>
          <p:cNvPr id="3" name="Footer Placeholder 2">
            <a:extLst>
              <a:ext uri="{FF2B5EF4-FFF2-40B4-BE49-F238E27FC236}">
                <a16:creationId xmlns:a16="http://schemas.microsoft.com/office/drawing/2014/main" id="{1EA37F2F-B9A6-21FD-2997-6FC394AF2A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143BA-45DC-EF5C-BA1E-0CCAFB6B48A1}"/>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92684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3C09-F5C7-0153-AF0C-A8B058961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67418-42D7-8ED6-9ABB-652E0F96F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7C2862-8D76-6A2B-792A-1C183D32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84E28-F5D4-52D8-58CB-D20CBF0E3A7C}"/>
              </a:ext>
            </a:extLst>
          </p:cNvPr>
          <p:cNvSpPr>
            <a:spLocks noGrp="1"/>
          </p:cNvSpPr>
          <p:nvPr>
            <p:ph type="dt" sz="half" idx="10"/>
          </p:nvPr>
        </p:nvSpPr>
        <p:spPr/>
        <p:txBody>
          <a:bodyPr/>
          <a:lstStyle/>
          <a:p>
            <a:fld id="{92D0BFC5-7C9E-4D9E-B7FA-97FC8D176DBE}" type="datetime1">
              <a:rPr lang="en-IN" smtClean="0"/>
              <a:t>06-04-2025</a:t>
            </a:fld>
            <a:endParaRPr lang="en-IN"/>
          </a:p>
        </p:txBody>
      </p:sp>
      <p:sp>
        <p:nvSpPr>
          <p:cNvPr id="6" name="Footer Placeholder 5">
            <a:extLst>
              <a:ext uri="{FF2B5EF4-FFF2-40B4-BE49-F238E27FC236}">
                <a16:creationId xmlns:a16="http://schemas.microsoft.com/office/drawing/2014/main" id="{7B244082-0ADB-41DF-BCA4-706254539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532AB-AD8F-9923-E307-E965006DF0FF}"/>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122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7DBA-0BA6-C9C7-2EA6-3722CA84E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3EB0B7-EF8F-5D09-332F-510F5CB81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F60A4B-2DAD-AB99-B5BC-050B46EEE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7A2E-6D7A-F7C8-03D9-A36A73459C71}"/>
              </a:ext>
            </a:extLst>
          </p:cNvPr>
          <p:cNvSpPr>
            <a:spLocks noGrp="1"/>
          </p:cNvSpPr>
          <p:nvPr>
            <p:ph type="dt" sz="half" idx="10"/>
          </p:nvPr>
        </p:nvSpPr>
        <p:spPr/>
        <p:txBody>
          <a:bodyPr/>
          <a:lstStyle/>
          <a:p>
            <a:fld id="{4F96BF2D-7CD8-4B26-B04E-214DC9CAE853}" type="datetime1">
              <a:rPr lang="en-IN" smtClean="0"/>
              <a:t>06-04-2025</a:t>
            </a:fld>
            <a:endParaRPr lang="en-IN"/>
          </a:p>
        </p:txBody>
      </p:sp>
      <p:sp>
        <p:nvSpPr>
          <p:cNvPr id="6" name="Footer Placeholder 5">
            <a:extLst>
              <a:ext uri="{FF2B5EF4-FFF2-40B4-BE49-F238E27FC236}">
                <a16:creationId xmlns:a16="http://schemas.microsoft.com/office/drawing/2014/main" id="{4487C1E2-78BE-46B4-1E2B-E44C7C9B6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2EC50-130A-2351-5592-95AD4813CD6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3068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510D2-0FB7-C34A-D26A-9EB7D250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3879F22-A47C-4E7B-88B1-AAB5873AC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8BD00-28E6-E72A-C3ED-A34615F15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AFF15-B9DC-411C-844B-23BAC52CC112}" type="datetime1">
              <a:rPr lang="en-IN" smtClean="0"/>
              <a:t>06-04-2025</a:t>
            </a:fld>
            <a:endParaRPr lang="en-IN"/>
          </a:p>
        </p:txBody>
      </p:sp>
      <p:sp>
        <p:nvSpPr>
          <p:cNvPr id="5" name="Footer Placeholder 4">
            <a:extLst>
              <a:ext uri="{FF2B5EF4-FFF2-40B4-BE49-F238E27FC236}">
                <a16:creationId xmlns:a16="http://schemas.microsoft.com/office/drawing/2014/main" id="{B9E0C95B-CC11-4A3E-D1FF-71EE153D9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C5FF9-3234-76CA-872E-B9A993B24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3917B-9314-44A8-9CF5-8C1178B13F89}" type="slidenum">
              <a:rPr lang="en-IN" smtClean="0"/>
              <a:t>‹#›</a:t>
            </a:fld>
            <a:endParaRPr lang="en-IN"/>
          </a:p>
        </p:txBody>
      </p:sp>
    </p:spTree>
    <p:extLst>
      <p:ext uri="{BB962C8B-B14F-4D97-AF65-F5344CB8AC3E}">
        <p14:creationId xmlns:p14="http://schemas.microsoft.com/office/powerpoint/2010/main" val="85758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7032988-E4D7-3A80-3433-87DF8BB5C4EA}"/>
              </a:ext>
            </a:extLst>
          </p:cNvPr>
          <p:cNvSpPr>
            <a:spLocks noGrp="1"/>
          </p:cNvSpPr>
          <p:nvPr>
            <p:ph type="subTitle" idx="1"/>
          </p:nvPr>
        </p:nvSpPr>
        <p:spPr>
          <a:xfrm>
            <a:off x="1300842" y="3996023"/>
            <a:ext cx="9590315" cy="1012372"/>
          </a:xfrm>
        </p:spPr>
        <p:txBody>
          <a:bodyPr>
            <a:norm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ENG 452: Linguistic Typology</a:t>
            </a:r>
          </a:p>
        </p:txBody>
      </p:sp>
      <p:sp>
        <p:nvSpPr>
          <p:cNvPr id="10" name="Title 1">
            <a:extLst>
              <a:ext uri="{FF2B5EF4-FFF2-40B4-BE49-F238E27FC236}">
                <a16:creationId xmlns:a16="http://schemas.microsoft.com/office/drawing/2014/main" id="{F8D2C0BC-6268-EA1D-1045-EBFE8AD6A22B}"/>
              </a:ext>
            </a:extLst>
          </p:cNvPr>
          <p:cNvSpPr>
            <a:spLocks noGrp="1"/>
          </p:cNvSpPr>
          <p:nvPr>
            <p:ph type="ctrTitle"/>
          </p:nvPr>
        </p:nvSpPr>
        <p:spPr>
          <a:xfrm>
            <a:off x="447040" y="925286"/>
            <a:ext cx="10754360" cy="1230085"/>
          </a:xfrm>
        </p:spPr>
        <p:txBody>
          <a:bodyPr>
            <a:noAutofit/>
          </a:bodyPr>
          <a:lstStyle/>
          <a:p>
            <a:pPr>
              <a:lnSpc>
                <a:spcPct val="150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8 Typology of valence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AAC1B04-371B-5415-7158-BF1604114950}"/>
              </a:ext>
            </a:extLst>
          </p:cNvPr>
          <p:cNvSpPr>
            <a:spLocks noGrp="1"/>
          </p:cNvSpPr>
          <p:nvPr>
            <p:ph type="sldNum" sz="quarter" idx="12"/>
          </p:nvPr>
        </p:nvSpPr>
        <p:spPr/>
        <p:txBody>
          <a:bodyPr/>
          <a:lstStyle/>
          <a:p>
            <a:fld id="{9953917B-9314-44A8-9CF5-8C1178B13F89}" type="slidenum">
              <a:rPr lang="en-IN" smtClean="0"/>
              <a:t>1</a:t>
            </a:fld>
            <a:endParaRPr lang="en-IN"/>
          </a:p>
        </p:txBody>
      </p:sp>
    </p:spTree>
    <p:extLst>
      <p:ext uri="{BB962C8B-B14F-4D97-AF65-F5344CB8AC3E}">
        <p14:creationId xmlns:p14="http://schemas.microsoft.com/office/powerpoint/2010/main" val="43005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Verbs dealing with meteorological conditions do not fit comfortably into the classification scheme of valence. </a:t>
            </a:r>
          </a:p>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many languages, such verbs are not accompanied by an overt subject argument or, if they are, the subject argument is cognate—that is, it is based on verb's lexical root. </a:t>
            </a:r>
          </a:p>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can be observed in the following sentence from </a:t>
            </a:r>
            <a:r>
              <a:rPr lang="en-US" sz="2000" b="1" i="0" u="none" strike="noStrike" baseline="0" dirty="0">
                <a:latin typeface="Times New Roman" panose="02020603050405020304" pitchFamily="18" charset="0"/>
                <a:cs typeface="Times New Roman" panose="02020603050405020304" pitchFamily="18" charset="0"/>
              </a:rPr>
              <a:t>Even</a:t>
            </a:r>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language</a:t>
            </a:r>
            <a:r>
              <a:rPr lang="en-US" sz="2000" b="0" i="0" u="none" strike="noStrike" baseline="0" dirty="0">
                <a:latin typeface="Times New Roman" panose="02020603050405020304" pitchFamily="18" charset="0"/>
                <a:cs typeface="Times New Roman" panose="02020603050405020304" pitchFamily="18" charset="0"/>
              </a:rPr>
              <a:t> (Manchu-Tungusic: Russia) in which the </a:t>
            </a:r>
            <a:r>
              <a:rPr lang="en-IN" sz="2000" b="0" i="0" u="none" strike="noStrike" baseline="0" dirty="0">
                <a:latin typeface="Times New Roman" panose="02020603050405020304" pitchFamily="18" charset="0"/>
                <a:cs typeface="Times New Roman" panose="02020603050405020304" pitchFamily="18" charset="0"/>
              </a:rPr>
              <a:t>parentheses indicate optionality: [</a:t>
            </a:r>
            <a:r>
              <a:rPr lang="en-US" sz="2000" b="0" i="0" u="none" strike="noStrike" baseline="0" dirty="0">
                <a:latin typeface="Times New Roman" panose="02020603050405020304" pitchFamily="18" charset="0"/>
                <a:cs typeface="Times New Roman" panose="02020603050405020304" pitchFamily="18" charset="0"/>
              </a:rPr>
              <a:t>spoken in Eastern Siberia and Manchuria by </a:t>
            </a:r>
            <a:r>
              <a:rPr lang="en-US" sz="2000" b="0" i="0" u="none" strike="noStrike" baseline="0" dirty="0" err="1">
                <a:latin typeface="Times New Roman" panose="02020603050405020304" pitchFamily="18" charset="0"/>
                <a:cs typeface="Times New Roman" panose="02020603050405020304" pitchFamily="18" charset="0"/>
              </a:rPr>
              <a:t>Tungusic</a:t>
            </a:r>
            <a:r>
              <a:rPr lang="en-US" sz="2000" b="0" i="0" u="none" strike="noStrike" baseline="0" dirty="0">
                <a:latin typeface="Times New Roman" panose="02020603050405020304" pitchFamily="18" charset="0"/>
                <a:cs typeface="Times New Roman" panose="02020603050405020304" pitchFamily="18" charset="0"/>
              </a:rPr>
              <a:t> peoples</a:t>
            </a:r>
            <a:r>
              <a:rPr lang="en-IN"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gn="l"/>
            <a:r>
              <a:rPr lang="en-IN" b="0" i="0" u="none" strike="noStrike" baseline="0" dirty="0">
                <a:latin typeface="Times New Roman" panose="02020603050405020304" pitchFamily="18" charset="0"/>
                <a:cs typeface="Times New Roman" panose="02020603050405020304" pitchFamily="18" charset="0"/>
              </a:rPr>
              <a:t>(3)  (</a:t>
            </a:r>
            <a:r>
              <a:rPr lang="en-IN" b="0" i="0" u="none" strike="noStrike" baseline="0" dirty="0" err="1">
                <a:latin typeface="Times New Roman" panose="02020603050405020304" pitchFamily="18" charset="0"/>
                <a:cs typeface="Times New Roman" panose="02020603050405020304" pitchFamily="18" charset="0"/>
              </a:rPr>
              <a:t>Imanra</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iman</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ra</a:t>
            </a:r>
            <a:r>
              <a:rPr lang="en-IN" b="0" i="0" u="none" strike="noStrike" baseline="0" dirty="0">
                <a:latin typeface="Times New Roman" panose="02020603050405020304" pitchFamily="18" charset="0"/>
                <a:cs typeface="Times New Roman" panose="02020603050405020304" pitchFamily="18" charset="0"/>
              </a:rPr>
              <a:t>-n</a:t>
            </a:r>
          </a:p>
          <a:p>
            <a:pPr lvl="1" algn="l"/>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snow</a:t>
            </a:r>
            <a:r>
              <a:rPr lang="en-IN" b="0" i="0" u="none" strike="noStrike" baseline="0" dirty="0" err="1">
                <a:latin typeface="Times New Roman" panose="02020603050405020304" pitchFamily="18" charset="0"/>
                <a:cs typeface="Times New Roman" panose="02020603050405020304" pitchFamily="18" charset="0"/>
              </a:rPr>
              <a:t>.NOM</a:t>
            </a:r>
            <a:r>
              <a:rPr lang="en-IN" b="0" i="0" u="none" strike="noStrike" baseline="0" dirty="0">
                <a:latin typeface="Times New Roman" panose="02020603050405020304" pitchFamily="18" charset="0"/>
                <a:cs typeface="Times New Roman" panose="02020603050405020304" pitchFamily="18" charset="0"/>
              </a:rPr>
              <a:t>   snow-nonFUT-3S</a:t>
            </a:r>
          </a:p>
          <a:p>
            <a:pPr lvl="1" algn="l"/>
            <a:r>
              <a:rPr lang="en-US" b="0" i="0" u="none" strike="noStrike" baseline="0" dirty="0">
                <a:latin typeface="Times New Roman" panose="02020603050405020304" pitchFamily="18" charset="0"/>
                <a:cs typeface="Times New Roman" panose="02020603050405020304" pitchFamily="18" charset="0"/>
              </a:rPr>
              <a:t>       ‘It is snowing.’                           (Data from </a:t>
            </a:r>
            <a:r>
              <a:rPr lang="en-US" b="0" i="0" u="none" strike="noStrike" baseline="0" dirty="0" err="1">
                <a:latin typeface="Times New Roman" panose="02020603050405020304" pitchFamily="18" charset="0"/>
                <a:cs typeface="Times New Roman" panose="02020603050405020304" pitchFamily="18" charset="0"/>
              </a:rPr>
              <a:t>Malchukov</a:t>
            </a:r>
            <a:r>
              <a:rPr lang="en-US" b="0" i="0" u="none" strike="noStrike" baseline="0" dirty="0">
                <a:latin typeface="Times New Roman" panose="02020603050405020304" pitchFamily="18" charset="0"/>
                <a:cs typeface="Times New Roman" panose="02020603050405020304" pitchFamily="18" charset="0"/>
              </a:rPr>
              <a:t> 1995)</a:t>
            </a:r>
          </a:p>
          <a:p>
            <a:pPr marL="342900" indent="-342900" algn="just">
              <a:lnSpc>
                <a:spcPct val="150000"/>
              </a:lnSpc>
              <a:spcBef>
                <a:spcPts val="0"/>
              </a:spcBef>
              <a:buFont typeface="Arial" panose="020B0604020202020204" pitchFamily="34" charset="0"/>
              <a:buChar char="•"/>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Other verbs that follow this pattern in Even include </a:t>
            </a:r>
            <a:r>
              <a:rPr lang="en-US" sz="2000" b="0" i="1" u="none" strike="noStrike" baseline="0" dirty="0" err="1">
                <a:latin typeface="Times New Roman" panose="02020603050405020304" pitchFamily="18" charset="0"/>
                <a:cs typeface="Times New Roman" panose="02020603050405020304" pitchFamily="18" charset="0"/>
              </a:rPr>
              <a:t>udan</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("rain") and </a:t>
            </a:r>
            <a:r>
              <a:rPr lang="en-US" sz="2000" b="0" i="1" u="none" strike="noStrike" baseline="0" dirty="0" err="1">
                <a:latin typeface="Times New Roman" panose="02020603050405020304" pitchFamily="18" charset="0"/>
                <a:cs typeface="Times New Roman" panose="02020603050405020304" pitchFamily="18" charset="0"/>
              </a:rPr>
              <a:t>dolbo</a:t>
            </a:r>
            <a:r>
              <a:rPr lang="en-US" sz="2000" b="0" i="1"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("get dark"). These verbs might be said to have a </a:t>
            </a:r>
            <a:r>
              <a:rPr lang="en-US" sz="2000" b="1" i="0" u="none" strike="noStrike" baseline="0" dirty="0">
                <a:latin typeface="Times New Roman" panose="02020603050405020304" pitchFamily="18" charset="0"/>
                <a:cs typeface="Times New Roman" panose="02020603050405020304" pitchFamily="18" charset="0"/>
              </a:rPr>
              <a:t>valence of zero</a:t>
            </a:r>
            <a:r>
              <a:rPr lang="en-US" sz="2000" b="0" i="0" u="none" strike="noStrike" baseline="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10</a:t>
            </a:fld>
            <a:endParaRPr lang="en-IN"/>
          </a:p>
        </p:txBody>
      </p:sp>
    </p:spTree>
    <p:extLst>
      <p:ext uri="{BB962C8B-B14F-4D97-AF65-F5344CB8AC3E}">
        <p14:creationId xmlns:p14="http://schemas.microsoft.com/office/powerpoint/2010/main" val="2700598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A61D1-00F0-DCAA-4052-A924CEDB7BE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671708F-718E-D04F-19B3-52449B5FAB59}"/>
              </a:ext>
            </a:extLst>
          </p:cNvPr>
          <p:cNvSpPr>
            <a:spLocks noGrp="1"/>
          </p:cNvSpPr>
          <p:nvPr>
            <p:ph type="subTitle" idx="1"/>
          </p:nvPr>
        </p:nvSpPr>
        <p:spPr>
          <a:xfrm>
            <a:off x="936172" y="564923"/>
            <a:ext cx="11179628" cy="5791427"/>
          </a:xfrm>
        </p:spPr>
        <p:txBody>
          <a:bodyPr>
            <a:normAutofit/>
          </a:bodyPr>
          <a:lstStyle/>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other languages, these verbs only appear with a </a:t>
            </a:r>
            <a:r>
              <a:rPr lang="en-US" sz="2000" b="1" i="0" u="none" strike="noStrike" baseline="0" dirty="0">
                <a:latin typeface="Times New Roman" panose="02020603050405020304" pitchFamily="18" charset="0"/>
                <a:cs typeface="Times New Roman" panose="02020603050405020304" pitchFamily="18" charset="0"/>
              </a:rPr>
              <a:t>dummy </a:t>
            </a:r>
            <a:r>
              <a:rPr lang="en-US" sz="2000" b="0" i="0" u="none" strike="noStrike" baseline="0" dirty="0">
                <a:latin typeface="Times New Roman" panose="02020603050405020304" pitchFamily="18" charset="0"/>
                <a:cs typeface="Times New Roman" panose="02020603050405020304" pitchFamily="18" charset="0"/>
              </a:rPr>
              <a:t>subject—that is, a pronominal subject that has no actual reference, as in </a:t>
            </a:r>
            <a:r>
              <a:rPr lang="en-US" sz="2000" b="0" i="1" u="none" strike="noStrike" baseline="0" dirty="0">
                <a:latin typeface="Times New Roman" panose="02020603050405020304" pitchFamily="18" charset="0"/>
                <a:cs typeface="Times New Roman" panose="02020603050405020304" pitchFamily="18" charset="0"/>
              </a:rPr>
              <a:t>"it </a:t>
            </a:r>
            <a:r>
              <a:rPr lang="en-US" sz="2000" b="0" i="0" u="none" strike="noStrike" baseline="0" dirty="0">
                <a:latin typeface="Times New Roman" panose="02020603050405020304" pitchFamily="18" charset="0"/>
                <a:cs typeface="Times New Roman" panose="02020603050405020304" pitchFamily="18" charset="0"/>
              </a:rPr>
              <a:t>rained.” </a:t>
            </a:r>
          </a:p>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Although the subject is a dummy in these cases, it is still obligatory so that meteorological verbs in </a:t>
            </a:r>
            <a:r>
              <a:rPr lang="en-US" sz="2000" b="1" i="0" u="none" strike="noStrike" baseline="0" dirty="0">
                <a:latin typeface="Times New Roman" panose="02020603050405020304" pitchFamily="18" charset="0"/>
                <a:cs typeface="Times New Roman" panose="02020603050405020304" pitchFamily="18" charset="0"/>
              </a:rPr>
              <a:t>English</a:t>
            </a:r>
            <a:r>
              <a:rPr lang="en-US" sz="2000" b="0" i="0" u="none" strike="noStrike" baseline="0" dirty="0">
                <a:latin typeface="Times New Roman" panose="02020603050405020304" pitchFamily="18" charset="0"/>
                <a:cs typeface="Times New Roman" panose="02020603050405020304" pitchFamily="18" charset="0"/>
              </a:rPr>
              <a:t> have a valence of one, and they are simply taken as a special class of intransitive predicates.</a:t>
            </a: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0295736-BB34-B106-A605-57CABCA89622}"/>
              </a:ext>
            </a:extLst>
          </p:cNvPr>
          <p:cNvSpPr>
            <a:spLocks noGrp="1"/>
          </p:cNvSpPr>
          <p:nvPr>
            <p:ph type="sldNum" sz="quarter" idx="12"/>
          </p:nvPr>
        </p:nvSpPr>
        <p:spPr/>
        <p:txBody>
          <a:bodyPr/>
          <a:lstStyle/>
          <a:p>
            <a:fld id="{9953917B-9314-44A8-9CF5-8C1178B13F89}" type="slidenum">
              <a:rPr lang="en-IN" smtClean="0"/>
              <a:t>11</a:t>
            </a:fld>
            <a:endParaRPr lang="en-IN"/>
          </a:p>
        </p:txBody>
      </p:sp>
    </p:spTree>
    <p:extLst>
      <p:ext uri="{BB962C8B-B14F-4D97-AF65-F5344CB8AC3E}">
        <p14:creationId xmlns:p14="http://schemas.microsoft.com/office/powerpoint/2010/main" val="157785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9D66B-6DE9-9624-0243-6F06E6427C8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B29A399-F30A-2537-0FC9-CF1CBEE869BF}"/>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 Valence-Changing Devices</a:t>
            </a:r>
          </a:p>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core valence of a verb can generally be determined by observing the distribution of its arguments when the verb is in its basic form. </a:t>
            </a:r>
          </a:p>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By a basic form, we mean the form of a verb when it appears in simple active declarative sentences (such as those shown previously). </a:t>
            </a:r>
          </a:p>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morphosyntax of a language, however, is capable of altering this core valence, either by increasing it or by decreasing it. </a:t>
            </a:r>
          </a:p>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What is most interesting from a typological perspective is how languages go about changing valence in different ways.</a:t>
            </a: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EB0951E-E287-9FB0-F840-CBCFE2416167}"/>
              </a:ext>
            </a:extLst>
          </p:cNvPr>
          <p:cNvSpPr>
            <a:spLocks noGrp="1"/>
          </p:cNvSpPr>
          <p:nvPr>
            <p:ph type="sldNum" sz="quarter" idx="12"/>
          </p:nvPr>
        </p:nvSpPr>
        <p:spPr/>
        <p:txBody>
          <a:bodyPr/>
          <a:lstStyle/>
          <a:p>
            <a:fld id="{9953917B-9314-44A8-9CF5-8C1178B13F89}" type="slidenum">
              <a:rPr lang="en-IN" smtClean="0"/>
              <a:t>12</a:t>
            </a:fld>
            <a:endParaRPr lang="en-IN"/>
          </a:p>
        </p:txBody>
      </p:sp>
    </p:spTree>
    <p:extLst>
      <p:ext uri="{BB962C8B-B14F-4D97-AF65-F5344CB8AC3E}">
        <p14:creationId xmlns:p14="http://schemas.microsoft.com/office/powerpoint/2010/main" val="538775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5AFEB-40F8-1425-5DEE-B8ABB2A2B97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AFE8579-3764-6CA0-308E-1A994ECECB8D}"/>
              </a:ext>
            </a:extLst>
          </p:cNvPr>
          <p:cNvSpPr>
            <a:spLocks noGrp="1"/>
          </p:cNvSpPr>
          <p:nvPr>
            <p:ph type="subTitle" idx="1"/>
          </p:nvPr>
        </p:nvSpPr>
        <p:spPr>
          <a:xfrm>
            <a:off x="936172" y="564923"/>
            <a:ext cx="11179628" cy="5791427"/>
          </a:xfrm>
        </p:spPr>
        <p:txBody>
          <a:bodyPr>
            <a:normAutofit/>
          </a:bodyPr>
          <a:lstStyle/>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Some valence-changing mechanisms are </a:t>
            </a:r>
            <a:r>
              <a:rPr lang="en-US" sz="2000" b="1" i="0" u="none" strike="noStrike" baseline="0" dirty="0">
                <a:latin typeface="Times New Roman" panose="02020603050405020304" pitchFamily="18" charset="0"/>
                <a:cs typeface="Times New Roman" panose="02020603050405020304" pitchFamily="18" charset="0"/>
              </a:rPr>
              <a:t>morphological</a:t>
            </a:r>
            <a:r>
              <a:rPr lang="en-US" sz="2000" b="0" i="0" u="none" strike="noStrike" baseline="0" dirty="0">
                <a:latin typeface="Times New Roman" panose="02020603050405020304" pitchFamily="18" charset="0"/>
                <a:cs typeface="Times New Roman" panose="02020603050405020304" pitchFamily="18" charset="0"/>
              </a:rPr>
              <a:t>. This means that decreases or increases in valence are signaled by affixes on either the predicate (verbal morphology) or on its arguments (case).</a:t>
            </a:r>
          </a:p>
          <a:p>
            <a:pPr marL="342900" indent="-342900" algn="just">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IN" sz="2000" b="0" i="0" u="none" strike="noStrike" baseline="0" dirty="0">
                <a:latin typeface="Times New Roman" panose="02020603050405020304" pitchFamily="18" charset="0"/>
                <a:cs typeface="Times New Roman" panose="02020603050405020304" pitchFamily="18" charset="0"/>
              </a:rPr>
              <a:t>In other instances, </a:t>
            </a:r>
            <a:r>
              <a:rPr lang="en-US" sz="2000" b="1" i="0" u="none" strike="noStrike" baseline="0" dirty="0">
                <a:latin typeface="Times New Roman" panose="02020603050405020304" pitchFamily="18" charset="0"/>
                <a:cs typeface="Times New Roman" panose="02020603050405020304" pitchFamily="18" charset="0"/>
              </a:rPr>
              <a:t>analytical</a:t>
            </a:r>
            <a:r>
              <a:rPr lang="en-US" sz="2000" b="0" i="0" u="none" strike="noStrike" baseline="0" dirty="0">
                <a:latin typeface="Times New Roman" panose="02020603050405020304" pitchFamily="18" charset="0"/>
                <a:cs typeface="Times New Roman" panose="02020603050405020304" pitchFamily="18" charset="0"/>
              </a:rPr>
              <a:t> means are employed for changing valency. That is, words and word order are utilized as the primary approaches to valence changing rather than affixes. Not surprisingly, morphological and analytical devices can also occur </a:t>
            </a:r>
            <a:r>
              <a:rPr lang="en-IN" sz="2000" b="0" i="0" u="none" strike="noStrike" baseline="0" dirty="0">
                <a:latin typeface="Times New Roman" panose="02020603050405020304" pitchFamily="18" charset="0"/>
                <a:cs typeface="Times New Roman" panose="02020603050405020304" pitchFamily="18" charset="0"/>
              </a:rPr>
              <a:t>in tandem (front-back).</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Finally, the alterations on a verb’s valence can become lexicalized over time. When this occurs, a new verb has been created in the language, albeit often an irregular one. Examples of each of these mechanisms are examined in the following...</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3A8295B-EF87-4540-23B5-7CBF1F80F7C1}"/>
              </a:ext>
            </a:extLst>
          </p:cNvPr>
          <p:cNvSpPr>
            <a:spLocks noGrp="1"/>
          </p:cNvSpPr>
          <p:nvPr>
            <p:ph type="sldNum" sz="quarter" idx="12"/>
          </p:nvPr>
        </p:nvSpPr>
        <p:spPr/>
        <p:txBody>
          <a:bodyPr/>
          <a:lstStyle/>
          <a:p>
            <a:fld id="{9953917B-9314-44A8-9CF5-8C1178B13F89}" type="slidenum">
              <a:rPr lang="en-IN" smtClean="0"/>
              <a:t>13</a:t>
            </a:fld>
            <a:endParaRPr lang="en-IN"/>
          </a:p>
        </p:txBody>
      </p:sp>
    </p:spTree>
    <p:extLst>
      <p:ext uri="{BB962C8B-B14F-4D97-AF65-F5344CB8AC3E}">
        <p14:creationId xmlns:p14="http://schemas.microsoft.com/office/powerpoint/2010/main" val="140770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2D5BE-A3D0-9DE4-2012-6C14B8A41C5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AA8959D-A269-B689-F9E4-006CD2359AA1}"/>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1.1. Valence</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Decreasing Devices / operations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Languages can have morphological, lexical, and periphrastic/ analytic means of reducing the valence of a verb.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most common morphological valence-decreasing operations are reflexives, reciprocals, passives, and </a:t>
            </a:r>
            <a:r>
              <a:rPr lang="en-US" sz="2000" dirty="0" err="1">
                <a:latin typeface="Times New Roman" panose="02020603050405020304" pitchFamily="18" charset="0"/>
                <a:cs typeface="Times New Roman" panose="02020603050405020304" pitchFamily="18" charset="0"/>
              </a:rPr>
              <a:t>antipassives</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3247BC6-C837-884D-3C87-FB79058C98E2}"/>
              </a:ext>
            </a:extLst>
          </p:cNvPr>
          <p:cNvSpPr>
            <a:spLocks noGrp="1"/>
          </p:cNvSpPr>
          <p:nvPr>
            <p:ph type="sldNum" sz="quarter" idx="12"/>
          </p:nvPr>
        </p:nvSpPr>
        <p:spPr/>
        <p:txBody>
          <a:bodyPr/>
          <a:lstStyle/>
          <a:p>
            <a:fld id="{9953917B-9314-44A8-9CF5-8C1178B13F89}" type="slidenum">
              <a:rPr lang="en-IN" smtClean="0"/>
              <a:t>14</a:t>
            </a:fld>
            <a:endParaRPr lang="en-IN"/>
          </a:p>
        </p:txBody>
      </p:sp>
    </p:spTree>
    <p:extLst>
      <p:ext uri="{BB962C8B-B14F-4D97-AF65-F5344CB8AC3E}">
        <p14:creationId xmlns:p14="http://schemas.microsoft.com/office/powerpoint/2010/main" val="134688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BA7BE-7192-D4CB-4541-8EE71F5C586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907F1FC-975D-DECD-0283-83AB204A7E6C}"/>
              </a:ext>
            </a:extLst>
          </p:cNvPr>
          <p:cNvSpPr>
            <a:spLocks noGrp="1"/>
          </p:cNvSpPr>
          <p:nvPr>
            <p:ph type="subTitle" idx="1"/>
          </p:nvPr>
        </p:nvSpPr>
        <p:spPr>
          <a:xfrm>
            <a:off x="936172" y="564923"/>
            <a:ext cx="11179628" cy="5791427"/>
          </a:xfrm>
        </p:spPr>
        <p:txBody>
          <a:bodyPr>
            <a:normAutofit lnSpcReduction="10000"/>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a. Passive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Passive as valence decreasing operation.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valence of a verb is decreased when the number of required arguments associated with a particular verbal root is lowered. Of the many ways to decrease the valence of a verb, </a:t>
            </a:r>
            <a:r>
              <a:rPr lang="en-US" sz="2000" b="1" dirty="0">
                <a:latin typeface="Times New Roman" panose="02020603050405020304" pitchFamily="18" charset="0"/>
                <a:cs typeface="Times New Roman" panose="02020603050405020304" pitchFamily="18" charset="0"/>
              </a:rPr>
              <a:t>passive constructions </a:t>
            </a:r>
            <a:r>
              <a:rPr lang="en-US" sz="2000" dirty="0">
                <a:latin typeface="Times New Roman" panose="02020603050405020304" pitchFamily="18" charset="0"/>
                <a:cs typeface="Times New Roman" panose="02020603050405020304" pitchFamily="18" charset="0"/>
              </a:rPr>
              <a:t>are perhaps the most common (4 and 5), although they are not universal.</a:t>
            </a:r>
          </a:p>
          <a:p>
            <a:pPr lvl="1" algn="l">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(4) a. The thugs will mug Bugs.                    [mug (verb) = attack]</a:t>
            </a:r>
          </a:p>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     b. Bugs will be mugged (by the thugs).</a:t>
            </a:r>
          </a:p>
          <a:p>
            <a:pPr lvl="1" algn="l">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lvl="1" algn="l"/>
            <a:r>
              <a:rPr lang="en-IN" sz="1800" b="0" i="0" u="none" strike="noStrike" baseline="0" dirty="0">
                <a:latin typeface="Times New Roman" panose="02020603050405020304" pitchFamily="18" charset="0"/>
                <a:cs typeface="Times New Roman" panose="02020603050405020304" pitchFamily="18" charset="0"/>
              </a:rPr>
              <a:t>(5) a.  X-at-in-</a:t>
            </a:r>
            <a:r>
              <a:rPr lang="en-IN" sz="1800" b="0" i="0" u="none" strike="noStrike" baseline="0" dirty="0" err="1">
                <a:latin typeface="Times New Roman" panose="02020603050405020304" pitchFamily="18" charset="0"/>
                <a:cs typeface="Times New Roman" panose="02020603050405020304" pitchFamily="18" charset="0"/>
              </a:rPr>
              <a:t>bok</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lian</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K'ekchi</a:t>
            </a:r>
            <a:r>
              <a:rPr lang="en-IN" sz="1800" b="0" i="0" u="none" strike="noStrike" baseline="0" dirty="0">
                <a:latin typeface="Times New Roman" panose="02020603050405020304" pitchFamily="18" charset="0"/>
                <a:cs typeface="Times New Roman" panose="02020603050405020304" pitchFamily="18" charset="0"/>
              </a:rPr>
              <a:t> (Penutian: Guatemala, also spoken in Mexico)]</a:t>
            </a:r>
          </a:p>
          <a:p>
            <a:pPr lvl="1" algn="l"/>
            <a:r>
              <a:rPr lang="en-IN" sz="1800" b="0" i="0" u="none" strike="noStrike" baseline="0" dirty="0">
                <a:latin typeface="Times New Roman" panose="02020603050405020304" pitchFamily="18" charset="0"/>
                <a:cs typeface="Times New Roman" panose="02020603050405020304" pitchFamily="18" charset="0"/>
              </a:rPr>
              <a:t>          TNS-2-i-call     I</a:t>
            </a:r>
          </a:p>
          <a:p>
            <a:pPr lvl="1" algn="l"/>
            <a:r>
              <a:rPr lang="en-IN" sz="1800" b="0" i="0" u="none" strike="noStrike" baseline="0" dirty="0">
                <a:latin typeface="Times New Roman" panose="02020603050405020304" pitchFamily="18" charset="0"/>
                <a:cs typeface="Times New Roman" panose="02020603050405020304" pitchFamily="18" charset="0"/>
              </a:rPr>
              <a:t>          ‘I called you.’</a:t>
            </a:r>
          </a:p>
          <a:p>
            <a:pPr lvl="1" algn="l"/>
            <a:endParaRPr lang="en-IN" sz="1800" b="0" i="0" u="none" strike="noStrike" baseline="0" dirty="0">
              <a:latin typeface="Times New Roman" panose="02020603050405020304" pitchFamily="18" charset="0"/>
              <a:cs typeface="Times New Roman" panose="02020603050405020304" pitchFamily="18" charset="0"/>
            </a:endParaRPr>
          </a:p>
          <a:p>
            <a:pPr lvl="1" algn="l"/>
            <a:r>
              <a:rPr lang="en-IN" sz="180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b.  X-at-</a:t>
            </a:r>
            <a:r>
              <a:rPr lang="en-IN" sz="1800" b="0" i="0" u="none" strike="noStrike" baseline="0" dirty="0" err="1">
                <a:latin typeface="Times New Roman" panose="02020603050405020304" pitchFamily="18" charset="0"/>
                <a:cs typeface="Times New Roman" panose="02020603050405020304" pitchFamily="18" charset="0"/>
              </a:rPr>
              <a:t>bok</a:t>
            </a:r>
            <a:r>
              <a:rPr lang="en-IN" sz="1800" b="0" i="0" u="none" strike="noStrike" baseline="0" dirty="0">
                <a:latin typeface="Times New Roman" panose="02020603050405020304" pitchFamily="18" charset="0"/>
                <a:cs typeface="Times New Roman" panose="02020603050405020304" pitchFamily="18" charset="0"/>
              </a:rPr>
              <a:t>-e’              (</a:t>
            </a:r>
            <a:r>
              <a:rPr lang="en-IN" sz="1800" b="0" i="0" u="none" strike="noStrike" baseline="0" dirty="0" err="1">
                <a:latin typeface="Times New Roman" panose="02020603050405020304" pitchFamily="18" charset="0"/>
                <a:cs typeface="Times New Roman" panose="02020603050405020304" pitchFamily="18" charset="0"/>
              </a:rPr>
              <a:t>laat</a:t>
            </a:r>
            <a:r>
              <a:rPr lang="en-IN" sz="1800" b="0" i="0" u="none" strike="noStrike" baseline="0" dirty="0">
                <a:latin typeface="Times New Roman" panose="02020603050405020304" pitchFamily="18" charset="0"/>
                <a:cs typeface="Times New Roman" panose="02020603050405020304" pitchFamily="18" charset="0"/>
              </a:rPr>
              <a:t>)     (in-ban)</a:t>
            </a:r>
          </a:p>
          <a:p>
            <a:pPr lvl="1" algn="l"/>
            <a:r>
              <a:rPr lang="en-IN" sz="1800" b="0" i="0" u="none" strike="noStrike" baseline="0" dirty="0">
                <a:latin typeface="Times New Roman" panose="02020603050405020304" pitchFamily="18" charset="0"/>
                <a:cs typeface="Times New Roman" panose="02020603050405020304" pitchFamily="18" charset="0"/>
              </a:rPr>
              <a:t>           TNS-2-call-PASS     you       l-by</a:t>
            </a:r>
          </a:p>
          <a:p>
            <a:pPr lvl="1" algn="l"/>
            <a:r>
              <a:rPr lang="en-US" sz="1800" b="0" i="0" u="none" strike="noStrike" baseline="0" dirty="0">
                <a:latin typeface="Times New Roman" panose="02020603050405020304" pitchFamily="18" charset="0"/>
                <a:cs typeface="Times New Roman" panose="02020603050405020304" pitchFamily="18" charset="0"/>
              </a:rPr>
              <a:t>           ‘You were called by me.                    (Data from </a:t>
            </a:r>
            <a:r>
              <a:rPr lang="en-US" sz="1800" b="0" i="0" u="none" strike="noStrike" baseline="0" dirty="0" err="1">
                <a:latin typeface="Times New Roman" panose="02020603050405020304" pitchFamily="18" charset="0"/>
                <a:cs typeface="Times New Roman" panose="02020603050405020304" pitchFamily="18" charset="0"/>
              </a:rPr>
              <a:t>Berinstein</a:t>
            </a:r>
            <a:r>
              <a:rPr lang="en-US" sz="1800" b="0" i="0" u="none" strike="noStrike" baseline="0" dirty="0">
                <a:latin typeface="Times New Roman" panose="02020603050405020304" pitchFamily="18" charset="0"/>
                <a:cs typeface="Times New Roman" panose="02020603050405020304" pitchFamily="18" charset="0"/>
              </a:rPr>
              <a:t> 1990)</a:t>
            </a:r>
            <a:endParaRPr lang="en-US" sz="18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AA98E2F-0D49-5414-EBAE-A998D5D0FED6}"/>
              </a:ext>
            </a:extLst>
          </p:cNvPr>
          <p:cNvSpPr>
            <a:spLocks noGrp="1"/>
          </p:cNvSpPr>
          <p:nvPr>
            <p:ph type="sldNum" sz="quarter" idx="12"/>
          </p:nvPr>
        </p:nvSpPr>
        <p:spPr/>
        <p:txBody>
          <a:bodyPr/>
          <a:lstStyle/>
          <a:p>
            <a:fld id="{9953917B-9314-44A8-9CF5-8C1178B13F89}" type="slidenum">
              <a:rPr lang="en-IN" smtClean="0"/>
              <a:t>15</a:t>
            </a:fld>
            <a:endParaRPr lang="en-IN"/>
          </a:p>
        </p:txBody>
      </p:sp>
    </p:spTree>
    <p:extLst>
      <p:ext uri="{BB962C8B-B14F-4D97-AF65-F5344CB8AC3E}">
        <p14:creationId xmlns:p14="http://schemas.microsoft.com/office/powerpoint/2010/main" val="1015923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16B92-BDF4-7131-B1DB-A77336A1B45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932E137-6C1F-6AFD-7709-9B3231D094E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represented in the </a:t>
            </a:r>
            <a:r>
              <a:rPr lang="en-US" sz="2000" b="1" dirty="0">
                <a:latin typeface="Times New Roman" panose="02020603050405020304" pitchFamily="18" charset="0"/>
                <a:cs typeface="Times New Roman" panose="02020603050405020304" pitchFamily="18" charset="0"/>
              </a:rPr>
              <a:t>English</a:t>
            </a:r>
            <a:r>
              <a:rPr lang="en-US" sz="2000" dirty="0">
                <a:latin typeface="Times New Roman" panose="02020603050405020304" pitchFamily="18" charset="0"/>
                <a:cs typeface="Times New Roman" panose="02020603050405020304" pitchFamily="18" charset="0"/>
              </a:rPr>
              <a:t> and </a:t>
            </a:r>
            <a:r>
              <a:rPr lang="en-US" sz="2000" b="1" dirty="0" err="1">
                <a:latin typeface="Times New Roman" panose="02020603050405020304" pitchFamily="18" charset="0"/>
                <a:cs typeface="Times New Roman" panose="02020603050405020304" pitchFamily="18" charset="0"/>
              </a:rPr>
              <a:t>K'ekchi</a:t>
            </a:r>
            <a:r>
              <a:rPr lang="en-US" sz="2000" dirty="0">
                <a:latin typeface="Times New Roman" panose="02020603050405020304" pitchFamily="18" charset="0"/>
                <a:cs typeface="Times New Roman" panose="02020603050405020304" pitchFamily="18" charset="0"/>
              </a:rPr>
              <a:t> sentences, passives (4b and 5b) serve to reduce the valence of a transitive clause by promoting the logical object (i.e., the nominal that would be the direct object in transitive clauses (4a and 5a) to the subject relation.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Alternatively, the logical </a:t>
            </a:r>
            <a:r>
              <a:rPr lang="en-US" sz="2000" b="1" dirty="0">
                <a:latin typeface="Times New Roman" panose="02020603050405020304" pitchFamily="18" charset="0"/>
                <a:cs typeface="Times New Roman" panose="02020603050405020304" pitchFamily="18" charset="0"/>
              </a:rPr>
              <a:t>subject is demoted </a:t>
            </a:r>
            <a:r>
              <a:rPr lang="en-US" sz="2000" dirty="0">
                <a:latin typeface="Times New Roman" panose="02020603050405020304" pitchFamily="18" charset="0"/>
                <a:cs typeface="Times New Roman" panose="02020603050405020304" pitchFamily="18" charset="0"/>
              </a:rPr>
              <a:t>such that it does not receive the marking of a core grammatical relation. The resultant clause is, therefore, intransitive.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Most commonly, passive constructions are found in nominative-accusative languages. They can be primarily analytic (like the English) or primarily morphological (like the </a:t>
            </a:r>
            <a:r>
              <a:rPr lang="en-US" sz="2000" dirty="0" err="1">
                <a:latin typeface="Times New Roman" panose="02020603050405020304" pitchFamily="18" charset="0"/>
                <a:cs typeface="Times New Roman" panose="02020603050405020304" pitchFamily="18" charset="0"/>
              </a:rPr>
              <a:t>K'ekchi</a:t>
            </a:r>
            <a:r>
              <a:rPr lang="en-US" sz="2000" dirty="0">
                <a:latin typeface="Times New Roman" panose="02020603050405020304" pitchFamily="18" charset="0"/>
                <a:cs typeface="Times New Roman" panose="02020603050405020304" pitchFamily="18" charset="0"/>
              </a:rPr>
              <a:t>). They also vary as to whether the agent nominal is expressed.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both the examples above, the presence of the agent nominal is optional. Some languages, however, disallow expression of agents in passive clauses.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F7FE637-05A6-CA49-858B-991E2A0A8590}"/>
              </a:ext>
            </a:extLst>
          </p:cNvPr>
          <p:cNvSpPr>
            <a:spLocks noGrp="1"/>
          </p:cNvSpPr>
          <p:nvPr>
            <p:ph type="sldNum" sz="quarter" idx="12"/>
          </p:nvPr>
        </p:nvSpPr>
        <p:spPr/>
        <p:txBody>
          <a:bodyPr/>
          <a:lstStyle/>
          <a:p>
            <a:fld id="{9953917B-9314-44A8-9CF5-8C1178B13F89}" type="slidenum">
              <a:rPr lang="en-IN" smtClean="0"/>
              <a:t>16</a:t>
            </a:fld>
            <a:endParaRPr lang="en-IN"/>
          </a:p>
        </p:txBody>
      </p:sp>
    </p:spTree>
    <p:extLst>
      <p:ext uri="{BB962C8B-B14F-4D97-AF65-F5344CB8AC3E}">
        <p14:creationId xmlns:p14="http://schemas.microsoft.com/office/powerpoint/2010/main" val="1519103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22EC4-518E-EE62-BCC6-5FEEEF6B37A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202A488-DDFD-FE1F-1115-91B31D5CF8FA}"/>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b. </a:t>
            </a:r>
            <a:r>
              <a:rPr lang="en-US" sz="2000" b="1" dirty="0" err="1">
                <a:latin typeface="Times New Roman" panose="02020603050405020304" pitchFamily="18" charset="0"/>
                <a:cs typeface="Times New Roman" panose="02020603050405020304" pitchFamily="18" charset="0"/>
              </a:rPr>
              <a:t>Antipassives</a:t>
            </a:r>
            <a:endParaRPr lang="en-US" sz="2000" b="1"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Like passive, </a:t>
            </a:r>
            <a:r>
              <a:rPr lang="en-US" sz="2000" dirty="0" err="1">
                <a:latin typeface="Times New Roman" panose="02020603050405020304" pitchFamily="18" charset="0"/>
                <a:cs typeface="Times New Roman" panose="02020603050405020304" pitchFamily="18" charset="0"/>
              </a:rPr>
              <a:t>antipassive</a:t>
            </a:r>
            <a:r>
              <a:rPr lang="en-US" sz="2000" dirty="0">
                <a:latin typeface="Times New Roman" panose="02020603050405020304" pitchFamily="18" charset="0"/>
                <a:cs typeface="Times New Roman" panose="02020603050405020304" pitchFamily="18" charset="0"/>
              </a:rPr>
              <a:t> is a valence decreasing operation.</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a:t>
            </a:r>
            <a:r>
              <a:rPr lang="en-IN" sz="2000" b="0" i="0" u="none" strike="noStrike" baseline="0" dirty="0" err="1">
                <a:latin typeface="Times New Roman" panose="02020603050405020304" pitchFamily="18" charset="0"/>
                <a:cs typeface="Times New Roman" panose="02020603050405020304" pitchFamily="18" charset="0"/>
              </a:rPr>
              <a:t>ntipassive</a:t>
            </a:r>
            <a:r>
              <a:rPr lang="en-IN" sz="2000" b="0" i="0" u="none" strike="noStrike" baseline="0" dirty="0">
                <a:latin typeface="Times New Roman" panose="02020603050405020304" pitchFamily="18" charset="0"/>
                <a:cs typeface="Times New Roman" panose="02020603050405020304" pitchFamily="18" charset="0"/>
              </a:rPr>
              <a:t> demotes the object.</a:t>
            </a: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Usually, </a:t>
            </a:r>
            <a:r>
              <a:rPr lang="en-US" sz="2000" dirty="0" err="1">
                <a:latin typeface="Times New Roman" panose="02020603050405020304" pitchFamily="18" charset="0"/>
                <a:cs typeface="Times New Roman" panose="02020603050405020304" pitchFamily="18" charset="0"/>
              </a:rPr>
              <a:t>antipassives</a:t>
            </a:r>
            <a:r>
              <a:rPr lang="en-US" sz="2000" dirty="0">
                <a:latin typeface="Times New Roman" panose="02020603050405020304" pitchFamily="18" charset="0"/>
                <a:cs typeface="Times New Roman" panose="02020603050405020304" pitchFamily="18" charset="0"/>
              </a:rPr>
              <a:t> have the following formal characteristics:</a:t>
            </a:r>
          </a:p>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1 The P argument is omitted or appears in an oblique case, often the INSTRUMENTAL Case.</a:t>
            </a:r>
          </a:p>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2 The verb or verb phrase contains some overt marker of intransitivity (e.g., it may take an explicit marker of intransitivity, inflect like an intransitive verb, etc., depending on the formal characteristics of intransitive verbs in</a:t>
            </a:r>
          </a:p>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that language).</a:t>
            </a:r>
          </a:p>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3 The "A" appears in the ABSOLUTIVE case.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77BDF47-929A-9950-4D6A-F1038B3ADCC5}"/>
              </a:ext>
            </a:extLst>
          </p:cNvPr>
          <p:cNvSpPr>
            <a:spLocks noGrp="1"/>
          </p:cNvSpPr>
          <p:nvPr>
            <p:ph type="sldNum" sz="quarter" idx="12"/>
          </p:nvPr>
        </p:nvSpPr>
        <p:spPr/>
        <p:txBody>
          <a:bodyPr/>
          <a:lstStyle/>
          <a:p>
            <a:fld id="{9953917B-9314-44A8-9CF5-8C1178B13F89}" type="slidenum">
              <a:rPr lang="en-IN" smtClean="0"/>
              <a:t>17</a:t>
            </a:fld>
            <a:endParaRPr lang="en-IN"/>
          </a:p>
        </p:txBody>
      </p:sp>
    </p:spTree>
    <p:extLst>
      <p:ext uri="{BB962C8B-B14F-4D97-AF65-F5344CB8AC3E}">
        <p14:creationId xmlns:p14="http://schemas.microsoft.com/office/powerpoint/2010/main" val="1247704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0D832-8B4C-48FD-2196-8D263643F12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D1F42A8-683B-A734-E508-DD91B5706D64}"/>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following examples are from </a:t>
            </a:r>
            <a:r>
              <a:rPr lang="en-US" sz="2000" b="0" i="0" u="none" strike="noStrike" baseline="0" dirty="0" err="1">
                <a:latin typeface="Times New Roman" panose="02020603050405020304" pitchFamily="18" charset="0"/>
                <a:cs typeface="Times New Roman" panose="02020603050405020304" pitchFamily="18" charset="0"/>
              </a:rPr>
              <a:t>Yup'ik</a:t>
            </a:r>
            <a:r>
              <a:rPr lang="en-US" sz="2000" b="0" i="0" u="none" strike="noStrike" baseline="0" dirty="0">
                <a:latin typeface="Times New Roman" panose="02020603050405020304" pitchFamily="18" charset="0"/>
                <a:cs typeface="Times New Roman" panose="02020603050405020304" pitchFamily="18" charset="0"/>
              </a:rPr>
              <a:t>, an Eskimo language of </a:t>
            </a:r>
            <a:r>
              <a:rPr lang="en-IN" sz="2000" b="0" i="0" u="none" strike="noStrike" baseline="0" dirty="0">
                <a:latin typeface="Times New Roman" panose="02020603050405020304" pitchFamily="18" charset="0"/>
                <a:cs typeface="Times New Roman" panose="02020603050405020304" pitchFamily="18" charset="0"/>
              </a:rPr>
              <a:t>Central Alaska:</a:t>
            </a:r>
          </a:p>
          <a:p>
            <a:pPr lvl="1" algn="l"/>
            <a:r>
              <a:rPr lang="en-IN" b="0" i="0" u="none" strike="noStrike" baseline="0" dirty="0">
                <a:latin typeface="Times New Roman" panose="02020603050405020304" pitchFamily="18" charset="0"/>
                <a:cs typeface="Times New Roman" panose="02020603050405020304" pitchFamily="18" charset="0"/>
              </a:rPr>
              <a:t>(113) </a:t>
            </a:r>
            <a:r>
              <a:rPr lang="en-IN" b="0" i="1" u="none" strike="noStrike" baseline="0" dirty="0">
                <a:latin typeface="Times New Roman" panose="02020603050405020304" pitchFamily="18" charset="0"/>
                <a:cs typeface="Times New Roman" panose="02020603050405020304" pitchFamily="18" charset="0"/>
              </a:rPr>
              <a:t>Transitive</a:t>
            </a:r>
          </a:p>
          <a:p>
            <a:pPr lvl="2" algn="l"/>
            <a:r>
              <a:rPr lang="en-IN" sz="2000" b="0" i="0" u="none" strike="noStrike" baseline="0" dirty="0">
                <a:latin typeface="Times New Roman" panose="02020603050405020304" pitchFamily="18" charset="0"/>
                <a:cs typeface="Times New Roman" panose="02020603050405020304" pitchFamily="18" charset="0"/>
              </a:rPr>
              <a:t>  Yero-m     </a:t>
            </a:r>
            <a:r>
              <a:rPr lang="en-IN" sz="2000" b="0" i="0" u="none" strike="noStrike" baseline="0" dirty="0" err="1">
                <a:latin typeface="Times New Roman" panose="02020603050405020304" pitchFamily="18" charset="0"/>
                <a:cs typeface="Times New Roman" panose="02020603050405020304" pitchFamily="18" charset="0"/>
              </a:rPr>
              <a:t>keme</a:t>
            </a:r>
            <a:r>
              <a:rPr lang="en-IN" sz="2000" b="0" i="0" u="none" strike="noStrike" baseline="0" dirty="0">
                <a:latin typeface="Times New Roman" panose="02020603050405020304" pitchFamily="18" charset="0"/>
                <a:cs typeface="Times New Roman" panose="02020603050405020304" pitchFamily="18" charset="0"/>
              </a:rPr>
              <a:t>-q        </a:t>
            </a:r>
            <a:r>
              <a:rPr lang="en-IN" sz="2000" b="0" i="0" u="none" strike="noStrike" baseline="0" dirty="0" err="1">
                <a:latin typeface="Times New Roman" panose="02020603050405020304" pitchFamily="18" charset="0"/>
                <a:cs typeface="Times New Roman" panose="02020603050405020304" pitchFamily="18" charset="0"/>
              </a:rPr>
              <a:t>nerre</a:t>
            </a:r>
            <a:r>
              <a:rPr lang="en-IN" sz="2000" b="0" i="0" u="none" strike="noStrike" baseline="0" dirty="0">
                <a:latin typeface="Times New Roman" panose="02020603050405020304" pitchFamily="18" charset="0"/>
                <a:cs typeface="Times New Roman" panose="02020603050405020304" pitchFamily="18" charset="0"/>
              </a:rPr>
              <a:t>-</a:t>
            </a:r>
            <a:r>
              <a:rPr lang="en-IN" sz="2000" b="0" i="0" u="none" strike="noStrike" baseline="0" dirty="0" err="1">
                <a:latin typeface="Times New Roman" panose="02020603050405020304" pitchFamily="18" charset="0"/>
                <a:cs typeface="Times New Roman" panose="02020603050405020304" pitchFamily="18" charset="0"/>
              </a:rPr>
              <a:t>llru</a:t>
            </a:r>
            <a:r>
              <a:rPr lang="en-IN" sz="2000" b="0" i="0" u="none" strike="noStrike" baseline="0" dirty="0">
                <a:latin typeface="Times New Roman" panose="02020603050405020304" pitchFamily="18" charset="0"/>
                <a:cs typeface="Times New Roman" panose="02020603050405020304" pitchFamily="18" charset="0"/>
              </a:rPr>
              <a:t>-a.</a:t>
            </a:r>
          </a:p>
          <a:p>
            <a:pPr lvl="2" algn="l"/>
            <a:r>
              <a:rPr lang="en-US" sz="2000" i="0" u="none" strike="noStrike" baseline="0" dirty="0">
                <a:latin typeface="Times New Roman" panose="02020603050405020304" pitchFamily="18" charset="0"/>
                <a:cs typeface="Times New Roman" panose="02020603050405020304" pitchFamily="18" charset="0"/>
              </a:rPr>
              <a:t>   Y. –ERG  meat-ABS  eat-PAST-3sg</a:t>
            </a:r>
            <a:r>
              <a:rPr lang="en-US" sz="2000" b="0" i="0" u="none" strike="noStrike" baseline="0" dirty="0">
                <a:latin typeface="Times New Roman" panose="02020603050405020304" pitchFamily="18" charset="0"/>
                <a:cs typeface="Times New Roman" panose="02020603050405020304" pitchFamily="18" charset="0"/>
              </a:rPr>
              <a:t>/3sg</a:t>
            </a:r>
          </a:p>
          <a:p>
            <a:pPr lvl="2" algn="l"/>
            <a:r>
              <a:rPr lang="en-IN" sz="2000" b="0" i="0" u="none" strike="noStrike" baseline="0" dirty="0">
                <a:latin typeface="Times New Roman" panose="02020603050405020304" pitchFamily="18" charset="0"/>
                <a:cs typeface="Times New Roman" panose="02020603050405020304" pitchFamily="18" charset="0"/>
              </a:rPr>
              <a:t>   "Yero ate the meat.“</a:t>
            </a:r>
          </a:p>
          <a:p>
            <a:pPr lvl="2" algn="l"/>
            <a:endParaRPr lang="en-IN" sz="2000" b="0" i="0" u="none" strike="noStrike" baseline="0" dirty="0">
              <a:latin typeface="Times New Roman" panose="02020603050405020304" pitchFamily="18" charset="0"/>
              <a:cs typeface="Times New Roman" panose="02020603050405020304" pitchFamily="18" charset="0"/>
            </a:endParaRPr>
          </a:p>
          <a:p>
            <a:pPr lvl="1" algn="l"/>
            <a:r>
              <a:rPr lang="en-IN" b="0" i="0" u="none" strike="noStrike" baseline="0" dirty="0">
                <a:latin typeface="Times New Roman" panose="02020603050405020304" pitchFamily="18" charset="0"/>
                <a:cs typeface="Times New Roman" panose="02020603050405020304" pitchFamily="18" charset="0"/>
              </a:rPr>
              <a:t>(114) </a:t>
            </a:r>
            <a:r>
              <a:rPr lang="en-IN" b="0" i="1" u="none" strike="noStrike" baseline="0" dirty="0" err="1">
                <a:latin typeface="Times New Roman" panose="02020603050405020304" pitchFamily="18" charset="0"/>
                <a:cs typeface="Times New Roman" panose="02020603050405020304" pitchFamily="18" charset="0"/>
              </a:rPr>
              <a:t>Antipassive</a:t>
            </a:r>
            <a:endParaRPr lang="en-IN" b="0" i="1" u="none" strike="noStrike" baseline="0" dirty="0">
              <a:latin typeface="Times New Roman" panose="02020603050405020304" pitchFamily="18" charset="0"/>
              <a:cs typeface="Times New Roman" panose="02020603050405020304" pitchFamily="18" charset="0"/>
            </a:endParaRPr>
          </a:p>
          <a:p>
            <a:pPr lvl="2" algn="l"/>
            <a:r>
              <a:rPr lang="en-IN" sz="2000" b="0" i="0" u="none" strike="noStrike" baseline="0" dirty="0">
                <a:latin typeface="Times New Roman" panose="02020603050405020304" pitchFamily="18" charset="0"/>
                <a:cs typeface="Times New Roman" panose="02020603050405020304" pitchFamily="18" charset="0"/>
              </a:rPr>
              <a:t>  Yero-q     (</a:t>
            </a:r>
            <a:r>
              <a:rPr lang="en-IN" sz="2000" b="0" i="0" u="none" strike="noStrike" baseline="0" dirty="0" err="1">
                <a:latin typeface="Times New Roman" panose="02020603050405020304" pitchFamily="18" charset="0"/>
                <a:cs typeface="Times New Roman" panose="02020603050405020304" pitchFamily="18" charset="0"/>
              </a:rPr>
              <a:t>kemer</a:t>
            </a:r>
            <a:r>
              <a:rPr lang="en-IN" sz="2000" b="0" i="0" u="none" strike="noStrike" baseline="0" dirty="0">
                <a:latin typeface="Times New Roman" panose="02020603050405020304" pitchFamily="18" charset="0"/>
                <a:cs typeface="Times New Roman" panose="02020603050405020304" pitchFamily="18" charset="0"/>
              </a:rPr>
              <a:t>-meng)   </a:t>
            </a:r>
            <a:r>
              <a:rPr lang="en-IN" sz="2000" b="0" i="0" u="none" strike="noStrike" baseline="0" dirty="0" err="1">
                <a:latin typeface="Times New Roman" panose="02020603050405020304" pitchFamily="18" charset="0"/>
                <a:cs typeface="Times New Roman" panose="02020603050405020304" pitchFamily="18" charset="0"/>
              </a:rPr>
              <a:t>nerre</a:t>
            </a:r>
            <a:r>
              <a:rPr lang="en-IN" sz="2000" b="0" i="0" u="none" strike="noStrike" baseline="0" dirty="0">
                <a:latin typeface="Times New Roman" panose="02020603050405020304" pitchFamily="18" charset="0"/>
                <a:cs typeface="Times New Roman" panose="02020603050405020304" pitchFamily="18" charset="0"/>
              </a:rPr>
              <a:t>-</a:t>
            </a:r>
            <a:r>
              <a:rPr lang="en-IN" sz="2000" b="0" i="0" u="none" strike="noStrike" baseline="0" dirty="0" err="1">
                <a:latin typeface="Times New Roman" panose="02020603050405020304" pitchFamily="18" charset="0"/>
                <a:cs typeface="Times New Roman" panose="02020603050405020304" pitchFamily="18" charset="0"/>
              </a:rPr>
              <a:t>llru</a:t>
            </a:r>
            <a:r>
              <a:rPr lang="en-IN" sz="2000" b="0" i="0" u="none" strike="noStrike" baseline="0" dirty="0">
                <a:latin typeface="Times New Roman" panose="02020603050405020304" pitchFamily="18" charset="0"/>
                <a:cs typeface="Times New Roman" panose="02020603050405020304" pitchFamily="18" charset="0"/>
              </a:rPr>
              <a:t>-u-q.</a:t>
            </a:r>
          </a:p>
          <a:p>
            <a:pPr lvl="2" algn="l"/>
            <a:r>
              <a:rPr lang="en-IN" sz="2000" b="0" i="0" u="none" strike="noStrike" baseline="0" dirty="0">
                <a:latin typeface="Times New Roman" panose="02020603050405020304" pitchFamily="18" charset="0"/>
                <a:cs typeface="Times New Roman" panose="02020603050405020304" pitchFamily="18" charset="0"/>
              </a:rPr>
              <a:t>   </a:t>
            </a:r>
            <a:r>
              <a:rPr lang="en-IN" sz="2000" i="0" u="none" strike="noStrike" baseline="0" dirty="0">
                <a:latin typeface="Times New Roman" panose="02020603050405020304" pitchFamily="18" charset="0"/>
                <a:cs typeface="Times New Roman" panose="02020603050405020304" pitchFamily="18" charset="0"/>
              </a:rPr>
              <a:t>Y. -ABS  meat-INST       eat-PAST-INTRNS-3sg</a:t>
            </a:r>
          </a:p>
          <a:p>
            <a:pPr lvl="2" algn="l"/>
            <a:r>
              <a:rPr lang="en-IN" sz="2000" b="0" i="0" u="none" strike="noStrike" baseline="0" dirty="0">
                <a:latin typeface="Times New Roman" panose="02020603050405020304" pitchFamily="18" charset="0"/>
                <a:cs typeface="Times New Roman" panose="02020603050405020304" pitchFamily="18" charset="0"/>
              </a:rPr>
              <a:t>   "Yero ate (meat)."</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the example 114, the patient </a:t>
            </a:r>
            <a:r>
              <a:rPr lang="en-US" sz="2000" b="0" i="1" u="none" strike="noStrike" baseline="0" dirty="0" err="1">
                <a:latin typeface="Times New Roman" panose="02020603050405020304" pitchFamily="18" charset="0"/>
                <a:cs typeface="Times New Roman" panose="02020603050405020304" pitchFamily="18" charset="0"/>
              </a:rPr>
              <a:t>kemermeng</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"meat," appears in the instrumental case, the verb takes the intransitive suffix </a:t>
            </a:r>
            <a:r>
              <a:rPr lang="en-US" sz="2000" b="0" i="1" u="none" strike="noStrike" baseline="0" dirty="0">
                <a:latin typeface="Times New Roman" panose="02020603050405020304" pitchFamily="18" charset="0"/>
                <a:cs typeface="Times New Roman" panose="02020603050405020304" pitchFamily="18" charset="0"/>
              </a:rPr>
              <a:t>-u, </a:t>
            </a:r>
            <a:r>
              <a:rPr lang="en-US" sz="2000" b="0" i="0" u="none" strike="noStrike" baseline="0" dirty="0">
                <a:latin typeface="Times New Roman" panose="02020603050405020304" pitchFamily="18" charset="0"/>
                <a:cs typeface="Times New Roman" panose="02020603050405020304" pitchFamily="18" charset="0"/>
              </a:rPr>
              <a:t>and the subject goes </a:t>
            </a:r>
            <a:r>
              <a:rPr lang="en-IN" sz="2000" b="0" i="0" u="none" strike="noStrike" baseline="0" dirty="0">
                <a:latin typeface="Times New Roman" panose="02020603050405020304" pitchFamily="18" charset="0"/>
                <a:cs typeface="Times New Roman" panose="02020603050405020304" pitchFamily="18" charset="0"/>
              </a:rPr>
              <a:t>into the absolutive case.</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clearest examples of </a:t>
            </a:r>
            <a:r>
              <a:rPr lang="en-US" sz="2000" dirty="0" err="1">
                <a:latin typeface="Times New Roman" panose="02020603050405020304" pitchFamily="18" charset="0"/>
                <a:cs typeface="Times New Roman" panose="02020603050405020304" pitchFamily="18" charset="0"/>
              </a:rPr>
              <a:t>antipassives</a:t>
            </a:r>
            <a:r>
              <a:rPr lang="en-US" sz="2000" dirty="0">
                <a:latin typeface="Times New Roman" panose="02020603050405020304" pitchFamily="18" charset="0"/>
                <a:cs typeface="Times New Roman" panose="02020603050405020304" pitchFamily="18" charset="0"/>
              </a:rPr>
              <a:t> are found in morphologically ergative languages, i.e., those that have a morphologically defined absolutive case.</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C31886B-FA24-5F41-437C-51D3B4044151}"/>
              </a:ext>
            </a:extLst>
          </p:cNvPr>
          <p:cNvSpPr>
            <a:spLocks noGrp="1"/>
          </p:cNvSpPr>
          <p:nvPr>
            <p:ph type="sldNum" sz="quarter" idx="12"/>
          </p:nvPr>
        </p:nvSpPr>
        <p:spPr/>
        <p:txBody>
          <a:bodyPr/>
          <a:lstStyle/>
          <a:p>
            <a:fld id="{9953917B-9314-44A8-9CF5-8C1178B13F89}" type="slidenum">
              <a:rPr lang="en-IN" smtClean="0"/>
              <a:t>18</a:t>
            </a:fld>
            <a:endParaRPr lang="en-IN"/>
          </a:p>
        </p:txBody>
      </p:sp>
    </p:spTree>
    <p:extLst>
      <p:ext uri="{BB962C8B-B14F-4D97-AF65-F5344CB8AC3E}">
        <p14:creationId xmlns:p14="http://schemas.microsoft.com/office/powerpoint/2010/main" val="3889253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CBC78-3017-2E42-7038-86149F5F511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6BB3FAD-CF9B-44B0-82E9-BEC47CBAB7E6}"/>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c. Reflexive and reciprocal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Other major devices for reducing valence are reflexive and reciprocal constructions.</a:t>
            </a:r>
          </a:p>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 prototypical </a:t>
            </a:r>
            <a:r>
              <a:rPr lang="en-US" sz="2000" b="1" i="0" u="none" strike="noStrike" baseline="0" dirty="0">
                <a:latin typeface="Times New Roman" panose="02020603050405020304" pitchFamily="18" charset="0"/>
                <a:cs typeface="Times New Roman" panose="02020603050405020304" pitchFamily="18" charset="0"/>
              </a:rPr>
              <a:t>reflexive </a:t>
            </a:r>
            <a:r>
              <a:rPr lang="en-US" sz="2000" b="0" i="0" u="none" strike="noStrike" baseline="0" dirty="0">
                <a:latin typeface="Times New Roman" panose="02020603050405020304" pitchFamily="18" charset="0"/>
                <a:cs typeface="Times New Roman" panose="02020603050405020304" pitchFamily="18" charset="0"/>
              </a:rPr>
              <a:t>construction is one in which subject and object are the same entity, </a:t>
            </a: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e.g., English </a:t>
            </a:r>
            <a:r>
              <a:rPr lang="en-US" sz="2000" b="0" i="1" u="none" strike="noStrike" baseline="0" dirty="0">
                <a:latin typeface="Times New Roman" panose="02020603050405020304" pitchFamily="18" charset="0"/>
                <a:cs typeface="Times New Roman" panose="02020603050405020304" pitchFamily="18" charset="0"/>
              </a:rPr>
              <a:t>She saw herself.    I hit myself      they hit themselves.</a:t>
            </a:r>
          </a:p>
          <a:p>
            <a:pPr algn="just">
              <a:lnSpc>
                <a:spcPct val="150000"/>
              </a:lnSpc>
              <a:spcBef>
                <a:spcPts val="0"/>
              </a:spcBef>
            </a:pPr>
            <a:endParaRPr lang="en-US" sz="2000" b="1" i="0" u="none" strike="noStrike" baseline="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BA8E12B-19A8-7130-CE5F-DA2C41D460FF}"/>
              </a:ext>
            </a:extLst>
          </p:cNvPr>
          <p:cNvSpPr>
            <a:spLocks noGrp="1"/>
          </p:cNvSpPr>
          <p:nvPr>
            <p:ph type="sldNum" sz="quarter" idx="12"/>
          </p:nvPr>
        </p:nvSpPr>
        <p:spPr/>
        <p:txBody>
          <a:bodyPr/>
          <a:lstStyle/>
          <a:p>
            <a:fld id="{9953917B-9314-44A8-9CF5-8C1178B13F89}" type="slidenum">
              <a:rPr lang="en-IN" smtClean="0"/>
              <a:t>19</a:t>
            </a:fld>
            <a:endParaRPr lang="en-IN"/>
          </a:p>
        </p:txBody>
      </p:sp>
    </p:spTree>
    <p:extLst>
      <p:ext uri="{BB962C8B-B14F-4D97-AF65-F5344CB8AC3E}">
        <p14:creationId xmlns:p14="http://schemas.microsoft.com/office/powerpoint/2010/main" val="226400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term </a:t>
            </a:r>
            <a:r>
              <a:rPr lang="en-US" sz="2000" b="1" dirty="0">
                <a:latin typeface="Times New Roman" panose="02020603050405020304" pitchFamily="18" charset="0"/>
                <a:cs typeface="Times New Roman" panose="02020603050405020304" pitchFamily="18" charset="0"/>
              </a:rPr>
              <a:t>valence</a:t>
            </a:r>
            <a:r>
              <a:rPr lang="en-US" sz="2000" dirty="0">
                <a:latin typeface="Times New Roman" panose="02020603050405020304" pitchFamily="18" charset="0"/>
                <a:cs typeface="Times New Roman" panose="02020603050405020304" pitchFamily="18" charset="0"/>
              </a:rPr>
              <a:t> was borrowed into linguistics by the French linguist Lucien </a:t>
            </a:r>
            <a:r>
              <a:rPr lang="en-US" sz="2000" dirty="0" err="1">
                <a:latin typeface="Times New Roman" panose="02020603050405020304" pitchFamily="18" charset="0"/>
                <a:cs typeface="Times New Roman" panose="02020603050405020304" pitchFamily="18" charset="0"/>
              </a:rPr>
              <a:t>Tesniere</a:t>
            </a:r>
            <a:r>
              <a:rPr lang="en-US" sz="2000" dirty="0">
                <a:latin typeface="Times New Roman" panose="02020603050405020304" pitchFamily="18" charset="0"/>
                <a:cs typeface="Times New Roman" panose="02020603050405020304" pitchFamily="18" charset="0"/>
              </a:rPr>
              <a:t> (1959).</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Originally, it was used in chemistry where it denoted the capacity of an element to bond with other chemical elements.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Similarly, in linguistics the term refers to the number of arguments that can combine with a verb.</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understand how the nomenclature of valence is applied to language, consider the following English examples: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(1) a. I am sleeping.</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b. I touched the Mona Lisa.</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c. I gave the million dollars to a waitress.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a:t>
            </a:fld>
            <a:endParaRPr lang="en-IN"/>
          </a:p>
        </p:txBody>
      </p:sp>
    </p:spTree>
    <p:extLst>
      <p:ext uri="{BB962C8B-B14F-4D97-AF65-F5344CB8AC3E}">
        <p14:creationId xmlns:p14="http://schemas.microsoft.com/office/powerpoint/2010/main" val="3212851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7883E-956F-3528-EC08-F50D1716867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E6E64F4-9789-77D6-DA10-EEFA733C9581}"/>
              </a:ext>
            </a:extLst>
          </p:cNvPr>
          <p:cNvSpPr>
            <a:spLocks noGrp="1"/>
          </p:cNvSpPr>
          <p:nvPr>
            <p:ph type="subTitle" idx="1"/>
          </p:nvPr>
        </p:nvSpPr>
        <p:spPr>
          <a:xfrm>
            <a:off x="936172" y="564923"/>
            <a:ext cx="11179628" cy="5791427"/>
          </a:xfrm>
        </p:spPr>
        <p:txBody>
          <a:bodyPr>
            <a:normAutofit/>
          </a:bodyPr>
          <a:lstStyle/>
          <a:p>
            <a:pPr algn="just">
              <a:lnSpc>
                <a:spcPct val="150000"/>
              </a:lnSpc>
              <a:spcBef>
                <a:spcPts val="0"/>
              </a:spcBef>
            </a:pPr>
            <a:r>
              <a:rPr lang="en-US" sz="2000" b="1" i="0" u="none" strike="noStrike" baseline="0" dirty="0">
                <a:latin typeface="Times New Roman" panose="02020603050405020304" pitchFamily="18" charset="0"/>
                <a:cs typeface="Times New Roman" panose="02020603050405020304" pitchFamily="18" charset="0"/>
              </a:rPr>
              <a:t>Reflexive operations </a:t>
            </a:r>
          </a:p>
          <a:p>
            <a:pPr marL="342900" indent="-342900" algn="just">
              <a:lnSpc>
                <a:spcPct val="150000"/>
              </a:lnSpc>
              <a:spcBef>
                <a:spcPts val="0"/>
              </a:spcBef>
              <a:buFont typeface="Wingdings" panose="05000000000000000000" pitchFamily="2" charset="2"/>
              <a:buChar char="Ø"/>
            </a:pPr>
            <a:r>
              <a:rPr lang="en-US" sz="2000" b="1" i="0" u="none" strike="noStrike" baseline="0" dirty="0">
                <a:latin typeface="Times New Roman" panose="02020603050405020304" pitchFamily="18" charset="0"/>
                <a:cs typeface="Times New Roman" panose="02020603050405020304" pitchFamily="18" charset="0"/>
              </a:rPr>
              <a:t>Reflexive operations </a:t>
            </a:r>
            <a:r>
              <a:rPr lang="en-US" sz="2000" b="0" i="0" u="none" strike="noStrike" baseline="0" dirty="0">
                <a:latin typeface="Times New Roman" panose="02020603050405020304" pitchFamily="18" charset="0"/>
                <a:cs typeface="Times New Roman" panose="02020603050405020304" pitchFamily="18" charset="0"/>
              </a:rPr>
              <a:t>reduce the semantic valence of a transitive clause by specifying that there are not two separate entities involved; rather, </a:t>
            </a:r>
            <a:r>
              <a:rPr lang="en-US" sz="2000" b="1" i="0" u="none" strike="noStrike" baseline="0" dirty="0">
                <a:latin typeface="Times New Roman" panose="02020603050405020304" pitchFamily="18" charset="0"/>
                <a:cs typeface="Times New Roman" panose="02020603050405020304" pitchFamily="18" charset="0"/>
              </a:rPr>
              <a:t>one entity fulfills two semantic roles </a:t>
            </a:r>
            <a:r>
              <a:rPr lang="en-US" sz="2000" b="0" i="0" u="none" strike="noStrike" baseline="0" dirty="0">
                <a:latin typeface="Times New Roman" panose="02020603050405020304" pitchFamily="18" charset="0"/>
                <a:cs typeface="Times New Roman" panose="02020603050405020304" pitchFamily="18" charset="0"/>
              </a:rPr>
              <a:t>and/or grammatical relations</a:t>
            </a:r>
            <a:r>
              <a:rPr lang="en-US" sz="1800" b="0" i="0" u="none" strike="noStrike" baseline="0" dirty="0">
                <a:latin typeface="Palatino Linotype" panose="02040502050505030304" pitchFamily="18" charset="0"/>
              </a:rPr>
              <a:t>.</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with many functional operations, reflexives can be expressed lexically, morphologically, or analytically. With lexical and morphological reflexives, the reduction in semantic valence is reflected in a corresponding reduction in grammatical valence.</a:t>
            </a:r>
          </a:p>
        </p:txBody>
      </p:sp>
      <p:sp>
        <p:nvSpPr>
          <p:cNvPr id="5" name="Slide Number Placeholder 4">
            <a:extLst>
              <a:ext uri="{FF2B5EF4-FFF2-40B4-BE49-F238E27FC236}">
                <a16:creationId xmlns:a16="http://schemas.microsoft.com/office/drawing/2014/main" id="{DE482A22-8F38-B802-CC68-23EAE6C3F93E}"/>
              </a:ext>
            </a:extLst>
          </p:cNvPr>
          <p:cNvSpPr>
            <a:spLocks noGrp="1"/>
          </p:cNvSpPr>
          <p:nvPr>
            <p:ph type="sldNum" sz="quarter" idx="12"/>
          </p:nvPr>
        </p:nvSpPr>
        <p:spPr/>
        <p:txBody>
          <a:bodyPr/>
          <a:lstStyle/>
          <a:p>
            <a:fld id="{9953917B-9314-44A8-9CF5-8C1178B13F89}" type="slidenum">
              <a:rPr lang="en-IN" smtClean="0"/>
              <a:t>20</a:t>
            </a:fld>
            <a:endParaRPr lang="en-IN"/>
          </a:p>
        </p:txBody>
      </p:sp>
    </p:spTree>
    <p:extLst>
      <p:ext uri="{BB962C8B-B14F-4D97-AF65-F5344CB8AC3E}">
        <p14:creationId xmlns:p14="http://schemas.microsoft.com/office/powerpoint/2010/main" val="527637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393F6-6D32-084D-5F2D-68C16AF9761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5E32B41-FC23-B949-231F-0BD26FD98387}"/>
              </a:ext>
            </a:extLst>
          </p:cNvPr>
          <p:cNvSpPr>
            <a:spLocks noGrp="1"/>
          </p:cNvSpPr>
          <p:nvPr>
            <p:ph type="subTitle" idx="1"/>
          </p:nvPr>
        </p:nvSpPr>
        <p:spPr>
          <a:xfrm>
            <a:off x="936172" y="564923"/>
            <a:ext cx="11179628" cy="5791427"/>
          </a:xfrm>
        </p:spPr>
        <p:txBody>
          <a:bodyPr>
            <a:normAutofit/>
          </a:bodyPr>
          <a:lstStyle/>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 </a:t>
            </a:r>
            <a:r>
              <a:rPr lang="en-US" sz="2000" b="1" i="0" u="none" strike="noStrike" baseline="0" dirty="0">
                <a:latin typeface="Times New Roman" panose="02020603050405020304" pitchFamily="18" charset="0"/>
                <a:cs typeface="Times New Roman" panose="02020603050405020304" pitchFamily="18" charset="0"/>
              </a:rPr>
              <a:t>lexical reflexive </a:t>
            </a:r>
            <a:r>
              <a:rPr lang="en-US" sz="2000" b="0" i="0" u="none" strike="noStrike" baseline="0" dirty="0">
                <a:latin typeface="Times New Roman" panose="02020603050405020304" pitchFamily="18" charset="0"/>
                <a:cs typeface="Times New Roman" panose="02020603050405020304" pitchFamily="18" charset="0"/>
              </a:rPr>
              <a:t>is one which is tied to the lexical meaning of a particular verb. For example, the English verbs </a:t>
            </a:r>
            <a:r>
              <a:rPr lang="en-US" sz="2000" b="0" i="1" u="none" strike="noStrike" baseline="0" dirty="0">
                <a:latin typeface="Times New Roman" panose="02020603050405020304" pitchFamily="18" charset="0"/>
                <a:cs typeface="Times New Roman" panose="02020603050405020304" pitchFamily="18" charset="0"/>
              </a:rPr>
              <a:t>to get dressed, wash, put on, shave, </a:t>
            </a:r>
            <a:r>
              <a:rPr lang="en-US" sz="2000" b="0" i="0" u="none" strike="noStrike" baseline="0" dirty="0">
                <a:latin typeface="Times New Roman" panose="02020603050405020304" pitchFamily="18" charset="0"/>
                <a:cs typeface="Times New Roman" panose="02020603050405020304" pitchFamily="18" charset="0"/>
              </a:rPr>
              <a:t>etc. all normally imply that the AGENT and PATIENT are the same </a:t>
            </a:r>
            <a:r>
              <a:rPr lang="en-IN" sz="2000" b="0" i="0" u="none" strike="noStrike" baseline="0" dirty="0">
                <a:latin typeface="Times New Roman" panose="02020603050405020304" pitchFamily="18" charset="0"/>
                <a:cs typeface="Times New Roman" panose="02020603050405020304" pitchFamily="18" charset="0"/>
              </a:rPr>
              <a:t>entity, e.g.:</a:t>
            </a:r>
          </a:p>
          <a:p>
            <a:pPr algn="just">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(55) Edward shaved, washed, and got dressed.</a:t>
            </a:r>
          </a:p>
          <a:p>
            <a:pPr marL="342900" indent="-342900" algn="just">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This clause implies that Edward shaved himself, washed himself, and dressed himself. </a:t>
            </a:r>
          </a:p>
          <a:p>
            <a:pPr marL="342900" indent="-342900" algn="just">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If some other object is intended, it must be explicitly </a:t>
            </a:r>
            <a:r>
              <a:rPr lang="en-IN" sz="2000" b="0" i="0" u="none" strike="noStrike" baseline="0" dirty="0">
                <a:latin typeface="Times New Roman" panose="02020603050405020304" pitchFamily="18" charset="0"/>
                <a:cs typeface="Times New Roman" panose="02020603050405020304" pitchFamily="18" charset="0"/>
              </a:rPr>
              <a:t>mentioned, e.g.:</a:t>
            </a:r>
          </a:p>
          <a:p>
            <a:pPr algn="just">
              <a:lnSpc>
                <a:spcPct val="15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(56) Edward washed Claire.</a:t>
            </a: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981B80E-7ADD-9109-8522-0C1B37E7CCE1}"/>
              </a:ext>
            </a:extLst>
          </p:cNvPr>
          <p:cNvSpPr>
            <a:spLocks noGrp="1"/>
          </p:cNvSpPr>
          <p:nvPr>
            <p:ph type="sldNum" sz="quarter" idx="12"/>
          </p:nvPr>
        </p:nvSpPr>
        <p:spPr/>
        <p:txBody>
          <a:bodyPr/>
          <a:lstStyle/>
          <a:p>
            <a:fld id="{9953917B-9314-44A8-9CF5-8C1178B13F89}" type="slidenum">
              <a:rPr lang="en-IN" smtClean="0"/>
              <a:t>21</a:t>
            </a:fld>
            <a:endParaRPr lang="en-IN"/>
          </a:p>
        </p:txBody>
      </p:sp>
    </p:spTree>
    <p:extLst>
      <p:ext uri="{BB962C8B-B14F-4D97-AF65-F5344CB8AC3E}">
        <p14:creationId xmlns:p14="http://schemas.microsoft.com/office/powerpoint/2010/main" val="3886460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41935-007F-5B7A-F36F-5EBA67E0227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AF54E91-35BE-AC13-FC50-07539E2FF05D}"/>
              </a:ext>
            </a:extLst>
          </p:cNvPr>
          <p:cNvSpPr>
            <a:spLocks noGrp="1"/>
          </p:cNvSpPr>
          <p:nvPr>
            <p:ph type="subTitle" idx="1"/>
          </p:nvPr>
        </p:nvSpPr>
        <p:spPr>
          <a:xfrm>
            <a:off x="936172" y="564923"/>
            <a:ext cx="11179628" cy="5791427"/>
          </a:xfrm>
        </p:spPr>
        <p:txBody>
          <a:bodyPr>
            <a:normAutofit/>
          </a:bodyPr>
          <a:lstStyle/>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 </a:t>
            </a:r>
            <a:r>
              <a:rPr lang="en-US" sz="2000" b="1" i="0" u="none" strike="noStrike" baseline="0" dirty="0">
                <a:latin typeface="Times New Roman" panose="02020603050405020304" pitchFamily="18" charset="0"/>
                <a:cs typeface="Times New Roman" panose="02020603050405020304" pitchFamily="18" charset="0"/>
              </a:rPr>
              <a:t>morphological reflexive </a:t>
            </a:r>
            <a:r>
              <a:rPr lang="en-US" sz="2000" b="0" i="0" u="none" strike="noStrike" baseline="0" dirty="0">
                <a:latin typeface="Times New Roman" panose="02020603050405020304" pitchFamily="18" charset="0"/>
                <a:cs typeface="Times New Roman" panose="02020603050405020304" pitchFamily="18" charset="0"/>
              </a:rPr>
              <a:t>is expressed by one of the morphological processes.</a:t>
            </a:r>
          </a:p>
          <a:p>
            <a:pPr marL="342900" indent="-342900" algn="just">
              <a:lnSpc>
                <a:spcPct val="150000"/>
              </a:lnSpc>
              <a:spcBef>
                <a:spcPts val="0"/>
              </a:spcBef>
              <a:buFont typeface="Arial" panose="020B0604020202020204" pitchFamily="34" charset="0"/>
              <a:buChar char="•"/>
            </a:pPr>
            <a:r>
              <a:rPr lang="en-US" sz="2000" b="1" i="0" u="none" strike="noStrike" baseline="0" dirty="0">
                <a:latin typeface="Times New Roman" panose="02020603050405020304" pitchFamily="18" charset="0"/>
                <a:cs typeface="Times New Roman" panose="02020603050405020304" pitchFamily="18" charset="0"/>
              </a:rPr>
              <a:t>English</a:t>
            </a:r>
            <a:r>
              <a:rPr lang="en-US" sz="2000" b="0" i="0" u="none" strike="noStrike" baseline="0" dirty="0">
                <a:latin typeface="Times New Roman" panose="02020603050405020304" pitchFamily="18" charset="0"/>
                <a:cs typeface="Times New Roman" panose="02020603050405020304" pitchFamily="18" charset="0"/>
              </a:rPr>
              <a:t> has no morphological reflexives.</a:t>
            </a:r>
          </a:p>
          <a:p>
            <a:pPr marL="342900" indent="-342900" algn="just">
              <a:buFont typeface="Arial" panose="020B0604020202020204" pitchFamily="34" charset="0"/>
              <a:buChar char="•"/>
            </a:pPr>
            <a:r>
              <a:rPr lang="en-US" sz="2000" b="1" i="0" u="none" strike="noStrike" baseline="0" dirty="0">
                <a:latin typeface="Times New Roman" panose="02020603050405020304" pitchFamily="18" charset="0"/>
                <a:cs typeface="Times New Roman" panose="02020603050405020304" pitchFamily="18" charset="0"/>
              </a:rPr>
              <a:t>Russian</a:t>
            </a:r>
            <a:r>
              <a:rPr lang="en-US" sz="2000" b="0" i="0" u="none" strike="noStrike" baseline="0" dirty="0">
                <a:latin typeface="Times New Roman" panose="02020603050405020304" pitchFamily="18" charset="0"/>
                <a:cs typeface="Times New Roman" panose="02020603050405020304" pitchFamily="18" charset="0"/>
              </a:rPr>
              <a:t> offers examples of morphological reflexives. In Russian, a reflexive is formed by the addition of a suffix </a:t>
            </a:r>
            <a:r>
              <a:rPr lang="en-US" sz="2000" b="0" i="1" u="none" strike="noStrike" baseline="0" dirty="0">
                <a:latin typeface="Times New Roman" panose="02020603050405020304" pitchFamily="18" charset="0"/>
                <a:cs typeface="Times New Roman" panose="02020603050405020304" pitchFamily="18" charset="0"/>
              </a:rPr>
              <a:t>-</a:t>
            </a:r>
            <a:r>
              <a:rPr lang="en-US" sz="2000" b="0" i="1" u="none" strike="noStrike" baseline="0" dirty="0" err="1">
                <a:latin typeface="Times New Roman" panose="02020603050405020304" pitchFamily="18" charset="0"/>
                <a:cs typeface="Times New Roman" panose="02020603050405020304" pitchFamily="18" charset="0"/>
              </a:rPr>
              <a:t>sja</a:t>
            </a:r>
            <a:r>
              <a:rPr lang="en-US" sz="2000" b="0" i="1" u="none" strike="noStrike" baseline="0" dirty="0">
                <a:latin typeface="Times New Roman" panose="02020603050405020304" pitchFamily="18" charset="0"/>
                <a:cs typeface="Times New Roman" panose="02020603050405020304" pitchFamily="18" charset="0"/>
              </a:rPr>
              <a:t>:</a:t>
            </a:r>
          </a:p>
          <a:p>
            <a:pPr lvl="1" algn="just"/>
            <a:r>
              <a:rPr lang="en-IN" b="0" i="0" u="none" strike="noStrike" baseline="0" dirty="0">
                <a:latin typeface="Times New Roman" panose="02020603050405020304" pitchFamily="18" charset="0"/>
                <a:cs typeface="Times New Roman" panose="02020603050405020304" pitchFamily="18" charset="0"/>
              </a:rPr>
              <a:t>(60)  a. </a:t>
            </a:r>
            <a:r>
              <a:rPr lang="en-IN" b="0" i="1" u="none" strike="noStrike" baseline="0" dirty="0">
                <a:latin typeface="Times New Roman" panose="02020603050405020304" pitchFamily="18" charset="0"/>
                <a:cs typeface="Times New Roman" panose="02020603050405020304" pitchFamily="18" charset="0"/>
              </a:rPr>
              <a:t>Non-reflexive</a:t>
            </a:r>
          </a:p>
          <a:p>
            <a:pPr lvl="1" algn="just"/>
            <a:r>
              <a:rPr lang="en-IN" b="0" i="0" u="none" strike="noStrike" baseline="0" dirty="0">
                <a:latin typeface="Times New Roman" panose="02020603050405020304" pitchFamily="18" charset="0"/>
                <a:cs typeface="Times New Roman" panose="02020603050405020304" pitchFamily="18" charset="0"/>
              </a:rPr>
              <a:t>             Boris  </a:t>
            </a:r>
            <a:r>
              <a:rPr lang="en-IN" b="0" i="0" u="none" strike="noStrike" baseline="0" dirty="0" err="1">
                <a:latin typeface="Times New Roman" panose="02020603050405020304" pitchFamily="18" charset="0"/>
                <a:cs typeface="Times New Roman" panose="02020603050405020304" pitchFamily="18" charset="0"/>
              </a:rPr>
              <a:t>umi'vat</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d'eti-oj</a:t>
            </a:r>
            <a:r>
              <a:rPr lang="en-IN" b="0" i="0" u="none" strike="noStrike" baseline="0" dirty="0">
                <a:latin typeface="Times New Roman" panose="02020603050405020304" pitchFamily="18" charset="0"/>
                <a:cs typeface="Times New Roman" panose="02020603050405020304" pitchFamily="18" charset="0"/>
              </a:rPr>
              <a:t>.</a:t>
            </a:r>
          </a:p>
          <a:p>
            <a:pPr lvl="1" algn="just"/>
            <a:r>
              <a:rPr lang="en-IN" b="0" i="0" u="none" strike="noStrike" baseline="0" dirty="0">
                <a:latin typeface="Times New Roman" panose="02020603050405020304" pitchFamily="18" charset="0"/>
                <a:cs typeface="Times New Roman" panose="02020603050405020304" pitchFamily="18" charset="0"/>
              </a:rPr>
              <a:t>             Boris  wash       child</a:t>
            </a:r>
            <a:r>
              <a:rPr lang="en-IN" b="1" i="0" u="none" strike="noStrike" baseline="0" dirty="0">
                <a:latin typeface="Times New Roman" panose="02020603050405020304" pitchFamily="18" charset="0"/>
                <a:cs typeface="Times New Roman" panose="02020603050405020304" pitchFamily="18" charset="0"/>
              </a:rPr>
              <a:t>-</a:t>
            </a:r>
            <a:r>
              <a:rPr lang="en-IN" i="0" u="none" strike="noStrike" baseline="0" dirty="0">
                <a:latin typeface="Times New Roman" panose="02020603050405020304" pitchFamily="18" charset="0"/>
                <a:cs typeface="Times New Roman" panose="02020603050405020304" pitchFamily="18" charset="0"/>
              </a:rPr>
              <a:t>PL</a:t>
            </a:r>
            <a:r>
              <a:rPr lang="en-IN" b="0" i="0" u="none" strike="noStrike" baseline="0" dirty="0">
                <a:latin typeface="Times New Roman" panose="02020603050405020304" pitchFamily="18" charset="0"/>
                <a:cs typeface="Times New Roman" panose="02020603050405020304" pitchFamily="18" charset="0"/>
              </a:rPr>
              <a:t>:ACC</a:t>
            </a:r>
          </a:p>
          <a:p>
            <a:pPr lvl="1" algn="just"/>
            <a:r>
              <a:rPr lang="en-IN" b="0" i="0" u="none" strike="noStrike" baseline="0" dirty="0">
                <a:latin typeface="Times New Roman" panose="02020603050405020304" pitchFamily="18" charset="0"/>
                <a:cs typeface="Times New Roman" panose="02020603050405020304" pitchFamily="18" charset="0"/>
              </a:rPr>
              <a:t>             "Boris washes the children.“</a:t>
            </a:r>
          </a:p>
          <a:p>
            <a:pPr lvl="1" algn="just"/>
            <a:endParaRPr lang="en-IN" b="0" i="0" u="none" strike="noStrike" baseline="0" dirty="0">
              <a:latin typeface="Times New Roman" panose="02020603050405020304" pitchFamily="18" charset="0"/>
              <a:cs typeface="Times New Roman" panose="02020603050405020304" pitchFamily="18" charset="0"/>
            </a:endParaRPr>
          </a:p>
          <a:p>
            <a:pPr lvl="1" algn="just"/>
            <a:r>
              <a:rPr lang="en-IN" b="0" i="0" u="none" strike="noStrike" baseline="0" dirty="0">
                <a:latin typeface="Times New Roman" panose="02020603050405020304" pitchFamily="18" charset="0"/>
                <a:cs typeface="Times New Roman" panose="02020603050405020304" pitchFamily="18" charset="0"/>
              </a:rPr>
              <a:t>         b. </a:t>
            </a:r>
            <a:r>
              <a:rPr lang="en-IN" b="0" i="1" u="none" strike="noStrike" baseline="0" dirty="0">
                <a:latin typeface="Times New Roman" panose="02020603050405020304" pitchFamily="18" charset="0"/>
                <a:cs typeface="Times New Roman" panose="02020603050405020304" pitchFamily="18" charset="0"/>
              </a:rPr>
              <a:t>Reflexive</a:t>
            </a:r>
          </a:p>
          <a:p>
            <a:pPr lvl="1" algn="just"/>
            <a:r>
              <a:rPr lang="en-IN" b="0" i="0" u="none" strike="noStrike" baseline="0" dirty="0">
                <a:latin typeface="Times New Roman" panose="02020603050405020304" pitchFamily="18" charset="0"/>
                <a:cs typeface="Times New Roman" panose="02020603050405020304" pitchFamily="18" charset="0"/>
              </a:rPr>
              <a:t>              Natasa     </a:t>
            </a:r>
            <a:r>
              <a:rPr lang="en-IN" i="0" u="none" strike="noStrike" baseline="0" dirty="0" err="1">
                <a:latin typeface="Times New Roman" panose="02020603050405020304" pitchFamily="18" charset="0"/>
                <a:cs typeface="Times New Roman" panose="02020603050405020304" pitchFamily="18" charset="0"/>
              </a:rPr>
              <a:t>umi'vat-</a:t>
            </a:r>
            <a:r>
              <a:rPr lang="en-IN" b="1" i="0" u="none" strike="noStrike" baseline="0" dirty="0" err="1">
                <a:latin typeface="Times New Roman" panose="02020603050405020304" pitchFamily="18" charset="0"/>
                <a:cs typeface="Times New Roman" panose="02020603050405020304" pitchFamily="18" charset="0"/>
              </a:rPr>
              <a:t>sja</a:t>
            </a:r>
            <a:r>
              <a:rPr lang="en-IN" b="1" i="0" u="none" strike="noStrike" baseline="0" dirty="0">
                <a:latin typeface="Times New Roman" panose="02020603050405020304" pitchFamily="18" charset="0"/>
                <a:cs typeface="Times New Roman" panose="02020603050405020304" pitchFamily="18" charset="0"/>
              </a:rPr>
              <a:t>.</a:t>
            </a:r>
          </a:p>
          <a:p>
            <a:pPr lvl="1" algn="just"/>
            <a:r>
              <a:rPr lang="en-IN" b="0" i="0" u="none" strike="noStrike" baseline="0" dirty="0">
                <a:latin typeface="Times New Roman" panose="02020603050405020304" pitchFamily="18" charset="0"/>
                <a:cs typeface="Times New Roman" panose="02020603050405020304" pitchFamily="18" charset="0"/>
              </a:rPr>
              <a:t>              Natasha   </a:t>
            </a:r>
            <a:r>
              <a:rPr lang="en-IN" i="0" u="none" strike="noStrike" baseline="0" dirty="0">
                <a:latin typeface="Times New Roman" panose="02020603050405020304" pitchFamily="18" charset="0"/>
                <a:cs typeface="Times New Roman" panose="02020603050405020304" pitchFamily="18" charset="0"/>
              </a:rPr>
              <a:t>wash-</a:t>
            </a:r>
            <a:r>
              <a:rPr lang="en-IN" b="1" i="0" u="none" strike="noStrike" baseline="0" dirty="0">
                <a:latin typeface="Times New Roman" panose="02020603050405020304" pitchFamily="18" charset="0"/>
                <a:cs typeface="Times New Roman" panose="02020603050405020304" pitchFamily="18" charset="0"/>
              </a:rPr>
              <a:t>REFL</a:t>
            </a:r>
          </a:p>
          <a:p>
            <a:pPr lvl="1" algn="just"/>
            <a:r>
              <a:rPr lang="en-IN" b="0" i="0" u="none" strike="noStrike" baseline="0" dirty="0">
                <a:latin typeface="Times New Roman" panose="02020603050405020304" pitchFamily="18" charset="0"/>
                <a:cs typeface="Times New Roman" panose="02020603050405020304" pitchFamily="18" charset="0"/>
              </a:rPr>
              <a:t>              "Natasha washes (herself)."</a:t>
            </a:r>
          </a:p>
          <a:p>
            <a:pPr algn="just"/>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1BB44C4-A243-CF64-C8DD-EB160238111C}"/>
              </a:ext>
            </a:extLst>
          </p:cNvPr>
          <p:cNvSpPr>
            <a:spLocks noGrp="1"/>
          </p:cNvSpPr>
          <p:nvPr>
            <p:ph type="sldNum" sz="quarter" idx="12"/>
          </p:nvPr>
        </p:nvSpPr>
        <p:spPr/>
        <p:txBody>
          <a:bodyPr/>
          <a:lstStyle/>
          <a:p>
            <a:fld id="{9953917B-9314-44A8-9CF5-8C1178B13F89}" type="slidenum">
              <a:rPr lang="en-IN" smtClean="0"/>
              <a:t>22</a:t>
            </a:fld>
            <a:endParaRPr lang="en-IN"/>
          </a:p>
        </p:txBody>
      </p:sp>
    </p:spTree>
    <p:extLst>
      <p:ext uri="{BB962C8B-B14F-4D97-AF65-F5344CB8AC3E}">
        <p14:creationId xmlns:p14="http://schemas.microsoft.com/office/powerpoint/2010/main" val="2341345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25D09-A63D-B867-A2EB-1A08618D972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731FA6F-69B1-CAE2-3AC5-16BD836FB911}"/>
              </a:ext>
            </a:extLst>
          </p:cNvPr>
          <p:cNvSpPr>
            <a:spLocks noGrp="1"/>
          </p:cNvSpPr>
          <p:nvPr>
            <p:ph type="subTitle" idx="1"/>
          </p:nvPr>
        </p:nvSpPr>
        <p:spPr>
          <a:xfrm>
            <a:off x="936172" y="564923"/>
            <a:ext cx="11179628" cy="5791427"/>
          </a:xfrm>
        </p:spPr>
        <p:txBody>
          <a:bodyPr>
            <a:normAutofit/>
          </a:bodyPr>
          <a:lstStyle/>
          <a:p>
            <a:pPr marL="342900" indent="-342900" algn="just">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Analytic reflexives </a:t>
            </a:r>
            <a:r>
              <a:rPr lang="en-US" sz="2000" dirty="0">
                <a:latin typeface="Times New Roman" panose="02020603050405020304" pitchFamily="18" charset="0"/>
                <a:cs typeface="Times New Roman" panose="02020603050405020304" pitchFamily="18" charset="0"/>
              </a:rPr>
              <a:t>are expressed by </a:t>
            </a:r>
            <a:r>
              <a:rPr lang="en-US" sz="2000" b="0" i="0" u="none" strike="noStrike" baseline="0" dirty="0">
                <a:latin typeface="Times New Roman" panose="02020603050405020304" pitchFamily="18" charset="0"/>
                <a:cs typeface="Times New Roman" panose="02020603050405020304" pitchFamily="18" charset="0"/>
              </a:rPr>
              <a:t>lexical word</a:t>
            </a:r>
          </a:p>
          <a:p>
            <a:pPr marL="342900" indent="-342900" algn="just">
              <a:lnSpc>
                <a:spcPct val="150000"/>
              </a:lnSpc>
              <a:spcBef>
                <a:spcPts val="0"/>
              </a:spcBef>
              <a:buFont typeface="Arial" panose="020B0604020202020204" pitchFamily="34" charset="0"/>
              <a:buChar char="•"/>
            </a:pPr>
            <a:r>
              <a:rPr lang="en-US" sz="2000" b="1" i="0" u="none" strike="noStrike" baseline="0" dirty="0">
                <a:latin typeface="Times New Roman" panose="02020603050405020304" pitchFamily="18" charset="0"/>
                <a:cs typeface="Times New Roman" panose="02020603050405020304" pitchFamily="18" charset="0"/>
              </a:rPr>
              <a:t>English</a:t>
            </a:r>
            <a:r>
              <a:rPr lang="en-US" sz="2000" b="0" i="0" u="none" strike="noStrike" baseline="0" dirty="0">
                <a:latin typeface="Times New Roman" panose="02020603050405020304" pitchFamily="18" charset="0"/>
                <a:cs typeface="Times New Roman" panose="02020603050405020304" pitchFamily="18" charset="0"/>
              </a:rPr>
              <a:t> has </a:t>
            </a:r>
            <a:r>
              <a:rPr lang="en-US" sz="2000" i="0" u="none" strike="noStrike" baseline="0" dirty="0">
                <a:latin typeface="Times New Roman" panose="02020603050405020304" pitchFamily="18" charset="0"/>
                <a:cs typeface="Times New Roman" panose="02020603050405020304" pitchFamily="18" charset="0"/>
              </a:rPr>
              <a:t>analytic reflexives</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These are signaled by the "reflexive pronouns,“ i.e., </a:t>
            </a:r>
            <a:r>
              <a:rPr lang="en-US" sz="2000" b="0" i="1" u="none" strike="noStrike" baseline="0" dirty="0">
                <a:latin typeface="Times New Roman" panose="02020603050405020304" pitchFamily="18" charset="0"/>
                <a:cs typeface="Times New Roman" panose="02020603050405020304" pitchFamily="18" charset="0"/>
              </a:rPr>
              <a:t>myself, yourself, himself, herself, ourselves, yourselves, themselves, </a:t>
            </a:r>
            <a:r>
              <a:rPr lang="en-IN" sz="2000" b="0" i="0" u="none" strike="noStrike" baseline="0" dirty="0">
                <a:latin typeface="Times New Roman" panose="02020603050405020304" pitchFamily="18" charset="0"/>
                <a:cs typeface="Times New Roman" panose="02020603050405020304" pitchFamily="18" charset="0"/>
              </a:rPr>
              <a:t>and </a:t>
            </a:r>
            <a:r>
              <a:rPr lang="en-IN" sz="2000" b="0" i="1" u="none" strike="noStrike" baseline="0" dirty="0">
                <a:latin typeface="Times New Roman" panose="02020603050405020304" pitchFamily="18" charset="0"/>
                <a:cs typeface="Times New Roman" panose="02020603050405020304" pitchFamily="18" charset="0"/>
              </a:rPr>
              <a:t>itself, </a:t>
            </a:r>
            <a:r>
              <a:rPr lang="en-IN" sz="2000" b="0" i="0" u="none" strike="noStrike" baseline="0" dirty="0">
                <a:latin typeface="Times New Roman" panose="02020603050405020304" pitchFamily="18" charset="0"/>
                <a:cs typeface="Times New Roman" panose="02020603050405020304" pitchFamily="18" charset="0"/>
              </a:rPr>
              <a:t>e.g.</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John saw himself in the mirror.</a:t>
            </a:r>
          </a:p>
          <a:p>
            <a:pPr marL="342900" indent="-342900" algn="just">
              <a:lnSpc>
                <a:spcPct val="100000"/>
              </a:lnSpc>
              <a:spcBef>
                <a:spcPts val="0"/>
              </a:spcBef>
              <a:buFont typeface="Arial" panose="020B0604020202020204" pitchFamily="34" charset="0"/>
              <a:buChar char="•"/>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just">
              <a:lnSpc>
                <a:spcPct val="10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This is an analytic reflexive because the presence of the reflexive operation is expressed via a lexical word that is distinct from the verb. From a purely syntactic point of view, the analytic reflexive operation of English is not a valence decreasing device. This is because there are still two syntactic arguments - </a:t>
            </a:r>
            <a:r>
              <a:rPr lang="en-US" sz="2000" b="0" i="1" u="none" strike="noStrike" baseline="0" dirty="0">
                <a:latin typeface="Times New Roman" panose="02020603050405020304" pitchFamily="18" charset="0"/>
                <a:cs typeface="Times New Roman" panose="02020603050405020304" pitchFamily="18" charset="0"/>
              </a:rPr>
              <a:t>McGovern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himself. </a:t>
            </a:r>
            <a:r>
              <a:rPr lang="en-US" sz="2000" b="0" i="0" u="none" strike="noStrike" baseline="0" dirty="0">
                <a:latin typeface="Times New Roman" panose="02020603050405020304" pitchFamily="18" charset="0"/>
                <a:cs typeface="Times New Roman" panose="02020603050405020304" pitchFamily="18" charset="0"/>
              </a:rPr>
              <a:t>We may want to say, however, that this clause is "semantically intransitive" because the two syntactic arguments refer to a single entity in the message world</a:t>
            </a: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08A81A6-328B-09FE-11E2-A262C3A2DEF1}"/>
              </a:ext>
            </a:extLst>
          </p:cNvPr>
          <p:cNvSpPr>
            <a:spLocks noGrp="1"/>
          </p:cNvSpPr>
          <p:nvPr>
            <p:ph type="sldNum" sz="quarter" idx="12"/>
          </p:nvPr>
        </p:nvSpPr>
        <p:spPr/>
        <p:txBody>
          <a:bodyPr/>
          <a:lstStyle/>
          <a:p>
            <a:fld id="{9953917B-9314-44A8-9CF5-8C1178B13F89}" type="slidenum">
              <a:rPr lang="en-IN" smtClean="0"/>
              <a:t>23</a:t>
            </a:fld>
            <a:endParaRPr lang="en-IN"/>
          </a:p>
        </p:txBody>
      </p:sp>
    </p:spTree>
    <p:extLst>
      <p:ext uri="{BB962C8B-B14F-4D97-AF65-F5344CB8AC3E}">
        <p14:creationId xmlns:p14="http://schemas.microsoft.com/office/powerpoint/2010/main" val="2891077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88CC8-33D8-A4F7-B038-CD6424DA922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30C6297-BD37-2228-5294-8CFBDC8885E2}"/>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Reciprocal</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reciprocal clause is very similar conceptually to a reflexive.</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this reason, reciprocals and reflexives are often expressed identically. </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prototypical reciprocal clause is one in which </a:t>
            </a:r>
            <a:r>
              <a:rPr lang="en-US" sz="2000" b="1" dirty="0">
                <a:latin typeface="Times New Roman" panose="02020603050405020304" pitchFamily="18" charset="0"/>
                <a:cs typeface="Times New Roman" panose="02020603050405020304" pitchFamily="18" charset="0"/>
              </a:rPr>
              <a:t>two participants equally </a:t>
            </a:r>
            <a:r>
              <a:rPr lang="en-US" sz="2000" b="1" i="0" u="none" strike="noStrike" baseline="0" dirty="0">
                <a:latin typeface="Times New Roman" panose="02020603050405020304" pitchFamily="18" charset="0"/>
                <a:cs typeface="Times New Roman" panose="02020603050405020304" pitchFamily="18" charset="0"/>
              </a:rPr>
              <a:t>act upon each other</a:t>
            </a:r>
            <a:r>
              <a:rPr lang="en-US" sz="2000" b="0" i="0" u="none" strike="noStrike" baseline="0" dirty="0">
                <a:latin typeface="Times New Roman" panose="02020603050405020304" pitchFamily="18" charset="0"/>
                <a:cs typeface="Times New Roman" panose="02020603050405020304" pitchFamily="18" charset="0"/>
              </a:rPr>
              <a:t>, i.e., both are equally AGENT and PATIENT. </a:t>
            </a: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For example, </a:t>
            </a:r>
            <a:r>
              <a:rPr lang="en-US" sz="2000" b="0" i="1" u="none" strike="noStrike" baseline="0" dirty="0">
                <a:latin typeface="Times New Roman" panose="02020603050405020304" pitchFamily="18" charset="0"/>
                <a:cs typeface="Times New Roman" panose="02020603050405020304" pitchFamily="18" charset="0"/>
              </a:rPr>
              <a:t>They saw each other </a:t>
            </a:r>
            <a:r>
              <a:rPr lang="en-US" sz="2000" b="0" i="0" u="none" strike="noStrike" baseline="0" dirty="0">
                <a:latin typeface="Times New Roman" panose="02020603050405020304" pitchFamily="18" charset="0"/>
                <a:cs typeface="Times New Roman" panose="02020603050405020304" pitchFamily="18" charset="0"/>
              </a:rPr>
              <a:t>is a reciprocal in </a:t>
            </a:r>
            <a:r>
              <a:rPr lang="en-US" sz="2000" b="1" i="0" u="none" strike="noStrike" baseline="0" dirty="0">
                <a:latin typeface="Times New Roman" panose="02020603050405020304" pitchFamily="18" charset="0"/>
                <a:cs typeface="Times New Roman" panose="02020603050405020304" pitchFamily="18" charset="0"/>
              </a:rPr>
              <a:t>English</a:t>
            </a:r>
            <a:r>
              <a:rPr lang="en-US" sz="2000" b="0" i="0" u="none" strike="noStrike" baseline="0" dirty="0">
                <a:latin typeface="Times New Roman" panose="02020603050405020304" pitchFamily="18" charset="0"/>
                <a:cs typeface="Times New Roman" panose="02020603050405020304" pitchFamily="18" charset="0"/>
              </a:rPr>
              <a:t>.</a:t>
            </a:r>
          </a:p>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Reciprocals are conceptually similar to reflexives in that both indicate that AGENT and PATIENT are coreferential, though for different reasons.</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DF72E9A-FA6D-C843-7F4A-4A0409351254}"/>
              </a:ext>
            </a:extLst>
          </p:cNvPr>
          <p:cNvSpPr>
            <a:spLocks noGrp="1"/>
          </p:cNvSpPr>
          <p:nvPr>
            <p:ph type="sldNum" sz="quarter" idx="12"/>
          </p:nvPr>
        </p:nvSpPr>
        <p:spPr/>
        <p:txBody>
          <a:bodyPr/>
          <a:lstStyle/>
          <a:p>
            <a:fld id="{9953917B-9314-44A8-9CF5-8C1178B13F89}" type="slidenum">
              <a:rPr lang="en-IN" smtClean="0"/>
              <a:t>24</a:t>
            </a:fld>
            <a:endParaRPr lang="en-IN"/>
          </a:p>
        </p:txBody>
      </p:sp>
    </p:spTree>
    <p:extLst>
      <p:ext uri="{BB962C8B-B14F-4D97-AF65-F5344CB8AC3E}">
        <p14:creationId xmlns:p14="http://schemas.microsoft.com/office/powerpoint/2010/main" val="1504521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77CE6-767F-F26C-1536-BFA06083083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B208C47-0DA2-3399-DC81-433BC0C56BF6}"/>
              </a:ext>
            </a:extLst>
          </p:cNvPr>
          <p:cNvSpPr>
            <a:spLocks noGrp="1"/>
          </p:cNvSpPr>
          <p:nvPr>
            <p:ph type="subTitle" idx="1"/>
          </p:nvPr>
        </p:nvSpPr>
        <p:spPr>
          <a:xfrm>
            <a:off x="936172" y="564923"/>
            <a:ext cx="11179628" cy="5791427"/>
          </a:xfrm>
        </p:spPr>
        <p:txBody>
          <a:bodyPr>
            <a:normAutofit/>
          </a:bodyPr>
          <a:lstStyle/>
          <a:p>
            <a:pPr marL="342900" indent="-342900" algn="just">
              <a:lnSpc>
                <a:spcPct val="150000"/>
              </a:lnSpc>
              <a:spcBef>
                <a:spcPts val="0"/>
              </a:spcBef>
              <a:buFont typeface="Wingdings" panose="05000000000000000000" pitchFamily="2" charset="2"/>
              <a:buChar char="Ø"/>
            </a:pPr>
            <a:r>
              <a:rPr lang="en-US" sz="2000" b="1" i="0" u="none" strike="noStrike" baseline="0" dirty="0">
                <a:latin typeface="Times New Roman" panose="02020603050405020304" pitchFamily="18" charset="0"/>
                <a:cs typeface="Times New Roman" panose="02020603050405020304" pitchFamily="18" charset="0"/>
              </a:rPr>
              <a:t>Lexical reciprocals </a:t>
            </a:r>
            <a:r>
              <a:rPr lang="en-US" sz="2000" b="0" i="0" u="none" strike="noStrike" baseline="0" dirty="0">
                <a:latin typeface="Times New Roman" panose="02020603050405020304" pitchFamily="18" charset="0"/>
                <a:cs typeface="Times New Roman" panose="02020603050405020304" pitchFamily="18" charset="0"/>
              </a:rPr>
              <a:t>are verbs for which reciprocity is a built-in component of their semantics. </a:t>
            </a:r>
          </a:p>
          <a:p>
            <a:pPr marL="342900" indent="-342900" algn="just">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Some lexically reciprocal verbs in </a:t>
            </a:r>
            <a:r>
              <a:rPr lang="en-US" sz="2000" b="1" i="0" u="none" strike="noStrike" baseline="0" dirty="0">
                <a:latin typeface="Times New Roman" panose="02020603050405020304" pitchFamily="18" charset="0"/>
                <a:cs typeface="Times New Roman" panose="02020603050405020304" pitchFamily="18" charset="0"/>
              </a:rPr>
              <a:t>English</a:t>
            </a:r>
            <a:r>
              <a:rPr lang="en-US" sz="2000" b="0" i="0" u="none" strike="noStrike" baseline="0" dirty="0">
                <a:latin typeface="Times New Roman" panose="02020603050405020304" pitchFamily="18" charset="0"/>
                <a:cs typeface="Times New Roman" panose="02020603050405020304" pitchFamily="18" charset="0"/>
              </a:rPr>
              <a:t> are </a:t>
            </a:r>
            <a:r>
              <a:rPr lang="en-US" sz="2000" b="0" i="1" u="none" strike="noStrike" baseline="0" dirty="0">
                <a:latin typeface="Times New Roman" panose="02020603050405020304" pitchFamily="18" charset="0"/>
                <a:cs typeface="Times New Roman" panose="02020603050405020304" pitchFamily="18" charset="0"/>
              </a:rPr>
              <a:t>kiss, meet,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shake hands, </a:t>
            </a:r>
          </a:p>
          <a:p>
            <a:pPr algn="just">
              <a:lnSpc>
                <a:spcPct val="150000"/>
              </a:lnSpc>
              <a:spcBef>
                <a:spcPts val="0"/>
              </a:spcBef>
            </a:pPr>
            <a:r>
              <a:rPr lang="en-US" sz="2000" i="1"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e.g., </a:t>
            </a:r>
            <a:r>
              <a:rPr lang="en-US" sz="2000" b="0" i="1" u="none" strike="noStrike" baseline="0" dirty="0">
                <a:latin typeface="Times New Roman" panose="02020603050405020304" pitchFamily="18" charset="0"/>
                <a:cs typeface="Times New Roman" panose="02020603050405020304" pitchFamily="18" charset="0"/>
              </a:rPr>
              <a:t>Matilda and Mary kissed   </a:t>
            </a:r>
            <a:r>
              <a:rPr lang="en-US" sz="2000" b="0" i="0" u="none" strike="noStrike" baseline="0" dirty="0">
                <a:latin typeface="Times New Roman" panose="02020603050405020304" pitchFamily="18" charset="0"/>
                <a:cs typeface="Times New Roman" panose="02020603050405020304" pitchFamily="18" charset="0"/>
              </a:rPr>
              <a:t>usually means   "Matilde and Mary kissed each other." </a:t>
            </a:r>
          </a:p>
          <a:p>
            <a:pPr marL="342900" indent="-342900" algn="just">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If some other situation is to be communicated, the object must be explicitly mentioned, </a:t>
            </a: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e.g., </a:t>
            </a:r>
            <a:r>
              <a:rPr lang="en-US" sz="2000" b="0" i="1" u="none" strike="noStrike" baseline="0" dirty="0">
                <a:latin typeface="Times New Roman" panose="02020603050405020304" pitchFamily="18" charset="0"/>
                <a:cs typeface="Times New Roman" panose="02020603050405020304" pitchFamily="18" charset="0"/>
              </a:rPr>
              <a:t>Matilde </a:t>
            </a:r>
            <a:r>
              <a:rPr lang="en-IN" sz="2000" b="0" i="1" u="none" strike="noStrike" baseline="0" dirty="0">
                <a:latin typeface="Times New Roman" panose="02020603050405020304" pitchFamily="18" charset="0"/>
                <a:cs typeface="Times New Roman" panose="02020603050405020304" pitchFamily="18" charset="0"/>
              </a:rPr>
              <a:t>and Mary kissed Grandma.</a:t>
            </a: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ED2950A-A56B-E6F6-0657-8C0FFA08F4A9}"/>
              </a:ext>
            </a:extLst>
          </p:cNvPr>
          <p:cNvSpPr>
            <a:spLocks noGrp="1"/>
          </p:cNvSpPr>
          <p:nvPr>
            <p:ph type="sldNum" sz="quarter" idx="12"/>
          </p:nvPr>
        </p:nvSpPr>
        <p:spPr/>
        <p:txBody>
          <a:bodyPr/>
          <a:lstStyle/>
          <a:p>
            <a:fld id="{9953917B-9314-44A8-9CF5-8C1178B13F89}" type="slidenum">
              <a:rPr lang="en-IN" smtClean="0"/>
              <a:t>25</a:t>
            </a:fld>
            <a:endParaRPr lang="en-IN"/>
          </a:p>
        </p:txBody>
      </p:sp>
    </p:spTree>
    <p:extLst>
      <p:ext uri="{BB962C8B-B14F-4D97-AF65-F5344CB8AC3E}">
        <p14:creationId xmlns:p14="http://schemas.microsoft.com/office/powerpoint/2010/main" val="2312941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EA6AA-B34F-3E98-A36D-41F1A9E1449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373B38A-F7ED-C968-2946-C8CE629FD34C}"/>
              </a:ext>
            </a:extLst>
          </p:cNvPr>
          <p:cNvSpPr>
            <a:spLocks noGrp="1"/>
          </p:cNvSpPr>
          <p:nvPr>
            <p:ph type="subTitle" idx="1"/>
          </p:nvPr>
        </p:nvSpPr>
        <p:spPr>
          <a:xfrm>
            <a:off x="936172" y="564923"/>
            <a:ext cx="11179628" cy="5791427"/>
          </a:xfrm>
        </p:spPr>
        <p:txBody>
          <a:bodyPr>
            <a:normAutofit lnSpcReduction="10000"/>
          </a:bodyPr>
          <a:lstStyle/>
          <a:p>
            <a:pPr marL="342900" indent="-342900" algn="just">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Morphological reciprocals - </a:t>
            </a:r>
            <a:r>
              <a:rPr lang="en-US" sz="2000" dirty="0">
                <a:latin typeface="Times New Roman" panose="02020603050405020304" pitchFamily="18" charset="0"/>
                <a:cs typeface="Times New Roman" panose="02020603050405020304" pitchFamily="18" charset="0"/>
              </a:rPr>
              <a:t>Many languages that have morphological reflexives also have </a:t>
            </a:r>
            <a:r>
              <a:rPr lang="en-US" sz="2000" b="1" dirty="0">
                <a:latin typeface="Times New Roman" panose="02020603050405020304" pitchFamily="18" charset="0"/>
                <a:cs typeface="Times New Roman" panose="02020603050405020304" pitchFamily="18" charset="0"/>
              </a:rPr>
              <a:t>morphological reciprocals</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languages typically express reflexives and reciprocals with the same morphological operators. </a:t>
            </a:r>
          </a:p>
          <a:p>
            <a:pPr marL="342900" indent="-342900" algn="just">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 we will provide examples from </a:t>
            </a:r>
            <a:r>
              <a:rPr lang="en-US" sz="2000" b="1" dirty="0">
                <a:latin typeface="Times New Roman" panose="02020603050405020304" pitchFamily="18" charset="0"/>
                <a:cs typeface="Times New Roman" panose="02020603050405020304" pitchFamily="18" charset="0"/>
              </a:rPr>
              <a:t>Spanish</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Yagua </a:t>
            </a:r>
            <a:r>
              <a:rPr lang="en-US" sz="2000" dirty="0">
                <a:latin typeface="Times New Roman" panose="02020603050405020304" pitchFamily="18" charset="0"/>
                <a:cs typeface="Times New Roman" panose="02020603050405020304" pitchFamily="18" charset="0"/>
              </a:rPr>
              <a:t>[spoken in northeastern Peru].</a:t>
            </a:r>
          </a:p>
          <a:p>
            <a:pPr lvl="1" algn="just">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just">
              <a:lnSpc>
                <a:spcPct val="100000"/>
              </a:lnSpc>
              <a:spcBef>
                <a:spcPts val="0"/>
              </a:spcBef>
            </a:pPr>
            <a:r>
              <a:rPr lang="en-IN" b="0" i="1" u="none" strike="noStrike" baseline="0" dirty="0">
                <a:latin typeface="Times New Roman" panose="02020603050405020304" pitchFamily="18" charset="0"/>
                <a:cs typeface="Times New Roman" panose="02020603050405020304" pitchFamily="18" charset="0"/>
              </a:rPr>
              <a:t>Spanish</a:t>
            </a:r>
          </a:p>
          <a:p>
            <a:pPr lvl="1" algn="just">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(65)  Matilde  se-</a:t>
            </a:r>
            <a:r>
              <a:rPr lang="en-IN" b="0" i="0" u="none" strike="noStrike" baseline="0" dirty="0" err="1">
                <a:latin typeface="Times New Roman" panose="02020603050405020304" pitchFamily="18" charset="0"/>
                <a:cs typeface="Times New Roman" panose="02020603050405020304" pitchFamily="18" charset="0"/>
              </a:rPr>
              <a:t>quemo</a:t>
            </a:r>
            <a:r>
              <a:rPr lang="en-IN" b="0" i="0" u="none" strike="noStrike" baseline="0" dirty="0">
                <a:latin typeface="Times New Roman" panose="02020603050405020304" pitchFamily="18" charset="0"/>
                <a:cs typeface="Times New Roman" panose="02020603050405020304" pitchFamily="18" charset="0"/>
              </a:rPr>
              <a:t>.</a:t>
            </a:r>
          </a:p>
          <a:p>
            <a:pPr lvl="1" algn="just">
              <a:lnSpc>
                <a:spcPct val="100000"/>
              </a:lnSpc>
              <a:spcBef>
                <a:spcPts val="0"/>
              </a:spcBef>
            </a:pPr>
            <a:r>
              <a:rPr lang="en-IN" i="0" u="none" strike="noStrike" baseline="0" dirty="0">
                <a:latin typeface="Times New Roman" panose="02020603050405020304" pitchFamily="18" charset="0"/>
                <a:cs typeface="Times New Roman" panose="02020603050405020304" pitchFamily="18" charset="0"/>
              </a:rPr>
              <a:t>         M.         REFL-burn:3SG:PAST</a:t>
            </a:r>
          </a:p>
          <a:p>
            <a:pPr lvl="1" algn="just">
              <a:lnSpc>
                <a:spcPct val="100000"/>
              </a:lnSpc>
              <a:spcBef>
                <a:spcPts val="0"/>
              </a:spcBef>
            </a:pPr>
            <a:r>
              <a:rPr lang="en-IN" i="0" u="none" strike="noStrike" baseline="0" dirty="0">
                <a:latin typeface="Times New Roman" panose="02020603050405020304" pitchFamily="18" charset="0"/>
                <a:cs typeface="Times New Roman" panose="02020603050405020304" pitchFamily="18" charset="0"/>
              </a:rPr>
              <a:t>         "Matilde burned herself."</a:t>
            </a:r>
          </a:p>
          <a:p>
            <a:pPr lvl="1" algn="just">
              <a:lnSpc>
                <a:spcPct val="100000"/>
              </a:lnSpc>
              <a:spcBef>
                <a:spcPts val="0"/>
              </a:spcBef>
            </a:pPr>
            <a:endParaRPr lang="es-ES" i="0" u="none" strike="noStrike" baseline="0" dirty="0">
              <a:latin typeface="Times New Roman" panose="02020603050405020304" pitchFamily="18" charset="0"/>
              <a:cs typeface="Times New Roman" panose="02020603050405020304" pitchFamily="18" charset="0"/>
            </a:endParaRPr>
          </a:p>
          <a:p>
            <a:pPr lvl="1" algn="just">
              <a:lnSpc>
                <a:spcPct val="100000"/>
              </a:lnSpc>
              <a:spcBef>
                <a:spcPts val="0"/>
              </a:spcBef>
            </a:pPr>
            <a:r>
              <a:rPr lang="es-ES" i="0" u="none" strike="noStrike" baseline="0" dirty="0">
                <a:latin typeface="Times New Roman" panose="02020603050405020304" pitchFamily="18" charset="0"/>
                <a:cs typeface="Times New Roman" panose="02020603050405020304" pitchFamily="18" charset="0"/>
              </a:rPr>
              <a:t>(66)  Matilde y    </a:t>
            </a:r>
            <a:r>
              <a:rPr lang="es-ES" i="0" u="none" strike="noStrike" baseline="0" dirty="0" err="1">
                <a:latin typeface="Times New Roman" panose="02020603050405020304" pitchFamily="18" charset="0"/>
                <a:cs typeface="Times New Roman" panose="02020603050405020304" pitchFamily="18" charset="0"/>
              </a:rPr>
              <a:t>Maria</a:t>
            </a:r>
            <a:r>
              <a:rPr lang="es-ES" i="0" u="none" strike="noStrike" baseline="0" dirty="0">
                <a:latin typeface="Times New Roman" panose="02020603050405020304" pitchFamily="18" charset="0"/>
                <a:cs typeface="Times New Roman" panose="02020603050405020304" pitchFamily="18" charset="0"/>
              </a:rPr>
              <a:t>   se-conocieron                 en Lima.</a:t>
            </a:r>
          </a:p>
          <a:p>
            <a:pPr lvl="1" algn="just">
              <a:lnSpc>
                <a:spcPct val="100000"/>
              </a:lnSpc>
              <a:spcBef>
                <a:spcPts val="0"/>
              </a:spcBef>
            </a:pPr>
            <a:r>
              <a:rPr lang="en-US" i="0" u="none" strike="noStrike" baseline="0" dirty="0">
                <a:latin typeface="Times New Roman" panose="02020603050405020304" pitchFamily="18" charset="0"/>
                <a:cs typeface="Times New Roman" panose="02020603050405020304" pitchFamily="18" charset="0"/>
              </a:rPr>
              <a:t>         M.        and M.        REFL-meet:3PL:PAST  in Lima</a:t>
            </a:r>
          </a:p>
          <a:p>
            <a:pPr lvl="1" algn="just">
              <a:lnSpc>
                <a:spcPct val="100000"/>
              </a:lnSpc>
              <a:spcBef>
                <a:spcPts val="0"/>
              </a:spcBef>
            </a:pPr>
            <a:r>
              <a:rPr lang="en-US" i="0" u="none" strike="noStrike" baseline="0" dirty="0">
                <a:latin typeface="Times New Roman" panose="02020603050405020304" pitchFamily="18" charset="0"/>
                <a:cs typeface="Times New Roman" panose="02020603050405020304" pitchFamily="18" charset="0"/>
              </a:rPr>
              <a:t>         "Matilde and Maria met (each other) in Lima."</a:t>
            </a:r>
          </a:p>
          <a:p>
            <a:pPr lvl="1" algn="just">
              <a:lnSpc>
                <a:spcPct val="100000"/>
              </a:lnSpc>
              <a:spcBef>
                <a:spcPts val="0"/>
              </a:spcBef>
            </a:pPr>
            <a:endParaRPr lang="es-ES" i="0" u="none" strike="noStrike" baseline="0" dirty="0">
              <a:latin typeface="Times New Roman" panose="02020603050405020304" pitchFamily="18" charset="0"/>
              <a:cs typeface="Times New Roman" panose="02020603050405020304" pitchFamily="18" charset="0"/>
            </a:endParaRPr>
          </a:p>
          <a:p>
            <a:pPr lvl="1" algn="just">
              <a:lnSpc>
                <a:spcPct val="100000"/>
              </a:lnSpc>
              <a:spcBef>
                <a:spcPts val="0"/>
              </a:spcBef>
            </a:pPr>
            <a:r>
              <a:rPr lang="es-ES" i="0" u="none" strike="noStrike" baseline="0" dirty="0">
                <a:latin typeface="Times New Roman" panose="02020603050405020304" pitchFamily="18" charset="0"/>
                <a:cs typeface="Times New Roman" panose="02020603050405020304" pitchFamily="18" charset="0"/>
              </a:rPr>
              <a:t>(67)  Matilde y    </a:t>
            </a:r>
            <a:r>
              <a:rPr lang="es-ES" i="0" u="none" strike="noStrike" baseline="0" dirty="0" err="1">
                <a:latin typeface="Times New Roman" panose="02020603050405020304" pitchFamily="18" charset="0"/>
                <a:cs typeface="Times New Roman" panose="02020603050405020304" pitchFamily="18" charset="0"/>
              </a:rPr>
              <a:t>Marfa</a:t>
            </a:r>
            <a:r>
              <a:rPr lang="es-ES" i="0" u="none" strike="noStrike" baseline="0" dirty="0">
                <a:latin typeface="Times New Roman" panose="02020603050405020304" pitchFamily="18" charset="0"/>
                <a:cs typeface="Times New Roman" panose="02020603050405020304" pitchFamily="18" charset="0"/>
              </a:rPr>
              <a:t>  se-quemaron.</a:t>
            </a:r>
          </a:p>
          <a:p>
            <a:pPr lvl="1" algn="just">
              <a:lnSpc>
                <a:spcPct val="100000"/>
              </a:lnSpc>
              <a:spcBef>
                <a:spcPts val="0"/>
              </a:spcBef>
            </a:pPr>
            <a:r>
              <a:rPr lang="en-US" i="0" u="none" strike="noStrike" baseline="0" dirty="0">
                <a:latin typeface="Times New Roman" panose="02020603050405020304" pitchFamily="18" charset="0"/>
                <a:cs typeface="Times New Roman" panose="02020603050405020304" pitchFamily="18" charset="0"/>
              </a:rPr>
              <a:t>         M.        and M.       REFL-burn:3PL:PAST</a:t>
            </a:r>
          </a:p>
          <a:p>
            <a:pPr lvl="1" algn="just">
              <a:lnSpc>
                <a:spcPct val="100000"/>
              </a:lnSpc>
              <a:spcBef>
                <a:spcPts val="0"/>
              </a:spcBef>
            </a:pPr>
            <a:r>
              <a:rPr lang="en-US" b="0" i="0" u="none" strike="noStrike" baseline="0" dirty="0">
                <a:latin typeface="Times New Roman" panose="02020603050405020304" pitchFamily="18" charset="0"/>
                <a:cs typeface="Times New Roman" panose="02020603050405020304" pitchFamily="18" charset="0"/>
              </a:rPr>
              <a:t>         "Matilde and Maria burned themselves" </a:t>
            </a:r>
          </a:p>
          <a:p>
            <a:pPr lvl="1" algn="just">
              <a:lnSpc>
                <a:spcPct val="100000"/>
              </a:lnSpc>
              <a:spcBef>
                <a:spcPts val="0"/>
              </a:spcBef>
            </a:pPr>
            <a:r>
              <a:rPr lang="en-US" b="0" i="0" u="none" strike="noStrike" baseline="0" dirty="0">
                <a:latin typeface="Times New Roman" panose="02020603050405020304" pitchFamily="18" charset="0"/>
                <a:cs typeface="Times New Roman" panose="02020603050405020304" pitchFamily="18" charset="0"/>
              </a:rPr>
              <a:t>      or "Matilde and Maria burned </a:t>
            </a:r>
            <a:r>
              <a:rPr lang="en-IN" b="0" i="0" u="none" strike="noStrike" baseline="0" dirty="0">
                <a:latin typeface="Times New Roman" panose="02020603050405020304" pitchFamily="18" charset="0"/>
                <a:cs typeface="Times New Roman" panose="02020603050405020304" pitchFamily="18" charset="0"/>
              </a:rPr>
              <a:t>each other."</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0B0C5E3-EF3D-13FC-B88C-B543C64F04C0}"/>
              </a:ext>
            </a:extLst>
          </p:cNvPr>
          <p:cNvSpPr>
            <a:spLocks noGrp="1"/>
          </p:cNvSpPr>
          <p:nvPr>
            <p:ph type="sldNum" sz="quarter" idx="12"/>
          </p:nvPr>
        </p:nvSpPr>
        <p:spPr/>
        <p:txBody>
          <a:bodyPr/>
          <a:lstStyle/>
          <a:p>
            <a:fld id="{9953917B-9314-44A8-9CF5-8C1178B13F89}" type="slidenum">
              <a:rPr lang="en-IN" smtClean="0"/>
              <a:t>26</a:t>
            </a:fld>
            <a:endParaRPr lang="en-IN"/>
          </a:p>
        </p:txBody>
      </p:sp>
    </p:spTree>
    <p:extLst>
      <p:ext uri="{BB962C8B-B14F-4D97-AF65-F5344CB8AC3E}">
        <p14:creationId xmlns:p14="http://schemas.microsoft.com/office/powerpoint/2010/main" val="1181981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0B0D9-C471-CB2D-9195-2CF1D0AD325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1583497-413C-624F-49B2-769AF7C44860}"/>
              </a:ext>
            </a:extLst>
          </p:cNvPr>
          <p:cNvSpPr>
            <a:spLocks noGrp="1"/>
          </p:cNvSpPr>
          <p:nvPr>
            <p:ph type="subTitle" idx="1"/>
          </p:nvPr>
        </p:nvSpPr>
        <p:spPr>
          <a:xfrm>
            <a:off x="936172" y="564923"/>
            <a:ext cx="11179628" cy="5791427"/>
          </a:xfrm>
        </p:spPr>
        <p:txBody>
          <a:bodyPr>
            <a:normAutofit/>
          </a:bodyPr>
          <a:lstStyle/>
          <a:p>
            <a:pPr marL="342900" indent="-342900" algn="just">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Often such constructions are technically ambiguous, e.g., examples 66 and 67 above. However, there are some ways of resolving the ambiguity. When the subject is singular, the reflexive reading is demanded (e.g., ex. 65). However, when the subject is plural, both reflexive and reciprocal readings are possible. In such cases, the context disambiguates.</a:t>
            </a:r>
          </a:p>
          <a:p>
            <a:pPr marL="342900" indent="-342900" algn="l">
              <a:lnSpc>
                <a:spcPct val="150000"/>
              </a:lnSpc>
              <a:spcBef>
                <a:spcPts val="0"/>
              </a:spcBef>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Yagua</a:t>
            </a:r>
            <a:r>
              <a:rPr lang="en-US" sz="2000" dirty="0">
                <a:latin typeface="Times New Roman" panose="02020603050405020304" pitchFamily="18" charset="0"/>
                <a:cs typeface="Times New Roman" panose="02020603050405020304" pitchFamily="18" charset="0"/>
              </a:rPr>
              <a:t> is another language in which morphological reflexives and reciprocals are isomorphic (i.e., they have the same form). In Yagua the reflexive/reciprocal enclitic is </a:t>
            </a: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yu</a:t>
            </a:r>
            <a:r>
              <a:rPr lang="en-US" sz="2000" i="1" dirty="0">
                <a:latin typeface="Times New Roman" panose="02020603050405020304" pitchFamily="18" charset="0"/>
                <a:cs typeface="Times New Roman" panose="02020603050405020304" pitchFamily="18" charset="0"/>
              </a:rPr>
              <a:t>:</a:t>
            </a:r>
          </a:p>
          <a:p>
            <a:pPr lvl="1" algn="just">
              <a:lnSpc>
                <a:spcPct val="100000"/>
              </a:lnSpc>
              <a:spcBef>
                <a:spcPts val="0"/>
              </a:spcBef>
            </a:pPr>
            <a:r>
              <a:rPr lang="en-IN" b="0" i="0" u="none" strike="noStrike" baseline="0" dirty="0">
                <a:latin typeface="Palatino Linotype" panose="02040502050505030304" pitchFamily="18" charset="0"/>
              </a:rPr>
              <a:t>(</a:t>
            </a:r>
            <a:r>
              <a:rPr lang="en-IN" b="0" i="0" u="none" strike="noStrike" baseline="0" dirty="0">
                <a:latin typeface="Times New Roman" panose="02020603050405020304" pitchFamily="18" charset="0"/>
                <a:cs typeface="Times New Roman" panose="02020603050405020304" pitchFamily="18" charset="0"/>
              </a:rPr>
              <a:t>68) </a:t>
            </a:r>
            <a:r>
              <a:rPr lang="en-IN" b="0" i="0" u="none" strike="noStrike" baseline="0" dirty="0" err="1">
                <a:latin typeface="Times New Roman" panose="02020603050405020304" pitchFamily="18" charset="0"/>
                <a:cs typeface="Times New Roman" panose="02020603050405020304" pitchFamily="18" charset="0"/>
              </a:rPr>
              <a:t>Suunumfvachiyu</a:t>
            </a:r>
            <a:r>
              <a:rPr lang="en-IN" b="0" i="0" u="none" strike="noStrike" baseline="0" dirty="0">
                <a:latin typeface="Times New Roman" panose="02020603050405020304" pitchFamily="18" charset="0"/>
                <a:cs typeface="Times New Roman" panose="02020603050405020304" pitchFamily="18" charset="0"/>
              </a:rPr>
              <a:t>.</a:t>
            </a:r>
          </a:p>
          <a:p>
            <a:pPr lvl="1" algn="just">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sa-junumfvay-siy-yu</a:t>
            </a:r>
            <a:endParaRPr lang="en-IN" b="0" i="0" u="none" strike="noStrike" baseline="0" dirty="0">
              <a:latin typeface="Times New Roman" panose="02020603050405020304" pitchFamily="18" charset="0"/>
              <a:cs typeface="Times New Roman" panose="02020603050405020304" pitchFamily="18" charset="0"/>
            </a:endParaRPr>
          </a:p>
          <a:p>
            <a:pPr lvl="1" algn="just">
              <a:lnSpc>
                <a:spcPct val="100000"/>
              </a:lnSpc>
              <a:spcBef>
                <a:spcPts val="0"/>
              </a:spcBef>
            </a:pPr>
            <a:r>
              <a:rPr lang="en-IN" i="0" u="none" strike="noStrike" baseline="0" dirty="0">
                <a:latin typeface="Times New Roman" panose="02020603050405020304" pitchFamily="18" charset="0"/>
                <a:cs typeface="Times New Roman" panose="02020603050405020304" pitchFamily="18" charset="0"/>
              </a:rPr>
              <a:t>        3SG-paint-PAST1-REFL</a:t>
            </a:r>
          </a:p>
          <a:p>
            <a:pPr lvl="1" algn="just">
              <a:lnSpc>
                <a:spcPct val="100000"/>
              </a:lnSpc>
              <a:spcBef>
                <a:spcPts val="0"/>
              </a:spcBef>
            </a:pPr>
            <a:r>
              <a:rPr lang="en-IN" i="0" u="none" strike="noStrike" baseline="0" dirty="0">
                <a:latin typeface="Times New Roman" panose="02020603050405020304" pitchFamily="18" charset="0"/>
                <a:cs typeface="Times New Roman" panose="02020603050405020304" pitchFamily="18" charset="0"/>
              </a:rPr>
              <a:t>        "He painted himself."</a:t>
            </a:r>
          </a:p>
          <a:p>
            <a:pPr lvl="1" algn="just">
              <a:lnSpc>
                <a:spcPct val="100000"/>
              </a:lnSpc>
              <a:spcBef>
                <a:spcPts val="0"/>
              </a:spcBef>
            </a:pPr>
            <a:r>
              <a:rPr lang="en-IN" i="0" u="none" strike="noStrike" baseline="0" dirty="0">
                <a:latin typeface="Times New Roman" panose="02020603050405020304" pitchFamily="18" charset="0"/>
                <a:cs typeface="Times New Roman" panose="02020603050405020304" pitchFamily="18" charset="0"/>
              </a:rPr>
              <a:t>(69) </a:t>
            </a:r>
            <a:r>
              <a:rPr lang="en-IN" i="0" u="none" strike="noStrike" baseline="0" dirty="0" err="1">
                <a:latin typeface="Times New Roman" panose="02020603050405020304" pitchFamily="18" charset="0"/>
                <a:cs typeface="Times New Roman" panose="02020603050405020304" pitchFamily="18" charset="0"/>
              </a:rPr>
              <a:t>Ruuvanuuyanuyu</a:t>
            </a:r>
            <a:r>
              <a:rPr lang="en-IN" i="0" u="none" strike="noStrike" baseline="0" dirty="0">
                <a:latin typeface="Times New Roman" panose="02020603050405020304" pitchFamily="18" charset="0"/>
                <a:cs typeface="Times New Roman" panose="02020603050405020304" pitchFamily="18" charset="0"/>
              </a:rPr>
              <a:t>.</a:t>
            </a:r>
          </a:p>
          <a:p>
            <a:pPr lvl="1" algn="just">
              <a:lnSpc>
                <a:spcPct val="100000"/>
              </a:lnSpc>
              <a:spcBef>
                <a:spcPts val="0"/>
              </a:spcBef>
            </a:pPr>
            <a:r>
              <a:rPr lang="en-IN" i="0" u="none" strike="noStrike" baseline="0" dirty="0">
                <a:latin typeface="Times New Roman" panose="02020603050405020304" pitchFamily="18" charset="0"/>
                <a:cs typeface="Times New Roman" panose="02020603050405020304" pitchFamily="18" charset="0"/>
              </a:rPr>
              <a:t>        </a:t>
            </a:r>
            <a:r>
              <a:rPr lang="en-IN" i="0" u="none" strike="noStrike" baseline="0" dirty="0" err="1">
                <a:latin typeface="Times New Roman" panose="02020603050405020304" pitchFamily="18" charset="0"/>
                <a:cs typeface="Times New Roman" panose="02020603050405020304" pitchFamily="18" charset="0"/>
              </a:rPr>
              <a:t>riy</a:t>
            </a:r>
            <a:r>
              <a:rPr lang="en-IN" i="0" u="none" strike="noStrike" baseline="0" dirty="0">
                <a:latin typeface="Times New Roman" panose="02020603050405020304" pitchFamily="18" charset="0"/>
                <a:cs typeface="Times New Roman" panose="02020603050405020304" pitchFamily="18" charset="0"/>
              </a:rPr>
              <a:t>-</a:t>
            </a:r>
            <a:r>
              <a:rPr lang="en-IN" i="0" u="none" strike="noStrike" baseline="0" dirty="0" err="1">
                <a:latin typeface="Times New Roman" panose="02020603050405020304" pitchFamily="18" charset="0"/>
                <a:cs typeface="Times New Roman" panose="02020603050405020304" pitchFamily="18" charset="0"/>
              </a:rPr>
              <a:t>juvay</a:t>
            </a:r>
            <a:r>
              <a:rPr lang="en-IN" i="0" u="none" strike="noStrike" baseline="0" dirty="0">
                <a:latin typeface="Times New Roman" panose="02020603050405020304" pitchFamily="18" charset="0"/>
                <a:cs typeface="Times New Roman" panose="02020603050405020304" pitchFamily="18" charset="0"/>
              </a:rPr>
              <a:t>-</a:t>
            </a:r>
            <a:r>
              <a:rPr lang="en-IN" i="0" u="none" strike="noStrike" baseline="0" dirty="0" err="1">
                <a:latin typeface="Times New Roman" panose="02020603050405020304" pitchFamily="18" charset="0"/>
                <a:cs typeface="Times New Roman" panose="02020603050405020304" pitchFamily="18" charset="0"/>
              </a:rPr>
              <a:t>nuuy</a:t>
            </a:r>
            <a:r>
              <a:rPr lang="en-IN" i="0" u="none" strike="noStrike" baseline="0" dirty="0">
                <a:latin typeface="Times New Roman" panose="02020603050405020304" pitchFamily="18" charset="0"/>
                <a:cs typeface="Times New Roman" panose="02020603050405020304" pitchFamily="18" charset="0"/>
              </a:rPr>
              <a:t>-j anu-</a:t>
            </a:r>
            <a:r>
              <a:rPr lang="en-IN" i="0" u="none" strike="noStrike" baseline="0" dirty="0" err="1">
                <a:latin typeface="Times New Roman" panose="02020603050405020304" pitchFamily="18" charset="0"/>
                <a:cs typeface="Times New Roman" panose="02020603050405020304" pitchFamily="18" charset="0"/>
              </a:rPr>
              <a:t>yu</a:t>
            </a:r>
            <a:endParaRPr lang="en-IN" i="0" u="none" strike="noStrike" baseline="0" dirty="0">
              <a:latin typeface="Times New Roman" panose="02020603050405020304" pitchFamily="18" charset="0"/>
              <a:cs typeface="Times New Roman" panose="02020603050405020304" pitchFamily="18" charset="0"/>
            </a:endParaRPr>
          </a:p>
          <a:p>
            <a:pPr lvl="1" algn="just">
              <a:lnSpc>
                <a:spcPct val="100000"/>
              </a:lnSpc>
              <a:spcBef>
                <a:spcPts val="0"/>
              </a:spcBef>
            </a:pPr>
            <a:r>
              <a:rPr lang="en-IN" i="0" u="none" strike="noStrike" baseline="0" dirty="0">
                <a:latin typeface="Times New Roman" panose="02020603050405020304" pitchFamily="18" charset="0"/>
                <a:cs typeface="Times New Roman" panose="02020603050405020304" pitchFamily="18" charset="0"/>
              </a:rPr>
              <a:t>        3PL-kill"CONT-PAST3-REFL</a:t>
            </a:r>
          </a:p>
          <a:p>
            <a:pPr lvl="1" algn="just">
              <a:lnSpc>
                <a:spcPct val="100000"/>
              </a:lnSpc>
              <a:spcBef>
                <a:spcPts val="0"/>
              </a:spcBef>
            </a:pPr>
            <a:r>
              <a:rPr lang="en-US" b="0" i="0" u="none" strike="noStrike" baseline="0" dirty="0">
                <a:latin typeface="Times New Roman" panose="02020603050405020304" pitchFamily="18" charset="0"/>
                <a:cs typeface="Times New Roman" panose="02020603050405020304" pitchFamily="18" charset="0"/>
              </a:rPr>
              <a:t>        "They were killing each other-."</a:t>
            </a:r>
            <a:endParaRPr lang="en-US" sz="1600" i="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8EAFBF0-7F16-871F-4D71-56A2237BFA78}"/>
              </a:ext>
            </a:extLst>
          </p:cNvPr>
          <p:cNvSpPr>
            <a:spLocks noGrp="1"/>
          </p:cNvSpPr>
          <p:nvPr>
            <p:ph type="sldNum" sz="quarter" idx="12"/>
          </p:nvPr>
        </p:nvSpPr>
        <p:spPr/>
        <p:txBody>
          <a:bodyPr/>
          <a:lstStyle/>
          <a:p>
            <a:fld id="{9953917B-9314-44A8-9CF5-8C1178B13F89}" type="slidenum">
              <a:rPr lang="en-IN" smtClean="0"/>
              <a:t>27</a:t>
            </a:fld>
            <a:endParaRPr lang="en-IN"/>
          </a:p>
        </p:txBody>
      </p:sp>
    </p:spTree>
    <p:extLst>
      <p:ext uri="{BB962C8B-B14F-4D97-AF65-F5344CB8AC3E}">
        <p14:creationId xmlns:p14="http://schemas.microsoft.com/office/powerpoint/2010/main" val="300299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CCA68-088E-3FAB-8F68-1D1D3855D8A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0BF8D76-A47B-51CB-6B54-BCFCB142E926}"/>
              </a:ext>
            </a:extLst>
          </p:cNvPr>
          <p:cNvSpPr>
            <a:spLocks noGrp="1"/>
          </p:cNvSpPr>
          <p:nvPr>
            <p:ph type="subTitle" idx="1"/>
          </p:nvPr>
        </p:nvSpPr>
        <p:spPr>
          <a:xfrm>
            <a:off x="936172" y="564923"/>
            <a:ext cx="11179628" cy="5791427"/>
          </a:xfrm>
        </p:spPr>
        <p:txBody>
          <a:bodyPr>
            <a:normAutofit/>
          </a:bodyPr>
          <a:lstStyle/>
          <a:p>
            <a:pPr marL="342900" indent="-342900" algn="just">
              <a:lnSpc>
                <a:spcPct val="150000"/>
              </a:lnSpc>
              <a:spcBef>
                <a:spcPts val="0"/>
              </a:spcBef>
              <a:buFont typeface="Wingdings" panose="05000000000000000000" pitchFamily="2" charset="2"/>
              <a:buChar char="Ø"/>
            </a:pPr>
            <a:r>
              <a:rPr lang="en-US" sz="2000" b="1" i="0" u="none" strike="noStrike" baseline="0" dirty="0">
                <a:latin typeface="Times New Roman" panose="02020603050405020304" pitchFamily="18" charset="0"/>
                <a:cs typeface="Times New Roman" panose="02020603050405020304" pitchFamily="18" charset="0"/>
              </a:rPr>
              <a:t>Analytic reciprocals </a:t>
            </a:r>
            <a:r>
              <a:rPr lang="en-US" sz="2000" i="0" u="none" strike="noStrike" baseline="0" dirty="0">
                <a:latin typeface="Times New Roman" panose="02020603050405020304" pitchFamily="18" charset="0"/>
                <a:cs typeface="Times New Roman" panose="02020603050405020304" pitchFamily="18" charset="0"/>
              </a:rPr>
              <a:t>In Seko Padang, reflexives are analytic (ex. 70), but </a:t>
            </a:r>
            <a:r>
              <a:rPr lang="en-US" sz="2000" b="1" i="0" u="none" strike="noStrike" baseline="0" dirty="0">
                <a:latin typeface="Times New Roman" panose="02020603050405020304" pitchFamily="18" charset="0"/>
                <a:cs typeface="Times New Roman" panose="02020603050405020304" pitchFamily="18" charset="0"/>
              </a:rPr>
              <a:t>reciprocals</a:t>
            </a:r>
            <a:r>
              <a:rPr lang="en-US" sz="2000" i="0" u="none" strike="noStrike" baseline="0" dirty="0">
                <a:latin typeface="Times New Roman" panose="02020603050405020304" pitchFamily="18" charset="0"/>
                <a:cs typeface="Times New Roman" panose="02020603050405020304" pitchFamily="18" charset="0"/>
              </a:rPr>
              <a:t> </a:t>
            </a:r>
            <a:r>
              <a:rPr lang="pt-BR" sz="2000" i="0" u="none" strike="noStrike" baseline="0" dirty="0">
                <a:latin typeface="Times New Roman" panose="02020603050405020304" pitchFamily="18" charset="0"/>
                <a:cs typeface="Times New Roman" panose="02020603050405020304" pitchFamily="18" charset="0"/>
              </a:rPr>
              <a:t>are expressed via a verb prefix </a:t>
            </a:r>
            <a:r>
              <a:rPr lang="pt-BR" sz="2000" i="1" u="none" strike="noStrike" baseline="0" dirty="0">
                <a:latin typeface="Times New Roman" panose="02020603050405020304" pitchFamily="18" charset="0"/>
                <a:cs typeface="Times New Roman" panose="02020603050405020304" pitchFamily="18" charset="0"/>
              </a:rPr>
              <a:t>si- </a:t>
            </a:r>
            <a:r>
              <a:rPr lang="pt-BR" sz="2000" i="0" u="none" strike="noStrike" baseline="0" dirty="0">
                <a:latin typeface="Times New Roman" panose="02020603050405020304" pitchFamily="18" charset="0"/>
                <a:cs typeface="Times New Roman" panose="02020603050405020304" pitchFamily="18" charset="0"/>
              </a:rPr>
              <a:t>(71):</a:t>
            </a:r>
          </a:p>
          <a:p>
            <a:pPr lvl="1" algn="just">
              <a:lnSpc>
                <a:spcPct val="100000"/>
              </a:lnSpc>
              <a:spcBef>
                <a:spcPts val="0"/>
              </a:spcBef>
            </a:pPr>
            <a:r>
              <a:rPr lang="en-IN" i="0" u="none" strike="noStrike" baseline="0" dirty="0">
                <a:latin typeface="Times New Roman" panose="02020603050405020304" pitchFamily="18" charset="0"/>
                <a:cs typeface="Times New Roman" panose="02020603050405020304" pitchFamily="18" charset="0"/>
              </a:rPr>
              <a:t>(70) </a:t>
            </a:r>
            <a:r>
              <a:rPr lang="en-IN" i="1" u="none" strike="noStrike" baseline="0" dirty="0">
                <a:latin typeface="Times New Roman" panose="02020603050405020304" pitchFamily="18" charset="0"/>
                <a:cs typeface="Times New Roman" panose="02020603050405020304" pitchFamily="18" charset="0"/>
              </a:rPr>
              <a:t>Reflexive</a:t>
            </a:r>
          </a:p>
          <a:p>
            <a:pPr lvl="1" algn="just">
              <a:lnSpc>
                <a:spcPct val="100000"/>
              </a:lnSpc>
              <a:spcBef>
                <a:spcPts val="0"/>
              </a:spcBef>
            </a:pPr>
            <a:r>
              <a:rPr lang="en-IN" i="1" u="none" strike="noStrike" baseline="0" dirty="0">
                <a:latin typeface="Times New Roman" panose="02020603050405020304" pitchFamily="18" charset="0"/>
                <a:cs typeface="Times New Roman" panose="02020603050405020304" pitchFamily="18" charset="0"/>
              </a:rPr>
              <a:t>       </a:t>
            </a:r>
            <a:r>
              <a:rPr lang="en-IN" i="1" u="none" strike="noStrike" baseline="0" dirty="0" err="1">
                <a:latin typeface="Times New Roman" panose="02020603050405020304" pitchFamily="18" charset="0"/>
                <a:cs typeface="Times New Roman" panose="02020603050405020304" pitchFamily="18" charset="0"/>
              </a:rPr>
              <a:t>na</a:t>
            </a:r>
            <a:r>
              <a:rPr lang="en-IN" i="1" u="none" strike="noStrike" baseline="0" dirty="0">
                <a:latin typeface="Times New Roman" panose="02020603050405020304" pitchFamily="18" charset="0"/>
                <a:cs typeface="Times New Roman" panose="02020603050405020304" pitchFamily="18" charset="0"/>
              </a:rPr>
              <a:t>-kale   </a:t>
            </a:r>
            <a:r>
              <a:rPr lang="en-IN" i="0" u="none" strike="noStrike" baseline="0" dirty="0">
                <a:latin typeface="Times New Roman" panose="02020603050405020304" pitchFamily="18" charset="0"/>
                <a:cs typeface="Times New Roman" panose="02020603050405020304" pitchFamily="18" charset="0"/>
              </a:rPr>
              <a:t>mang-</a:t>
            </a:r>
            <a:r>
              <a:rPr lang="en-IN" i="0" u="none" strike="noStrike" baseline="0" dirty="0" err="1">
                <a:latin typeface="Times New Roman" panose="02020603050405020304" pitchFamily="18" charset="0"/>
                <a:cs typeface="Times New Roman" panose="02020603050405020304" pitchFamily="18" charset="0"/>
              </a:rPr>
              <a:t>kakoang</a:t>
            </a:r>
            <a:r>
              <a:rPr lang="en-IN" i="0" u="none" strike="noStrike" baseline="0" dirty="0">
                <a:latin typeface="Times New Roman" panose="02020603050405020304" pitchFamily="18" charset="0"/>
                <a:cs typeface="Times New Roman" panose="02020603050405020304" pitchFamily="18" charset="0"/>
              </a:rPr>
              <a:t>-</a:t>
            </a:r>
            <a:r>
              <a:rPr lang="en-IN" i="0" u="none" strike="noStrike" baseline="0" dirty="0" err="1">
                <a:latin typeface="Times New Roman" panose="02020603050405020304" pitchFamily="18" charset="0"/>
                <a:cs typeface="Times New Roman" panose="02020603050405020304" pitchFamily="18" charset="0"/>
              </a:rPr>
              <a:t>i</a:t>
            </a:r>
            <a:endParaRPr lang="en-IN" i="0" u="none" strike="noStrike" baseline="0" dirty="0">
              <a:latin typeface="Times New Roman" panose="02020603050405020304" pitchFamily="18" charset="0"/>
              <a:cs typeface="Times New Roman" panose="02020603050405020304" pitchFamily="18" charset="0"/>
            </a:endParaRPr>
          </a:p>
          <a:p>
            <a:pPr lvl="1" algn="just">
              <a:lnSpc>
                <a:spcPct val="100000"/>
              </a:lnSpc>
              <a:spcBef>
                <a:spcPts val="0"/>
              </a:spcBef>
            </a:pPr>
            <a:r>
              <a:rPr lang="en-IN" i="0" u="none" strike="noStrike" baseline="0" dirty="0">
                <a:latin typeface="Times New Roman" panose="02020603050405020304" pitchFamily="18" charset="0"/>
                <a:cs typeface="Times New Roman" panose="02020603050405020304" pitchFamily="18" charset="0"/>
              </a:rPr>
              <a:t>       3-body   TRANS-call-APL</a:t>
            </a:r>
          </a:p>
          <a:p>
            <a:pPr lvl="1" algn="just">
              <a:lnSpc>
                <a:spcPct val="100000"/>
              </a:lnSpc>
              <a:spcBef>
                <a:spcPts val="0"/>
              </a:spcBef>
            </a:pPr>
            <a:r>
              <a:rPr lang="en-IN" i="0" u="none" strike="noStrike" baseline="0" dirty="0">
                <a:latin typeface="Times New Roman" panose="02020603050405020304" pitchFamily="18" charset="0"/>
                <a:cs typeface="Times New Roman" panose="02020603050405020304" pitchFamily="18" charset="0"/>
              </a:rPr>
              <a:t>       "He called himself."</a:t>
            </a:r>
          </a:p>
          <a:p>
            <a:pPr lvl="1" algn="just">
              <a:lnSpc>
                <a:spcPct val="100000"/>
              </a:lnSpc>
              <a:spcBef>
                <a:spcPts val="0"/>
              </a:spcBef>
            </a:pPr>
            <a:endParaRPr lang="en-IN" i="0" u="none" strike="noStrike" baseline="0" dirty="0">
              <a:latin typeface="Times New Roman" panose="02020603050405020304" pitchFamily="18" charset="0"/>
              <a:cs typeface="Times New Roman" panose="02020603050405020304" pitchFamily="18" charset="0"/>
            </a:endParaRPr>
          </a:p>
          <a:p>
            <a:pPr lvl="1" algn="just">
              <a:lnSpc>
                <a:spcPct val="100000"/>
              </a:lnSpc>
              <a:spcBef>
                <a:spcPts val="0"/>
              </a:spcBef>
            </a:pPr>
            <a:r>
              <a:rPr lang="en-IN" i="0" u="none" strike="noStrike" baseline="0" dirty="0">
                <a:latin typeface="Times New Roman" panose="02020603050405020304" pitchFamily="18" charset="0"/>
                <a:cs typeface="Times New Roman" panose="02020603050405020304" pitchFamily="18" charset="0"/>
              </a:rPr>
              <a:t>(71) </a:t>
            </a:r>
            <a:r>
              <a:rPr lang="en-IN" i="1" u="none" strike="noStrike" baseline="0" dirty="0">
                <a:latin typeface="Times New Roman" panose="02020603050405020304" pitchFamily="18" charset="0"/>
                <a:cs typeface="Times New Roman" panose="02020603050405020304" pitchFamily="18" charset="0"/>
              </a:rPr>
              <a:t>Reciprocal</a:t>
            </a:r>
          </a:p>
          <a:p>
            <a:pPr lvl="1" algn="just">
              <a:lnSpc>
                <a:spcPct val="100000"/>
              </a:lnSpc>
              <a:spcBef>
                <a:spcPts val="0"/>
              </a:spcBef>
            </a:pPr>
            <a:r>
              <a:rPr lang="en-IN" i="1" u="none" strike="noStrike" baseline="0" dirty="0">
                <a:latin typeface="Times New Roman" panose="02020603050405020304" pitchFamily="18" charset="0"/>
                <a:cs typeface="Times New Roman" panose="02020603050405020304" pitchFamily="18" charset="0"/>
              </a:rPr>
              <a:t>        </a:t>
            </a:r>
            <a:r>
              <a:rPr lang="en-IN" i="1" u="none" strike="noStrike" baseline="0" dirty="0" err="1">
                <a:latin typeface="Times New Roman" panose="02020603050405020304" pitchFamily="18" charset="0"/>
                <a:cs typeface="Times New Roman" panose="02020603050405020304" pitchFamily="18" charset="0"/>
              </a:rPr>
              <a:t>si-</a:t>
            </a:r>
            <a:r>
              <a:rPr lang="en-IN" i="0" u="none" strike="noStrike" baseline="0" dirty="0" err="1">
                <a:latin typeface="Times New Roman" panose="02020603050405020304" pitchFamily="18" charset="0"/>
                <a:cs typeface="Times New Roman" panose="02020603050405020304" pitchFamily="18" charset="0"/>
              </a:rPr>
              <a:t>kakoang-i</a:t>
            </a:r>
            <a:endParaRPr lang="en-IN" i="0" u="none" strike="noStrike" baseline="0" dirty="0">
              <a:latin typeface="Times New Roman" panose="02020603050405020304" pitchFamily="18" charset="0"/>
              <a:cs typeface="Times New Roman" panose="02020603050405020304" pitchFamily="18" charset="0"/>
            </a:endParaRPr>
          </a:p>
          <a:p>
            <a:pPr lvl="1" algn="just">
              <a:lnSpc>
                <a:spcPct val="100000"/>
              </a:lnSpc>
              <a:spcBef>
                <a:spcPts val="0"/>
              </a:spcBef>
            </a:pPr>
            <a:r>
              <a:rPr lang="en-IN" i="0" u="none" strike="noStrike" baseline="0" dirty="0">
                <a:latin typeface="Times New Roman" panose="02020603050405020304" pitchFamily="18" charset="0"/>
                <a:cs typeface="Times New Roman" panose="02020603050405020304" pitchFamily="18" charset="0"/>
              </a:rPr>
              <a:t>        RECIP-Call-APL</a:t>
            </a:r>
          </a:p>
          <a:p>
            <a:pPr lvl="1" algn="just">
              <a:lnSpc>
                <a:spcPct val="100000"/>
              </a:lnSpc>
              <a:spcBef>
                <a:spcPts val="0"/>
              </a:spcBef>
            </a:pPr>
            <a:r>
              <a:rPr lang="en-IN" i="0" u="none" strike="noStrike" baseline="0" dirty="0">
                <a:latin typeface="Times New Roman" panose="02020603050405020304" pitchFamily="18" charset="0"/>
                <a:cs typeface="Times New Roman" panose="02020603050405020304" pitchFamily="18" charset="0"/>
              </a:rPr>
              <a:t>        "They called each other."</a:t>
            </a: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42957AC-FE55-19BC-1B68-1B3E384C9DCF}"/>
              </a:ext>
            </a:extLst>
          </p:cNvPr>
          <p:cNvSpPr>
            <a:spLocks noGrp="1"/>
          </p:cNvSpPr>
          <p:nvPr>
            <p:ph type="sldNum" sz="quarter" idx="12"/>
          </p:nvPr>
        </p:nvSpPr>
        <p:spPr/>
        <p:txBody>
          <a:bodyPr/>
          <a:lstStyle/>
          <a:p>
            <a:fld id="{9953917B-9314-44A8-9CF5-8C1178B13F89}" type="slidenum">
              <a:rPr lang="en-IN" smtClean="0"/>
              <a:t>28</a:t>
            </a:fld>
            <a:endParaRPr lang="en-IN"/>
          </a:p>
        </p:txBody>
      </p:sp>
    </p:spTree>
    <p:extLst>
      <p:ext uri="{BB962C8B-B14F-4D97-AF65-F5344CB8AC3E}">
        <p14:creationId xmlns:p14="http://schemas.microsoft.com/office/powerpoint/2010/main" val="2848512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A85F1-067D-3845-D67B-145EFE41D2F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04E593C-62A5-5D3E-E875-44311724970E}"/>
              </a:ext>
            </a:extLst>
          </p:cNvPr>
          <p:cNvSpPr>
            <a:spLocks noGrp="1"/>
          </p:cNvSpPr>
          <p:nvPr>
            <p:ph type="subTitle" idx="1"/>
          </p:nvPr>
        </p:nvSpPr>
        <p:spPr>
          <a:xfrm>
            <a:off x="936172" y="564923"/>
            <a:ext cx="11179628" cy="5791427"/>
          </a:xfrm>
        </p:spPr>
        <p:txBody>
          <a:bodyPr>
            <a:normAutofit/>
          </a:bodyPr>
          <a:lstStyle/>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In </a:t>
            </a:r>
            <a:r>
              <a:rPr lang="en-US" sz="2000" b="1" i="0" u="none" strike="noStrike" baseline="0" dirty="0">
                <a:latin typeface="Times New Roman" panose="02020603050405020304" pitchFamily="18" charset="0"/>
                <a:cs typeface="Times New Roman" panose="02020603050405020304" pitchFamily="18" charset="0"/>
              </a:rPr>
              <a:t>English</a:t>
            </a:r>
            <a:r>
              <a:rPr lang="en-US" sz="2000" b="0" i="0" u="none" strike="noStrike" baseline="0" dirty="0">
                <a:latin typeface="Times New Roman" panose="02020603050405020304" pitchFamily="18" charset="0"/>
                <a:cs typeface="Times New Roman" panose="02020603050405020304" pitchFamily="18" charset="0"/>
              </a:rPr>
              <a:t>, </a:t>
            </a:r>
            <a:r>
              <a:rPr lang="en-US" sz="2000" i="0" u="none" strike="noStrike" baseline="0" dirty="0">
                <a:latin typeface="Times New Roman" panose="02020603050405020304" pitchFamily="18" charset="0"/>
                <a:cs typeface="Times New Roman" panose="02020603050405020304" pitchFamily="18" charset="0"/>
              </a:rPr>
              <a:t>reflexives</a:t>
            </a:r>
            <a:r>
              <a:rPr lang="en-US" sz="2000" b="0" i="0" u="none" strike="noStrike" baseline="0" dirty="0">
                <a:latin typeface="Times New Roman" panose="02020603050405020304" pitchFamily="18" charset="0"/>
                <a:cs typeface="Times New Roman" panose="02020603050405020304" pitchFamily="18" charset="0"/>
              </a:rPr>
              <a:t> and </a:t>
            </a:r>
            <a:r>
              <a:rPr lang="en-US" sz="2000" i="0" u="none" strike="noStrike" baseline="0" dirty="0">
                <a:latin typeface="Times New Roman" panose="02020603050405020304" pitchFamily="18" charset="0"/>
                <a:cs typeface="Times New Roman" panose="02020603050405020304" pitchFamily="18" charset="0"/>
              </a:rPr>
              <a:t>reciprocals</a:t>
            </a:r>
            <a:r>
              <a:rPr lang="en-US" sz="2000" b="0" i="0" u="none" strike="noStrike" baseline="0" dirty="0">
                <a:latin typeface="Times New Roman" panose="02020603050405020304" pitchFamily="18" charset="0"/>
                <a:cs typeface="Times New Roman" panose="02020603050405020304" pitchFamily="18" charset="0"/>
              </a:rPr>
              <a:t> are </a:t>
            </a:r>
            <a:r>
              <a:rPr lang="en-US" sz="2000" b="1" i="0" u="none" strike="noStrike" baseline="0" dirty="0">
                <a:latin typeface="Times New Roman" panose="02020603050405020304" pitchFamily="18" charset="0"/>
                <a:cs typeface="Times New Roman" panose="02020603050405020304" pitchFamily="18" charset="0"/>
              </a:rPr>
              <a:t>both analytic</a:t>
            </a:r>
            <a:r>
              <a:rPr lang="en-US" sz="2000" b="0" i="0" u="none" strike="noStrike" baseline="0" dirty="0">
                <a:latin typeface="Times New Roman" panose="02020603050405020304" pitchFamily="18" charset="0"/>
                <a:cs typeface="Times New Roman" panose="02020603050405020304" pitchFamily="18" charset="0"/>
              </a:rPr>
              <a:t>, but are not isomorphic. Reflexives use the reflexive pronouns, whereas reciprocals use the special anaphoric operator </a:t>
            </a:r>
            <a:r>
              <a:rPr lang="en-US" sz="2000" b="0" i="1" u="none" strike="noStrike" baseline="0" dirty="0">
                <a:latin typeface="Times New Roman" panose="02020603050405020304" pitchFamily="18" charset="0"/>
                <a:cs typeface="Times New Roman" panose="02020603050405020304" pitchFamily="18" charset="0"/>
              </a:rPr>
              <a:t>each other:</a:t>
            </a:r>
          </a:p>
          <a:p>
            <a:pPr algn="l"/>
            <a:r>
              <a:rPr lang="en-IN" sz="2000" b="0" i="0" u="none" strike="noStrike" baseline="0" dirty="0">
                <a:latin typeface="Times New Roman" panose="02020603050405020304" pitchFamily="18" charset="0"/>
                <a:cs typeface="Times New Roman" panose="02020603050405020304" pitchFamily="18" charset="0"/>
              </a:rPr>
              <a:t>      (72) </a:t>
            </a:r>
            <a:r>
              <a:rPr lang="en-IN" sz="2000" b="0" i="1" u="none" strike="noStrike" baseline="0" dirty="0">
                <a:latin typeface="Times New Roman" panose="02020603050405020304" pitchFamily="18" charset="0"/>
                <a:cs typeface="Times New Roman" panose="02020603050405020304" pitchFamily="18" charset="0"/>
              </a:rPr>
              <a:t>Reciprocal</a:t>
            </a:r>
          </a:p>
          <a:p>
            <a:pPr algn="l"/>
            <a:r>
              <a:rPr lang="en-US" sz="2000" b="0" i="0" u="none" strike="noStrike" baseline="0" dirty="0">
                <a:latin typeface="Times New Roman" panose="02020603050405020304" pitchFamily="18" charset="0"/>
                <a:cs typeface="Times New Roman" panose="02020603050405020304" pitchFamily="18" charset="0"/>
              </a:rPr>
              <a:t>                  John and Mary saw </a:t>
            </a:r>
            <a:r>
              <a:rPr lang="en-US" sz="2000" b="1" i="0" u="none" strike="noStrike" baseline="0" dirty="0">
                <a:latin typeface="Times New Roman" panose="02020603050405020304" pitchFamily="18" charset="0"/>
                <a:cs typeface="Times New Roman" panose="02020603050405020304" pitchFamily="18" charset="0"/>
              </a:rPr>
              <a:t>each other</a:t>
            </a:r>
            <a:r>
              <a:rPr lang="en-US" sz="2000" b="0" i="0" u="none" strike="noStrike" baseline="0" dirty="0">
                <a:latin typeface="Times New Roman" panose="02020603050405020304" pitchFamily="18" charset="0"/>
                <a:cs typeface="Times New Roman" panose="02020603050405020304" pitchFamily="18" charset="0"/>
              </a:rPr>
              <a:t>.</a:t>
            </a:r>
          </a:p>
          <a:p>
            <a:pPr algn="l"/>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Hindi</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40D3E77-9D0C-5DAD-A97B-7472875C024E}"/>
              </a:ext>
            </a:extLst>
          </p:cNvPr>
          <p:cNvSpPr>
            <a:spLocks noGrp="1"/>
          </p:cNvSpPr>
          <p:nvPr>
            <p:ph type="sldNum" sz="quarter" idx="12"/>
          </p:nvPr>
        </p:nvSpPr>
        <p:spPr/>
        <p:txBody>
          <a:bodyPr/>
          <a:lstStyle/>
          <a:p>
            <a:fld id="{9953917B-9314-44A8-9CF5-8C1178B13F89}" type="slidenum">
              <a:rPr lang="en-IN" smtClean="0"/>
              <a:t>29</a:t>
            </a:fld>
            <a:endParaRPr lang="en-IN"/>
          </a:p>
        </p:txBody>
      </p:sp>
    </p:spTree>
    <p:extLst>
      <p:ext uri="{BB962C8B-B14F-4D97-AF65-F5344CB8AC3E}">
        <p14:creationId xmlns:p14="http://schemas.microsoft.com/office/powerpoint/2010/main" val="134338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(la), the valence of the verb is " 1 " because only a single argument is required.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Any additional noun phrases or prepositional phrases that might be added to the sentence (e.g., "I am sleeping </a:t>
            </a:r>
            <a:r>
              <a:rPr lang="en-US" sz="2000" b="1" i="0" u="none" strike="noStrike" baseline="0" dirty="0">
                <a:latin typeface="Times New Roman" panose="02020603050405020304" pitchFamily="18" charset="0"/>
                <a:cs typeface="Times New Roman" panose="02020603050405020304" pitchFamily="18" charset="0"/>
              </a:rPr>
              <a:t>in typology class") </a:t>
            </a:r>
            <a:r>
              <a:rPr lang="en-US" sz="2000" b="0" i="0" u="none" strike="noStrike" baseline="0" dirty="0">
                <a:latin typeface="Times New Roman" panose="02020603050405020304" pitchFamily="18" charset="0"/>
                <a:cs typeface="Times New Roman" panose="02020603050405020304" pitchFamily="18" charset="0"/>
              </a:rPr>
              <a:t>are considered to be "adjuncts" because their presence is optional.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Adjuncts do not get included in the valence of a verb; therefore, </a:t>
            </a:r>
            <a:r>
              <a:rPr lang="en-US" sz="2000" b="0" i="1" u="none" strike="noStrike" baseline="0" dirty="0">
                <a:latin typeface="Times New Roman" panose="02020603050405020304" pitchFamily="18" charset="0"/>
                <a:cs typeface="Times New Roman" panose="02020603050405020304" pitchFamily="18" charset="0"/>
              </a:rPr>
              <a:t>sleep </a:t>
            </a:r>
            <a:r>
              <a:rPr lang="en-US" sz="2000" b="0" i="0" u="none" strike="noStrike" baseline="0" dirty="0">
                <a:latin typeface="Times New Roman" panose="02020603050405020304" pitchFamily="18" charset="0"/>
                <a:cs typeface="Times New Roman" panose="02020603050405020304" pitchFamily="18" charset="0"/>
              </a:rPr>
              <a:t>remains monovalent even when the prepositional phrase </a:t>
            </a:r>
            <a:r>
              <a:rPr lang="en-US" sz="2000" b="0" i="1" u="none" strike="noStrike" baseline="0" dirty="0">
                <a:latin typeface="Times New Roman" panose="02020603050405020304" pitchFamily="18" charset="0"/>
                <a:cs typeface="Times New Roman" panose="02020603050405020304" pitchFamily="18" charset="0"/>
              </a:rPr>
              <a:t>in the typology class </a:t>
            </a:r>
            <a:r>
              <a:rPr lang="en-US" sz="2000" b="0" i="0" u="none" strike="noStrike" baseline="0" dirty="0">
                <a:latin typeface="Times New Roman" panose="02020603050405020304" pitchFamily="18" charset="0"/>
                <a:cs typeface="Times New Roman" panose="02020603050405020304" pitchFamily="18" charset="0"/>
              </a:rPr>
              <a:t>co-occurs.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the same way, </a:t>
            </a:r>
            <a:r>
              <a:rPr lang="en-US" sz="2000" b="0" i="1" u="none" strike="noStrike" baseline="0" dirty="0">
                <a:latin typeface="Times New Roman" panose="02020603050405020304" pitchFamily="18" charset="0"/>
                <a:cs typeface="Times New Roman" panose="02020603050405020304" pitchFamily="18" charset="0"/>
              </a:rPr>
              <a:t>touch </a:t>
            </a:r>
            <a:r>
              <a:rPr lang="en-US" sz="2000" b="0" i="0" u="none" strike="noStrike" baseline="0" dirty="0">
                <a:latin typeface="Times New Roman" panose="02020603050405020304" pitchFamily="18" charset="0"/>
                <a:cs typeface="Times New Roman" panose="02020603050405020304" pitchFamily="18" charset="0"/>
              </a:rPr>
              <a:t>(2b) has a valence of two, and </a:t>
            </a:r>
            <a:r>
              <a:rPr lang="en-US" sz="2000" b="0" i="1" u="none" strike="noStrike" baseline="0" dirty="0">
                <a:latin typeface="Times New Roman" panose="02020603050405020304" pitchFamily="18" charset="0"/>
                <a:cs typeface="Times New Roman" panose="02020603050405020304" pitchFamily="18" charset="0"/>
              </a:rPr>
              <a:t>give </a:t>
            </a:r>
            <a:r>
              <a:rPr lang="en-US" sz="2000" b="0" i="0" u="none" strike="noStrike" baseline="0" dirty="0">
                <a:latin typeface="Times New Roman" panose="02020603050405020304" pitchFamily="18" charset="0"/>
                <a:cs typeface="Times New Roman" panose="02020603050405020304" pitchFamily="18" charset="0"/>
              </a:rPr>
              <a:t>has a valence of three.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a:t>
            </a:fld>
            <a:endParaRPr lang="en-IN"/>
          </a:p>
        </p:txBody>
      </p:sp>
    </p:spTree>
    <p:extLst>
      <p:ext uri="{BB962C8B-B14F-4D97-AF65-F5344CB8AC3E}">
        <p14:creationId xmlns:p14="http://schemas.microsoft.com/office/powerpoint/2010/main" val="4036057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5AFE4-78E2-0C50-9C68-673B7A54E8E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868027A-D25A-482D-F988-445DA1584E49}"/>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1.2 Valence-Increasing Devices / operations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two basic ways languages increase verb valence: causatives and </a:t>
            </a:r>
            <a:r>
              <a:rPr lang="en-US" sz="2000" dirty="0" err="1">
                <a:latin typeface="Times New Roman" panose="02020603050405020304" pitchFamily="18" charset="0"/>
                <a:cs typeface="Times New Roman" panose="02020603050405020304" pitchFamily="18" charset="0"/>
              </a:rPr>
              <a:t>applicatives</a:t>
            </a:r>
            <a:r>
              <a:rPr lang="en-US" sz="2000" dirty="0">
                <a:latin typeface="Times New Roman" panose="02020603050405020304" pitchFamily="18" charset="0"/>
                <a:cs typeface="Times New Roman" panose="02020603050405020304" pitchFamily="18" charset="0"/>
              </a:rPr>
              <a:t> (promoting nonrequired arguments to object status)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6148985-76C7-CA23-C25B-58906B58F4B5}"/>
              </a:ext>
            </a:extLst>
          </p:cNvPr>
          <p:cNvSpPr>
            <a:spLocks noGrp="1"/>
          </p:cNvSpPr>
          <p:nvPr>
            <p:ph type="sldNum" sz="quarter" idx="12"/>
          </p:nvPr>
        </p:nvSpPr>
        <p:spPr/>
        <p:txBody>
          <a:bodyPr/>
          <a:lstStyle/>
          <a:p>
            <a:fld id="{9953917B-9314-44A8-9CF5-8C1178B13F89}" type="slidenum">
              <a:rPr lang="en-IN" smtClean="0"/>
              <a:t>30</a:t>
            </a:fld>
            <a:endParaRPr lang="en-IN"/>
          </a:p>
        </p:txBody>
      </p:sp>
    </p:spTree>
    <p:extLst>
      <p:ext uri="{BB962C8B-B14F-4D97-AF65-F5344CB8AC3E}">
        <p14:creationId xmlns:p14="http://schemas.microsoft.com/office/powerpoint/2010/main" val="1664570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4A949-7045-D032-66E1-C1A2D9B80C1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DA33DFC-A2C2-9587-1927-8ADE701BA6CC}"/>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Causatives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 common way to increase the valence of a verb is by using </a:t>
            </a:r>
            <a:r>
              <a:rPr lang="en-US" sz="2000" b="1" dirty="0">
                <a:latin typeface="Times New Roman" panose="02020603050405020304" pitchFamily="18" charset="0"/>
                <a:cs typeface="Times New Roman" panose="02020603050405020304" pitchFamily="18" charset="0"/>
              </a:rPr>
              <a:t>causative constructions.</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causative is a linguistic device by which the relationship between two events is explicitly captured within a single clause.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Causatives can be divided into three types: lexical, morphological, and periphrastic/analytic. But will not go into this in detail</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B8475AC-6BD8-0682-EF2A-72EBA340B009}"/>
              </a:ext>
            </a:extLst>
          </p:cNvPr>
          <p:cNvSpPr>
            <a:spLocks noGrp="1"/>
          </p:cNvSpPr>
          <p:nvPr>
            <p:ph type="sldNum" sz="quarter" idx="12"/>
          </p:nvPr>
        </p:nvSpPr>
        <p:spPr/>
        <p:txBody>
          <a:bodyPr/>
          <a:lstStyle/>
          <a:p>
            <a:fld id="{9953917B-9314-44A8-9CF5-8C1178B13F89}" type="slidenum">
              <a:rPr lang="en-IN" smtClean="0"/>
              <a:t>31</a:t>
            </a:fld>
            <a:endParaRPr lang="en-IN"/>
          </a:p>
        </p:txBody>
      </p:sp>
    </p:spTree>
    <p:extLst>
      <p:ext uri="{BB962C8B-B14F-4D97-AF65-F5344CB8AC3E}">
        <p14:creationId xmlns:p14="http://schemas.microsoft.com/office/powerpoint/2010/main" val="1267680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BF99A-2A58-E4E8-465D-D6D9A960E49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86D665A-779A-5615-5C2D-8D37BA7AF7A5}"/>
              </a:ext>
            </a:extLst>
          </p:cNvPr>
          <p:cNvSpPr>
            <a:spLocks noGrp="1"/>
          </p:cNvSpPr>
          <p:nvPr>
            <p:ph type="subTitle" idx="1"/>
          </p:nvPr>
        </p:nvSpPr>
        <p:spPr>
          <a:xfrm>
            <a:off x="936172" y="564923"/>
            <a:ext cx="11179628" cy="5791427"/>
          </a:xfrm>
        </p:spPr>
        <p:txBody>
          <a:bodyPr>
            <a:normAutofit lnSpcReduction="10000"/>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 </a:t>
            </a:r>
            <a:r>
              <a:rPr lang="en-US" sz="2000" b="1" dirty="0">
                <a:latin typeface="Times New Roman" panose="02020603050405020304" pitchFamily="18" charset="0"/>
                <a:cs typeface="Times New Roman" panose="02020603050405020304" pitchFamily="18" charset="0"/>
              </a:rPr>
              <a:t>causative </a:t>
            </a:r>
            <a:r>
              <a:rPr lang="en-US" sz="2000" dirty="0">
                <a:latin typeface="Times New Roman" panose="02020603050405020304" pitchFamily="18" charset="0"/>
                <a:cs typeface="Times New Roman" panose="02020603050405020304" pitchFamily="18" charset="0"/>
              </a:rPr>
              <a:t>is one kind of "valence increasing" operation.</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Causative constructions can be formed on the basis of intransitive or transitive caused events. </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Causative predicates always involve one more argument than the caused predicate. </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Therefore if the caused event is intransitive, the causative is transitive.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If the caused event is transitive, the causative is </a:t>
            </a:r>
            <a:r>
              <a:rPr lang="en-US" sz="2000" dirty="0" err="1">
                <a:latin typeface="Times New Roman" panose="02020603050405020304" pitchFamily="18" charset="0"/>
                <a:cs typeface="Times New Roman" panose="02020603050405020304" pitchFamily="18" charset="0"/>
              </a:rPr>
              <a:t>bitransitive</a:t>
            </a:r>
            <a:r>
              <a:rPr lang="en-US" sz="2000" dirty="0">
                <a:latin typeface="Times New Roman" panose="02020603050405020304" pitchFamily="18" charset="0"/>
                <a:cs typeface="Times New Roman" panose="02020603050405020304" pitchFamily="18" charset="0"/>
              </a:rPr>
              <a:t>, etc.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For example,</a:t>
            </a:r>
          </a:p>
          <a:p>
            <a:pPr lvl="2" algn="l">
              <a:lnSpc>
                <a:spcPct val="150000"/>
              </a:lnSpc>
              <a:spcBef>
                <a:spcPts val="0"/>
              </a:spcBef>
            </a:pPr>
            <a:r>
              <a:rPr lang="en-US" b="1" dirty="0">
                <a:latin typeface="Times New Roman" panose="02020603050405020304" pitchFamily="18" charset="0"/>
                <a:cs typeface="Times New Roman" panose="02020603050405020304" pitchFamily="18" charset="0"/>
              </a:rPr>
              <a:t>Intransitive-caused event:</a:t>
            </a:r>
          </a:p>
          <a:p>
            <a:pPr lvl="2" algn="l">
              <a:lnSpc>
                <a:spcPct val="150000"/>
              </a:lnSpc>
              <a:spcBef>
                <a:spcPts val="0"/>
              </a:spcBef>
            </a:pPr>
            <a:r>
              <a:rPr lang="en-US" dirty="0">
                <a:latin typeface="Times New Roman" panose="02020603050405020304" pitchFamily="18" charset="0"/>
                <a:cs typeface="Times New Roman" panose="02020603050405020304" pitchFamily="18" charset="0"/>
              </a:rPr>
              <a:t>John made [Mary laugh].           [In intransitive: </a:t>
            </a:r>
            <a:r>
              <a:rPr lang="en-US" b="1" dirty="0">
                <a:latin typeface="Times New Roman" panose="02020603050405020304" pitchFamily="18" charset="0"/>
                <a:cs typeface="Times New Roman" panose="02020603050405020304" pitchFamily="18" charset="0"/>
              </a:rPr>
              <a:t>Mary laugh</a:t>
            </a:r>
            <a:r>
              <a:rPr lang="en-US" dirty="0">
                <a:latin typeface="Times New Roman" panose="02020603050405020304" pitchFamily="18" charset="0"/>
                <a:cs typeface="Times New Roman" panose="02020603050405020304" pitchFamily="18" charset="0"/>
              </a:rPr>
              <a:t>]</a:t>
            </a:r>
          </a:p>
          <a:p>
            <a:pPr lvl="2" algn="l">
              <a:lnSpc>
                <a:spcPct val="150000"/>
              </a:lnSpc>
              <a:spcBef>
                <a:spcPts val="0"/>
              </a:spcBef>
            </a:pPr>
            <a:r>
              <a:rPr lang="en-US" b="1" dirty="0">
                <a:latin typeface="Times New Roman" panose="02020603050405020304" pitchFamily="18" charset="0"/>
                <a:cs typeface="Times New Roman" panose="02020603050405020304" pitchFamily="18" charset="0"/>
              </a:rPr>
              <a:t>Transitive-caused event:</a:t>
            </a:r>
          </a:p>
          <a:p>
            <a:pPr lvl="2" algn="l">
              <a:lnSpc>
                <a:spcPct val="150000"/>
              </a:lnSpc>
              <a:spcBef>
                <a:spcPts val="0"/>
              </a:spcBef>
            </a:pPr>
            <a:r>
              <a:rPr lang="en-US" dirty="0">
                <a:latin typeface="Times New Roman" panose="02020603050405020304" pitchFamily="18" charset="0"/>
                <a:cs typeface="Times New Roman" panose="02020603050405020304" pitchFamily="18" charset="0"/>
              </a:rPr>
              <a:t>John made [Mary eat a mango].  [In transitive: </a:t>
            </a:r>
            <a:r>
              <a:rPr lang="en-US" b="1" dirty="0">
                <a:latin typeface="Times New Roman" panose="02020603050405020304" pitchFamily="18" charset="0"/>
                <a:cs typeface="Times New Roman" panose="02020603050405020304" pitchFamily="18" charset="0"/>
              </a:rPr>
              <a:t>Mary ate a mango</a:t>
            </a:r>
            <a:r>
              <a:rPr lang="en-US"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instance of a simple intransitive and transitive sentence for which the verb valence one and two, respectively. </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addition of the causative prefix increases the valence to two and three, respectively.</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F5C02E7-33CB-3E3A-5FED-44A7A0973F2E}"/>
              </a:ext>
            </a:extLst>
          </p:cNvPr>
          <p:cNvSpPr>
            <a:spLocks noGrp="1"/>
          </p:cNvSpPr>
          <p:nvPr>
            <p:ph type="sldNum" sz="quarter" idx="12"/>
          </p:nvPr>
        </p:nvSpPr>
        <p:spPr/>
        <p:txBody>
          <a:bodyPr/>
          <a:lstStyle/>
          <a:p>
            <a:fld id="{9953917B-9314-44A8-9CF5-8C1178B13F89}" type="slidenum">
              <a:rPr lang="en-IN" smtClean="0"/>
              <a:t>32</a:t>
            </a:fld>
            <a:endParaRPr lang="en-IN"/>
          </a:p>
        </p:txBody>
      </p:sp>
    </p:spTree>
    <p:extLst>
      <p:ext uri="{BB962C8B-B14F-4D97-AF65-F5344CB8AC3E}">
        <p14:creationId xmlns:p14="http://schemas.microsoft.com/office/powerpoint/2010/main" val="174075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AA09D-5AD2-5458-DA96-F607FE841D8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434746A-C232-F699-C055-190D98BB8945}"/>
              </a:ext>
            </a:extLst>
          </p:cNvPr>
          <p:cNvSpPr>
            <a:spLocks noGrp="1"/>
          </p:cNvSpPr>
          <p:nvPr>
            <p:ph type="subTitle" idx="1"/>
          </p:nvPr>
        </p:nvSpPr>
        <p:spPr>
          <a:xfrm>
            <a:off x="936172" y="564923"/>
            <a:ext cx="11179628" cy="5791427"/>
          </a:xfrm>
        </p:spPr>
        <p:txBody>
          <a:bodyPr>
            <a:normAutofit/>
          </a:bodyPr>
          <a:lstStyle/>
          <a:p>
            <a:pPr marL="342900" indent="-342900" algn="just">
              <a:lnSpc>
                <a:spcPct val="150000"/>
              </a:lnSpc>
              <a:spcBef>
                <a:spcPts val="0"/>
              </a:spcBef>
              <a:buFont typeface="Wingdings" panose="05000000000000000000" pitchFamily="2" charset="2"/>
              <a:buChar char="Ø"/>
            </a:pPr>
            <a:r>
              <a:rPr lang="en-US" sz="2000" b="1" dirty="0" err="1">
                <a:latin typeface="Times New Roman" panose="02020603050405020304" pitchFamily="18" charset="0"/>
                <a:cs typeface="Times New Roman" panose="02020603050405020304" pitchFamily="18" charset="0"/>
              </a:rPr>
              <a:t>Applicatives</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another kind of "valence increasing" operation, promoting nonrequired arguments to </a:t>
            </a:r>
            <a:r>
              <a:rPr lang="en-US" sz="2000" b="1" dirty="0">
                <a:latin typeface="Times New Roman" panose="02020603050405020304" pitchFamily="18" charset="0"/>
                <a:cs typeface="Times New Roman" panose="02020603050405020304" pitchFamily="18" charset="0"/>
              </a:rPr>
              <a:t>object status</a:t>
            </a:r>
            <a:r>
              <a:rPr lang="en-US" sz="2000" dirty="0">
                <a:latin typeface="Times New Roman" panose="02020603050405020304" pitchFamily="18" charset="0"/>
                <a:cs typeface="Times New Roman" panose="02020603050405020304" pitchFamily="18" charset="0"/>
              </a:rPr>
              <a:t>.</a:t>
            </a:r>
          </a:p>
          <a:p>
            <a:pPr marL="342900" indent="-342900" algn="just">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languages have operations whereby a verb is marked for </a:t>
            </a:r>
            <a:r>
              <a:rPr lang="en-US" sz="2000" b="1" dirty="0">
                <a:latin typeface="Times New Roman" panose="02020603050405020304" pitchFamily="18" charset="0"/>
                <a:cs typeface="Times New Roman" panose="02020603050405020304" pitchFamily="18" charset="0"/>
              </a:rPr>
              <a:t>the semantic role of a direct object</a:t>
            </a:r>
            <a:r>
              <a:rPr lang="en-US" sz="2000" dirty="0">
                <a:latin typeface="Times New Roman" panose="02020603050405020304" pitchFamily="18" charset="0"/>
                <a:cs typeface="Times New Roman" panose="02020603050405020304" pitchFamily="18" charset="0"/>
              </a:rPr>
              <a:t>.</a:t>
            </a:r>
          </a:p>
          <a:p>
            <a:pPr marL="342900" indent="-342900" algn="just">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most cases, an applicative can be insightfully described as a </a:t>
            </a:r>
            <a:r>
              <a:rPr lang="en-US" sz="2000" b="1" dirty="0">
                <a:latin typeface="Times New Roman" panose="02020603050405020304" pitchFamily="18" charset="0"/>
                <a:cs typeface="Times New Roman" panose="02020603050405020304" pitchFamily="18" charset="0"/>
              </a:rPr>
              <a:t>valence increasing operation </a:t>
            </a:r>
            <a:r>
              <a:rPr lang="en-US" sz="2000" dirty="0">
                <a:latin typeface="Times New Roman" panose="02020603050405020304" pitchFamily="18" charset="0"/>
                <a:cs typeface="Times New Roman" panose="02020603050405020304" pitchFamily="18" charset="0"/>
              </a:rPr>
              <a:t>that brings a peripheral participant onto center stage by making it into a direct object.</a:t>
            </a: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     The "new" direct object is sometimes referred to as the applied object. Hence, we have the term </a:t>
            </a:r>
          </a:p>
          <a:p>
            <a:pPr algn="just">
              <a:lnSpc>
                <a:spcPct val="150000"/>
              </a:lnSpc>
              <a:spcBef>
                <a:spcPts val="0"/>
              </a:spcBef>
            </a:pPr>
            <a:r>
              <a:rPr lang="en-US" sz="2000" b="1" dirty="0">
                <a:latin typeface="Times New Roman" panose="02020603050405020304" pitchFamily="18" charset="0"/>
                <a:cs typeface="Times New Roman" panose="02020603050405020304" pitchFamily="18" charset="0"/>
              </a:rPr>
              <a:t>     applicative</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verbs that already have one direct object, the applicative either results in a three-argument (ditransitive) verb, or the "original" direct object ceases to be expressed. </a:t>
            </a:r>
          </a:p>
          <a:p>
            <a:pPr marL="342900" indent="-342900" algn="just">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latter case, the applicative </a:t>
            </a:r>
            <a:r>
              <a:rPr lang="en-US" sz="2000" b="1" dirty="0">
                <a:latin typeface="Times New Roman" panose="02020603050405020304" pitchFamily="18" charset="0"/>
                <a:cs typeface="Times New Roman" panose="02020603050405020304" pitchFamily="18" charset="0"/>
              </a:rPr>
              <a:t>cannot </a:t>
            </a:r>
            <a:r>
              <a:rPr lang="en-US" sz="2000" dirty="0">
                <a:latin typeface="Times New Roman" panose="02020603050405020304" pitchFamily="18" charset="0"/>
                <a:cs typeface="Times New Roman" panose="02020603050405020304" pitchFamily="18" charset="0"/>
              </a:rPr>
              <a:t>be considered a </a:t>
            </a:r>
            <a:r>
              <a:rPr lang="en-US" sz="2000" b="1" dirty="0">
                <a:latin typeface="Times New Roman" panose="02020603050405020304" pitchFamily="18" charset="0"/>
                <a:cs typeface="Times New Roman" panose="02020603050405020304" pitchFamily="18" charset="0"/>
              </a:rPr>
              <a:t>valence increasing device</a:t>
            </a:r>
            <a:r>
              <a:rPr lang="en-US" sz="2000" dirty="0">
                <a:latin typeface="Times New Roman" panose="02020603050405020304" pitchFamily="18" charset="0"/>
                <a:cs typeface="Times New Roman" panose="02020603050405020304" pitchFamily="18" charset="0"/>
              </a:rPr>
              <a:t>, since the original and the resulting verb have the same number of arguments; rather, the applicative simply ascribes a new, formerly peripheral, semantic role to the direct object.</a:t>
            </a:r>
          </a:p>
        </p:txBody>
      </p:sp>
      <p:sp>
        <p:nvSpPr>
          <p:cNvPr id="5" name="Slide Number Placeholder 4">
            <a:extLst>
              <a:ext uri="{FF2B5EF4-FFF2-40B4-BE49-F238E27FC236}">
                <a16:creationId xmlns:a16="http://schemas.microsoft.com/office/drawing/2014/main" id="{A9B9E0FE-6B50-35B4-ED31-58E1D710D9E7}"/>
              </a:ext>
            </a:extLst>
          </p:cNvPr>
          <p:cNvSpPr>
            <a:spLocks noGrp="1"/>
          </p:cNvSpPr>
          <p:nvPr>
            <p:ph type="sldNum" sz="quarter" idx="12"/>
          </p:nvPr>
        </p:nvSpPr>
        <p:spPr/>
        <p:txBody>
          <a:bodyPr/>
          <a:lstStyle/>
          <a:p>
            <a:fld id="{9953917B-9314-44A8-9CF5-8C1178B13F89}" type="slidenum">
              <a:rPr lang="en-IN" smtClean="0"/>
              <a:t>33</a:t>
            </a:fld>
            <a:endParaRPr lang="en-IN"/>
          </a:p>
        </p:txBody>
      </p:sp>
    </p:spTree>
    <p:extLst>
      <p:ext uri="{BB962C8B-B14F-4D97-AF65-F5344CB8AC3E}">
        <p14:creationId xmlns:p14="http://schemas.microsoft.com/office/powerpoint/2010/main" val="2361632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29757-C7D4-B059-2E15-64CA2999FA3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EBDB890-30AF-1B34-AE2A-4C8FFFD3684A}"/>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1" i="0" u="none" strike="noStrike" baseline="0" dirty="0">
                <a:latin typeface="Times New Roman" panose="02020603050405020304" pitchFamily="18" charset="0"/>
                <a:cs typeface="Times New Roman" panose="02020603050405020304" pitchFamily="18" charset="0"/>
              </a:rPr>
              <a:t>Yagua</a:t>
            </a:r>
            <a:r>
              <a:rPr lang="en-US" sz="2000" b="0" i="0" u="none" strike="noStrike" baseline="0" dirty="0">
                <a:latin typeface="Times New Roman" panose="02020603050405020304" pitchFamily="18" charset="0"/>
                <a:cs typeface="Times New Roman" panose="02020603050405020304" pitchFamily="18" charset="0"/>
              </a:rPr>
              <a:t> has an applicative that does increase valence. The applicative </a:t>
            </a:r>
            <a:r>
              <a:rPr lang="en-US" sz="2000" b="1" i="0" u="none" strike="noStrike" baseline="0" dirty="0">
                <a:latin typeface="Times New Roman" panose="02020603050405020304" pitchFamily="18" charset="0"/>
                <a:cs typeface="Times New Roman" panose="02020603050405020304" pitchFamily="18" charset="0"/>
              </a:rPr>
              <a:t>suffix </a:t>
            </a:r>
            <a:r>
              <a:rPr lang="en-US" sz="2000" b="1" i="1" u="none" strike="noStrike" baseline="0" dirty="0">
                <a:latin typeface="Times New Roman" panose="02020603050405020304" pitchFamily="18" charset="0"/>
                <a:cs typeface="Times New Roman" panose="02020603050405020304" pitchFamily="18" charset="0"/>
              </a:rPr>
              <a:t>-ta </a:t>
            </a:r>
            <a:r>
              <a:rPr lang="en-US" sz="2000" b="0" i="0" u="none" strike="noStrike" baseline="0" dirty="0">
                <a:latin typeface="Times New Roman" panose="02020603050405020304" pitchFamily="18" charset="0"/>
                <a:cs typeface="Times New Roman" panose="02020603050405020304" pitchFamily="18" charset="0"/>
              </a:rPr>
              <a:t>indicates that a locative or instrumental participant is in direct </a:t>
            </a:r>
            <a:r>
              <a:rPr lang="en-IN" sz="2000" b="0" i="0" u="none" strike="noStrike" baseline="0" dirty="0">
                <a:latin typeface="Times New Roman" panose="02020603050405020304" pitchFamily="18" charset="0"/>
                <a:cs typeface="Times New Roman" panose="02020603050405020304" pitchFamily="18" charset="0"/>
              </a:rPr>
              <a:t>object position:</a:t>
            </a:r>
          </a:p>
          <a:p>
            <a:pPr lvl="1" algn="l"/>
            <a:endParaRPr lang="en-IN" b="0" i="0" u="none" strike="noStrike" baseline="0" dirty="0">
              <a:latin typeface="Times New Roman" panose="02020603050405020304" pitchFamily="18" charset="0"/>
              <a:cs typeface="Times New Roman" panose="02020603050405020304" pitchFamily="18" charset="0"/>
            </a:endParaRPr>
          </a:p>
          <a:p>
            <a:pPr lvl="1" algn="l"/>
            <a:r>
              <a:rPr lang="en-IN" dirty="0">
                <a:latin typeface="Times New Roman" panose="02020603050405020304" pitchFamily="18" charset="0"/>
                <a:cs typeface="Times New Roman" panose="02020603050405020304" pitchFamily="18" charset="0"/>
              </a:rPr>
              <a:t> </a:t>
            </a:r>
            <a:r>
              <a:rPr lang="en-IN" b="0" i="0" u="none" strike="noStrike" baseline="0" dirty="0">
                <a:latin typeface="Times New Roman" panose="02020603050405020304" pitchFamily="18" charset="0"/>
                <a:cs typeface="Times New Roman" panose="02020603050405020304" pitchFamily="18" charset="0"/>
              </a:rPr>
              <a:t>(1) a. </a:t>
            </a:r>
            <a:r>
              <a:rPr lang="en-IN" b="0" i="0" u="none" strike="noStrike" baseline="0" dirty="0" err="1">
                <a:latin typeface="Times New Roman" panose="02020603050405020304" pitchFamily="18" charset="0"/>
                <a:cs typeface="Times New Roman" panose="02020603050405020304" pitchFamily="18" charset="0"/>
              </a:rPr>
              <a:t>sa-duu</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ra-viimu</a:t>
            </a:r>
            <a:endParaRPr lang="en-IN" b="0" i="0" u="none" strike="noStrike" baseline="0" dirty="0">
              <a:latin typeface="Times New Roman" panose="02020603050405020304" pitchFamily="18" charset="0"/>
              <a:cs typeface="Times New Roman" panose="02020603050405020304" pitchFamily="18" charset="0"/>
            </a:endParaRPr>
          </a:p>
          <a:p>
            <a:pPr lvl="1" algn="l"/>
            <a:r>
              <a:rPr lang="en-IN" b="0" i="0" u="none" strike="noStrike" baseline="0" dirty="0">
                <a:latin typeface="Times New Roman" panose="02020603050405020304" pitchFamily="18" charset="0"/>
                <a:cs typeface="Times New Roman" panose="02020603050405020304" pitchFamily="18" charset="0"/>
              </a:rPr>
              <a:t>           3sG-blow INAN-into</a:t>
            </a:r>
          </a:p>
          <a:p>
            <a:pPr lvl="1" algn="l"/>
            <a:r>
              <a:rPr lang="en-US" b="0" i="0" u="none" strike="noStrike" baseline="0" dirty="0">
                <a:latin typeface="Times New Roman" panose="02020603050405020304" pitchFamily="18" charset="0"/>
                <a:cs typeface="Times New Roman" panose="02020603050405020304" pitchFamily="18" charset="0"/>
              </a:rPr>
              <a:t>           "He blows into it." (valence = 1)</a:t>
            </a:r>
          </a:p>
          <a:p>
            <a:pPr lvl="1" algn="l"/>
            <a:endParaRPr lang="en-IN" b="0" i="0" u="none" strike="noStrike" baseline="0" dirty="0">
              <a:latin typeface="Times New Roman" panose="02020603050405020304" pitchFamily="18" charset="0"/>
              <a:cs typeface="Times New Roman" panose="02020603050405020304" pitchFamily="18" charset="0"/>
            </a:endParaRPr>
          </a:p>
          <a:p>
            <a:pPr lvl="1" algn="l"/>
            <a:r>
              <a:rPr lang="en-IN" dirty="0">
                <a:latin typeface="Times New Roman" panose="02020603050405020304" pitchFamily="18" charset="0"/>
                <a:cs typeface="Times New Roman" panose="02020603050405020304" pitchFamily="18" charset="0"/>
              </a:rPr>
              <a:t>       </a:t>
            </a:r>
            <a:r>
              <a:rPr lang="en-IN" b="0" i="0" u="none" strike="noStrike" baseline="0" dirty="0">
                <a:latin typeface="Times New Roman" panose="02020603050405020304" pitchFamily="18" charset="0"/>
                <a:cs typeface="Times New Roman" panose="02020603050405020304" pitchFamily="18" charset="0"/>
              </a:rPr>
              <a:t>b. </a:t>
            </a:r>
            <a:r>
              <a:rPr lang="en-IN" b="0" i="0" u="none" strike="noStrike" baseline="0" dirty="0" err="1">
                <a:latin typeface="Times New Roman" panose="02020603050405020304" pitchFamily="18" charset="0"/>
                <a:cs typeface="Times New Roman" panose="02020603050405020304" pitchFamily="18" charset="0"/>
              </a:rPr>
              <a:t>sa</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duu</a:t>
            </a:r>
            <a:r>
              <a:rPr lang="en-IN" b="0" i="0" u="none" strike="noStrike" baseline="0" dirty="0">
                <a:latin typeface="Times New Roman" panose="02020603050405020304" pitchFamily="18" charset="0"/>
                <a:cs typeface="Times New Roman" panose="02020603050405020304" pitchFamily="18" charset="0"/>
              </a:rPr>
              <a:t>-ta-ra</a:t>
            </a:r>
          </a:p>
          <a:p>
            <a:pPr lvl="1" algn="l"/>
            <a:r>
              <a:rPr lang="en-IN" b="0" i="0" u="none" strike="noStrike" baseline="0" dirty="0">
                <a:latin typeface="Times New Roman" panose="02020603050405020304" pitchFamily="18" charset="0"/>
                <a:cs typeface="Times New Roman" panose="02020603050405020304" pitchFamily="18" charset="0"/>
              </a:rPr>
              <a:t>           3SG-bl0W-TA-INAN:0BJ</a:t>
            </a:r>
          </a:p>
          <a:p>
            <a:pPr lvl="1" algn="l"/>
            <a:r>
              <a:rPr lang="en-US" b="0" i="0" u="none" strike="noStrike" baseline="0" dirty="0">
                <a:latin typeface="Times New Roman" panose="02020603050405020304" pitchFamily="18" charset="0"/>
                <a:cs typeface="Times New Roman" panose="02020603050405020304" pitchFamily="18" charset="0"/>
              </a:rPr>
              <a:t>           "He blows it." (valence = 2)</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79CCB65-CD2F-D463-1EC9-3E0C552E684B}"/>
              </a:ext>
            </a:extLst>
          </p:cNvPr>
          <p:cNvSpPr>
            <a:spLocks noGrp="1"/>
          </p:cNvSpPr>
          <p:nvPr>
            <p:ph type="sldNum" sz="quarter" idx="12"/>
          </p:nvPr>
        </p:nvSpPr>
        <p:spPr/>
        <p:txBody>
          <a:bodyPr/>
          <a:lstStyle/>
          <a:p>
            <a:fld id="{9953917B-9314-44A8-9CF5-8C1178B13F89}" type="slidenum">
              <a:rPr lang="en-IN" smtClean="0"/>
              <a:t>34</a:t>
            </a:fld>
            <a:endParaRPr lang="en-IN"/>
          </a:p>
        </p:txBody>
      </p:sp>
      <p:sp>
        <p:nvSpPr>
          <p:cNvPr id="4" name="TextBox 3">
            <a:extLst>
              <a:ext uri="{FF2B5EF4-FFF2-40B4-BE49-F238E27FC236}">
                <a16:creationId xmlns:a16="http://schemas.microsoft.com/office/drawing/2014/main" id="{BE66B6D5-7822-573C-2C8D-91D1E0F60761}"/>
              </a:ext>
            </a:extLst>
          </p:cNvPr>
          <p:cNvSpPr txBox="1"/>
          <p:nvPr/>
        </p:nvSpPr>
        <p:spPr>
          <a:xfrm>
            <a:off x="7021286" y="1513114"/>
            <a:ext cx="4778828" cy="1200329"/>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verb "</a:t>
            </a:r>
            <a:r>
              <a:rPr lang="en-IN" b="1" dirty="0">
                <a:latin typeface="Times New Roman" panose="02020603050405020304" pitchFamily="18" charset="0"/>
                <a:cs typeface="Times New Roman" panose="02020603050405020304" pitchFamily="18" charset="0"/>
              </a:rPr>
              <a:t>blows</a:t>
            </a:r>
            <a:r>
              <a:rPr lang="en-IN" dirty="0">
                <a:latin typeface="Times New Roman" panose="02020603050405020304" pitchFamily="18" charset="0"/>
                <a:cs typeface="Times New Roman" panose="02020603050405020304" pitchFamily="18" charset="0"/>
              </a:rPr>
              <a:t>" is </a:t>
            </a:r>
            <a:r>
              <a:rPr lang="en-IN" b="1" dirty="0">
                <a:latin typeface="Times New Roman" panose="02020603050405020304" pitchFamily="18" charset="0"/>
                <a:cs typeface="Times New Roman" panose="02020603050405020304" pitchFamily="18" charset="0"/>
              </a:rPr>
              <a:t>intransitive</a:t>
            </a:r>
            <a:r>
              <a:rPr lang="en-IN" dirty="0">
                <a:latin typeface="Times New Roman" panose="02020603050405020304" pitchFamily="18" charset="0"/>
                <a:cs typeface="Times New Roman" panose="02020603050405020304" pitchFamily="18" charset="0"/>
              </a:rPr>
              <a:t> because it </a:t>
            </a:r>
            <a:r>
              <a:rPr lang="en-IN" b="1" dirty="0">
                <a:latin typeface="Times New Roman" panose="02020603050405020304" pitchFamily="18" charset="0"/>
                <a:cs typeface="Times New Roman" panose="02020603050405020304" pitchFamily="18" charset="0"/>
              </a:rPr>
              <a:t>doesn't take a direct object</a:t>
            </a:r>
            <a:r>
              <a:rPr lang="en-IN" dirty="0">
                <a:latin typeface="Times New Roman" panose="02020603050405020304" pitchFamily="18" charset="0"/>
                <a:cs typeface="Times New Roman" panose="02020603050405020304" pitchFamily="18" charset="0"/>
              </a:rPr>
              <a:t>, and the phrase "into it" functions as a prepositional phrase describing the action, not an object. </a:t>
            </a:r>
          </a:p>
        </p:txBody>
      </p:sp>
    </p:spTree>
    <p:extLst>
      <p:ext uri="{BB962C8B-B14F-4D97-AF65-F5344CB8AC3E}">
        <p14:creationId xmlns:p14="http://schemas.microsoft.com/office/powerpoint/2010/main" val="391304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9347F-FE80-3C7B-E826-FE10727DBA1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7158392-6944-BE93-0BED-CF2D41789CCA}"/>
              </a:ext>
            </a:extLst>
          </p:cNvPr>
          <p:cNvSpPr>
            <a:spLocks noGrp="1"/>
          </p:cNvSpPr>
          <p:nvPr>
            <p:ph type="subTitle" idx="1"/>
          </p:nvPr>
        </p:nvSpPr>
        <p:spPr>
          <a:xfrm>
            <a:off x="936172" y="564923"/>
            <a:ext cx="11179628" cy="5791427"/>
          </a:xfrm>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The same </a:t>
            </a:r>
            <a:r>
              <a:rPr lang="en-US" sz="2000" b="1" i="0" u="none" strike="noStrike" baseline="0" dirty="0">
                <a:latin typeface="Times New Roman" panose="02020603050405020304" pitchFamily="18" charset="0"/>
                <a:cs typeface="Times New Roman" panose="02020603050405020304" pitchFamily="18" charset="0"/>
              </a:rPr>
              <a:t>suffix </a:t>
            </a:r>
            <a:r>
              <a:rPr lang="en-US" sz="2000" b="1" i="1" u="none" strike="noStrike" baseline="0" dirty="0">
                <a:latin typeface="Times New Roman" panose="02020603050405020304" pitchFamily="18" charset="0"/>
                <a:cs typeface="Times New Roman" panose="02020603050405020304" pitchFamily="18" charset="0"/>
              </a:rPr>
              <a:t>-ta </a:t>
            </a:r>
            <a:r>
              <a:rPr lang="en-US" sz="2000" b="0" i="0" u="none" strike="noStrike" baseline="0" dirty="0">
                <a:latin typeface="Times New Roman" panose="02020603050405020304" pitchFamily="18" charset="0"/>
                <a:cs typeface="Times New Roman" panose="02020603050405020304" pitchFamily="18" charset="0"/>
              </a:rPr>
              <a:t>can be used with transitive verbs, in which case it increases valence from two to three:</a:t>
            </a:r>
          </a:p>
          <a:p>
            <a:pPr lvl="1" algn="l"/>
            <a:r>
              <a:rPr lang="en-IN" b="0" i="0" u="none" strike="noStrike" baseline="0" dirty="0">
                <a:latin typeface="Times New Roman" panose="02020603050405020304" pitchFamily="18" charset="0"/>
                <a:cs typeface="Times New Roman" panose="02020603050405020304" pitchFamily="18" charset="0"/>
              </a:rPr>
              <a:t>(2) a.  </a:t>
            </a:r>
            <a:r>
              <a:rPr lang="en-IN" b="0" i="0" u="none" strike="noStrike" baseline="0" dirty="0" err="1">
                <a:latin typeface="Times New Roman" panose="02020603050405020304" pitchFamily="18" charset="0"/>
                <a:cs typeface="Times New Roman" panose="02020603050405020304" pitchFamily="18" charset="0"/>
              </a:rPr>
              <a:t>si</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ichitf</a:t>
            </a:r>
            <a:r>
              <a:rPr lang="en-IN" b="0" i="0" u="none" strike="noStrike" baseline="0" dirty="0">
                <a:latin typeface="Times New Roman" panose="02020603050405020304" pitchFamily="18" charset="0"/>
                <a:cs typeface="Times New Roman" panose="02020603050405020304" pitchFamily="18" charset="0"/>
              </a:rPr>
              <a:t>-rya                   </a:t>
            </a:r>
            <a:r>
              <a:rPr lang="en-IN" b="0" i="0" u="none" strike="noStrike" baseline="0" dirty="0" err="1">
                <a:latin typeface="Times New Roman" panose="02020603050405020304" pitchFamily="18" charset="0"/>
                <a:cs typeface="Times New Roman" panose="02020603050405020304" pitchFamily="18" charset="0"/>
              </a:rPr>
              <a:t>javanu</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quiichi</a:t>
            </a:r>
            <a:r>
              <a:rPr lang="en-IN" b="0" i="1" u="none" strike="noStrike" baseline="0" dirty="0" err="1">
                <a:latin typeface="Times New Roman" panose="02020603050405020304" pitchFamily="18" charset="0"/>
                <a:cs typeface="Times New Roman" panose="02020603050405020304" pitchFamily="18" charset="0"/>
              </a:rPr>
              <a:t>-</a:t>
            </a:r>
            <a:r>
              <a:rPr lang="en-IN" b="1" i="1" u="none" strike="noStrike" baseline="0" dirty="0" err="1">
                <a:latin typeface="Times New Roman" panose="02020603050405020304" pitchFamily="18" charset="0"/>
                <a:cs typeface="Times New Roman" panose="02020603050405020304" pitchFamily="18" charset="0"/>
              </a:rPr>
              <a:t>tya</a:t>
            </a:r>
            <a:endParaRPr lang="en-IN" b="1" i="1" u="none" strike="noStrike" baseline="0" dirty="0">
              <a:latin typeface="Times New Roman" panose="02020603050405020304" pitchFamily="18" charset="0"/>
              <a:cs typeface="Times New Roman" panose="02020603050405020304" pitchFamily="18" charset="0"/>
            </a:endParaRPr>
          </a:p>
          <a:p>
            <a:pPr lvl="1" algn="l"/>
            <a:r>
              <a:rPr lang="en-IN" b="0" i="0" u="none" strike="noStrike" baseline="0" dirty="0">
                <a:latin typeface="Times New Roman" panose="02020603050405020304" pitchFamily="18" charset="0"/>
                <a:cs typeface="Times New Roman" panose="02020603050405020304" pitchFamily="18" charset="0"/>
              </a:rPr>
              <a:t>          3SG-poke-INAN:OBJ  meat      knife-</a:t>
            </a:r>
            <a:r>
              <a:rPr lang="en-IN" dirty="0">
                <a:latin typeface="Times New Roman" panose="02020603050405020304" pitchFamily="18" charset="0"/>
                <a:cs typeface="Times New Roman" panose="02020603050405020304" pitchFamily="18" charset="0"/>
              </a:rPr>
              <a:t>I</a:t>
            </a:r>
            <a:r>
              <a:rPr lang="en-IN" b="0" i="0" u="none" strike="noStrike" baseline="0" dirty="0">
                <a:latin typeface="Times New Roman" panose="02020603050405020304" pitchFamily="18" charset="0"/>
                <a:cs typeface="Times New Roman" panose="02020603050405020304" pitchFamily="18" charset="0"/>
              </a:rPr>
              <a:t>NST</a:t>
            </a:r>
          </a:p>
          <a:p>
            <a:pPr lvl="1" algn="l"/>
            <a:r>
              <a:rPr lang="en-US" b="0" i="0" u="none" strike="noStrike" baseline="0" dirty="0">
                <a:latin typeface="Times New Roman" panose="02020603050405020304" pitchFamily="18" charset="0"/>
                <a:cs typeface="Times New Roman" panose="02020603050405020304" pitchFamily="18" charset="0"/>
              </a:rPr>
              <a:t>          "He poked the meat with the/a knife."    (valence = 2)</a:t>
            </a:r>
          </a:p>
          <a:p>
            <a:pPr lvl="1" algn="l"/>
            <a:endParaRPr lang="en-IN" b="0" i="0" u="none" strike="noStrike" baseline="0" dirty="0">
              <a:latin typeface="Times New Roman" panose="02020603050405020304" pitchFamily="18" charset="0"/>
              <a:cs typeface="Times New Roman" panose="02020603050405020304" pitchFamily="18" charset="0"/>
            </a:endParaRPr>
          </a:p>
          <a:p>
            <a:pPr lvl="1" algn="l"/>
            <a:r>
              <a:rPr lang="en-IN" dirty="0">
                <a:latin typeface="Times New Roman" panose="02020603050405020304" pitchFamily="18" charset="0"/>
                <a:cs typeface="Times New Roman" panose="02020603050405020304" pitchFamily="18" charset="0"/>
              </a:rPr>
              <a:t>     </a:t>
            </a:r>
            <a:r>
              <a:rPr lang="en-IN" b="0" i="0" u="none" strike="noStrike" baseline="0" dirty="0">
                <a:latin typeface="Times New Roman" panose="02020603050405020304" pitchFamily="18" charset="0"/>
                <a:cs typeface="Times New Roman" panose="02020603050405020304" pitchFamily="18" charset="0"/>
              </a:rPr>
              <a:t>b.  </a:t>
            </a:r>
            <a:r>
              <a:rPr lang="en-IN" b="0" i="0" u="none" strike="noStrike" baseline="0" dirty="0" err="1">
                <a:latin typeface="Times New Roman" panose="02020603050405020304" pitchFamily="18" charset="0"/>
                <a:cs typeface="Times New Roman" panose="02020603050405020304" pitchFamily="18" charset="0"/>
              </a:rPr>
              <a:t>si-ichitf-</a:t>
            </a:r>
            <a:r>
              <a:rPr lang="en-IN" b="1" i="0" u="none" strike="noStrike" baseline="0" dirty="0" err="1">
                <a:latin typeface="Times New Roman" panose="02020603050405020304" pitchFamily="18" charset="0"/>
                <a:cs typeface="Times New Roman" panose="02020603050405020304" pitchFamily="18" charset="0"/>
              </a:rPr>
              <a:t>tya</a:t>
            </a:r>
            <a:r>
              <a:rPr lang="en-IN" b="0" i="0" u="none" strike="noStrike" baseline="0" dirty="0" err="1">
                <a:latin typeface="Times New Roman" panose="02020603050405020304" pitchFamily="18" charset="0"/>
                <a:cs typeface="Times New Roman" panose="02020603050405020304" pitchFamily="18" charset="0"/>
              </a:rPr>
              <a:t>-ra</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quiichiy</a:t>
            </a:r>
            <a:endParaRPr lang="en-IN" b="0" i="0" u="none" strike="noStrike" baseline="0" dirty="0">
              <a:latin typeface="Times New Roman" panose="02020603050405020304" pitchFamily="18" charset="0"/>
              <a:cs typeface="Times New Roman" panose="02020603050405020304" pitchFamily="18" charset="0"/>
            </a:endParaRPr>
          </a:p>
          <a:p>
            <a:pPr lvl="1" algn="l"/>
            <a:r>
              <a:rPr lang="en-IN" b="0" i="0" u="none" strike="noStrike" baseline="0" dirty="0">
                <a:latin typeface="Times New Roman" panose="02020603050405020304" pitchFamily="18" charset="0"/>
                <a:cs typeface="Times New Roman" panose="02020603050405020304" pitchFamily="18" charset="0"/>
              </a:rPr>
              <a:t>          3SG-poke-TA-INAN:OBJ   knife</a:t>
            </a:r>
          </a:p>
          <a:p>
            <a:pPr lvl="1" algn="l"/>
            <a:r>
              <a:rPr lang="en-US" b="0" i="0" u="none" strike="noStrike" baseline="0" dirty="0">
                <a:latin typeface="Times New Roman" panose="02020603050405020304" pitchFamily="18" charset="0"/>
                <a:cs typeface="Times New Roman" panose="02020603050405020304" pitchFamily="18" charset="0"/>
              </a:rPr>
              <a:t>          "He poked something with the knife." (valence = 3 in Yagua)</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In 2a, the postposition that marks a nominal as having the semantic role of INSTRUMENT is the same form as the applicative verbal suffix </a:t>
            </a:r>
            <a:r>
              <a:rPr lang="en-US" sz="2000" b="0" i="1" u="none" strike="noStrike" baseline="0" dirty="0">
                <a:latin typeface="Times New Roman" panose="02020603050405020304" pitchFamily="18" charset="0"/>
                <a:cs typeface="Times New Roman" panose="02020603050405020304" pitchFamily="18" charset="0"/>
              </a:rPr>
              <a:t>(-</a:t>
            </a:r>
            <a:r>
              <a:rPr lang="en-US" sz="2000" b="0" i="1" u="none" strike="noStrike" baseline="0" dirty="0" err="1">
                <a:latin typeface="Times New Roman" panose="02020603050405020304" pitchFamily="18" charset="0"/>
                <a:cs typeface="Times New Roman" panose="02020603050405020304" pitchFamily="18" charset="0"/>
              </a:rPr>
              <a:t>tya</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-rya </a:t>
            </a:r>
            <a:r>
              <a:rPr lang="en-US" sz="2000" b="0" i="0" u="none" strike="noStrike" baseline="0" dirty="0">
                <a:latin typeface="Times New Roman" panose="02020603050405020304" pitchFamily="18" charset="0"/>
                <a:cs typeface="Times New Roman" panose="02020603050405020304" pitchFamily="18" charset="0"/>
              </a:rPr>
              <a:t>are phonologically conditioned allomorphs of </a:t>
            </a:r>
            <a:r>
              <a:rPr lang="en-US" sz="2000" b="0" i="1" u="none" strike="noStrike" baseline="0" dirty="0">
                <a:latin typeface="Times New Roman" panose="02020603050405020304" pitchFamily="18" charset="0"/>
                <a:cs typeface="Times New Roman" panose="02020603050405020304" pitchFamily="18" charset="0"/>
              </a:rPr>
              <a:t>-ta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a:t>
            </a:r>
            <a:r>
              <a:rPr lang="en-US" sz="2000" b="0" i="1" u="none" strike="noStrike" baseline="0" dirty="0" err="1">
                <a:latin typeface="Times New Roman" panose="02020603050405020304" pitchFamily="18" charset="0"/>
                <a:cs typeface="Times New Roman" panose="02020603050405020304" pitchFamily="18" charset="0"/>
              </a:rPr>
              <a:t>ra</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respectively).</a:t>
            </a: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In </a:t>
            </a:r>
            <a:r>
              <a:rPr lang="en-US" sz="2000" b="1" i="0" u="none" strike="noStrike" baseline="0" dirty="0">
                <a:latin typeface="Times New Roman" panose="02020603050405020304" pitchFamily="18" charset="0"/>
                <a:cs typeface="Times New Roman" panose="02020603050405020304" pitchFamily="18" charset="0"/>
              </a:rPr>
              <a:t>Yagua</a:t>
            </a:r>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transitive verbs that have the applicative suffix have all the grammatical properties of three-argument verbs</a:t>
            </a:r>
            <a:r>
              <a:rPr lang="en-US" sz="2000" b="0" i="0" u="none" strike="noStrike" baseline="0" dirty="0">
                <a:latin typeface="Times New Roman" panose="02020603050405020304" pitchFamily="18" charset="0"/>
                <a:cs typeface="Times New Roman" panose="02020603050405020304" pitchFamily="18" charset="0"/>
              </a:rPr>
              <a:t>, such as those meaning </a:t>
            </a:r>
            <a:r>
              <a:rPr lang="en-IN" sz="2000" b="0" i="0" u="none" strike="noStrike" baseline="0" dirty="0">
                <a:latin typeface="Times New Roman" panose="02020603050405020304" pitchFamily="18" charset="0"/>
                <a:cs typeface="Times New Roman" panose="02020603050405020304" pitchFamily="18" charset="0"/>
              </a:rPr>
              <a:t>"give" or "send."</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45D0F61-42F8-F40A-4248-B2096115683B}"/>
              </a:ext>
            </a:extLst>
          </p:cNvPr>
          <p:cNvSpPr>
            <a:spLocks noGrp="1"/>
          </p:cNvSpPr>
          <p:nvPr>
            <p:ph type="sldNum" sz="quarter" idx="12"/>
          </p:nvPr>
        </p:nvSpPr>
        <p:spPr/>
        <p:txBody>
          <a:bodyPr/>
          <a:lstStyle/>
          <a:p>
            <a:fld id="{9953917B-9314-44A8-9CF5-8C1178B13F89}" type="slidenum">
              <a:rPr lang="en-IN" smtClean="0"/>
              <a:t>35</a:t>
            </a:fld>
            <a:endParaRPr lang="en-IN"/>
          </a:p>
        </p:txBody>
      </p:sp>
    </p:spTree>
    <p:extLst>
      <p:ext uri="{BB962C8B-B14F-4D97-AF65-F5344CB8AC3E}">
        <p14:creationId xmlns:p14="http://schemas.microsoft.com/office/powerpoint/2010/main" val="178436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AD19B-2A68-B9B6-0A12-692A2AA801C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3D5E2B5-3A6A-0051-9D29-6D24275A938F}"/>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Here</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AEF7C00-5EBE-5C7B-8645-42494159E07B}"/>
              </a:ext>
            </a:extLst>
          </p:cNvPr>
          <p:cNvSpPr>
            <a:spLocks noGrp="1"/>
          </p:cNvSpPr>
          <p:nvPr>
            <p:ph type="sldNum" sz="quarter" idx="12"/>
          </p:nvPr>
        </p:nvSpPr>
        <p:spPr/>
        <p:txBody>
          <a:bodyPr/>
          <a:lstStyle/>
          <a:p>
            <a:fld id="{9953917B-9314-44A8-9CF5-8C1178B13F89}" type="slidenum">
              <a:rPr lang="en-IN" smtClean="0"/>
              <a:t>36</a:t>
            </a:fld>
            <a:endParaRPr lang="en-IN"/>
          </a:p>
        </p:txBody>
      </p:sp>
    </p:spTree>
    <p:extLst>
      <p:ext uri="{BB962C8B-B14F-4D97-AF65-F5344CB8AC3E}">
        <p14:creationId xmlns:p14="http://schemas.microsoft.com/office/powerpoint/2010/main" val="410900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1BEA8-95F0-F4BC-8595-976C2F46FC2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602A49D-75D4-B258-8DD3-D859E730BD5C}"/>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Here</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BFBF40D-B4FC-3BAF-ED4E-B8FC9FAD3E8B}"/>
              </a:ext>
            </a:extLst>
          </p:cNvPr>
          <p:cNvSpPr>
            <a:spLocks noGrp="1"/>
          </p:cNvSpPr>
          <p:nvPr>
            <p:ph type="sldNum" sz="quarter" idx="12"/>
          </p:nvPr>
        </p:nvSpPr>
        <p:spPr/>
        <p:txBody>
          <a:bodyPr/>
          <a:lstStyle/>
          <a:p>
            <a:fld id="{9953917B-9314-44A8-9CF5-8C1178B13F89}" type="slidenum">
              <a:rPr lang="en-IN" smtClean="0"/>
              <a:t>37</a:t>
            </a:fld>
            <a:endParaRPr lang="en-IN"/>
          </a:p>
        </p:txBody>
      </p:sp>
    </p:spTree>
    <p:extLst>
      <p:ext uri="{BB962C8B-B14F-4D97-AF65-F5344CB8AC3E}">
        <p14:creationId xmlns:p14="http://schemas.microsoft.com/office/powerpoint/2010/main" val="1569147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D72D2-2414-7158-9DD7-5634E07D3A2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5F0C7D8-472C-F8C7-A811-DEAF38CFAD76}"/>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Here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In the sentence "He blows into it," the verb "blows" is intransitive because it doesn't take a direct object; it's describing an action without something being directly acted upon.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In the sentence "make him sleep," the verb "make" is transitive because it requires a direct object ("him") to complete its meaning, and "sleep" is used as a verb in the infinitive form to complete the action of "making". </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8ACCA88-DE0D-316E-E947-A24126B1D07A}"/>
              </a:ext>
            </a:extLst>
          </p:cNvPr>
          <p:cNvSpPr>
            <a:spLocks noGrp="1"/>
          </p:cNvSpPr>
          <p:nvPr>
            <p:ph type="sldNum" sz="quarter" idx="12"/>
          </p:nvPr>
        </p:nvSpPr>
        <p:spPr/>
        <p:txBody>
          <a:bodyPr/>
          <a:lstStyle/>
          <a:p>
            <a:fld id="{9953917B-9314-44A8-9CF5-8C1178B13F89}" type="slidenum">
              <a:rPr lang="en-IN" smtClean="0"/>
              <a:t>38</a:t>
            </a:fld>
            <a:endParaRPr lang="en-IN"/>
          </a:p>
        </p:txBody>
      </p:sp>
    </p:spTree>
    <p:extLst>
      <p:ext uri="{BB962C8B-B14F-4D97-AF65-F5344CB8AC3E}">
        <p14:creationId xmlns:p14="http://schemas.microsoft.com/office/powerpoint/2010/main" val="2906036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E95E8-72E9-7199-F7EB-B5042BA28C7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F9CC69D-EEFD-8177-F883-77C88EC4C5DA}"/>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References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0000"/>
                </a:solidFill>
                <a:latin typeface="Times New Roman" panose="02020603050405020304" pitchFamily="18" charset="0"/>
              </a:rPr>
              <a:t>Margetts, Anna and Peter K. Austin. 2007. Three-participant events in the languages of the world: towards a </a:t>
            </a:r>
          </a:p>
          <a:p>
            <a:pPr algn="l"/>
            <a:r>
              <a:rPr lang="en-US" sz="2000" dirty="0">
                <a:solidFill>
                  <a:srgbClr val="000000"/>
                </a:solidFill>
                <a:latin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cross-linguistic typology. </a:t>
            </a:r>
            <a:r>
              <a:rPr lang="en-US" sz="2000" b="0" i="1" u="none" strike="noStrike" baseline="0" dirty="0">
                <a:solidFill>
                  <a:srgbClr val="000000"/>
                </a:solidFill>
                <a:latin typeface="Times New Roman" panose="02020603050405020304" pitchFamily="18" charset="0"/>
              </a:rPr>
              <a:t>Linguistics, </a:t>
            </a:r>
            <a:r>
              <a:rPr lang="en-US" sz="2000" b="0" i="0" u="none" strike="noStrike" baseline="0" dirty="0">
                <a:solidFill>
                  <a:srgbClr val="000000"/>
                </a:solidFill>
                <a:latin typeface="Times New Roman" panose="02020603050405020304" pitchFamily="18" charset="0"/>
              </a:rPr>
              <a:t>45: 393-451. </a:t>
            </a:r>
          </a:p>
          <a:p>
            <a:pPr algn="l"/>
            <a:r>
              <a:rPr lang="en-US" sz="2000" b="0" i="0" u="none" strike="noStrike" baseline="0" dirty="0">
                <a:solidFill>
                  <a:srgbClr val="000000"/>
                </a:solidFill>
                <a:latin typeface="Times New Roman" panose="02020603050405020304" pitchFamily="18" charset="0"/>
              </a:rPr>
              <a:t>Whaley, Lindsay J. 1996. </a:t>
            </a:r>
            <a:r>
              <a:rPr lang="en-US" sz="2000" b="0" i="1" u="none" strike="noStrike" baseline="0" dirty="0">
                <a:solidFill>
                  <a:srgbClr val="000000"/>
                </a:solidFill>
                <a:latin typeface="Times New Roman" panose="02020603050405020304" pitchFamily="18" charset="0"/>
              </a:rPr>
              <a:t>Introduction to typology: the unity and diversity of language</a:t>
            </a:r>
            <a:r>
              <a:rPr lang="en-US" sz="2000" b="0" i="0" u="none" strike="noStrike" baseline="0" dirty="0">
                <a:solidFill>
                  <a:srgbClr val="000000"/>
                </a:solidFill>
                <a:latin typeface="Times New Roman" panose="02020603050405020304" pitchFamily="18" charset="0"/>
              </a:rPr>
              <a:t>. </a:t>
            </a:r>
            <a:r>
              <a:rPr lang="en-IN" sz="2000" b="0" i="0" u="none" strike="noStrike" baseline="0" dirty="0">
                <a:solidFill>
                  <a:srgbClr val="000000"/>
                </a:solidFill>
                <a:latin typeface="Times New Roman" panose="02020603050405020304" pitchFamily="18" charset="0"/>
              </a:rPr>
              <a:t>London: Sage. </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E03FE44-DA11-03F9-D9D4-AEE3654AC93C}"/>
              </a:ext>
            </a:extLst>
          </p:cNvPr>
          <p:cNvSpPr>
            <a:spLocks noGrp="1"/>
          </p:cNvSpPr>
          <p:nvPr>
            <p:ph type="sldNum" sz="quarter" idx="12"/>
          </p:nvPr>
        </p:nvSpPr>
        <p:spPr/>
        <p:txBody>
          <a:bodyPr/>
          <a:lstStyle/>
          <a:p>
            <a:fld id="{9953917B-9314-44A8-9CF5-8C1178B13F89}" type="slidenum">
              <a:rPr lang="en-IN" smtClean="0"/>
              <a:t>39</a:t>
            </a:fld>
            <a:endParaRPr lang="en-IN"/>
          </a:p>
        </p:txBody>
      </p:sp>
    </p:spTree>
    <p:extLst>
      <p:ext uri="{BB962C8B-B14F-4D97-AF65-F5344CB8AC3E}">
        <p14:creationId xmlns:p14="http://schemas.microsoft.com/office/powerpoint/2010/main" val="197564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BED9B-C4D4-3935-FD45-412CD6B8FDE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30DAFE3-EB71-5846-C017-F3B66860D072}"/>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Valence</a:t>
            </a:r>
            <a:r>
              <a:rPr lang="en-US" sz="2000" dirty="0">
                <a:latin typeface="Times New Roman" panose="02020603050405020304" pitchFamily="18" charset="0"/>
                <a:cs typeface="Times New Roman" panose="02020603050405020304" pitchFamily="18" charset="0"/>
              </a:rPr>
              <a:t> can be thought of as a </a:t>
            </a:r>
            <a:r>
              <a:rPr lang="en-US" sz="2000" b="1" dirty="0">
                <a:latin typeface="Times New Roman" panose="02020603050405020304" pitchFamily="18" charset="0"/>
                <a:cs typeface="Times New Roman" panose="02020603050405020304" pitchFamily="18" charset="0"/>
              </a:rPr>
              <a:t>semantic notion</a:t>
            </a:r>
            <a:r>
              <a:rPr lang="en-US" sz="2000" dirty="0">
                <a:latin typeface="Times New Roman" panose="02020603050405020304" pitchFamily="18" charset="0"/>
                <a:cs typeface="Times New Roman" panose="02020603050405020304" pitchFamily="18" charset="0"/>
              </a:rPr>
              <a:t>, a </a:t>
            </a:r>
            <a:r>
              <a:rPr lang="en-US" sz="2000" b="1" dirty="0">
                <a:latin typeface="Times New Roman" panose="02020603050405020304" pitchFamily="18" charset="0"/>
                <a:cs typeface="Times New Roman" panose="02020603050405020304" pitchFamily="18" charset="0"/>
              </a:rPr>
              <a:t>syntactic notion</a:t>
            </a:r>
            <a:r>
              <a:rPr lang="en-US" sz="2000" dirty="0">
                <a:latin typeface="Times New Roman" panose="02020603050405020304" pitchFamily="18" charset="0"/>
                <a:cs typeface="Times New Roman" panose="02020603050405020304" pitchFamily="18" charset="0"/>
              </a:rPr>
              <a:t>, or a </a:t>
            </a:r>
            <a:r>
              <a:rPr lang="en-US" sz="2000" b="1" dirty="0">
                <a:latin typeface="Times New Roman" panose="02020603050405020304" pitchFamily="18" charset="0"/>
                <a:cs typeface="Times New Roman" panose="02020603050405020304" pitchFamily="18" charset="0"/>
              </a:rPr>
              <a:t>combination of the two</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Semantic valence </a:t>
            </a:r>
            <a:r>
              <a:rPr lang="en-US" sz="2000" dirty="0">
                <a:latin typeface="Times New Roman" panose="02020603050405020304" pitchFamily="18" charset="0"/>
                <a:cs typeface="Times New Roman" panose="02020603050405020304" pitchFamily="18" charset="0"/>
              </a:rPr>
              <a:t>refers to the number of participants that must be "on stage" in the scene expressed by the verb. For example, the verb </a:t>
            </a:r>
            <a:r>
              <a:rPr lang="en-US" sz="2000" b="1" i="1" dirty="0">
                <a:latin typeface="Times New Roman" panose="02020603050405020304" pitchFamily="18" charset="0"/>
                <a:cs typeface="Times New Roman" panose="02020603050405020304" pitchFamily="18" charset="0"/>
              </a:rPr>
              <a:t>eat</a:t>
            </a:r>
            <a:r>
              <a:rPr lang="en-US" sz="2000" dirty="0">
                <a:latin typeface="Times New Roman" panose="02020603050405020304" pitchFamily="18" charset="0"/>
                <a:cs typeface="Times New Roman" panose="02020603050405020304" pitchFamily="18" charset="0"/>
              </a:rPr>
              <a:t> in English has a semantic valence of two, since for any given event of eating there must be at least an eater and an eaten thing.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terms of predicate calculus, the concept EAT is a relation between two variables, x and y, where x is a thing that eats and y is a thing that undergoes eating. This semantic relationship would be represented</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predicate calculus notation as EAT (x, y).</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BD325C6-8105-E647-B9B0-C71B1B9C9A63}"/>
              </a:ext>
            </a:extLst>
          </p:cNvPr>
          <p:cNvSpPr>
            <a:spLocks noGrp="1"/>
          </p:cNvSpPr>
          <p:nvPr>
            <p:ph type="sldNum" sz="quarter" idx="12"/>
          </p:nvPr>
        </p:nvSpPr>
        <p:spPr/>
        <p:txBody>
          <a:bodyPr/>
          <a:lstStyle/>
          <a:p>
            <a:fld id="{9953917B-9314-44A8-9CF5-8C1178B13F89}" type="slidenum">
              <a:rPr lang="en-IN" smtClean="0"/>
              <a:t>4</a:t>
            </a:fld>
            <a:endParaRPr lang="en-IN"/>
          </a:p>
        </p:txBody>
      </p:sp>
    </p:spTree>
    <p:extLst>
      <p:ext uri="{BB962C8B-B14F-4D97-AF65-F5344CB8AC3E}">
        <p14:creationId xmlns:p14="http://schemas.microsoft.com/office/powerpoint/2010/main" val="48600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B21A9-28CA-D2A9-7D70-1C56139D584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DA3B28A-9206-D670-2C82-1A2FC53BABE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Grammatical valence </a:t>
            </a:r>
            <a:r>
              <a:rPr lang="en-US" sz="2000" dirty="0">
                <a:latin typeface="Times New Roman" panose="02020603050405020304" pitchFamily="18" charset="0"/>
                <a:cs typeface="Times New Roman" panose="02020603050405020304" pitchFamily="18" charset="0"/>
              </a:rPr>
              <a:t>(or </a:t>
            </a:r>
            <a:r>
              <a:rPr lang="en-US" sz="2000" b="1" dirty="0">
                <a:latin typeface="Times New Roman" panose="02020603050405020304" pitchFamily="18" charset="0"/>
                <a:cs typeface="Times New Roman" panose="02020603050405020304" pitchFamily="18" charset="0"/>
              </a:rPr>
              <a:t>syntactic valence</a:t>
            </a:r>
            <a:r>
              <a:rPr lang="en-US" sz="2000" dirty="0">
                <a:latin typeface="Times New Roman" panose="02020603050405020304" pitchFamily="18" charset="0"/>
                <a:cs typeface="Times New Roman" panose="02020603050405020304" pitchFamily="18" charset="0"/>
              </a:rPr>
              <a:t>) refers to the number of arguments present in any given clause. A </a:t>
            </a:r>
            <a:r>
              <a:rPr lang="en-US" sz="2000" i="1" dirty="0">
                <a:latin typeface="Times New Roman" panose="02020603050405020304" pitchFamily="18" charset="0"/>
                <a:cs typeface="Times New Roman" panose="02020603050405020304" pitchFamily="18" charset="0"/>
              </a:rPr>
              <a:t>syntactic argument of a verb is a nominal element </a:t>
            </a:r>
            <a:r>
              <a:rPr lang="en-US" sz="2000" dirty="0">
                <a:latin typeface="Times New Roman" panose="02020603050405020304" pitchFamily="18" charset="0"/>
                <a:cs typeface="Times New Roman" panose="02020603050405020304" pitchFamily="18" charset="0"/>
              </a:rPr>
              <a:t>(including possibly zero, if this is a referential device in the language) </a:t>
            </a:r>
            <a:r>
              <a:rPr lang="en-US" sz="2000" i="1" dirty="0">
                <a:latin typeface="Times New Roman" panose="02020603050405020304" pitchFamily="18" charset="0"/>
                <a:cs typeface="Times New Roman" panose="02020603050405020304" pitchFamily="18" charset="0"/>
              </a:rPr>
              <a:t>that bears a grammatical relation to the verb</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So, for example, a given instance of the verb </a:t>
            </a:r>
            <a:r>
              <a:rPr lang="en-US" sz="2000" b="0" i="1" u="none" strike="noStrike" baseline="0" dirty="0">
                <a:latin typeface="Times New Roman" panose="02020603050405020304" pitchFamily="18" charset="0"/>
                <a:cs typeface="Times New Roman" panose="02020603050405020304" pitchFamily="18" charset="0"/>
              </a:rPr>
              <a:t>eat </a:t>
            </a:r>
            <a:r>
              <a:rPr lang="en-US" sz="2000" b="0" i="0" u="none" strike="noStrike" baseline="0" dirty="0">
                <a:latin typeface="Times New Roman" panose="02020603050405020304" pitchFamily="18" charset="0"/>
                <a:cs typeface="Times New Roman" panose="02020603050405020304" pitchFamily="18" charset="0"/>
              </a:rPr>
              <a:t>in </a:t>
            </a:r>
            <a:r>
              <a:rPr lang="en-US" sz="2000" b="1" i="0" u="none" strike="noStrike" baseline="0" dirty="0">
                <a:latin typeface="Times New Roman" panose="02020603050405020304" pitchFamily="18" charset="0"/>
                <a:cs typeface="Times New Roman" panose="02020603050405020304" pitchFamily="18" charset="0"/>
              </a:rPr>
              <a:t>English</a:t>
            </a:r>
            <a:r>
              <a:rPr lang="en-US" sz="2000" b="0" i="0" u="none" strike="noStrike" baseline="0" dirty="0">
                <a:latin typeface="Times New Roman" panose="02020603050405020304" pitchFamily="18" charset="0"/>
                <a:cs typeface="Times New Roman" panose="02020603050405020304" pitchFamily="18" charset="0"/>
              </a:rPr>
              <a:t> may have a syntactic valence of one or two. </a:t>
            </a:r>
          </a:p>
          <a:p>
            <a:pPr marL="342900" indent="-342900" algn="l">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In a sentence like </a:t>
            </a:r>
            <a:r>
              <a:rPr lang="en-US" sz="2000" b="0" i="1" u="none" strike="noStrike" baseline="0" dirty="0">
                <a:latin typeface="Times New Roman" panose="02020603050405020304" pitchFamily="18" charset="0"/>
                <a:cs typeface="Times New Roman" panose="02020603050405020304" pitchFamily="18" charset="0"/>
              </a:rPr>
              <a:t>Have you eaten yet? </a:t>
            </a:r>
            <a:r>
              <a:rPr lang="en-US" sz="2000" b="0" i="0" u="none" strike="noStrike" baseline="0" dirty="0">
                <a:latin typeface="Times New Roman" panose="02020603050405020304" pitchFamily="18" charset="0"/>
                <a:cs typeface="Times New Roman" panose="02020603050405020304" pitchFamily="18" charset="0"/>
              </a:rPr>
              <a:t>there is no direct object, so the only argument of the verb is the eater. </a:t>
            </a:r>
          </a:p>
          <a:p>
            <a:pPr marL="342900" indent="-342900" algn="l">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Similarly, in </a:t>
            </a:r>
            <a:r>
              <a:rPr lang="en-US" sz="2000" b="0" i="1" u="none" strike="noStrike" baseline="0" dirty="0">
                <a:latin typeface="Times New Roman" panose="02020603050405020304" pitchFamily="18" charset="0"/>
                <a:cs typeface="Times New Roman" panose="02020603050405020304" pitchFamily="18" charset="0"/>
              </a:rPr>
              <a:t>She ate away at the bone </a:t>
            </a:r>
            <a:r>
              <a:rPr lang="en-US" sz="2000" b="0" i="0" u="none" strike="noStrike" baseline="0" dirty="0">
                <a:latin typeface="Times New Roman" panose="02020603050405020304" pitchFamily="18" charset="0"/>
                <a:cs typeface="Times New Roman" panose="02020603050405020304" pitchFamily="18" charset="0"/>
              </a:rPr>
              <a:t>there is only one argument of the verb. </a:t>
            </a:r>
            <a:r>
              <a:rPr lang="en-US" sz="2000" b="0" i="1" u="none" strike="noStrike" baseline="0" dirty="0">
                <a:latin typeface="Times New Roman" panose="02020603050405020304" pitchFamily="18" charset="0"/>
                <a:cs typeface="Times New Roman" panose="02020603050405020304" pitchFamily="18" charset="0"/>
              </a:rPr>
              <a:t>Bone </a:t>
            </a:r>
            <a:r>
              <a:rPr lang="en-US" sz="2000" b="0" i="0" u="none" strike="noStrike" baseline="0" dirty="0">
                <a:latin typeface="Times New Roman" panose="02020603050405020304" pitchFamily="18" charset="0"/>
                <a:cs typeface="Times New Roman" panose="02020603050405020304" pitchFamily="18" charset="0"/>
              </a:rPr>
              <a:t>does not bear a grammatical relation to the verb.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When we talk about "valence adjusting operations," we mean morphosyntactic operations that adjust the grammatical valence of a clause. </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5B77112-078A-FA96-9BAB-0C45224E0C5F}"/>
              </a:ext>
            </a:extLst>
          </p:cNvPr>
          <p:cNvSpPr>
            <a:spLocks noGrp="1"/>
          </p:cNvSpPr>
          <p:nvPr>
            <p:ph type="sldNum" sz="quarter" idx="12"/>
          </p:nvPr>
        </p:nvSpPr>
        <p:spPr/>
        <p:txBody>
          <a:bodyPr/>
          <a:lstStyle/>
          <a:p>
            <a:fld id="{9953917B-9314-44A8-9CF5-8C1178B13F89}" type="slidenum">
              <a:rPr lang="en-IN" smtClean="0"/>
              <a:t>5</a:t>
            </a:fld>
            <a:endParaRPr lang="en-IN"/>
          </a:p>
        </p:txBody>
      </p:sp>
    </p:spTree>
    <p:extLst>
      <p:ext uri="{BB962C8B-B14F-4D97-AF65-F5344CB8AC3E}">
        <p14:creationId xmlns:p14="http://schemas.microsoft.com/office/powerpoint/2010/main" val="204500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CE5F9-C4DA-1233-EB80-CBF11877804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64276E1-BC6A-EFF6-4C92-42BDA37A571B}"/>
              </a:ext>
            </a:extLst>
          </p:cNvPr>
          <p:cNvSpPr>
            <a:spLocks noGrp="1"/>
          </p:cNvSpPr>
          <p:nvPr>
            <p:ph type="subTitle" idx="1"/>
          </p:nvPr>
        </p:nvSpPr>
        <p:spPr>
          <a:xfrm>
            <a:off x="936172" y="564923"/>
            <a:ext cx="11179628" cy="5791427"/>
          </a:xfrm>
        </p:spPr>
        <p:txBody>
          <a:bodyPr>
            <a:normAutofit/>
          </a:bodyPr>
          <a:lstStyle/>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There is an important difference between the omission of a verbal argument in a sentence like</a:t>
            </a: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John already ate </a:t>
            </a:r>
          </a:p>
          <a:p>
            <a:pPr algn="just">
              <a:lnSpc>
                <a:spcPct val="150000"/>
              </a:lnSpc>
              <a:spcBef>
                <a:spcPts val="0"/>
              </a:spcBef>
            </a:pPr>
            <a:r>
              <a:rPr lang="en-US" sz="2000" i="1"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and a zero pronoun as in </a:t>
            </a:r>
            <a:r>
              <a:rPr lang="en-US" sz="2000" b="0" i="1" u="none" strike="noStrike" baseline="0" dirty="0">
                <a:latin typeface="Times New Roman" panose="02020603050405020304" pitchFamily="18" charset="0"/>
                <a:cs typeface="Times New Roman" panose="02020603050405020304" pitchFamily="18" charset="0"/>
              </a:rPr>
              <a:t>John came in and 0 sat down.</a:t>
            </a:r>
          </a:p>
          <a:p>
            <a:pPr algn="just">
              <a:lnSpc>
                <a:spcPct val="150000"/>
              </a:lnSpc>
              <a:spcBef>
                <a:spcPts val="0"/>
              </a:spcBef>
            </a:pPr>
            <a:r>
              <a:rPr lang="en-US" sz="2000" i="1"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 </a:t>
            </a:r>
          </a:p>
          <a:p>
            <a:pPr algn="just">
              <a:lnSpc>
                <a:spcPct val="150000"/>
              </a:lnSpc>
              <a:spcBef>
                <a:spcPts val="0"/>
              </a:spcBef>
            </a:pPr>
            <a:r>
              <a:rPr lang="en-US" sz="2000" i="1"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Object omission is a valence adjusting operation, </a:t>
            </a: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whereas zero pronominalization is not.</a:t>
            </a:r>
          </a:p>
          <a:p>
            <a:pPr marL="800100" lvl="1" indent="-342900" algn="just">
              <a:lnSpc>
                <a:spcPct val="150000"/>
              </a:lnSpc>
              <a:spcBef>
                <a:spcPts val="0"/>
              </a:spcBef>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[In the </a:t>
            </a:r>
            <a:r>
              <a:rPr lang="en-US" sz="1800" i="0" u="none" strike="noStrike" baseline="0" dirty="0">
                <a:latin typeface="Times New Roman" panose="02020603050405020304" pitchFamily="18" charset="0"/>
                <a:cs typeface="Times New Roman" panose="02020603050405020304" pitchFamily="18" charset="0"/>
              </a:rPr>
              <a:t>first</a:t>
            </a:r>
            <a:r>
              <a:rPr lang="en-US" sz="1800" b="0" i="0" u="none" strike="noStrike" baseline="0" dirty="0">
                <a:latin typeface="Times New Roman" panose="02020603050405020304" pitchFamily="18" charset="0"/>
                <a:cs typeface="Times New Roman" panose="02020603050405020304" pitchFamily="18" charset="0"/>
              </a:rPr>
              <a:t>, the lack of a direct object is due to the unimportance of the identity of the eaten thing.</a:t>
            </a:r>
            <a:endParaRPr lang="en-US" sz="1800" dirty="0">
              <a:latin typeface="Times New Roman" panose="02020603050405020304" pitchFamily="18" charset="0"/>
              <a:cs typeface="Times New Roman" panose="02020603050405020304" pitchFamily="18" charset="0"/>
            </a:endParaRPr>
          </a:p>
          <a:p>
            <a:pPr lvl="1" algn="just">
              <a:lnSpc>
                <a:spcPct val="150000"/>
              </a:lnSpc>
              <a:spcBef>
                <a:spcPts val="0"/>
              </a:spcBef>
            </a:pPr>
            <a:r>
              <a:rPr lang="en-US" sz="1800" dirty="0">
                <a:latin typeface="Times New Roman" panose="02020603050405020304" pitchFamily="18" charset="0"/>
                <a:cs typeface="Times New Roman" panose="02020603050405020304" pitchFamily="18" charset="0"/>
              </a:rPr>
              <a:t>the situation is one in which the identity of the item that fills that second argument role has not been established and need not be established in order for the speaker to achieve his/her communicative goal.]</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468552C-3911-9166-8FA0-BCDF31B1F0FF}"/>
              </a:ext>
            </a:extLst>
          </p:cNvPr>
          <p:cNvSpPr>
            <a:spLocks noGrp="1"/>
          </p:cNvSpPr>
          <p:nvPr>
            <p:ph type="sldNum" sz="quarter" idx="12"/>
          </p:nvPr>
        </p:nvSpPr>
        <p:spPr/>
        <p:txBody>
          <a:bodyPr/>
          <a:lstStyle/>
          <a:p>
            <a:fld id="{9953917B-9314-44A8-9CF5-8C1178B13F89}" type="slidenum">
              <a:rPr lang="en-IN" smtClean="0"/>
              <a:t>6</a:t>
            </a:fld>
            <a:endParaRPr lang="en-IN"/>
          </a:p>
        </p:txBody>
      </p:sp>
    </p:spTree>
    <p:extLst>
      <p:ext uri="{BB962C8B-B14F-4D97-AF65-F5344CB8AC3E}">
        <p14:creationId xmlns:p14="http://schemas.microsoft.com/office/powerpoint/2010/main" val="2407581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E1C98-5E1F-2705-0CF8-6485E49986C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72A1454-AC01-3ADE-314D-4812EA8B6DB3}"/>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On the other hand, the "zero pronoun" in the example </a:t>
            </a:r>
            <a:r>
              <a:rPr lang="en-US" sz="2000" b="1" i="1" u="none" strike="noStrike" baseline="0" dirty="0">
                <a:latin typeface="Times New Roman" panose="02020603050405020304" pitchFamily="18" charset="0"/>
                <a:cs typeface="Times New Roman" panose="02020603050405020304" pitchFamily="18" charset="0"/>
              </a:rPr>
              <a:t>John came in and (0) sat down </a:t>
            </a:r>
            <a:r>
              <a:rPr lang="en-US" sz="2000" b="0" i="0" u="none" strike="noStrike" baseline="0" dirty="0">
                <a:latin typeface="Times New Roman" panose="02020603050405020304" pitchFamily="18" charset="0"/>
                <a:cs typeface="Times New Roman" panose="02020603050405020304" pitchFamily="18" charset="0"/>
              </a:rPr>
              <a:t>functions in exactly the opposite kind of situation, namely when the identity of the referent is so well and recently established that confusion with some other entity is impossible. One would hardly ask "Who sat down?," or even entertain the possibility that it was anyone other than "John" after someone utters the above sentence. On the other hand, one could very naturally ask "What did he eat?" after someone says </a:t>
            </a:r>
            <a:r>
              <a:rPr lang="en-US" sz="2000" b="0" i="1" u="none" strike="noStrike" baseline="0" dirty="0">
                <a:latin typeface="Times New Roman" panose="02020603050405020304" pitchFamily="18" charset="0"/>
                <a:cs typeface="Times New Roman" panose="02020603050405020304" pitchFamily="18" charset="0"/>
              </a:rPr>
              <a:t>John already ate.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AD82FA8-70E4-369C-8025-6755EF3BABEB}"/>
              </a:ext>
            </a:extLst>
          </p:cNvPr>
          <p:cNvSpPr>
            <a:spLocks noGrp="1"/>
          </p:cNvSpPr>
          <p:nvPr>
            <p:ph type="sldNum" sz="quarter" idx="12"/>
          </p:nvPr>
        </p:nvSpPr>
        <p:spPr/>
        <p:txBody>
          <a:bodyPr/>
          <a:lstStyle/>
          <a:p>
            <a:fld id="{9953917B-9314-44A8-9CF5-8C1178B13F89}" type="slidenum">
              <a:rPr lang="en-IN" smtClean="0"/>
              <a:t>7</a:t>
            </a:fld>
            <a:endParaRPr lang="en-IN"/>
          </a:p>
        </p:txBody>
      </p:sp>
    </p:spTree>
    <p:extLst>
      <p:ext uri="{BB962C8B-B14F-4D97-AF65-F5344CB8AC3E}">
        <p14:creationId xmlns:p14="http://schemas.microsoft.com/office/powerpoint/2010/main" val="2498729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notion of </a:t>
            </a:r>
            <a:r>
              <a:rPr lang="en-US" sz="2000" b="1" dirty="0">
                <a:latin typeface="Times New Roman" panose="02020603050405020304" pitchFamily="18" charset="0"/>
                <a:cs typeface="Times New Roman" panose="02020603050405020304" pitchFamily="18" charset="0"/>
              </a:rPr>
              <a:t>valence</a:t>
            </a:r>
            <a:r>
              <a:rPr lang="en-US" sz="2000" dirty="0">
                <a:latin typeface="Times New Roman" panose="02020603050405020304" pitchFamily="18" charset="0"/>
                <a:cs typeface="Times New Roman" panose="02020603050405020304" pitchFamily="18" charset="0"/>
              </a:rPr>
              <a:t> is closely aligned with the traditional idea of </a:t>
            </a:r>
            <a:r>
              <a:rPr lang="en-US" sz="2000" b="1" dirty="0">
                <a:latin typeface="Times New Roman" panose="02020603050405020304" pitchFamily="18" charset="0"/>
                <a:cs typeface="Times New Roman" panose="02020603050405020304" pitchFamily="18" charset="0"/>
              </a:rPr>
              <a:t>transitivity</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But often, there is </a:t>
            </a:r>
            <a:r>
              <a:rPr lang="en-US" sz="2000" b="1" i="0" u="none" strike="noStrike" baseline="0" dirty="0">
                <a:latin typeface="Times New Roman" panose="02020603050405020304" pitchFamily="18" charset="0"/>
                <a:cs typeface="Times New Roman" panose="02020603050405020304" pitchFamily="18" charset="0"/>
              </a:rPr>
              <a:t>confusion between the notion of valence and transitivity</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Properly speaking, transitivity has to do with the presence or absence of grammatical objects. </a:t>
            </a:r>
          </a:p>
          <a:p>
            <a:pPr marL="800100" lvl="1" indent="-342900" algn="l">
              <a:lnSpc>
                <a:spcPct val="150000"/>
              </a:lnSpc>
              <a:spcBef>
                <a:spcPts val="0"/>
              </a:spcBef>
              <a:buFont typeface="Wingdings" panose="05000000000000000000" pitchFamily="2" charset="2"/>
              <a:buChar char="§"/>
            </a:pPr>
            <a:r>
              <a:rPr lang="en-US" b="0" i="0" u="none" strike="noStrike" baseline="0" dirty="0">
                <a:latin typeface="Times New Roman" panose="02020603050405020304" pitchFamily="18" charset="0"/>
                <a:cs typeface="Times New Roman" panose="02020603050405020304" pitchFamily="18" charset="0"/>
              </a:rPr>
              <a:t>A verb with a direct object is called </a:t>
            </a:r>
            <a:r>
              <a:rPr lang="en-US" b="1" i="0" u="none" strike="noStrike" baseline="0" dirty="0">
                <a:latin typeface="Times New Roman" panose="02020603050405020304" pitchFamily="18" charset="0"/>
                <a:cs typeface="Times New Roman" panose="02020603050405020304" pitchFamily="18" charset="0"/>
              </a:rPr>
              <a:t>transitive. </a:t>
            </a:r>
          </a:p>
          <a:p>
            <a:pPr marL="800100" lvl="1" indent="-342900" algn="l">
              <a:lnSpc>
                <a:spcPct val="150000"/>
              </a:lnSpc>
              <a:spcBef>
                <a:spcPts val="0"/>
              </a:spcBef>
              <a:buFont typeface="Wingdings" panose="05000000000000000000" pitchFamily="2" charset="2"/>
              <a:buChar char="§"/>
            </a:pPr>
            <a:r>
              <a:rPr lang="en-US" b="0" i="0" u="none" strike="noStrike" baseline="0" dirty="0">
                <a:latin typeface="Times New Roman" panose="02020603050405020304" pitchFamily="18" charset="0"/>
                <a:cs typeface="Times New Roman" panose="02020603050405020304" pitchFamily="18" charset="0"/>
              </a:rPr>
              <a:t>A verb with a direct object and an indirect object is called </a:t>
            </a:r>
            <a:r>
              <a:rPr lang="en-US" b="1" i="0" u="none" strike="noStrike" baseline="0" dirty="0">
                <a:latin typeface="Times New Roman" panose="02020603050405020304" pitchFamily="18" charset="0"/>
                <a:cs typeface="Times New Roman" panose="02020603050405020304" pitchFamily="18" charset="0"/>
              </a:rPr>
              <a:t>ditransitive </a:t>
            </a:r>
            <a:r>
              <a:rPr lang="en-US" b="0" i="0" u="none" strike="noStrike" baseline="0" dirty="0">
                <a:latin typeface="Times New Roman" panose="02020603050405020304" pitchFamily="18" charset="0"/>
                <a:cs typeface="Times New Roman" panose="02020603050405020304" pitchFamily="18" charset="0"/>
              </a:rPr>
              <a:t>(literally, "doubly transitive"). </a:t>
            </a:r>
          </a:p>
          <a:p>
            <a:pPr marL="800100" lvl="1" indent="-342900" algn="l">
              <a:lnSpc>
                <a:spcPct val="150000"/>
              </a:lnSpc>
              <a:spcBef>
                <a:spcPts val="0"/>
              </a:spcBef>
              <a:buFont typeface="Wingdings" panose="05000000000000000000" pitchFamily="2" charset="2"/>
              <a:buChar char="§"/>
            </a:pPr>
            <a:r>
              <a:rPr lang="en-US" b="0" i="0" u="none" strike="noStrike" baseline="0" dirty="0">
                <a:latin typeface="Times New Roman" panose="02020603050405020304" pitchFamily="18" charset="0"/>
                <a:cs typeface="Times New Roman" panose="02020603050405020304" pitchFamily="18" charset="0"/>
              </a:rPr>
              <a:t>A verb without a direct object is </a:t>
            </a:r>
            <a:r>
              <a:rPr lang="en-US" b="1" i="0" u="none" strike="noStrike" baseline="0" dirty="0">
                <a:latin typeface="Times New Roman" panose="02020603050405020304" pitchFamily="18" charset="0"/>
                <a:cs typeface="Times New Roman" panose="02020603050405020304" pitchFamily="18" charset="0"/>
              </a:rPr>
              <a:t>intransitive </a:t>
            </a:r>
            <a:r>
              <a:rPr lang="en-US" b="0" i="0" u="none" strike="noStrike" baseline="0" dirty="0">
                <a:latin typeface="Times New Roman" panose="02020603050405020304" pitchFamily="18" charset="0"/>
                <a:cs typeface="Times New Roman" panose="02020603050405020304" pitchFamily="18" charset="0"/>
              </a:rPr>
              <a:t>(literally, </a:t>
            </a:r>
            <a:r>
              <a:rPr lang="en-IN" b="0" i="0" u="none" strike="noStrike" baseline="0" dirty="0">
                <a:latin typeface="Times New Roman" panose="02020603050405020304" pitchFamily="18" charset="0"/>
                <a:cs typeface="Times New Roman" panose="02020603050405020304" pitchFamily="18" charset="0"/>
              </a:rPr>
              <a:t>"not transitive").</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8</a:t>
            </a:fld>
            <a:endParaRPr lang="en-IN"/>
          </a:p>
        </p:txBody>
      </p:sp>
    </p:spTree>
    <p:extLst>
      <p:ext uri="{BB962C8B-B14F-4D97-AF65-F5344CB8AC3E}">
        <p14:creationId xmlns:p14="http://schemas.microsoft.com/office/powerpoint/2010/main" val="217993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There is </a:t>
            </a:r>
            <a:r>
              <a:rPr lang="en-US" sz="2000" b="1" i="0" u="none" strike="noStrike" baseline="0" dirty="0">
                <a:latin typeface="Times New Roman" panose="02020603050405020304" pitchFamily="18" charset="0"/>
                <a:cs typeface="Times New Roman" panose="02020603050405020304" pitchFamily="18" charset="0"/>
              </a:rPr>
              <a:t>no direct correlation between transitivity and valence</a:t>
            </a:r>
            <a:r>
              <a:rPr lang="en-US" sz="2000" b="0" i="0" u="none" strike="noStrike" baseline="0" dirty="0">
                <a:latin typeface="Times New Roman" panose="02020603050405020304" pitchFamily="18" charset="0"/>
                <a:cs typeface="Times New Roman" panose="02020603050405020304" pitchFamily="18" charset="0"/>
              </a:rPr>
              <a:t>, so it is not always true that transitive verbs have a valence of two, ditransitive verbs a valence of three, and intransitive verbs a valence of one. </a:t>
            </a:r>
          </a:p>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For instance, the verb </a:t>
            </a:r>
            <a:r>
              <a:rPr lang="en-US" sz="2000" b="1" i="1" u="none" strike="noStrike" baseline="0" dirty="0">
                <a:latin typeface="Times New Roman" panose="02020603050405020304" pitchFamily="18" charset="0"/>
                <a:cs typeface="Times New Roman" panose="02020603050405020304" pitchFamily="18" charset="0"/>
              </a:rPr>
              <a:t>place</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has a valence of three because </a:t>
            </a:r>
            <a:r>
              <a:rPr lang="en-US" sz="2000" b="0" i="1" u="none" strike="noStrike" baseline="0" dirty="0">
                <a:latin typeface="Times New Roman" panose="02020603050405020304" pitchFamily="18" charset="0"/>
                <a:cs typeface="Times New Roman" panose="02020603050405020304" pitchFamily="18" charset="0"/>
              </a:rPr>
              <a:t>one must specify the person doing the placing</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the thing being placed</a:t>
            </a:r>
            <a:r>
              <a:rPr lang="en-US" sz="2000" b="0" i="0" u="none" strike="noStrike" baseline="0" dirty="0">
                <a:latin typeface="Times New Roman" panose="02020603050405020304" pitchFamily="18" charset="0"/>
                <a:cs typeface="Times New Roman" panose="02020603050405020304" pitchFamily="18" charset="0"/>
              </a:rPr>
              <a:t>, and </a:t>
            </a:r>
            <a:r>
              <a:rPr lang="en-US" sz="2000" b="0" i="1" u="none" strike="noStrike" baseline="0" dirty="0">
                <a:latin typeface="Times New Roman" panose="02020603050405020304" pitchFamily="18" charset="0"/>
                <a:cs typeface="Times New Roman" panose="02020603050405020304" pitchFamily="18" charset="0"/>
              </a:rPr>
              <a:t>the location of the placing </a:t>
            </a:r>
            <a:r>
              <a:rPr lang="en-US" sz="2000" b="0" i="0" u="none" strike="noStrike" baseline="0" dirty="0">
                <a:latin typeface="Times New Roman" panose="02020603050405020304" pitchFamily="18" charset="0"/>
                <a:cs typeface="Times New Roman" panose="02020603050405020304" pitchFamily="18" charset="0"/>
              </a:rPr>
              <a:t>(2a). </a:t>
            </a:r>
          </a:p>
          <a:p>
            <a:pPr marL="342900" indent="-342900" algn="just">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If any of these arguments are omitted, the resultant clause is ill </a:t>
            </a:r>
            <a:r>
              <a:rPr lang="en-IN" sz="2000" b="0" i="0" u="none" strike="noStrike" baseline="0" dirty="0">
                <a:latin typeface="Times New Roman" panose="02020603050405020304" pitchFamily="18" charset="0"/>
                <a:cs typeface="Times New Roman" panose="02020603050405020304" pitchFamily="18" charset="0"/>
              </a:rPr>
              <a:t>formed (2b-2d).</a:t>
            </a:r>
            <a:endParaRPr lang="en-US" sz="2000" dirty="0">
              <a:latin typeface="Times New Roman" panose="02020603050405020304" pitchFamily="18" charset="0"/>
              <a:cs typeface="Times New Roman" panose="02020603050405020304" pitchFamily="18" charset="0"/>
            </a:endParaRPr>
          </a:p>
          <a:p>
            <a:pPr lvl="1" algn="just">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(2) a. </a:t>
            </a:r>
            <a:r>
              <a:rPr lang="en-US" b="1" i="0" u="none" strike="noStrike" baseline="0" dirty="0">
                <a:latin typeface="Times New Roman" panose="02020603050405020304" pitchFamily="18" charset="0"/>
                <a:cs typeface="Times New Roman" panose="02020603050405020304" pitchFamily="18" charset="0"/>
              </a:rPr>
              <a:t>The instructor placed my exam before me</a:t>
            </a:r>
            <a:r>
              <a:rPr lang="en-US" b="0" i="0" u="none" strike="noStrike" baseline="0" dirty="0">
                <a:latin typeface="Times New Roman" panose="02020603050405020304" pitchFamily="18" charset="0"/>
                <a:cs typeface="Times New Roman" panose="02020603050405020304" pitchFamily="18" charset="0"/>
              </a:rPr>
              <a:t>.</a:t>
            </a:r>
          </a:p>
          <a:p>
            <a:pPr lvl="1" algn="just">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      b. *Placed my exam before me.          (who? .. missing)</a:t>
            </a:r>
          </a:p>
          <a:p>
            <a:pPr lvl="1" algn="just">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      c. *The instructor placed before me.   (what? .. missing)</a:t>
            </a:r>
          </a:p>
          <a:p>
            <a:pPr lvl="1" algn="just">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      d. *The instructor placed my exam.     (where? .. missing)</a:t>
            </a:r>
            <a:endParaRPr lang="en-US" sz="2000" dirty="0">
              <a:latin typeface="Times New Roman" panose="02020603050405020304" pitchFamily="18" charset="0"/>
              <a:cs typeface="Times New Roman" panose="02020603050405020304" pitchFamily="18" charset="0"/>
            </a:endParaRPr>
          </a:p>
          <a:p>
            <a:pPr marL="342900" indent="-342900" algn="l">
              <a:lnSpc>
                <a:spcPct val="160000"/>
              </a:lnSpc>
              <a:spcBef>
                <a:spcPts val="0"/>
              </a:spcBef>
              <a:buFont typeface="Arial" panose="020B0604020202020204" pitchFamily="34" charset="0"/>
              <a:buChar char="•"/>
            </a:pPr>
            <a:r>
              <a:rPr lang="en-US" sz="2000" b="1" i="0" u="none" strike="noStrike" baseline="0" dirty="0">
                <a:latin typeface="Times New Roman" panose="02020603050405020304" pitchFamily="18" charset="0"/>
                <a:cs typeface="Times New Roman" panose="02020603050405020304" pitchFamily="18" charset="0"/>
              </a:rPr>
              <a:t>Although</a:t>
            </a:r>
            <a:r>
              <a:rPr lang="en-US" sz="2000" b="0" i="0" u="none" strike="noStrike" baseline="0" dirty="0">
                <a:latin typeface="Times New Roman" panose="02020603050405020304" pitchFamily="18" charset="0"/>
                <a:cs typeface="Times New Roman" panose="02020603050405020304" pitchFamily="18" charset="0"/>
              </a:rPr>
              <a:t> the verb </a:t>
            </a:r>
            <a:r>
              <a:rPr lang="en-US" sz="2000" b="1" i="0" u="none" strike="noStrike" baseline="0" dirty="0">
                <a:latin typeface="Times New Roman" panose="02020603050405020304" pitchFamily="18" charset="0"/>
                <a:cs typeface="Times New Roman" panose="02020603050405020304" pitchFamily="18" charset="0"/>
              </a:rPr>
              <a:t>has a valence of three</a:t>
            </a:r>
            <a:r>
              <a:rPr lang="en-US" sz="2000" b="0" i="0" u="none" strike="noStrike" baseline="0" dirty="0">
                <a:latin typeface="Times New Roman" panose="02020603050405020304" pitchFamily="18" charset="0"/>
                <a:cs typeface="Times New Roman" panose="02020603050405020304" pitchFamily="18" charset="0"/>
              </a:rPr>
              <a:t>, it is a </a:t>
            </a:r>
            <a:r>
              <a:rPr lang="en-US" sz="2000" b="1" i="0" u="none" strike="noStrike" baseline="0" dirty="0">
                <a:latin typeface="Times New Roman" panose="02020603050405020304" pitchFamily="18" charset="0"/>
                <a:cs typeface="Times New Roman" panose="02020603050405020304" pitchFamily="18" charset="0"/>
              </a:rPr>
              <a:t>transitive verb </a:t>
            </a:r>
            <a:r>
              <a:rPr lang="en-US" sz="2000" b="0" i="0" u="none" strike="noStrike" baseline="0" dirty="0">
                <a:latin typeface="Times New Roman" panose="02020603050405020304" pitchFamily="18" charset="0"/>
                <a:cs typeface="Times New Roman" panose="02020603050405020304" pitchFamily="18" charset="0"/>
              </a:rPr>
              <a:t>and not a ditransitive one. This is </a:t>
            </a:r>
            <a:r>
              <a:rPr lang="en-US" sz="2000" b="1" i="0" u="none" strike="noStrike" baseline="0" dirty="0">
                <a:latin typeface="Times New Roman" panose="02020603050405020304" pitchFamily="18" charset="0"/>
                <a:cs typeface="Times New Roman" panose="02020603050405020304" pitchFamily="18" charset="0"/>
              </a:rPr>
              <a:t>because</a:t>
            </a:r>
            <a:r>
              <a:rPr lang="en-US" sz="2000" b="0" i="0" u="none" strike="noStrike" baseline="0" dirty="0">
                <a:latin typeface="Times New Roman" panose="02020603050405020304" pitchFamily="18" charset="0"/>
                <a:cs typeface="Times New Roman" panose="02020603050405020304" pitchFamily="18" charset="0"/>
              </a:rPr>
              <a:t> it takes a direct object and </a:t>
            </a:r>
            <a:r>
              <a:rPr lang="en-US" sz="2000" b="1" i="0" u="none" strike="noStrike" baseline="0" dirty="0">
                <a:latin typeface="Times New Roman" panose="02020603050405020304" pitchFamily="18" charset="0"/>
                <a:cs typeface="Times New Roman" panose="02020603050405020304" pitchFamily="18" charset="0"/>
              </a:rPr>
              <a:t>not</a:t>
            </a:r>
            <a:r>
              <a:rPr lang="en-US" sz="2000" b="0" i="0" u="none" strike="noStrike" baseline="0" dirty="0">
                <a:latin typeface="Times New Roman" panose="02020603050405020304" pitchFamily="18" charset="0"/>
                <a:cs typeface="Times New Roman" panose="02020603050405020304" pitchFamily="18" charset="0"/>
              </a:rPr>
              <a:t> both a direct </a:t>
            </a:r>
            <a:r>
              <a:rPr lang="en-IN" sz="2000" b="0" i="0" u="none" strike="noStrike" baseline="0" dirty="0">
                <a:latin typeface="Times New Roman" panose="02020603050405020304" pitchFamily="18" charset="0"/>
                <a:cs typeface="Times New Roman" panose="02020603050405020304" pitchFamily="18" charset="0"/>
              </a:rPr>
              <a:t>and an indirect object.</a:t>
            </a: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9</a:t>
            </a:fld>
            <a:endParaRPr lang="en-IN"/>
          </a:p>
        </p:txBody>
      </p:sp>
    </p:spTree>
    <p:extLst>
      <p:ext uri="{BB962C8B-B14F-4D97-AF65-F5344CB8AC3E}">
        <p14:creationId xmlns:p14="http://schemas.microsoft.com/office/powerpoint/2010/main" val="1279381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5558</TotalTime>
  <Words>3878</Words>
  <Application>Microsoft Office PowerPoint</Application>
  <PresentationFormat>Widescreen</PresentationFormat>
  <Paragraphs>302</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Palatino Linotype</vt:lpstr>
      <vt:lpstr>Times New Roman</vt:lpstr>
      <vt:lpstr>Wingdings</vt:lpstr>
      <vt:lpstr>Office Theme</vt:lpstr>
      <vt:lpstr>8 Typology of valence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Language?</dc:title>
  <dc:creator>Sh Francis Monsang</dc:creator>
  <cp:lastModifiedBy>Sh Francis Monsang</cp:lastModifiedBy>
  <cp:revision>225</cp:revision>
  <dcterms:created xsi:type="dcterms:W3CDTF">2024-01-07T16:04:09Z</dcterms:created>
  <dcterms:modified xsi:type="dcterms:W3CDTF">2025-04-06T18:54:40Z</dcterms:modified>
</cp:coreProperties>
</file>