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404" r:id="rId3"/>
    <p:sldId id="408" r:id="rId4"/>
    <p:sldId id="410" r:id="rId5"/>
    <p:sldId id="406" r:id="rId6"/>
    <p:sldId id="405" r:id="rId7"/>
    <p:sldId id="409" r:id="rId8"/>
    <p:sldId id="417" r:id="rId9"/>
    <p:sldId id="411" r:id="rId10"/>
    <p:sldId id="428" r:id="rId11"/>
    <p:sldId id="413" r:id="rId12"/>
    <p:sldId id="414" r:id="rId13"/>
    <p:sldId id="415" r:id="rId14"/>
    <p:sldId id="416" r:id="rId15"/>
    <p:sldId id="418" r:id="rId16"/>
    <p:sldId id="419" r:id="rId17"/>
    <p:sldId id="420" r:id="rId18"/>
    <p:sldId id="421" r:id="rId19"/>
    <p:sldId id="425" r:id="rId20"/>
    <p:sldId id="436" r:id="rId21"/>
    <p:sldId id="437" r:id="rId22"/>
    <p:sldId id="449" r:id="rId23"/>
    <p:sldId id="450" r:id="rId24"/>
    <p:sldId id="451" r:id="rId25"/>
    <p:sldId id="452" r:id="rId26"/>
    <p:sldId id="453" r:id="rId27"/>
    <p:sldId id="454" r:id="rId28"/>
    <p:sldId id="431" r:id="rId29"/>
    <p:sldId id="430" r:id="rId30"/>
    <p:sldId id="448" r:id="rId31"/>
    <p:sldId id="433" r:id="rId32"/>
    <p:sldId id="434" r:id="rId33"/>
    <p:sldId id="422" r:id="rId34"/>
    <p:sldId id="438" r:id="rId35"/>
    <p:sldId id="439" r:id="rId36"/>
    <p:sldId id="440" r:id="rId37"/>
    <p:sldId id="442" r:id="rId38"/>
    <p:sldId id="455" r:id="rId39"/>
    <p:sldId id="445" r:id="rId40"/>
    <p:sldId id="441" r:id="rId41"/>
    <p:sldId id="446" r:id="rId42"/>
    <p:sldId id="456" r:id="rId43"/>
    <p:sldId id="457" r:id="rId44"/>
    <p:sldId id="458" r:id="rId45"/>
    <p:sldId id="459" r:id="rId46"/>
    <p:sldId id="461" r:id="rId47"/>
    <p:sldId id="463" r:id="rId48"/>
    <p:sldId id="464" r:id="rId49"/>
    <p:sldId id="465" r:id="rId50"/>
    <p:sldId id="466" r:id="rId51"/>
    <p:sldId id="467" r:id="rId52"/>
    <p:sldId id="424"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3457" autoAdjust="0"/>
  </p:normalViewPr>
  <p:slideViewPr>
    <p:cSldViewPr snapToGrid="0">
      <p:cViewPr varScale="1">
        <p:scale>
          <a:sx n="59" d="100"/>
          <a:sy n="59" d="100"/>
        </p:scale>
        <p:origin x="940" y="52"/>
      </p:cViewPr>
      <p:guideLst/>
    </p:cSldViewPr>
  </p:slideViewPr>
  <p:outlineViewPr>
    <p:cViewPr>
      <p:scale>
        <a:sx n="33" d="100"/>
        <a:sy n="33" d="100"/>
      </p:scale>
      <p:origin x="0" y="-532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E144F4-9EFB-492F-B20B-3CBBAF9D4BC3}" type="datetimeFigureOut">
              <a:rPr lang="en-IN" smtClean="0"/>
              <a:t>24-04-2025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4D0F9BC-EC7C-404A-95E9-2A5D129CD2BB}" type="slidenum">
              <a:rPr lang="en-IN" smtClean="0"/>
              <a:t>‹#›</a:t>
            </a:fld>
            <a:endParaRPr lang="en-IN"/>
          </a:p>
        </p:txBody>
      </p:sp>
    </p:spTree>
    <p:extLst>
      <p:ext uri="{BB962C8B-B14F-4D97-AF65-F5344CB8AC3E}">
        <p14:creationId xmlns:p14="http://schemas.microsoft.com/office/powerpoint/2010/main" val="11341189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33C7F-F26E-C1A1-54FF-DDEAF05DC0C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DEF9C3-5ECA-F669-A2F4-3DC440B12C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1AD4A8C-19F0-0693-6B7E-0DC832987B99}"/>
              </a:ext>
            </a:extLst>
          </p:cNvPr>
          <p:cNvSpPr>
            <a:spLocks noGrp="1"/>
          </p:cNvSpPr>
          <p:nvPr>
            <p:ph type="dt" sz="half" idx="10"/>
          </p:nvPr>
        </p:nvSpPr>
        <p:spPr/>
        <p:txBody>
          <a:bodyPr/>
          <a:lstStyle/>
          <a:p>
            <a:fld id="{28F1D464-1E24-445B-A4C6-3D3EB73494A1}" type="datetime1">
              <a:rPr lang="en-IN" smtClean="0"/>
              <a:t>24-04-2025</a:t>
            </a:fld>
            <a:endParaRPr lang="en-IN"/>
          </a:p>
        </p:txBody>
      </p:sp>
      <p:sp>
        <p:nvSpPr>
          <p:cNvPr id="5" name="Footer Placeholder 4">
            <a:extLst>
              <a:ext uri="{FF2B5EF4-FFF2-40B4-BE49-F238E27FC236}">
                <a16:creationId xmlns:a16="http://schemas.microsoft.com/office/drawing/2014/main" id="{B1029880-49E9-81B0-E110-FF1C3400F8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66E1CB9-05E2-0C95-7A67-A15A29043162}"/>
              </a:ext>
            </a:extLst>
          </p:cNvPr>
          <p:cNvSpPr>
            <a:spLocks noGrp="1"/>
          </p:cNvSpPr>
          <p:nvPr>
            <p:ph type="sldNum" sz="quarter" idx="12"/>
          </p:nvPr>
        </p:nvSpPr>
        <p:spPr/>
        <p:txBody>
          <a:bodyPr/>
          <a:lstStyle/>
          <a:p>
            <a:fld id="{9953917B-9314-44A8-9CF5-8C1178B13F89}" type="slidenum">
              <a:rPr lang="en-IN" smtClean="0"/>
              <a:t>‹#›</a:t>
            </a:fld>
            <a:endParaRPr lang="en-IN"/>
          </a:p>
        </p:txBody>
      </p:sp>
      <p:sp>
        <p:nvSpPr>
          <p:cNvPr id="7" name="TextBox 6">
            <a:extLst>
              <a:ext uri="{FF2B5EF4-FFF2-40B4-BE49-F238E27FC236}">
                <a16:creationId xmlns:a16="http://schemas.microsoft.com/office/drawing/2014/main" id="{8BA54B59-FCC9-FA39-6861-DDA2B57F8114}"/>
              </a:ext>
            </a:extLst>
          </p:cNvPr>
          <p:cNvSpPr txBox="1"/>
          <p:nvPr userDrawn="1"/>
        </p:nvSpPr>
        <p:spPr>
          <a:xfrm>
            <a:off x="9266584" y="203756"/>
            <a:ext cx="2876237" cy="369332"/>
          </a:xfrm>
          <a:prstGeom prst="rect">
            <a:avLst/>
          </a:prstGeom>
          <a:noFill/>
        </p:spPr>
        <p:txBody>
          <a:bodyPr wrap="none" rtlCol="0">
            <a:spAutoFit/>
          </a:bodyPr>
          <a:lstStyle/>
          <a:p>
            <a:r>
              <a:rPr lang="en-US" dirty="0" err="1"/>
              <a:t>Private_for</a:t>
            </a:r>
            <a:r>
              <a:rPr lang="en-US" dirty="0"/>
              <a:t> class lecture only</a:t>
            </a:r>
            <a:endParaRPr lang="en-IN" dirty="0"/>
          </a:p>
        </p:txBody>
      </p:sp>
    </p:spTree>
    <p:extLst>
      <p:ext uri="{BB962C8B-B14F-4D97-AF65-F5344CB8AC3E}">
        <p14:creationId xmlns:p14="http://schemas.microsoft.com/office/powerpoint/2010/main" val="26275227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13D1-5C07-839C-2B25-0380C408EB2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576C392-0E35-D216-4263-01E28159B5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0C8CCC-A66B-8451-9964-174822BDE646}"/>
              </a:ext>
            </a:extLst>
          </p:cNvPr>
          <p:cNvSpPr>
            <a:spLocks noGrp="1"/>
          </p:cNvSpPr>
          <p:nvPr>
            <p:ph type="dt" sz="half" idx="10"/>
          </p:nvPr>
        </p:nvSpPr>
        <p:spPr/>
        <p:txBody>
          <a:bodyPr/>
          <a:lstStyle/>
          <a:p>
            <a:fld id="{3BD7E343-4550-4B0A-9769-EC503FEC8A04}" type="datetime1">
              <a:rPr lang="en-IN" smtClean="0"/>
              <a:t>24-04-2025</a:t>
            </a:fld>
            <a:endParaRPr lang="en-IN"/>
          </a:p>
        </p:txBody>
      </p:sp>
      <p:sp>
        <p:nvSpPr>
          <p:cNvPr id="5" name="Footer Placeholder 4">
            <a:extLst>
              <a:ext uri="{FF2B5EF4-FFF2-40B4-BE49-F238E27FC236}">
                <a16:creationId xmlns:a16="http://schemas.microsoft.com/office/drawing/2014/main" id="{4F8802E8-2951-8F3B-0A5E-D053A0E2BD8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28F5C1C-49E5-164C-09A5-60288A369F16}"/>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3539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287ACC-1A93-C41D-164E-E4E5163B998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F6B3176-BD61-7A57-1958-19F8F44797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4327EB-BB23-4BD5-1280-3775AB79F2BC}"/>
              </a:ext>
            </a:extLst>
          </p:cNvPr>
          <p:cNvSpPr>
            <a:spLocks noGrp="1"/>
          </p:cNvSpPr>
          <p:nvPr>
            <p:ph type="dt" sz="half" idx="10"/>
          </p:nvPr>
        </p:nvSpPr>
        <p:spPr/>
        <p:txBody>
          <a:bodyPr/>
          <a:lstStyle/>
          <a:p>
            <a:fld id="{16C516C3-2CBF-41BD-ABF7-7548EC473A45}" type="datetime1">
              <a:rPr lang="en-IN" smtClean="0"/>
              <a:t>24-04-2025</a:t>
            </a:fld>
            <a:endParaRPr lang="en-IN"/>
          </a:p>
        </p:txBody>
      </p:sp>
      <p:sp>
        <p:nvSpPr>
          <p:cNvPr id="5" name="Footer Placeholder 4">
            <a:extLst>
              <a:ext uri="{FF2B5EF4-FFF2-40B4-BE49-F238E27FC236}">
                <a16:creationId xmlns:a16="http://schemas.microsoft.com/office/drawing/2014/main" id="{66AEB8BE-37C3-F56C-A1B8-5821D00CFE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5F2132-B3B4-B689-D8C2-FF8FA936FDF8}"/>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1188121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EF893-EE74-5099-40A1-49501B17F1D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871B8C-679B-3CB0-AC3A-F2FA42407EB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192951-F2D0-94B1-1CB6-188BE1617C6A}"/>
              </a:ext>
            </a:extLst>
          </p:cNvPr>
          <p:cNvSpPr>
            <a:spLocks noGrp="1"/>
          </p:cNvSpPr>
          <p:nvPr>
            <p:ph type="dt" sz="half" idx="10"/>
          </p:nvPr>
        </p:nvSpPr>
        <p:spPr/>
        <p:txBody>
          <a:bodyPr/>
          <a:lstStyle/>
          <a:p>
            <a:fld id="{A86D9B94-45C7-4C50-A7DB-5C261D4AE344}" type="datetime1">
              <a:rPr lang="en-IN" smtClean="0"/>
              <a:t>24-04-2025</a:t>
            </a:fld>
            <a:endParaRPr lang="en-IN"/>
          </a:p>
        </p:txBody>
      </p:sp>
      <p:sp>
        <p:nvSpPr>
          <p:cNvPr id="5" name="Footer Placeholder 4">
            <a:extLst>
              <a:ext uri="{FF2B5EF4-FFF2-40B4-BE49-F238E27FC236}">
                <a16:creationId xmlns:a16="http://schemas.microsoft.com/office/drawing/2014/main" id="{6CAB2667-7294-BD5B-4610-04752ECAB72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87668EB-67CD-3414-B132-7FBE1F18DB2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66198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A3BC0-4026-0894-0F7B-682BB976A5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5BE9C32-D07D-0E38-2BEF-636DAE6DFFB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AE6D0F3-C3C6-9376-7B15-9C1F9176456D}"/>
              </a:ext>
            </a:extLst>
          </p:cNvPr>
          <p:cNvSpPr>
            <a:spLocks noGrp="1"/>
          </p:cNvSpPr>
          <p:nvPr>
            <p:ph type="dt" sz="half" idx="10"/>
          </p:nvPr>
        </p:nvSpPr>
        <p:spPr/>
        <p:txBody>
          <a:bodyPr/>
          <a:lstStyle/>
          <a:p>
            <a:fld id="{81062A28-8DB7-4B74-9524-0258674FA5E8}" type="datetime1">
              <a:rPr lang="en-IN" smtClean="0"/>
              <a:t>24-04-2025</a:t>
            </a:fld>
            <a:endParaRPr lang="en-IN"/>
          </a:p>
        </p:txBody>
      </p:sp>
      <p:sp>
        <p:nvSpPr>
          <p:cNvPr id="5" name="Footer Placeholder 4">
            <a:extLst>
              <a:ext uri="{FF2B5EF4-FFF2-40B4-BE49-F238E27FC236}">
                <a16:creationId xmlns:a16="http://schemas.microsoft.com/office/drawing/2014/main" id="{A00C320C-643D-B71F-41B0-0128916AED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CDBCF8-4611-022F-21CE-CA932DCDBDC4}"/>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76994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91146-E356-53DF-2ECF-246006AEA3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F41EC1-8475-A157-E929-3D0EC5BB79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E7D952A-CD58-BDE4-903A-722EDE7473B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F951173-046A-E306-DAB2-C533CE6EC871}"/>
              </a:ext>
            </a:extLst>
          </p:cNvPr>
          <p:cNvSpPr>
            <a:spLocks noGrp="1"/>
          </p:cNvSpPr>
          <p:nvPr>
            <p:ph type="dt" sz="half" idx="10"/>
          </p:nvPr>
        </p:nvSpPr>
        <p:spPr/>
        <p:txBody>
          <a:bodyPr/>
          <a:lstStyle/>
          <a:p>
            <a:fld id="{6810ED40-85B0-4A5C-A194-B03904BA4FB1}" type="datetime1">
              <a:rPr lang="en-IN" smtClean="0"/>
              <a:t>24-04-2025</a:t>
            </a:fld>
            <a:endParaRPr lang="en-IN"/>
          </a:p>
        </p:txBody>
      </p:sp>
      <p:sp>
        <p:nvSpPr>
          <p:cNvPr id="6" name="Footer Placeholder 5">
            <a:extLst>
              <a:ext uri="{FF2B5EF4-FFF2-40B4-BE49-F238E27FC236}">
                <a16:creationId xmlns:a16="http://schemas.microsoft.com/office/drawing/2014/main" id="{D4BAD745-9678-4B42-6743-74E5B361053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FB915F-D0A3-4A06-6E6D-C181334E68DC}"/>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98541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2F9F1-4DB2-DE33-C085-D3A21330F68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5D60FB-47C6-7D5A-33E2-F0FF0A72DA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B6525B-F25E-677D-B148-987AF753D9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D10BBCE-C51F-FB6D-94FC-F080894C06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1060D9B-A38E-5999-B3E3-6A1488832D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5DE7766-57ED-BBFC-ADCF-9306759B942C}"/>
              </a:ext>
            </a:extLst>
          </p:cNvPr>
          <p:cNvSpPr>
            <a:spLocks noGrp="1"/>
          </p:cNvSpPr>
          <p:nvPr>
            <p:ph type="dt" sz="half" idx="10"/>
          </p:nvPr>
        </p:nvSpPr>
        <p:spPr/>
        <p:txBody>
          <a:bodyPr/>
          <a:lstStyle/>
          <a:p>
            <a:fld id="{90881A4B-FBEC-4502-B017-E5D64414456F}" type="datetime1">
              <a:rPr lang="en-IN" smtClean="0"/>
              <a:t>24-04-2025</a:t>
            </a:fld>
            <a:endParaRPr lang="en-IN"/>
          </a:p>
        </p:txBody>
      </p:sp>
      <p:sp>
        <p:nvSpPr>
          <p:cNvPr id="8" name="Footer Placeholder 7">
            <a:extLst>
              <a:ext uri="{FF2B5EF4-FFF2-40B4-BE49-F238E27FC236}">
                <a16:creationId xmlns:a16="http://schemas.microsoft.com/office/drawing/2014/main" id="{8FD07420-3B3F-F5BB-8F88-7017AF872C7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66E711-D056-BAA6-1AC9-737C60684829}"/>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2795163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572E6-7D4A-AFAF-FCC0-5484FD47B9C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6776A9-FA92-ACA5-2DF4-39C9782955BC}"/>
              </a:ext>
            </a:extLst>
          </p:cNvPr>
          <p:cNvSpPr>
            <a:spLocks noGrp="1"/>
          </p:cNvSpPr>
          <p:nvPr>
            <p:ph type="dt" sz="half" idx="10"/>
          </p:nvPr>
        </p:nvSpPr>
        <p:spPr/>
        <p:txBody>
          <a:bodyPr/>
          <a:lstStyle/>
          <a:p>
            <a:fld id="{D845EB61-E00D-4033-ACB4-6443EAD7DAF9}" type="datetime1">
              <a:rPr lang="en-IN" smtClean="0"/>
              <a:t>24-04-2025</a:t>
            </a:fld>
            <a:endParaRPr lang="en-IN"/>
          </a:p>
        </p:txBody>
      </p:sp>
      <p:sp>
        <p:nvSpPr>
          <p:cNvPr id="4" name="Footer Placeholder 3">
            <a:extLst>
              <a:ext uri="{FF2B5EF4-FFF2-40B4-BE49-F238E27FC236}">
                <a16:creationId xmlns:a16="http://schemas.microsoft.com/office/drawing/2014/main" id="{AB245EC3-784C-2749-464B-3292CC131E4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FB1050A-7D39-F91A-2802-5FB6B22D0743}"/>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7635998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7368968-698B-6ECC-1CF2-F1B6725E0C88}"/>
              </a:ext>
            </a:extLst>
          </p:cNvPr>
          <p:cNvSpPr>
            <a:spLocks noGrp="1"/>
          </p:cNvSpPr>
          <p:nvPr>
            <p:ph type="dt" sz="half" idx="10"/>
          </p:nvPr>
        </p:nvSpPr>
        <p:spPr/>
        <p:txBody>
          <a:bodyPr/>
          <a:lstStyle/>
          <a:p>
            <a:fld id="{EAC00673-70EC-495E-B063-FEA246C46B08}" type="datetime1">
              <a:rPr lang="en-IN" smtClean="0"/>
              <a:t>24-04-2025</a:t>
            </a:fld>
            <a:endParaRPr lang="en-IN"/>
          </a:p>
        </p:txBody>
      </p:sp>
      <p:sp>
        <p:nvSpPr>
          <p:cNvPr id="3" name="Footer Placeholder 2">
            <a:extLst>
              <a:ext uri="{FF2B5EF4-FFF2-40B4-BE49-F238E27FC236}">
                <a16:creationId xmlns:a16="http://schemas.microsoft.com/office/drawing/2014/main" id="{1EA37F2F-B9A6-21FD-2997-6FC394AF2A2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6C143BA-45DC-EF5C-BA1E-0CCAFB6B48A1}"/>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926840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63C09-F5C7-0153-AF0C-A8B058961D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E367418-42D7-8ED6-9ABB-652E0F96F4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57C2862-8D76-6A2B-792A-1C183D32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C84E28-F5D4-52D8-58CB-D20CBF0E3A7C}"/>
              </a:ext>
            </a:extLst>
          </p:cNvPr>
          <p:cNvSpPr>
            <a:spLocks noGrp="1"/>
          </p:cNvSpPr>
          <p:nvPr>
            <p:ph type="dt" sz="half" idx="10"/>
          </p:nvPr>
        </p:nvSpPr>
        <p:spPr/>
        <p:txBody>
          <a:bodyPr/>
          <a:lstStyle/>
          <a:p>
            <a:fld id="{92D0BFC5-7C9E-4D9E-B7FA-97FC8D176DBE}" type="datetime1">
              <a:rPr lang="en-IN" smtClean="0"/>
              <a:t>24-04-2025</a:t>
            </a:fld>
            <a:endParaRPr lang="en-IN"/>
          </a:p>
        </p:txBody>
      </p:sp>
      <p:sp>
        <p:nvSpPr>
          <p:cNvPr id="6" name="Footer Placeholder 5">
            <a:extLst>
              <a:ext uri="{FF2B5EF4-FFF2-40B4-BE49-F238E27FC236}">
                <a16:creationId xmlns:a16="http://schemas.microsoft.com/office/drawing/2014/main" id="{7B244082-0ADB-41DF-BCA4-706254539DF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77532AB-AD8F-9923-E307-E965006DF0FF}"/>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1512232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47DBA-0BA6-C9C7-2EA6-3722CA84E7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53EB0B7-EF8F-5D09-332F-510F5CB8178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B8F60A4B-2DAD-AB99-B5BC-050B46EEEF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547A2E-6D7A-F7C8-03D9-A36A73459C71}"/>
              </a:ext>
            </a:extLst>
          </p:cNvPr>
          <p:cNvSpPr>
            <a:spLocks noGrp="1"/>
          </p:cNvSpPr>
          <p:nvPr>
            <p:ph type="dt" sz="half" idx="10"/>
          </p:nvPr>
        </p:nvSpPr>
        <p:spPr/>
        <p:txBody>
          <a:bodyPr/>
          <a:lstStyle/>
          <a:p>
            <a:fld id="{4F96BF2D-7CD8-4B26-B04E-214DC9CAE853}" type="datetime1">
              <a:rPr lang="en-IN" smtClean="0"/>
              <a:t>24-04-2025</a:t>
            </a:fld>
            <a:endParaRPr lang="en-IN"/>
          </a:p>
        </p:txBody>
      </p:sp>
      <p:sp>
        <p:nvSpPr>
          <p:cNvPr id="6" name="Footer Placeholder 5">
            <a:extLst>
              <a:ext uri="{FF2B5EF4-FFF2-40B4-BE49-F238E27FC236}">
                <a16:creationId xmlns:a16="http://schemas.microsoft.com/office/drawing/2014/main" id="{4487C1E2-78BE-46B4-1E2B-E44C7C9B64E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A52EC50-130A-2351-5592-95AD4813CD60}"/>
              </a:ext>
            </a:extLst>
          </p:cNvPr>
          <p:cNvSpPr>
            <a:spLocks noGrp="1"/>
          </p:cNvSpPr>
          <p:nvPr>
            <p:ph type="sldNum" sz="quarter" idx="12"/>
          </p:nvPr>
        </p:nvSpPr>
        <p:spPr/>
        <p:txBody>
          <a:bodyPr/>
          <a:lstStyle/>
          <a:p>
            <a:fld id="{9953917B-9314-44A8-9CF5-8C1178B13F89}" type="slidenum">
              <a:rPr lang="en-IN" smtClean="0"/>
              <a:t>‹#›</a:t>
            </a:fld>
            <a:endParaRPr lang="en-IN"/>
          </a:p>
        </p:txBody>
      </p:sp>
    </p:spTree>
    <p:extLst>
      <p:ext uri="{BB962C8B-B14F-4D97-AF65-F5344CB8AC3E}">
        <p14:creationId xmlns:p14="http://schemas.microsoft.com/office/powerpoint/2010/main" val="2306807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F1510D2-0FB7-C34A-D26A-9EB7D2504D2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43879F22-A47C-4E7B-88B1-AAB5873AC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18BD00-28E6-E72A-C3ED-A34615F1588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3AFF15-B9DC-411C-844B-23BAC52CC112}" type="datetime1">
              <a:rPr lang="en-IN" smtClean="0"/>
              <a:t>24-04-2025</a:t>
            </a:fld>
            <a:endParaRPr lang="en-IN"/>
          </a:p>
        </p:txBody>
      </p:sp>
      <p:sp>
        <p:nvSpPr>
          <p:cNvPr id="5" name="Footer Placeholder 4">
            <a:extLst>
              <a:ext uri="{FF2B5EF4-FFF2-40B4-BE49-F238E27FC236}">
                <a16:creationId xmlns:a16="http://schemas.microsoft.com/office/drawing/2014/main" id="{B9E0C95B-CC11-4A3E-D1FF-71EE153D9A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94C5FF9-3234-76CA-872E-B9A993B24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53917B-9314-44A8-9CF5-8C1178B13F89}" type="slidenum">
              <a:rPr lang="en-IN" smtClean="0"/>
              <a:t>‹#›</a:t>
            </a:fld>
            <a:endParaRPr lang="en-IN"/>
          </a:p>
        </p:txBody>
      </p:sp>
    </p:spTree>
    <p:extLst>
      <p:ext uri="{BB962C8B-B14F-4D97-AF65-F5344CB8AC3E}">
        <p14:creationId xmlns:p14="http://schemas.microsoft.com/office/powerpoint/2010/main" val="8575851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a:extLst>
              <a:ext uri="{FF2B5EF4-FFF2-40B4-BE49-F238E27FC236}">
                <a16:creationId xmlns:a16="http://schemas.microsoft.com/office/drawing/2014/main" id="{17032988-E4D7-3A80-3433-87DF8BB5C4EA}"/>
              </a:ext>
            </a:extLst>
          </p:cNvPr>
          <p:cNvSpPr>
            <a:spLocks noGrp="1"/>
          </p:cNvSpPr>
          <p:nvPr>
            <p:ph type="subTitle" idx="1"/>
          </p:nvPr>
        </p:nvSpPr>
        <p:spPr>
          <a:xfrm>
            <a:off x="1300842" y="3996023"/>
            <a:ext cx="9590315" cy="1012372"/>
          </a:xfrm>
        </p:spPr>
        <p:txBody>
          <a:bodyPr>
            <a:normAutofit/>
          </a:bodyPr>
          <a:lstStyle/>
          <a:p>
            <a:r>
              <a:rPr lang="en-US" sz="2400" kern="100" dirty="0">
                <a:latin typeface="Times New Roman" panose="02020603050405020304" pitchFamily="18" charset="0"/>
                <a:ea typeface="Calibri" panose="020F0502020204030204" pitchFamily="34" charset="0"/>
                <a:cs typeface="Times New Roman" panose="02020603050405020304" pitchFamily="18" charset="0"/>
              </a:rPr>
              <a:t>ENG 452: Linguistic Typology</a:t>
            </a:r>
          </a:p>
        </p:txBody>
      </p:sp>
      <p:sp>
        <p:nvSpPr>
          <p:cNvPr id="10" name="Title 1">
            <a:extLst>
              <a:ext uri="{FF2B5EF4-FFF2-40B4-BE49-F238E27FC236}">
                <a16:creationId xmlns:a16="http://schemas.microsoft.com/office/drawing/2014/main" id="{F8D2C0BC-6268-EA1D-1045-EBFE8AD6A22B}"/>
              </a:ext>
            </a:extLst>
          </p:cNvPr>
          <p:cNvSpPr>
            <a:spLocks noGrp="1"/>
          </p:cNvSpPr>
          <p:nvPr>
            <p:ph type="ctrTitle"/>
          </p:nvPr>
        </p:nvSpPr>
        <p:spPr>
          <a:xfrm>
            <a:off x="447040" y="925286"/>
            <a:ext cx="11048274" cy="1175657"/>
          </a:xfrm>
        </p:spPr>
        <p:txBody>
          <a:bodyPr>
            <a:noAutofit/>
          </a:bodyPr>
          <a:lstStyle/>
          <a:p>
            <a:pPr>
              <a:lnSpc>
                <a:spcPct val="150000"/>
              </a:lnSpc>
              <a:spcAft>
                <a:spcPts val="800"/>
              </a:spcAft>
            </a:pPr>
            <a:r>
              <a:rPr lang="en-IN" sz="2400" b="1" kern="100" dirty="0">
                <a:effectLst/>
                <a:latin typeface="Times New Roman" panose="02020603050405020304" pitchFamily="18" charset="0"/>
                <a:ea typeface="Calibri" panose="020F0502020204030204" pitchFamily="34" charset="0"/>
                <a:cs typeface="Times New Roman" panose="02020603050405020304" pitchFamily="18" charset="0"/>
              </a:rPr>
              <a:t>9. Typology of negation</a:t>
            </a:r>
            <a:br>
              <a:rPr lang="en-IN" sz="1800" kern="100" dirty="0">
                <a:effectLst/>
                <a:latin typeface="Calibri" panose="020F0502020204030204" pitchFamily="34" charset="0"/>
                <a:ea typeface="Calibri" panose="020F0502020204030204" pitchFamily="34" charset="0"/>
                <a:cs typeface="Times New Roman" panose="02020603050405020304" pitchFamily="18" charset="0"/>
              </a:rPr>
            </a:b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0AAC1B04-371B-5415-7158-BF1604114950}"/>
              </a:ext>
            </a:extLst>
          </p:cNvPr>
          <p:cNvSpPr>
            <a:spLocks noGrp="1"/>
          </p:cNvSpPr>
          <p:nvPr>
            <p:ph type="sldNum" sz="quarter" idx="12"/>
          </p:nvPr>
        </p:nvSpPr>
        <p:spPr/>
        <p:txBody>
          <a:bodyPr/>
          <a:lstStyle/>
          <a:p>
            <a:fld id="{9953917B-9314-44A8-9CF5-8C1178B13F89}" type="slidenum">
              <a:rPr lang="en-IN" smtClean="0"/>
              <a:t>1</a:t>
            </a:fld>
            <a:endParaRPr lang="en-IN"/>
          </a:p>
        </p:txBody>
      </p:sp>
    </p:spTree>
    <p:extLst>
      <p:ext uri="{BB962C8B-B14F-4D97-AF65-F5344CB8AC3E}">
        <p14:creationId xmlns:p14="http://schemas.microsoft.com/office/powerpoint/2010/main" val="430054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9DDED7-0533-AD69-7CDC-C1D986BB584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1AA45C8-1996-278D-E425-3DFA55B3A871}"/>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four subtypes of </a:t>
            </a:r>
            <a:r>
              <a:rPr lang="en-US" sz="2000" b="1" dirty="0">
                <a:latin typeface="Times New Roman" panose="02020603050405020304" pitchFamily="18" charset="0"/>
                <a:cs typeface="Times New Roman" panose="02020603050405020304" pitchFamily="18" charset="0"/>
              </a:rPr>
              <a:t>SVO</a:t>
            </a:r>
            <a:r>
              <a:rPr lang="en-US" sz="2000" dirty="0">
                <a:latin typeface="Times New Roman" panose="02020603050405020304" pitchFamily="18" charset="0"/>
                <a:cs typeface="Times New Roman" panose="02020603050405020304" pitchFamily="18" charset="0"/>
              </a:rPr>
              <a:t> languages are: </a:t>
            </a:r>
            <a:r>
              <a:rPr lang="en-US" sz="2000" dirty="0" err="1">
                <a:latin typeface="Times New Roman" panose="02020603050405020304" pitchFamily="18" charset="0"/>
                <a:cs typeface="Times New Roman" panose="02020603050405020304" pitchFamily="18" charset="0"/>
              </a:rPr>
              <a:t>NegSVO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SNegVO</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SVNegO</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SVONeg</a:t>
            </a:r>
            <a:r>
              <a:rPr lang="en-US" sz="2000" dirty="0">
                <a:latin typeface="Times New Roman" panose="02020603050405020304" pitchFamily="18" charset="0"/>
                <a:cs typeface="Times New Roman" panose="02020603050405020304" pitchFamily="18" charset="0"/>
              </a:rPr>
              <a:t>. All four of these possibilities exist, as shown in Table 1.</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22FEDA4-907E-E0B1-07F7-896616B5EFE4}"/>
              </a:ext>
            </a:extLst>
          </p:cNvPr>
          <p:cNvSpPr>
            <a:spLocks noGrp="1"/>
          </p:cNvSpPr>
          <p:nvPr>
            <p:ph type="sldNum" sz="quarter" idx="12"/>
          </p:nvPr>
        </p:nvSpPr>
        <p:spPr/>
        <p:txBody>
          <a:bodyPr/>
          <a:lstStyle/>
          <a:p>
            <a:fld id="{9953917B-9314-44A8-9CF5-8C1178B13F89}" type="slidenum">
              <a:rPr lang="en-IN" smtClean="0"/>
              <a:t>10</a:t>
            </a:fld>
            <a:endParaRPr lang="en-IN"/>
          </a:p>
        </p:txBody>
      </p:sp>
      <p:pic>
        <p:nvPicPr>
          <p:cNvPr id="4" name="Picture 3">
            <a:extLst>
              <a:ext uri="{FF2B5EF4-FFF2-40B4-BE49-F238E27FC236}">
                <a16:creationId xmlns:a16="http://schemas.microsoft.com/office/drawing/2014/main" id="{933BF60D-8CC1-1E2D-D21E-25EA12DAB747}"/>
              </a:ext>
            </a:extLst>
          </p:cNvPr>
          <p:cNvPicPr>
            <a:picLocks noChangeAspect="1"/>
          </p:cNvPicPr>
          <p:nvPr/>
        </p:nvPicPr>
        <p:blipFill>
          <a:blip r:embed="rId2"/>
          <a:srcRect t="15366"/>
          <a:stretch/>
        </p:blipFill>
        <p:spPr>
          <a:xfrm>
            <a:off x="2768194" y="2046514"/>
            <a:ext cx="5700893" cy="2241550"/>
          </a:xfrm>
          <a:prstGeom prst="rect">
            <a:avLst/>
          </a:prstGeom>
        </p:spPr>
      </p:pic>
    </p:spTree>
    <p:extLst>
      <p:ext uri="{BB962C8B-B14F-4D97-AF65-F5344CB8AC3E}">
        <p14:creationId xmlns:p14="http://schemas.microsoft.com/office/powerpoint/2010/main" val="4161431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C42121-0D57-1EEE-C70E-4C90F2DB556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83217A5-0464-EA5F-893A-893CE4F7559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CEFC4A3-045F-4127-D7D0-EEF2ABF1B0E1}"/>
              </a:ext>
            </a:extLst>
          </p:cNvPr>
          <p:cNvSpPr>
            <a:spLocks noGrp="1"/>
          </p:cNvSpPr>
          <p:nvPr>
            <p:ph type="sldNum" sz="quarter" idx="12"/>
          </p:nvPr>
        </p:nvSpPr>
        <p:spPr/>
        <p:txBody>
          <a:bodyPr/>
          <a:lstStyle/>
          <a:p>
            <a:fld id="{9953917B-9314-44A8-9CF5-8C1178B13F89}" type="slidenum">
              <a:rPr lang="en-IN" smtClean="0"/>
              <a:t>11</a:t>
            </a:fld>
            <a:endParaRPr lang="en-IN"/>
          </a:p>
        </p:txBody>
      </p:sp>
      <p:pic>
        <p:nvPicPr>
          <p:cNvPr id="4" name="Picture 3">
            <a:extLst>
              <a:ext uri="{FF2B5EF4-FFF2-40B4-BE49-F238E27FC236}">
                <a16:creationId xmlns:a16="http://schemas.microsoft.com/office/drawing/2014/main" id="{401F9301-5B3D-F567-94DA-5097878B1DB8}"/>
              </a:ext>
            </a:extLst>
          </p:cNvPr>
          <p:cNvPicPr>
            <a:picLocks noChangeAspect="1"/>
          </p:cNvPicPr>
          <p:nvPr/>
        </p:nvPicPr>
        <p:blipFill>
          <a:blip r:embed="rId2"/>
          <a:stretch>
            <a:fillRect/>
          </a:stretch>
        </p:blipFill>
        <p:spPr>
          <a:xfrm>
            <a:off x="2275114" y="707976"/>
            <a:ext cx="6433457" cy="5407168"/>
          </a:xfrm>
          <a:prstGeom prst="rect">
            <a:avLst/>
          </a:prstGeom>
        </p:spPr>
      </p:pic>
    </p:spTree>
    <p:extLst>
      <p:ext uri="{BB962C8B-B14F-4D97-AF65-F5344CB8AC3E}">
        <p14:creationId xmlns:p14="http://schemas.microsoft.com/office/powerpoint/2010/main" val="1252995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CE6C1-AEEB-A070-F69F-6DFD32EB630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F39A561-DB4E-8E46-7934-9C0FD2633FF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Among </a:t>
            </a:r>
            <a:r>
              <a:rPr lang="en-US" sz="2000" b="1" dirty="0">
                <a:latin typeface="Times New Roman" panose="02020603050405020304" pitchFamily="18" charset="0"/>
                <a:cs typeface="Times New Roman" panose="02020603050405020304" pitchFamily="18" charset="0"/>
              </a:rPr>
              <a:t>SOV </a:t>
            </a:r>
            <a:r>
              <a:rPr lang="en-US" sz="2000" dirty="0">
                <a:latin typeface="Times New Roman" panose="02020603050405020304" pitchFamily="18" charset="0"/>
                <a:cs typeface="Times New Roman" panose="02020603050405020304" pitchFamily="18" charset="0"/>
              </a:rPr>
              <a:t>languages, there are again four possible subtypes, Neg-SOV, </a:t>
            </a:r>
            <a:r>
              <a:rPr lang="en-US" sz="2000" dirty="0" err="1">
                <a:latin typeface="Times New Roman" panose="02020603050405020304" pitchFamily="18" charset="0"/>
                <a:cs typeface="Times New Roman" panose="02020603050405020304" pitchFamily="18" charset="0"/>
              </a:rPr>
              <a:t>SNegOV</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SONegV</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SOVNeg</a:t>
            </a:r>
            <a:r>
              <a:rPr lang="en-US" sz="2000" dirty="0">
                <a:latin typeface="Times New Roman" panose="02020603050405020304" pitchFamily="18" charset="0"/>
                <a:cs typeface="Times New Roman" panose="02020603050405020304" pitchFamily="18" charset="0"/>
              </a:rPr>
              <a:t>. Again, all four of these subtypes exist, as shown in Table 2.</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EAE77CE-787D-7EEC-8B93-A39FD3FEE9D6}"/>
              </a:ext>
            </a:extLst>
          </p:cNvPr>
          <p:cNvSpPr>
            <a:spLocks noGrp="1"/>
          </p:cNvSpPr>
          <p:nvPr>
            <p:ph type="sldNum" sz="quarter" idx="12"/>
          </p:nvPr>
        </p:nvSpPr>
        <p:spPr/>
        <p:txBody>
          <a:bodyPr/>
          <a:lstStyle/>
          <a:p>
            <a:fld id="{9953917B-9314-44A8-9CF5-8C1178B13F89}" type="slidenum">
              <a:rPr lang="en-IN" smtClean="0"/>
              <a:t>12</a:t>
            </a:fld>
            <a:endParaRPr lang="en-IN"/>
          </a:p>
        </p:txBody>
      </p:sp>
      <p:pic>
        <p:nvPicPr>
          <p:cNvPr id="4" name="Picture 3">
            <a:extLst>
              <a:ext uri="{FF2B5EF4-FFF2-40B4-BE49-F238E27FC236}">
                <a16:creationId xmlns:a16="http://schemas.microsoft.com/office/drawing/2014/main" id="{7B0A989C-2C5B-1644-D6F7-95B90C733884}"/>
              </a:ext>
            </a:extLst>
          </p:cNvPr>
          <p:cNvPicPr>
            <a:picLocks noChangeAspect="1"/>
          </p:cNvPicPr>
          <p:nvPr/>
        </p:nvPicPr>
        <p:blipFill>
          <a:blip r:embed="rId2"/>
          <a:stretch>
            <a:fillRect/>
          </a:stretch>
        </p:blipFill>
        <p:spPr>
          <a:xfrm>
            <a:off x="2580433" y="1810914"/>
            <a:ext cx="6030167" cy="2800741"/>
          </a:xfrm>
          <a:prstGeom prst="rect">
            <a:avLst/>
          </a:prstGeom>
        </p:spPr>
      </p:pic>
    </p:spTree>
    <p:extLst>
      <p:ext uri="{BB962C8B-B14F-4D97-AF65-F5344CB8AC3E}">
        <p14:creationId xmlns:p14="http://schemas.microsoft.com/office/powerpoint/2010/main" val="1863123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189445-45C5-AC13-9943-856B938E239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C2D6838-833C-3201-0685-2B2E82FDF69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08A05D5-7272-AB3D-7296-E3860AE923C5}"/>
              </a:ext>
            </a:extLst>
          </p:cNvPr>
          <p:cNvSpPr>
            <a:spLocks noGrp="1"/>
          </p:cNvSpPr>
          <p:nvPr>
            <p:ph type="sldNum" sz="quarter" idx="12"/>
          </p:nvPr>
        </p:nvSpPr>
        <p:spPr/>
        <p:txBody>
          <a:bodyPr/>
          <a:lstStyle/>
          <a:p>
            <a:fld id="{9953917B-9314-44A8-9CF5-8C1178B13F89}" type="slidenum">
              <a:rPr lang="en-IN" smtClean="0"/>
              <a:t>13</a:t>
            </a:fld>
            <a:endParaRPr lang="en-IN"/>
          </a:p>
        </p:txBody>
      </p:sp>
      <p:pic>
        <p:nvPicPr>
          <p:cNvPr id="9" name="Picture 8">
            <a:extLst>
              <a:ext uri="{FF2B5EF4-FFF2-40B4-BE49-F238E27FC236}">
                <a16:creationId xmlns:a16="http://schemas.microsoft.com/office/drawing/2014/main" id="{204483FC-DFA1-F592-7C17-4558A8B79D6D}"/>
              </a:ext>
            </a:extLst>
          </p:cNvPr>
          <p:cNvPicPr>
            <a:picLocks noChangeAspect="1"/>
          </p:cNvPicPr>
          <p:nvPr/>
        </p:nvPicPr>
        <p:blipFill>
          <a:blip r:embed="rId2"/>
          <a:stretch>
            <a:fillRect/>
          </a:stretch>
        </p:blipFill>
        <p:spPr>
          <a:xfrm>
            <a:off x="1289038" y="684213"/>
            <a:ext cx="7208990" cy="5854700"/>
          </a:xfrm>
          <a:prstGeom prst="rect">
            <a:avLst/>
          </a:prstGeom>
        </p:spPr>
      </p:pic>
    </p:spTree>
    <p:extLst>
      <p:ext uri="{BB962C8B-B14F-4D97-AF65-F5344CB8AC3E}">
        <p14:creationId xmlns:p14="http://schemas.microsoft.com/office/powerpoint/2010/main" val="19514470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A7AB97-2619-CFF6-B509-EB442B000E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30BB439-F1A1-8B9E-C8B0-1C8DCAFFC052}"/>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pattern among verb-initial languages is somewhat different from that among SVO and SOV languages, in that the full range of logical possibilities is not attested. As shown in Table 3, all of the VSO languages in my sample are </a:t>
            </a:r>
            <a:r>
              <a:rPr lang="en-US" sz="2000" dirty="0" err="1">
                <a:latin typeface="Times New Roman" panose="02020603050405020304" pitchFamily="18" charset="0"/>
                <a:cs typeface="Times New Roman" panose="02020603050405020304" pitchFamily="18" charset="0"/>
              </a:rPr>
              <a:t>NegVSO</a:t>
            </a:r>
            <a:r>
              <a:rPr lang="en-US" sz="2000" dirty="0">
                <a:latin typeface="Times New Roman" panose="02020603050405020304" pitchFamily="18" charset="0"/>
                <a:cs typeface="Times New Roman" panose="02020603050405020304" pitchFamily="18" charset="0"/>
              </a:rPr>
              <a:t>, and all of the VOS languages are </a:t>
            </a:r>
            <a:r>
              <a:rPr lang="en-US" sz="2000" dirty="0" err="1">
                <a:latin typeface="Times New Roman" panose="02020603050405020304" pitchFamily="18" charset="0"/>
                <a:cs typeface="Times New Roman" panose="02020603050405020304" pitchFamily="18" charset="0"/>
              </a:rPr>
              <a:t>NegVOS</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The data in Table 3 suggests the following universal:</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(1) </a:t>
            </a:r>
            <a:r>
              <a:rPr lang="en-US" sz="2000" i="1" dirty="0">
                <a:latin typeface="Times New Roman" panose="02020603050405020304" pitchFamily="18" charset="0"/>
                <a:cs typeface="Times New Roman" panose="02020603050405020304" pitchFamily="18" charset="0"/>
              </a:rPr>
              <a:t>If a language is verb-initial, then the negative will precede the verb</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7771B0E-B865-2979-3791-35E9ABBAC9F2}"/>
              </a:ext>
            </a:extLst>
          </p:cNvPr>
          <p:cNvSpPr>
            <a:spLocks noGrp="1"/>
          </p:cNvSpPr>
          <p:nvPr>
            <p:ph type="sldNum" sz="quarter" idx="12"/>
          </p:nvPr>
        </p:nvSpPr>
        <p:spPr/>
        <p:txBody>
          <a:bodyPr/>
          <a:lstStyle/>
          <a:p>
            <a:fld id="{9953917B-9314-44A8-9CF5-8C1178B13F89}" type="slidenum">
              <a:rPr lang="en-IN" smtClean="0"/>
              <a:t>14</a:t>
            </a:fld>
            <a:endParaRPr lang="en-IN"/>
          </a:p>
        </p:txBody>
      </p:sp>
      <p:pic>
        <p:nvPicPr>
          <p:cNvPr id="4" name="Picture 3">
            <a:extLst>
              <a:ext uri="{FF2B5EF4-FFF2-40B4-BE49-F238E27FC236}">
                <a16:creationId xmlns:a16="http://schemas.microsoft.com/office/drawing/2014/main" id="{17717213-5FD7-5ABA-51D1-82427B565503}"/>
              </a:ext>
            </a:extLst>
          </p:cNvPr>
          <p:cNvPicPr>
            <a:picLocks noChangeAspect="1"/>
          </p:cNvPicPr>
          <p:nvPr/>
        </p:nvPicPr>
        <p:blipFill>
          <a:blip r:embed="rId2"/>
          <a:stretch>
            <a:fillRect/>
          </a:stretch>
        </p:blipFill>
        <p:spPr>
          <a:xfrm>
            <a:off x="2116744" y="2242972"/>
            <a:ext cx="7544853" cy="2372056"/>
          </a:xfrm>
          <a:prstGeom prst="rect">
            <a:avLst/>
          </a:prstGeom>
        </p:spPr>
      </p:pic>
    </p:spTree>
    <p:extLst>
      <p:ext uri="{BB962C8B-B14F-4D97-AF65-F5344CB8AC3E}">
        <p14:creationId xmlns:p14="http://schemas.microsoft.com/office/powerpoint/2010/main" val="16229025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D4708-D234-7BCD-D970-C9BD82E0ACD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109EC13-5C1B-8A09-C3A2-944EB9F76582}"/>
              </a:ext>
            </a:extLst>
          </p:cNvPr>
          <p:cNvSpPr>
            <a:spLocks noGrp="1"/>
          </p:cNvSpPr>
          <p:nvPr>
            <p:ph type="subTitle" idx="1"/>
          </p:nvPr>
        </p:nvSpPr>
        <p:spPr>
          <a:xfrm>
            <a:off x="936172" y="564923"/>
            <a:ext cx="11179628" cy="5791427"/>
          </a:xfrm>
        </p:spPr>
        <p:txBody>
          <a:bodyPr>
            <a:normAutofit/>
          </a:bodyPr>
          <a:lstStyle/>
          <a:p>
            <a:pPr marL="342900" marR="120" indent="-342900" algn="just">
              <a:buFont typeface="Wingdings" panose="05000000000000000000" pitchFamily="2" charset="2"/>
              <a:buChar char="Ø"/>
            </a:pPr>
            <a:r>
              <a:rPr lang="en-US" sz="2000" b="0" i="0" u="none" strike="noStrike" baseline="0" dirty="0">
                <a:latin typeface="Times New Roman" panose="02020603050405020304" pitchFamily="18" charset="0"/>
              </a:rPr>
              <a:t>However, this universal is not always true, as some languages have </a:t>
            </a:r>
            <a:r>
              <a:rPr lang="en-US" sz="2000" b="1" i="0" u="none" strike="noStrike" baseline="0" dirty="0">
                <a:latin typeface="Times New Roman" panose="02020603050405020304" pitchFamily="18" charset="0"/>
              </a:rPr>
              <a:t>Neg</a:t>
            </a:r>
            <a:r>
              <a:rPr lang="en-US" sz="2000" b="0" i="0" u="none" strike="noStrike" baseline="0" dirty="0">
                <a:latin typeface="Times New Roman" panose="02020603050405020304" pitchFamily="18" charset="0"/>
              </a:rPr>
              <a:t> after the </a:t>
            </a:r>
            <a:r>
              <a:rPr lang="en-US" sz="2000" b="1" i="0" u="none" strike="noStrike" baseline="0" dirty="0">
                <a:latin typeface="Times New Roman" panose="02020603050405020304" pitchFamily="18" charset="0"/>
              </a:rPr>
              <a:t>verb</a:t>
            </a:r>
            <a:r>
              <a:rPr lang="en-US" sz="2000" b="0" i="0" u="none" strike="noStrike" baseline="0" dirty="0">
                <a:latin typeface="Times New Roman" panose="02020603050405020304" pitchFamily="18" charset="0"/>
              </a:rPr>
              <a:t>.</a:t>
            </a:r>
          </a:p>
          <a:p>
            <a:pPr marL="342900" marR="120" indent="-342900" algn="just">
              <a:buFont typeface="Wingdings" panose="05000000000000000000" pitchFamily="2" charset="2"/>
              <a:buChar char="Ø"/>
            </a:pPr>
            <a:r>
              <a:rPr lang="en-US" sz="2000" dirty="0" err="1">
                <a:latin typeface="Times New Roman" panose="02020603050405020304" pitchFamily="18" charset="0"/>
                <a:cs typeface="Times New Roman" panose="02020603050405020304" pitchFamily="18" charset="0"/>
              </a:rPr>
              <a:t>Eg.</a:t>
            </a:r>
            <a:r>
              <a:rPr lang="en-US" sz="2000"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Cariri</a:t>
            </a:r>
            <a:r>
              <a:rPr lang="en-US" sz="2000" dirty="0">
                <a:latin typeface="Times New Roman" panose="02020603050405020304" pitchFamily="18" charset="0"/>
                <a:cs typeface="Times New Roman" panose="02020603050405020304" pitchFamily="18" charset="0"/>
              </a:rPr>
              <a:t>, an Equatorial language formerly spoken in </a:t>
            </a:r>
            <a:r>
              <a:rPr lang="en-US" sz="2000" b="1" dirty="0">
                <a:latin typeface="Times New Roman" panose="02020603050405020304" pitchFamily="18" charset="0"/>
                <a:cs typeface="Times New Roman" panose="02020603050405020304" pitchFamily="18" charset="0"/>
              </a:rPr>
              <a:t>Brazil</a:t>
            </a:r>
            <a:r>
              <a:rPr lang="en-US" sz="2000" dirty="0">
                <a:latin typeface="Times New Roman" panose="02020603050405020304" pitchFamily="18" charset="0"/>
                <a:cs typeface="Times New Roman" panose="02020603050405020304" pitchFamily="18" charset="0"/>
              </a:rPr>
              <a:t>, the negative follows the verb.</a:t>
            </a:r>
          </a:p>
          <a:p>
            <a:pPr marL="342900" marR="12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marR="12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marR="12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marR="120" indent="-342900" algn="just">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marR="120" indent="-342900" algn="just">
              <a:buFont typeface="Wingdings" panose="05000000000000000000" pitchFamily="2" charset="2"/>
              <a:buChar char="Ø"/>
            </a:pPr>
            <a:r>
              <a:rPr lang="en-US" sz="2000" dirty="0">
                <a:latin typeface="Times New Roman" panose="02020603050405020304" pitchFamily="18" charset="0"/>
              </a:rPr>
              <a:t>Thus, the universal in (1) is thus not exceptionless, but it is a strong statistical universal,</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endParaRPr lang="en-IN" sz="1800" b="0" i="0" u="none" strike="noStrike" baseline="0" dirty="0">
              <a:latin typeface="Times New Roman" panose="02020603050405020304" pitchFamily="18" charset="0"/>
            </a:endParaRPr>
          </a:p>
        </p:txBody>
      </p:sp>
      <p:sp>
        <p:nvSpPr>
          <p:cNvPr id="5" name="Slide Number Placeholder 4">
            <a:extLst>
              <a:ext uri="{FF2B5EF4-FFF2-40B4-BE49-F238E27FC236}">
                <a16:creationId xmlns:a16="http://schemas.microsoft.com/office/drawing/2014/main" id="{1FC24B48-E401-BBCC-BC58-C900C265D53D}"/>
              </a:ext>
            </a:extLst>
          </p:cNvPr>
          <p:cNvSpPr>
            <a:spLocks noGrp="1"/>
          </p:cNvSpPr>
          <p:nvPr>
            <p:ph type="sldNum" sz="quarter" idx="12"/>
          </p:nvPr>
        </p:nvSpPr>
        <p:spPr/>
        <p:txBody>
          <a:bodyPr/>
          <a:lstStyle/>
          <a:p>
            <a:fld id="{9953917B-9314-44A8-9CF5-8C1178B13F89}" type="slidenum">
              <a:rPr lang="en-IN" smtClean="0"/>
              <a:t>15</a:t>
            </a:fld>
            <a:endParaRPr lang="en-IN"/>
          </a:p>
        </p:txBody>
      </p:sp>
      <p:pic>
        <p:nvPicPr>
          <p:cNvPr id="6" name="Picture 5">
            <a:extLst>
              <a:ext uri="{FF2B5EF4-FFF2-40B4-BE49-F238E27FC236}">
                <a16:creationId xmlns:a16="http://schemas.microsoft.com/office/drawing/2014/main" id="{EB7499D8-5B3C-53C1-5A77-C4574B38ACF9}"/>
              </a:ext>
            </a:extLst>
          </p:cNvPr>
          <p:cNvPicPr>
            <a:picLocks noChangeAspect="1"/>
          </p:cNvPicPr>
          <p:nvPr/>
        </p:nvPicPr>
        <p:blipFill>
          <a:blip r:embed="rId2"/>
          <a:stretch>
            <a:fillRect/>
          </a:stretch>
        </p:blipFill>
        <p:spPr>
          <a:xfrm>
            <a:off x="1511213" y="1651726"/>
            <a:ext cx="7023187" cy="923195"/>
          </a:xfrm>
          <a:prstGeom prst="rect">
            <a:avLst/>
          </a:prstGeom>
        </p:spPr>
      </p:pic>
    </p:spTree>
    <p:extLst>
      <p:ext uri="{BB962C8B-B14F-4D97-AF65-F5344CB8AC3E}">
        <p14:creationId xmlns:p14="http://schemas.microsoft.com/office/powerpoint/2010/main" val="7490019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93F200-0D1A-AD96-A4E4-54F668151A4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4E639020-EFD6-1C79-95D9-AA0F576BF9B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Some languages negation is regularly expressed by a pair of negative words. This is true, for example, of standard French, where negation requires the negative clitic ne plus some other negative word</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A84251D-FFE4-7E20-577E-6DA0A54CBA1B}"/>
              </a:ext>
            </a:extLst>
          </p:cNvPr>
          <p:cNvSpPr>
            <a:spLocks noGrp="1"/>
          </p:cNvSpPr>
          <p:nvPr>
            <p:ph type="sldNum" sz="quarter" idx="12"/>
          </p:nvPr>
        </p:nvSpPr>
        <p:spPr/>
        <p:txBody>
          <a:bodyPr/>
          <a:lstStyle/>
          <a:p>
            <a:fld id="{9953917B-9314-44A8-9CF5-8C1178B13F89}" type="slidenum">
              <a:rPr lang="en-IN" smtClean="0"/>
              <a:t>16</a:t>
            </a:fld>
            <a:endParaRPr lang="en-IN"/>
          </a:p>
        </p:txBody>
      </p:sp>
      <p:pic>
        <p:nvPicPr>
          <p:cNvPr id="4" name="Picture 3">
            <a:extLst>
              <a:ext uri="{FF2B5EF4-FFF2-40B4-BE49-F238E27FC236}">
                <a16:creationId xmlns:a16="http://schemas.microsoft.com/office/drawing/2014/main" id="{81FA415B-C8F3-67D8-D4E7-8AFD7F950C75}"/>
              </a:ext>
            </a:extLst>
          </p:cNvPr>
          <p:cNvPicPr>
            <a:picLocks noChangeAspect="1"/>
          </p:cNvPicPr>
          <p:nvPr/>
        </p:nvPicPr>
        <p:blipFill>
          <a:blip r:embed="rId2"/>
          <a:stretch>
            <a:fillRect/>
          </a:stretch>
        </p:blipFill>
        <p:spPr>
          <a:xfrm>
            <a:off x="1576654" y="1834119"/>
            <a:ext cx="4519346" cy="2165217"/>
          </a:xfrm>
          <a:prstGeom prst="rect">
            <a:avLst/>
          </a:prstGeom>
        </p:spPr>
      </p:pic>
    </p:spTree>
    <p:extLst>
      <p:ext uri="{BB962C8B-B14F-4D97-AF65-F5344CB8AC3E}">
        <p14:creationId xmlns:p14="http://schemas.microsoft.com/office/powerpoint/2010/main" val="37240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A4B8DD-93B8-5251-EA4E-8833A78B65A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9B2927D-48C3-676B-5B1F-31EDD131E7D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can </a:t>
            </a:r>
            <a:r>
              <a:rPr lang="en-US" sz="2000" dirty="0" err="1">
                <a:latin typeface="Times New Roman" panose="02020603050405020304" pitchFamily="18" charset="0"/>
                <a:cs typeface="Times New Roman" panose="02020603050405020304" pitchFamily="18" charset="0"/>
              </a:rPr>
              <a:t>summarise</a:t>
            </a:r>
            <a:r>
              <a:rPr lang="en-US" sz="2000" dirty="0">
                <a:latin typeface="Times New Roman" panose="02020603050405020304" pitchFamily="18" charset="0"/>
                <a:cs typeface="Times New Roman" panose="02020603050405020304" pitchFamily="18" charset="0"/>
              </a:rPr>
              <a:t> the order of negation as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SOV languages are most commonly either SOV-Neg or </a:t>
            </a:r>
            <a:r>
              <a:rPr lang="en-US" sz="2000" dirty="0" err="1">
                <a:latin typeface="Times New Roman" panose="02020603050405020304" pitchFamily="18" charset="0"/>
                <a:cs typeface="Times New Roman" panose="02020603050405020304" pitchFamily="18" charset="0"/>
              </a:rPr>
              <a:t>SONegV</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SVO languages are most commonly </a:t>
            </a:r>
            <a:r>
              <a:rPr lang="en-US" sz="2000" dirty="0" err="1">
                <a:latin typeface="Times New Roman" panose="02020603050405020304" pitchFamily="18" charset="0"/>
                <a:cs typeface="Times New Roman" panose="02020603050405020304" pitchFamily="18" charset="0"/>
              </a:rPr>
              <a:t>SNegVO</a:t>
            </a:r>
            <a:r>
              <a:rPr lang="en-US" sz="2000" dirty="0">
                <a:latin typeface="Times New Roman" panose="02020603050405020304" pitchFamily="18" charset="0"/>
                <a:cs typeface="Times New Roman" panose="02020603050405020304" pitchFamily="18" charset="0"/>
              </a:rPr>
              <a:t>, and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V-initial languages are overwhelmingly </a:t>
            </a:r>
            <a:r>
              <a:rPr lang="en-US" sz="2000" dirty="0" err="1">
                <a:latin typeface="Times New Roman" panose="02020603050405020304" pitchFamily="18" charset="0"/>
                <a:cs typeface="Times New Roman" panose="02020603050405020304" pitchFamily="18" charset="0"/>
              </a:rPr>
              <a:t>NegV</a:t>
            </a:r>
            <a:r>
              <a:rPr lang="en-US" sz="2000" dirty="0">
                <a:latin typeface="Times New Roman" panose="02020603050405020304" pitchFamily="18" charset="0"/>
                <a:cs typeface="Times New Roman" panose="02020603050405020304" pitchFamily="18" charset="0"/>
              </a:rPr>
              <a:t> (i.e. </a:t>
            </a:r>
            <a:r>
              <a:rPr lang="en-US" sz="2000" dirty="0" err="1">
                <a:latin typeface="Times New Roman" panose="02020603050405020304" pitchFamily="18" charset="0"/>
                <a:cs typeface="Times New Roman" panose="02020603050405020304" pitchFamily="18" charset="0"/>
              </a:rPr>
              <a:t>NegVSO</a:t>
            </a:r>
            <a:r>
              <a:rPr lang="en-US" sz="2000" dirty="0">
                <a:latin typeface="Times New Roman" panose="02020603050405020304" pitchFamily="18" charset="0"/>
                <a:cs typeface="Times New Roman" panose="02020603050405020304" pitchFamily="18" charset="0"/>
              </a:rPr>
              <a:t> or </a:t>
            </a:r>
            <a:r>
              <a:rPr lang="en-US" sz="2000" dirty="0" err="1">
                <a:latin typeface="Times New Roman" panose="02020603050405020304" pitchFamily="18" charset="0"/>
                <a:cs typeface="Times New Roman" panose="02020603050405020304" pitchFamily="18" charset="0"/>
              </a:rPr>
              <a:t>NegVOS</a:t>
            </a:r>
            <a:r>
              <a:rPr lang="en-US" sz="2000" dirty="0">
                <a:latin typeface="Times New Roman" panose="02020603050405020304" pitchFamily="18" charset="0"/>
                <a:cs typeface="Times New Roman" panose="02020603050405020304" pitchFamily="18" charset="0"/>
              </a:rPr>
              <a:t>).</a:t>
            </a:r>
          </a:p>
        </p:txBody>
      </p:sp>
      <p:sp>
        <p:nvSpPr>
          <p:cNvPr id="5" name="Slide Number Placeholder 4">
            <a:extLst>
              <a:ext uri="{FF2B5EF4-FFF2-40B4-BE49-F238E27FC236}">
                <a16:creationId xmlns:a16="http://schemas.microsoft.com/office/drawing/2014/main" id="{BAE47689-1A10-80BB-CDD8-0B75A23F8B23}"/>
              </a:ext>
            </a:extLst>
          </p:cNvPr>
          <p:cNvSpPr>
            <a:spLocks noGrp="1"/>
          </p:cNvSpPr>
          <p:nvPr>
            <p:ph type="sldNum" sz="quarter" idx="12"/>
          </p:nvPr>
        </p:nvSpPr>
        <p:spPr/>
        <p:txBody>
          <a:bodyPr/>
          <a:lstStyle/>
          <a:p>
            <a:fld id="{9953917B-9314-44A8-9CF5-8C1178B13F89}" type="slidenum">
              <a:rPr lang="en-IN" smtClean="0"/>
              <a:t>17</a:t>
            </a:fld>
            <a:endParaRPr lang="en-IN"/>
          </a:p>
        </p:txBody>
      </p:sp>
      <p:pic>
        <p:nvPicPr>
          <p:cNvPr id="4" name="Picture 3">
            <a:extLst>
              <a:ext uri="{FF2B5EF4-FFF2-40B4-BE49-F238E27FC236}">
                <a16:creationId xmlns:a16="http://schemas.microsoft.com/office/drawing/2014/main" id="{6B4D657E-AFD3-49DC-35E6-494E709EEE0B}"/>
              </a:ext>
            </a:extLst>
          </p:cNvPr>
          <p:cNvPicPr>
            <a:picLocks noChangeAspect="1"/>
          </p:cNvPicPr>
          <p:nvPr/>
        </p:nvPicPr>
        <p:blipFill>
          <a:blip r:embed="rId2"/>
          <a:stretch>
            <a:fillRect/>
          </a:stretch>
        </p:blipFill>
        <p:spPr>
          <a:xfrm>
            <a:off x="1392059" y="1360714"/>
            <a:ext cx="8496543" cy="1911946"/>
          </a:xfrm>
          <a:prstGeom prst="rect">
            <a:avLst/>
          </a:prstGeom>
        </p:spPr>
      </p:pic>
    </p:spTree>
    <p:extLst>
      <p:ext uri="{BB962C8B-B14F-4D97-AF65-F5344CB8AC3E}">
        <p14:creationId xmlns:p14="http://schemas.microsoft.com/office/powerpoint/2010/main" val="39057085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77AC2-0ADE-17DA-FEA5-111DFB37C9C2}"/>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7251D46-B4D6-D76E-0421-3276C227F6BA}"/>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4. Negation in Hindi</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Negation in Hindi is expressed through three negation markers: </a:t>
            </a:r>
            <a:r>
              <a:rPr lang="en-US" sz="2000" b="0" i="1" u="none" strike="noStrike" baseline="0" dirty="0" err="1">
                <a:latin typeface="Times New Roman" panose="02020603050405020304" pitchFamily="18" charset="0"/>
                <a:cs typeface="Times New Roman" panose="02020603050405020304" pitchFamily="18" charset="0"/>
              </a:rPr>
              <a:t>nahiiN</a:t>
            </a:r>
            <a:r>
              <a:rPr lang="en-US" sz="2000" b="0" i="1"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err="1">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t>
            </a:r>
            <a:r>
              <a:rPr lang="en-US" sz="2000" b="0" i="1" u="none" strike="noStrike" baseline="0" dirty="0">
                <a:latin typeface="Times New Roman" panose="02020603050405020304" pitchFamily="18" charset="0"/>
                <a:cs typeface="Times New Roman" panose="02020603050405020304" pitchFamily="18" charset="0"/>
              </a:rPr>
              <a:t>mat.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Of these three, </a:t>
            </a:r>
            <a:r>
              <a:rPr lang="en-US" sz="2000" b="0" i="1" u="none" strike="noStrike" baseline="0" dirty="0" err="1">
                <a:latin typeface="Times New Roman" panose="02020603050405020304" pitchFamily="18" charset="0"/>
                <a:cs typeface="Times New Roman" panose="02020603050405020304" pitchFamily="18" charset="0"/>
              </a:rPr>
              <a:t>nahiiN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used most frequently.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We will discuss the occurrence of all three elements of negation.</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671CCF9-0425-A2C6-556B-31FA78D97128}"/>
              </a:ext>
            </a:extLst>
          </p:cNvPr>
          <p:cNvSpPr>
            <a:spLocks noGrp="1"/>
          </p:cNvSpPr>
          <p:nvPr>
            <p:ph type="sldNum" sz="quarter" idx="12"/>
          </p:nvPr>
        </p:nvSpPr>
        <p:spPr/>
        <p:txBody>
          <a:bodyPr/>
          <a:lstStyle/>
          <a:p>
            <a:fld id="{9953917B-9314-44A8-9CF5-8C1178B13F89}" type="slidenum">
              <a:rPr lang="en-IN" smtClean="0"/>
              <a:t>18</a:t>
            </a:fld>
            <a:endParaRPr lang="en-IN"/>
          </a:p>
        </p:txBody>
      </p:sp>
    </p:spTree>
    <p:extLst>
      <p:ext uri="{BB962C8B-B14F-4D97-AF65-F5344CB8AC3E}">
        <p14:creationId xmlns:p14="http://schemas.microsoft.com/office/powerpoint/2010/main" val="32405250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B667F6-330B-409E-EFBE-3D747132E0C5}"/>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4864B45-BDEA-C11F-6B96-F14C24AB8800}"/>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Hindi</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A38049A4-0489-D67F-4A92-8CD2AFC1677E}"/>
              </a:ext>
            </a:extLst>
          </p:cNvPr>
          <p:cNvSpPr>
            <a:spLocks noGrp="1"/>
          </p:cNvSpPr>
          <p:nvPr>
            <p:ph type="sldNum" sz="quarter" idx="12"/>
          </p:nvPr>
        </p:nvSpPr>
        <p:spPr/>
        <p:txBody>
          <a:bodyPr/>
          <a:lstStyle/>
          <a:p>
            <a:fld id="{9953917B-9314-44A8-9CF5-8C1178B13F89}" type="slidenum">
              <a:rPr lang="en-IN" smtClean="0"/>
              <a:t>19</a:t>
            </a:fld>
            <a:endParaRPr lang="en-IN"/>
          </a:p>
        </p:txBody>
      </p:sp>
      <p:pic>
        <p:nvPicPr>
          <p:cNvPr id="4" name="Picture 3">
            <a:extLst>
              <a:ext uri="{FF2B5EF4-FFF2-40B4-BE49-F238E27FC236}">
                <a16:creationId xmlns:a16="http://schemas.microsoft.com/office/drawing/2014/main" id="{C82F87C9-3B77-1A06-2535-F2BA61D39E51}"/>
              </a:ext>
            </a:extLst>
          </p:cNvPr>
          <p:cNvPicPr>
            <a:picLocks noChangeAspect="1"/>
          </p:cNvPicPr>
          <p:nvPr/>
        </p:nvPicPr>
        <p:blipFill>
          <a:blip r:embed="rId2"/>
          <a:stretch>
            <a:fillRect/>
          </a:stretch>
        </p:blipFill>
        <p:spPr>
          <a:xfrm>
            <a:off x="1578428" y="1089855"/>
            <a:ext cx="7457332" cy="4184915"/>
          </a:xfrm>
          <a:prstGeom prst="rect">
            <a:avLst/>
          </a:prstGeom>
        </p:spPr>
      </p:pic>
      <p:sp>
        <p:nvSpPr>
          <p:cNvPr id="6" name="TextBox 5">
            <a:extLst>
              <a:ext uri="{FF2B5EF4-FFF2-40B4-BE49-F238E27FC236}">
                <a16:creationId xmlns:a16="http://schemas.microsoft.com/office/drawing/2014/main" id="{D8D9DA9A-A4A8-FD16-7ACD-44E5FDD9D908}"/>
              </a:ext>
            </a:extLst>
          </p:cNvPr>
          <p:cNvSpPr txBox="1"/>
          <p:nvPr/>
        </p:nvSpPr>
        <p:spPr>
          <a:xfrm>
            <a:off x="740228" y="5461617"/>
            <a:ext cx="10515600" cy="707886"/>
          </a:xfrm>
          <a:prstGeom prst="rect">
            <a:avLst/>
          </a:prstGeom>
          <a:noFill/>
        </p:spPr>
        <p:txBody>
          <a:bodyPr wrap="square">
            <a:spAutoFit/>
          </a:bodyPr>
          <a:lstStyle/>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It is important to mention here that </a:t>
            </a:r>
            <a:r>
              <a:rPr lang="en-US" sz="2000" b="1" i="1" u="none" strike="noStrike" baseline="0" dirty="0" err="1">
                <a:latin typeface="Times New Roman" panose="02020603050405020304" pitchFamily="18" charset="0"/>
                <a:cs typeface="Times New Roman" panose="02020603050405020304" pitchFamily="18" charset="0"/>
              </a:rPr>
              <a:t>nahiiN</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can be used in most of the cases.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However, the use of the other two negatives, namely </a:t>
            </a:r>
            <a:r>
              <a:rPr lang="en-US" sz="2000" b="1" i="1" u="none" strike="noStrike" baseline="0" dirty="0" err="1">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and </a:t>
            </a:r>
            <a:r>
              <a:rPr lang="en-US" sz="2000" b="1" i="1" u="none" strike="noStrike" baseline="0" dirty="0">
                <a:latin typeface="Times New Roman" panose="02020603050405020304" pitchFamily="18" charset="0"/>
                <a:cs typeface="Times New Roman" panose="02020603050405020304" pitchFamily="18" charset="0"/>
              </a:rPr>
              <a:t>mat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restricted. </a:t>
            </a:r>
          </a:p>
        </p:txBody>
      </p:sp>
    </p:spTree>
    <p:extLst>
      <p:ext uri="{BB962C8B-B14F-4D97-AF65-F5344CB8AC3E}">
        <p14:creationId xmlns:p14="http://schemas.microsoft.com/office/powerpoint/2010/main" val="124606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1. Introduction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briefly discuss the most common ways in which negative sentences may be formed.</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To begin with, we need to be able to distinguish negative sentences from positive sentences.</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2</a:t>
            </a:fld>
            <a:endParaRPr lang="en-IN"/>
          </a:p>
        </p:txBody>
      </p:sp>
    </p:spTree>
    <p:extLst>
      <p:ext uri="{BB962C8B-B14F-4D97-AF65-F5344CB8AC3E}">
        <p14:creationId xmlns:p14="http://schemas.microsoft.com/office/powerpoint/2010/main" val="23849530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114B2-0CB3-28E8-1FC2-0C050642892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187BBBF-E289-CBF7-D47B-A9BF4C9547ED}"/>
              </a:ext>
            </a:extLst>
          </p:cNvPr>
          <p:cNvSpPr>
            <a:spLocks noGrp="1"/>
          </p:cNvSpPr>
          <p:nvPr>
            <p:ph type="subTitle" idx="1"/>
          </p:nvPr>
        </p:nvSpPr>
        <p:spPr>
          <a:xfrm>
            <a:off x="936172" y="564923"/>
            <a:ext cx="11179628" cy="5791427"/>
          </a:xfrm>
        </p:spPr>
        <p:txBody>
          <a:bodyPr>
            <a:normAutofit/>
          </a:bodyPr>
          <a:lstStyle/>
          <a:p>
            <a:pPr marL="342900" indent="-342900" algn="l">
              <a:buFont typeface="Wingdings" panose="05000000000000000000" pitchFamily="2" charset="2"/>
              <a:buChar char="Ø"/>
            </a:pPr>
            <a:r>
              <a:rPr lang="en-US" sz="2000" b="1" i="1" u="none" strike="noStrike" baseline="0" dirty="0">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used in Subjunctive and Imperative cases, as in 1b and 1d,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1E7D18B-98B2-6B15-F9A2-30C858A955C1}"/>
              </a:ext>
            </a:extLst>
          </p:cNvPr>
          <p:cNvSpPr>
            <a:spLocks noGrp="1"/>
          </p:cNvSpPr>
          <p:nvPr>
            <p:ph type="sldNum" sz="quarter" idx="12"/>
          </p:nvPr>
        </p:nvSpPr>
        <p:spPr/>
        <p:txBody>
          <a:bodyPr/>
          <a:lstStyle/>
          <a:p>
            <a:fld id="{9953917B-9314-44A8-9CF5-8C1178B13F89}" type="slidenum">
              <a:rPr lang="en-IN" smtClean="0"/>
              <a:t>20</a:t>
            </a:fld>
            <a:endParaRPr lang="en-IN"/>
          </a:p>
        </p:txBody>
      </p:sp>
      <p:pic>
        <p:nvPicPr>
          <p:cNvPr id="2" name="Picture 1">
            <a:extLst>
              <a:ext uri="{FF2B5EF4-FFF2-40B4-BE49-F238E27FC236}">
                <a16:creationId xmlns:a16="http://schemas.microsoft.com/office/drawing/2014/main" id="{00859117-1FB8-DF0F-130D-25FA744F9349}"/>
              </a:ext>
            </a:extLst>
          </p:cNvPr>
          <p:cNvPicPr>
            <a:picLocks noChangeAspect="1"/>
          </p:cNvPicPr>
          <p:nvPr/>
        </p:nvPicPr>
        <p:blipFill>
          <a:blip r:embed="rId2"/>
          <a:srcRect t="23148" r="1427" b="47726"/>
          <a:stretch/>
        </p:blipFill>
        <p:spPr>
          <a:xfrm>
            <a:off x="1338944" y="1230087"/>
            <a:ext cx="6433456" cy="1066800"/>
          </a:xfrm>
          <a:prstGeom prst="rect">
            <a:avLst/>
          </a:prstGeom>
        </p:spPr>
      </p:pic>
      <p:pic>
        <p:nvPicPr>
          <p:cNvPr id="7" name="Picture 6">
            <a:extLst>
              <a:ext uri="{FF2B5EF4-FFF2-40B4-BE49-F238E27FC236}">
                <a16:creationId xmlns:a16="http://schemas.microsoft.com/office/drawing/2014/main" id="{44511EC0-C12B-8E1B-C290-F13AE4504B63}"/>
              </a:ext>
            </a:extLst>
          </p:cNvPr>
          <p:cNvPicPr>
            <a:picLocks noChangeAspect="1"/>
          </p:cNvPicPr>
          <p:nvPr/>
        </p:nvPicPr>
        <p:blipFill>
          <a:blip r:embed="rId2"/>
          <a:srcRect t="75426" r="4170"/>
          <a:stretch/>
        </p:blipFill>
        <p:spPr>
          <a:xfrm>
            <a:off x="1295402" y="2365921"/>
            <a:ext cx="6254484" cy="900067"/>
          </a:xfrm>
          <a:prstGeom prst="rect">
            <a:avLst/>
          </a:prstGeom>
        </p:spPr>
      </p:pic>
    </p:spTree>
    <p:extLst>
      <p:ext uri="{BB962C8B-B14F-4D97-AF65-F5344CB8AC3E}">
        <p14:creationId xmlns:p14="http://schemas.microsoft.com/office/powerpoint/2010/main" val="3726453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FBFB4-F379-0D72-FCA3-3560FC8CDAE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7ED764AE-7E21-EF49-30E9-8223EBF74E2F}"/>
              </a:ext>
            </a:extLst>
          </p:cNvPr>
          <p:cNvSpPr>
            <a:spLocks noGrp="1"/>
          </p:cNvSpPr>
          <p:nvPr>
            <p:ph type="subTitle" idx="1"/>
          </p:nvPr>
        </p:nvSpPr>
        <p:spPr>
          <a:xfrm>
            <a:off x="936172" y="564923"/>
            <a:ext cx="11179628" cy="5791427"/>
          </a:xfrm>
        </p:spPr>
        <p:txBody>
          <a:bodyPr>
            <a:normAutofit fontScale="92500" lnSpcReduction="20000"/>
          </a:bodyPr>
          <a:lstStyle/>
          <a:p>
            <a:pPr marL="342900" indent="-342900" algn="l">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a:t>
            </a:r>
            <a:r>
              <a:rPr lang="en-US" sz="2000" b="0" i="0" u="none" strike="noStrike" baseline="0" dirty="0">
                <a:latin typeface="Times New Roman" panose="02020603050405020304" pitchFamily="18" charset="0"/>
                <a:cs typeface="Times New Roman" panose="02020603050405020304" pitchFamily="18" charset="0"/>
              </a:rPr>
              <a:t>hereas the use of </a:t>
            </a:r>
            <a:r>
              <a:rPr lang="en-US" sz="2000" b="1" i="1" u="none" strike="noStrike" baseline="0" dirty="0">
                <a:latin typeface="Times New Roman" panose="02020603050405020304" pitchFamily="18" charset="0"/>
                <a:cs typeface="Times New Roman" panose="02020603050405020304" pitchFamily="18" charset="0"/>
              </a:rPr>
              <a:t>mat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restricted to Imperative sentences, as shown in 1d. </a:t>
            </a:r>
          </a:p>
          <a:p>
            <a:pPr marL="285750" indent="-285750" algn="l">
              <a:buFont typeface="Arial" panose="020B0604020202020204" pitchFamily="34" charset="0"/>
              <a:buChar char="•"/>
            </a:pPr>
            <a:r>
              <a:rPr lang="en-US" sz="2000" b="0" i="0" u="none" strike="noStrike" baseline="0" dirty="0">
                <a:latin typeface="Times New Roman" panose="02020603050405020304" pitchFamily="18" charset="0"/>
                <a:cs typeface="Times New Roman" panose="02020603050405020304" pitchFamily="18" charset="0"/>
              </a:rPr>
              <a:t>Example 1c shows that </a:t>
            </a:r>
            <a:r>
              <a:rPr lang="en-US" sz="2000" b="1" i="1" u="none" strike="noStrike" baseline="0" dirty="0">
                <a:latin typeface="Times New Roman" panose="02020603050405020304" pitchFamily="18" charset="0"/>
                <a:cs typeface="Times New Roman" panose="02020603050405020304" pitchFamily="18" charset="0"/>
              </a:rPr>
              <a:t>mat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can also be </a:t>
            </a:r>
            <a:r>
              <a:rPr lang="en-IN" sz="2000" b="0" i="0" u="none" strike="noStrike" baseline="0" dirty="0">
                <a:latin typeface="Times New Roman" panose="02020603050405020304" pitchFamily="18" charset="0"/>
                <a:cs typeface="Times New Roman" panose="02020603050405020304" pitchFamily="18" charset="0"/>
              </a:rPr>
              <a:t>used in Subjunctive contexts.</a:t>
            </a: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endParaRPr lang="en-IN"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This is because the Subjunctive example in 1c is equally good as an Imperative.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a Subjunctive sentence can be interpreted as a request or command, then the use of </a:t>
            </a:r>
            <a:r>
              <a:rPr lang="en-US" sz="2000" b="1" i="1" u="none" strike="noStrike" baseline="0" dirty="0">
                <a:latin typeface="Times New Roman" panose="02020603050405020304" pitchFamily="18" charset="0"/>
                <a:cs typeface="Times New Roman" panose="02020603050405020304" pitchFamily="18" charset="0"/>
              </a:rPr>
              <a:t>mat</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in such cases is </a:t>
            </a:r>
            <a:r>
              <a:rPr lang="en-US" sz="2000" b="1" i="0" u="none" strike="noStrike" baseline="0" dirty="0">
                <a:latin typeface="Times New Roman" panose="02020603050405020304" pitchFamily="18" charset="0"/>
                <a:cs typeface="Times New Roman" panose="02020603050405020304" pitchFamily="18" charset="0"/>
              </a:rPr>
              <a:t>allowed</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If the interpretation of the Subjunctive sentence is not a request or command, then the use of </a:t>
            </a:r>
            <a:r>
              <a:rPr lang="en-US" sz="2000" b="1"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is </a:t>
            </a:r>
            <a:r>
              <a:rPr lang="en-US" sz="2000" b="1" i="0" u="none" strike="noStrike" baseline="0" dirty="0">
                <a:latin typeface="Times New Roman" panose="02020603050405020304" pitchFamily="18" charset="0"/>
                <a:cs typeface="Times New Roman" panose="02020603050405020304" pitchFamily="18" charset="0"/>
              </a:rPr>
              <a:t>not</a:t>
            </a:r>
            <a:r>
              <a:rPr lang="en-US" sz="2000" b="0" i="0" u="none" strike="noStrike" baseline="0" dirty="0">
                <a:latin typeface="Times New Roman" panose="02020603050405020304" pitchFamily="18" charset="0"/>
                <a:cs typeface="Times New Roman" panose="02020603050405020304" pitchFamily="18" charset="0"/>
              </a:rPr>
              <a:t> </a:t>
            </a:r>
            <a:r>
              <a:rPr lang="en-US" sz="2000" b="1" i="0" u="none" strike="noStrike" baseline="0" dirty="0">
                <a:latin typeface="Times New Roman" panose="02020603050405020304" pitchFamily="18" charset="0"/>
                <a:cs typeface="Times New Roman" panose="02020603050405020304" pitchFamily="18" charset="0"/>
              </a:rPr>
              <a:t>permitted</a:t>
            </a:r>
            <a:r>
              <a:rPr lang="en-US" sz="2000" b="0" i="0" u="none" strike="noStrike" baseline="0" dirty="0">
                <a:latin typeface="Times New Roman" panose="02020603050405020304" pitchFamily="18" charset="0"/>
                <a:cs typeface="Times New Roman" panose="02020603050405020304" pitchFamily="18" charset="0"/>
              </a:rPr>
              <a:t>, as shown in 1b.</a:t>
            </a:r>
          </a:p>
          <a:p>
            <a:pPr marL="342900" indent="-342900" algn="l">
              <a:buFont typeface="Wingdings" panose="05000000000000000000" pitchFamily="2" charset="2"/>
              <a:buChar char="Ø"/>
            </a:pPr>
            <a:r>
              <a:rPr lang="en-IN" sz="2200" b="0" i="0" u="none" strike="noStrike" baseline="0" dirty="0">
                <a:latin typeface="Times New Roman" panose="02020603050405020304" pitchFamily="18" charset="0"/>
                <a:cs typeface="Times New Roman" panose="02020603050405020304" pitchFamily="18" charset="0"/>
              </a:rPr>
              <a:t>The ungrammatical use of</a:t>
            </a:r>
            <a:r>
              <a:rPr lang="en-IN" sz="2200" b="1" i="0" u="none" strike="noStrike" baseline="0" dirty="0">
                <a:latin typeface="Times New Roman" panose="02020603050405020304" pitchFamily="18" charset="0"/>
                <a:cs typeface="Times New Roman" panose="02020603050405020304" pitchFamily="18" charset="0"/>
              </a:rPr>
              <a:t> </a:t>
            </a:r>
            <a:r>
              <a:rPr lang="en-US" sz="2200" b="1" i="1" u="none" strike="noStrike" baseline="0" dirty="0" err="1">
                <a:latin typeface="Times New Roman" panose="02020603050405020304" pitchFamily="18" charset="0"/>
                <a:cs typeface="Times New Roman" panose="02020603050405020304" pitchFamily="18" charset="0"/>
              </a:rPr>
              <a:t>na</a:t>
            </a:r>
            <a:r>
              <a:rPr lang="en-US" sz="2200" b="1"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in 1a as opposed to 1 (b–d) shows that it is restricted to Subjunctive and</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Imperative sentences only. </a:t>
            </a:r>
          </a:p>
          <a:p>
            <a:pPr marL="342900" indent="-342900" algn="l">
              <a:buFont typeface="Arial" panose="020B0604020202020204" pitchFamily="34" charset="0"/>
              <a:buChar char="•"/>
            </a:pPr>
            <a:r>
              <a:rPr lang="en-US" sz="2200" b="0" i="0" u="none" strike="noStrike" baseline="0" dirty="0">
                <a:latin typeface="Times New Roman" panose="02020603050405020304" pitchFamily="18" charset="0"/>
                <a:cs typeface="Times New Roman" panose="02020603050405020304" pitchFamily="18" charset="0"/>
              </a:rPr>
              <a:t>However, the use of </a:t>
            </a:r>
            <a:r>
              <a:rPr lang="en-US" sz="2200" b="1" i="1" u="none" strike="noStrike" baseline="0" dirty="0" err="1">
                <a:latin typeface="Times New Roman" panose="02020603050405020304" pitchFamily="18" charset="0"/>
                <a:cs typeface="Times New Roman" panose="02020603050405020304" pitchFamily="18" charset="0"/>
              </a:rPr>
              <a:t>na</a:t>
            </a:r>
            <a:r>
              <a:rPr lang="en-US" sz="2200" b="0"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is the preferred choice </a:t>
            </a:r>
            <a:r>
              <a:rPr lang="en-IN" sz="2200" b="0" i="0" u="none" strike="noStrike" baseline="0" dirty="0">
                <a:latin typeface="Times New Roman" panose="02020603050405020304" pitchFamily="18" charset="0"/>
                <a:cs typeface="Times New Roman" panose="02020603050405020304" pitchFamily="18" charset="0"/>
              </a:rPr>
              <a:t>only in the Subjunctive.</a:t>
            </a:r>
            <a:endParaRPr lang="en-IN" sz="22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41B67AF-617B-BEE2-8B12-C47A364D605A}"/>
              </a:ext>
            </a:extLst>
          </p:cNvPr>
          <p:cNvSpPr>
            <a:spLocks noGrp="1"/>
          </p:cNvSpPr>
          <p:nvPr>
            <p:ph type="sldNum" sz="quarter" idx="12"/>
          </p:nvPr>
        </p:nvSpPr>
        <p:spPr/>
        <p:txBody>
          <a:bodyPr/>
          <a:lstStyle/>
          <a:p>
            <a:fld id="{9953917B-9314-44A8-9CF5-8C1178B13F89}" type="slidenum">
              <a:rPr lang="en-IN" smtClean="0"/>
              <a:t>21</a:t>
            </a:fld>
            <a:endParaRPr lang="en-IN"/>
          </a:p>
        </p:txBody>
      </p:sp>
      <p:pic>
        <p:nvPicPr>
          <p:cNvPr id="4" name="Picture 3">
            <a:extLst>
              <a:ext uri="{FF2B5EF4-FFF2-40B4-BE49-F238E27FC236}">
                <a16:creationId xmlns:a16="http://schemas.microsoft.com/office/drawing/2014/main" id="{C1D218B6-9BF4-903C-F43D-EFC0417DA9E7}"/>
              </a:ext>
            </a:extLst>
          </p:cNvPr>
          <p:cNvPicPr>
            <a:picLocks noChangeAspect="1"/>
          </p:cNvPicPr>
          <p:nvPr/>
        </p:nvPicPr>
        <p:blipFill>
          <a:blip r:embed="rId2"/>
          <a:srcRect t="76704" r="-575"/>
          <a:stretch/>
        </p:blipFill>
        <p:spPr>
          <a:xfrm>
            <a:off x="1404256" y="1415143"/>
            <a:ext cx="7206344" cy="936708"/>
          </a:xfrm>
          <a:prstGeom prst="rect">
            <a:avLst/>
          </a:prstGeom>
        </p:spPr>
      </p:pic>
      <p:pic>
        <p:nvPicPr>
          <p:cNvPr id="6" name="Picture 5">
            <a:extLst>
              <a:ext uri="{FF2B5EF4-FFF2-40B4-BE49-F238E27FC236}">
                <a16:creationId xmlns:a16="http://schemas.microsoft.com/office/drawing/2014/main" id="{2D7BCBFC-598D-CB4F-5B6F-F50FF13B0A31}"/>
              </a:ext>
            </a:extLst>
          </p:cNvPr>
          <p:cNvPicPr>
            <a:picLocks noChangeAspect="1"/>
          </p:cNvPicPr>
          <p:nvPr/>
        </p:nvPicPr>
        <p:blipFill>
          <a:blip r:embed="rId2"/>
          <a:srcRect t="50432" r="-1597" b="23441"/>
          <a:stretch/>
        </p:blipFill>
        <p:spPr>
          <a:xfrm>
            <a:off x="1404256" y="2588398"/>
            <a:ext cx="7021287" cy="1013257"/>
          </a:xfrm>
          <a:prstGeom prst="rect">
            <a:avLst/>
          </a:prstGeom>
        </p:spPr>
      </p:pic>
    </p:spTree>
    <p:extLst>
      <p:ext uri="{BB962C8B-B14F-4D97-AF65-F5344CB8AC3E}">
        <p14:creationId xmlns:p14="http://schemas.microsoft.com/office/powerpoint/2010/main" val="12206320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40D738-D39C-A77F-EAF3-7B5C246FDF1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78937CD-56C7-2FBF-919E-8163A60B8719}"/>
              </a:ext>
            </a:extLst>
          </p:cNvPr>
          <p:cNvSpPr>
            <a:spLocks noGrp="1"/>
          </p:cNvSpPr>
          <p:nvPr>
            <p:ph type="subTitle" idx="1"/>
          </p:nvPr>
        </p:nvSpPr>
        <p:spPr>
          <a:xfrm>
            <a:off x="936172" y="564923"/>
            <a:ext cx="11179628" cy="5791427"/>
          </a:xfrm>
        </p:spPr>
        <p:txBody>
          <a:bodyPr>
            <a:normAutofit/>
          </a:bodyPr>
          <a:lstStyle/>
          <a:p>
            <a:pPr algn="just"/>
            <a:r>
              <a:rPr lang="en-IN" sz="2000" b="1" i="1" u="none" strike="noStrike" baseline="0" dirty="0">
                <a:latin typeface="Times New Roman" panose="02020603050405020304" pitchFamily="18" charset="0"/>
                <a:cs typeface="Times New Roman" panose="02020603050405020304" pitchFamily="18" charset="0"/>
              </a:rPr>
              <a:t>Mat</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most straightforward of the Hindi-Urdu negative particles is </a:t>
            </a:r>
            <a:r>
              <a:rPr lang="en-US" sz="2000" b="0" i="1" u="none" strike="noStrike" baseline="0" dirty="0">
                <a:latin typeface="Times New Roman" panose="02020603050405020304" pitchFamily="18" charset="0"/>
                <a:cs typeface="Times New Roman" panose="02020603050405020304" pitchFamily="18" charset="0"/>
              </a:rPr>
              <a:t>mat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just">
              <a:buFont typeface="Wingdings" panose="05000000000000000000" pitchFamily="2" charset="2"/>
              <a:buChar char="Ø"/>
            </a:pPr>
            <a:r>
              <a:rPr lang="en-US" sz="2000" b="0"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is used only for the imperative, particularly in an emphatic or non-honorific prohibition. </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occurs only in negative commands. </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In his </a:t>
            </a:r>
            <a:r>
              <a:rPr lang="en-US" sz="2000" b="0" i="1" u="none" strike="noStrike" baseline="0" dirty="0">
                <a:latin typeface="Times New Roman" panose="02020603050405020304" pitchFamily="18" charset="0"/>
                <a:cs typeface="Times New Roman" panose="02020603050405020304" pitchFamily="18" charset="0"/>
              </a:rPr>
              <a:t>Negation in South Asian Languages</a:t>
            </a:r>
            <a:r>
              <a:rPr lang="en-US" sz="2000" b="0" i="0" u="none" strike="noStrike" baseline="0" dirty="0">
                <a:latin typeface="Times New Roman" panose="02020603050405020304" pitchFamily="18" charset="0"/>
                <a:cs typeface="Times New Roman" panose="02020603050405020304" pitchFamily="18" charset="0"/>
              </a:rPr>
              <a:t>, Bhatia describes </a:t>
            </a:r>
            <a:r>
              <a:rPr lang="en-US" sz="2000" b="0"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as the particle used with the “non-honorific” imperative (1995: 12). </a:t>
            </a:r>
          </a:p>
          <a:p>
            <a:pPr marL="342900" indent="-342900" algn="just">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Others simply describe </a:t>
            </a:r>
            <a:r>
              <a:rPr lang="en-US" sz="2000" b="0"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as </a:t>
            </a:r>
            <a:r>
              <a:rPr lang="en-IN" sz="2000" b="0" i="0" u="none" strike="noStrike" baseline="0" dirty="0">
                <a:latin typeface="Times New Roman" panose="02020603050405020304" pitchFamily="18" charset="0"/>
                <a:cs typeface="Times New Roman" panose="02020603050405020304" pitchFamily="18" charset="0"/>
              </a:rPr>
              <a:t>more emphatic, or “stronger.”</a:t>
            </a:r>
          </a:p>
          <a:p>
            <a:pPr marL="342900" indent="-342900" algn="just">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A</a:t>
            </a:r>
            <a:r>
              <a:rPr lang="en-US" sz="2000" b="0" i="0" u="none" strike="noStrike" baseline="0" dirty="0">
                <a:latin typeface="Times New Roman" panose="02020603050405020304" pitchFamily="18" charset="0"/>
                <a:cs typeface="Times New Roman" panose="02020603050405020304" pitchFamily="18" charset="0"/>
              </a:rPr>
              <a:t>s the “stronger negative,” </a:t>
            </a:r>
            <a:r>
              <a:rPr lang="en-US" sz="2000" b="0"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may be used with a typically formal or neutral imperative “to emphasize the negation or to warn the person”</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That </a:t>
            </a:r>
            <a:r>
              <a:rPr lang="en-US" sz="2000" b="0" i="1" u="none" strike="noStrike" baseline="0" dirty="0">
                <a:latin typeface="Times New Roman" panose="02020603050405020304" pitchFamily="18" charset="0"/>
                <a:cs typeface="Times New Roman" panose="02020603050405020304" pitchFamily="18" charset="0"/>
              </a:rPr>
              <a:t>mat </a:t>
            </a:r>
            <a:r>
              <a:rPr lang="en-US" sz="2000" b="0" i="0" u="none" strike="noStrike" baseline="0" dirty="0">
                <a:latin typeface="Times New Roman" panose="02020603050405020304" pitchFamily="18" charset="0"/>
                <a:cs typeface="Times New Roman" panose="02020603050405020304" pitchFamily="18" charset="0"/>
              </a:rPr>
              <a:t>is one of the three negative particles and it is restricted to the negative imperative is sufficient.</a:t>
            </a:r>
            <a:endParaRPr lang="en-US" sz="2000" dirty="0">
              <a:latin typeface="Times New Roman" panose="02020603050405020304" pitchFamily="18" charset="0"/>
              <a:cs typeface="Times New Roman" panose="02020603050405020304" pitchFamily="18" charset="0"/>
            </a:endParaRPr>
          </a:p>
          <a:p>
            <a:pPr lvl="1" algn="just"/>
            <a:endParaRPr lang="en-IN" b="0" i="0" u="none" strike="noStrike" baseline="0" dirty="0">
              <a:latin typeface="Times New Roman" panose="02020603050405020304" pitchFamily="18" charset="0"/>
              <a:cs typeface="Times New Roman" panose="02020603050405020304" pitchFamily="18" charset="0"/>
            </a:endParaRPr>
          </a:p>
          <a:p>
            <a:pPr lvl="1" algn="just"/>
            <a:r>
              <a:rPr lang="en-IN" b="0" i="0" u="none" strike="noStrike" baseline="0" dirty="0" err="1">
                <a:latin typeface="Times New Roman" panose="02020603050405020304" pitchFamily="18" charset="0"/>
                <a:cs typeface="Times New Roman" panose="02020603050405020304" pitchFamily="18" charset="0"/>
              </a:rPr>
              <a:t>tuu</a:t>
            </a:r>
            <a:r>
              <a:rPr lang="en-IN" b="0" i="0" u="none" strike="noStrike" baseline="0" dirty="0">
                <a:latin typeface="Times New Roman" panose="02020603050405020304" pitchFamily="18" charset="0"/>
                <a:cs typeface="Times New Roman" panose="02020603050405020304" pitchFamily="18" charset="0"/>
              </a:rPr>
              <a:t>   mat   </a:t>
            </a:r>
            <a:r>
              <a:rPr lang="en-IN" b="0" i="0" u="none" strike="noStrike" baseline="0" dirty="0" err="1">
                <a:latin typeface="Times New Roman" panose="02020603050405020304" pitchFamily="18" charset="0"/>
                <a:cs typeface="Times New Roman" panose="02020603050405020304" pitchFamily="18" charset="0"/>
              </a:rPr>
              <a:t>jaa</a:t>
            </a:r>
            <a:endParaRPr lang="en-IN" b="0" i="0" u="none" strike="noStrike" baseline="0" dirty="0">
              <a:latin typeface="Times New Roman" panose="02020603050405020304" pitchFamily="18" charset="0"/>
              <a:cs typeface="Times New Roman" panose="02020603050405020304" pitchFamily="18" charset="0"/>
            </a:endParaRPr>
          </a:p>
          <a:p>
            <a:pPr lvl="1" algn="just"/>
            <a:r>
              <a:rPr lang="en-IN" b="0" i="1" u="none" strike="noStrike" baseline="0" dirty="0">
                <a:latin typeface="Times New Roman" panose="02020603050405020304" pitchFamily="18" charset="0"/>
                <a:cs typeface="Times New Roman" panose="02020603050405020304" pitchFamily="18" charset="0"/>
              </a:rPr>
              <a:t>you  NEG go (IMP)</a:t>
            </a:r>
          </a:p>
          <a:p>
            <a:pPr lvl="1" algn="just"/>
            <a:r>
              <a:rPr lang="en-IN" b="0" i="0" u="none" strike="noStrike" baseline="0" dirty="0">
                <a:latin typeface="Times New Roman" panose="02020603050405020304" pitchFamily="18" charset="0"/>
                <a:cs typeface="Times New Roman" panose="02020603050405020304" pitchFamily="18" charset="0"/>
              </a:rPr>
              <a:t>“Don’t go!” (Bhatia 1995: 13) </a:t>
            </a:r>
          </a:p>
          <a:p>
            <a:pPr lvl="1" algn="just"/>
            <a:endParaRPr lang="en-IN" b="0" i="0" u="none" strike="noStrike" baseline="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89A7133A-2F28-3B91-010A-36175DA90BE2}"/>
              </a:ext>
            </a:extLst>
          </p:cNvPr>
          <p:cNvSpPr>
            <a:spLocks noGrp="1"/>
          </p:cNvSpPr>
          <p:nvPr>
            <p:ph type="sldNum" sz="quarter" idx="12"/>
          </p:nvPr>
        </p:nvSpPr>
        <p:spPr/>
        <p:txBody>
          <a:bodyPr/>
          <a:lstStyle/>
          <a:p>
            <a:fld id="{9953917B-9314-44A8-9CF5-8C1178B13F89}" type="slidenum">
              <a:rPr lang="en-IN" smtClean="0"/>
              <a:t>22</a:t>
            </a:fld>
            <a:endParaRPr lang="en-IN"/>
          </a:p>
        </p:txBody>
      </p:sp>
    </p:spTree>
    <p:extLst>
      <p:ext uri="{BB962C8B-B14F-4D97-AF65-F5344CB8AC3E}">
        <p14:creationId xmlns:p14="http://schemas.microsoft.com/office/powerpoint/2010/main" val="16485332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6077B-55B4-EA8F-10D9-D4B00CA9B8F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ABCF313-0BEB-B24A-7448-2517E7CC6097}"/>
              </a:ext>
            </a:extLst>
          </p:cNvPr>
          <p:cNvSpPr>
            <a:spLocks noGrp="1"/>
          </p:cNvSpPr>
          <p:nvPr>
            <p:ph type="subTitle" idx="1"/>
          </p:nvPr>
        </p:nvSpPr>
        <p:spPr>
          <a:xfrm>
            <a:off x="936172" y="564923"/>
            <a:ext cx="11179628" cy="5791427"/>
          </a:xfrm>
        </p:spPr>
        <p:txBody>
          <a:bodyPr>
            <a:normAutofit/>
          </a:bodyPr>
          <a:lstStyle/>
          <a:p>
            <a:pPr algn="l"/>
            <a:r>
              <a:rPr lang="en-IN" sz="2000" b="1" i="1" u="none" strike="noStrike" baseline="0" dirty="0">
                <a:latin typeface="Times New Roman" panose="02020603050405020304" pitchFamily="18" charset="0"/>
                <a:cs typeface="Times New Roman" panose="02020603050405020304" pitchFamily="18" charset="0"/>
              </a:rPr>
              <a:t>Na</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second most-restricted negative particle in Hindi-Urdu is </a:t>
            </a:r>
            <a:r>
              <a:rPr lang="en-US" sz="2000" b="0" i="1" u="none" strike="noStrike" baseline="0" dirty="0" err="1">
                <a:latin typeface="Times New Roman" panose="02020603050405020304" pitchFamily="18" charset="0"/>
                <a:cs typeface="Times New Roman" panose="02020603050405020304" pitchFamily="18" charset="0"/>
              </a:rPr>
              <a:t>na</a:t>
            </a:r>
            <a:r>
              <a:rPr lang="en-US" sz="2000" b="0" i="0" u="none" strike="noStrike" baseline="0" dirty="0" err="1">
                <a:latin typeface="Times New Roman" panose="02020603050405020304" pitchFamily="18" charset="0"/>
                <a:cs typeface="Times New Roman" panose="02020603050405020304" pitchFamily="18" charset="0"/>
              </a:rPr>
              <a:t>.</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1" u="none" strike="noStrike" baseline="0" dirty="0" err="1">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restricted to tag questions, disjunctive constructions, and non-indicative clauses </a:t>
            </a:r>
            <a:r>
              <a:rPr lang="en-IN" sz="2000" b="0" i="0" u="none" strike="noStrike" baseline="0" dirty="0">
                <a:latin typeface="Times New Roman" panose="02020603050405020304" pitchFamily="18" charset="0"/>
                <a:cs typeface="Times New Roman" panose="02020603050405020304" pitchFamily="18" charset="0"/>
              </a:rPr>
              <a:t>– subjunctive, imperative, non-finite forms</a:t>
            </a:r>
            <a:endParaRPr lang="en-US" sz="28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According to Bhatia’s </a:t>
            </a:r>
            <a:r>
              <a:rPr lang="en-IN" sz="2000" b="0" i="0" u="none" strike="noStrike" baseline="0" dirty="0">
                <a:latin typeface="Times New Roman" panose="02020603050405020304" pitchFamily="18" charset="0"/>
                <a:cs typeface="Times New Roman" panose="02020603050405020304" pitchFamily="18" charset="0"/>
              </a:rPr>
              <a:t>classification, </a:t>
            </a:r>
            <a:r>
              <a:rPr lang="en-IN" sz="2000" b="0" i="1" u="none" strike="noStrike" baseline="0" dirty="0" err="1">
                <a:latin typeface="Times New Roman" panose="02020603050405020304" pitchFamily="18" charset="0"/>
                <a:cs typeface="Times New Roman" panose="02020603050405020304" pitchFamily="18" charset="0"/>
              </a:rPr>
              <a:t>na</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occurs with non-indicative verb forms: conditional, participial, </a:t>
            </a:r>
            <a:r>
              <a:rPr lang="en-US" sz="2000" b="0" i="0" u="none" strike="noStrike" baseline="0" dirty="0">
                <a:latin typeface="Times New Roman" panose="02020603050405020304" pitchFamily="18" charset="0"/>
                <a:cs typeface="Times New Roman" panose="02020603050405020304" pitchFamily="18" charset="0"/>
              </a:rPr>
              <a:t>and gerundive phrases, subjunctive, and honorific imperative (Bhatia 1995: 12).</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Masica notes that </a:t>
            </a:r>
            <a:r>
              <a:rPr lang="en-US" sz="2000" b="0" i="1" u="none" strike="noStrike" baseline="0" dirty="0" err="1">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always used in the negation of non-finite.</a:t>
            </a:r>
            <a:endParaRPr lang="en-US" sz="20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1" u="none" strike="noStrike" baseline="0" dirty="0" err="1">
                <a:latin typeface="Times New Roman" panose="02020603050405020304" pitchFamily="18" charset="0"/>
                <a:cs typeface="Times New Roman" panose="02020603050405020304" pitchFamily="18" charset="0"/>
              </a:rPr>
              <a:t>na</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also the form used in tag questions (“isn’t it?”) in </a:t>
            </a:r>
            <a:r>
              <a:rPr lang="pt-BR" sz="2000" b="0" i="0" u="none" strike="noStrike" baseline="0" dirty="0">
                <a:latin typeface="Times New Roman" panose="02020603050405020304" pitchFamily="18" charset="0"/>
                <a:cs typeface="Times New Roman" panose="02020603050405020304" pitchFamily="18" charset="0"/>
              </a:rPr>
              <a:t>Hindi-Urdu (1.2.2.h) (Masica 1991: 389).</a:t>
            </a:r>
          </a:p>
        </p:txBody>
      </p:sp>
      <p:sp>
        <p:nvSpPr>
          <p:cNvPr id="5" name="Slide Number Placeholder 4">
            <a:extLst>
              <a:ext uri="{FF2B5EF4-FFF2-40B4-BE49-F238E27FC236}">
                <a16:creationId xmlns:a16="http://schemas.microsoft.com/office/drawing/2014/main" id="{12833A08-AA4F-8369-7C3C-2FBF78176151}"/>
              </a:ext>
            </a:extLst>
          </p:cNvPr>
          <p:cNvSpPr>
            <a:spLocks noGrp="1"/>
          </p:cNvSpPr>
          <p:nvPr>
            <p:ph type="sldNum" sz="quarter" idx="12"/>
          </p:nvPr>
        </p:nvSpPr>
        <p:spPr/>
        <p:txBody>
          <a:bodyPr/>
          <a:lstStyle/>
          <a:p>
            <a:fld id="{9953917B-9314-44A8-9CF5-8C1178B13F89}" type="slidenum">
              <a:rPr lang="en-IN" smtClean="0"/>
              <a:t>23</a:t>
            </a:fld>
            <a:endParaRPr lang="en-IN"/>
          </a:p>
        </p:txBody>
      </p:sp>
    </p:spTree>
    <p:extLst>
      <p:ext uri="{BB962C8B-B14F-4D97-AF65-F5344CB8AC3E}">
        <p14:creationId xmlns:p14="http://schemas.microsoft.com/office/powerpoint/2010/main" val="1784162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30DA90-D4B3-5EEF-20EE-E7F3C64A4D9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EFF4E55-3DDA-D8B0-E9E3-0154A07CDE4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E7B8535-0D72-0683-803F-FC6DF8DC17E7}"/>
              </a:ext>
            </a:extLst>
          </p:cNvPr>
          <p:cNvSpPr>
            <a:spLocks noGrp="1"/>
          </p:cNvSpPr>
          <p:nvPr>
            <p:ph type="sldNum" sz="quarter" idx="12"/>
          </p:nvPr>
        </p:nvSpPr>
        <p:spPr/>
        <p:txBody>
          <a:bodyPr/>
          <a:lstStyle/>
          <a:p>
            <a:fld id="{9953917B-9314-44A8-9CF5-8C1178B13F89}" type="slidenum">
              <a:rPr lang="en-IN" smtClean="0"/>
              <a:t>24</a:t>
            </a:fld>
            <a:endParaRPr lang="en-IN"/>
          </a:p>
        </p:txBody>
      </p:sp>
      <p:pic>
        <p:nvPicPr>
          <p:cNvPr id="4" name="Picture 3">
            <a:extLst>
              <a:ext uri="{FF2B5EF4-FFF2-40B4-BE49-F238E27FC236}">
                <a16:creationId xmlns:a16="http://schemas.microsoft.com/office/drawing/2014/main" id="{9E8FB021-871A-C291-779F-5A098C66AFEB}"/>
              </a:ext>
            </a:extLst>
          </p:cNvPr>
          <p:cNvPicPr>
            <a:picLocks noChangeAspect="1"/>
          </p:cNvPicPr>
          <p:nvPr/>
        </p:nvPicPr>
        <p:blipFill>
          <a:blip r:embed="rId2"/>
          <a:stretch>
            <a:fillRect/>
          </a:stretch>
        </p:blipFill>
        <p:spPr>
          <a:xfrm>
            <a:off x="936171" y="564924"/>
            <a:ext cx="8577943" cy="2725074"/>
          </a:xfrm>
          <a:prstGeom prst="rect">
            <a:avLst/>
          </a:prstGeom>
        </p:spPr>
      </p:pic>
      <p:pic>
        <p:nvPicPr>
          <p:cNvPr id="6" name="Picture 5">
            <a:extLst>
              <a:ext uri="{FF2B5EF4-FFF2-40B4-BE49-F238E27FC236}">
                <a16:creationId xmlns:a16="http://schemas.microsoft.com/office/drawing/2014/main" id="{5047A3C0-04B0-2128-06B7-8BD556EED163}"/>
              </a:ext>
            </a:extLst>
          </p:cNvPr>
          <p:cNvPicPr>
            <a:picLocks noChangeAspect="1"/>
          </p:cNvPicPr>
          <p:nvPr/>
        </p:nvPicPr>
        <p:blipFill>
          <a:blip r:embed="rId3"/>
          <a:stretch>
            <a:fillRect/>
          </a:stretch>
        </p:blipFill>
        <p:spPr>
          <a:xfrm>
            <a:off x="1034142" y="3692408"/>
            <a:ext cx="8479972" cy="2482782"/>
          </a:xfrm>
          <a:prstGeom prst="rect">
            <a:avLst/>
          </a:prstGeom>
        </p:spPr>
      </p:pic>
    </p:spTree>
    <p:extLst>
      <p:ext uri="{BB962C8B-B14F-4D97-AF65-F5344CB8AC3E}">
        <p14:creationId xmlns:p14="http://schemas.microsoft.com/office/powerpoint/2010/main" val="3754128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39B983-0202-B962-08B6-97AA8F87C0E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22BE871-655C-1163-A771-CB88DD89967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90A0017-1450-6655-BA6D-54687D243606}"/>
              </a:ext>
            </a:extLst>
          </p:cNvPr>
          <p:cNvSpPr>
            <a:spLocks noGrp="1"/>
          </p:cNvSpPr>
          <p:nvPr>
            <p:ph type="sldNum" sz="quarter" idx="12"/>
          </p:nvPr>
        </p:nvSpPr>
        <p:spPr/>
        <p:txBody>
          <a:bodyPr/>
          <a:lstStyle/>
          <a:p>
            <a:fld id="{9953917B-9314-44A8-9CF5-8C1178B13F89}" type="slidenum">
              <a:rPr lang="en-IN" smtClean="0"/>
              <a:t>25</a:t>
            </a:fld>
            <a:endParaRPr lang="en-IN"/>
          </a:p>
        </p:txBody>
      </p:sp>
      <p:pic>
        <p:nvPicPr>
          <p:cNvPr id="4" name="Picture 3">
            <a:extLst>
              <a:ext uri="{FF2B5EF4-FFF2-40B4-BE49-F238E27FC236}">
                <a16:creationId xmlns:a16="http://schemas.microsoft.com/office/drawing/2014/main" id="{07060586-8FE5-22D4-4ADE-3D922AF6DD05}"/>
              </a:ext>
            </a:extLst>
          </p:cNvPr>
          <p:cNvPicPr>
            <a:picLocks noChangeAspect="1"/>
          </p:cNvPicPr>
          <p:nvPr/>
        </p:nvPicPr>
        <p:blipFill>
          <a:blip r:embed="rId2"/>
          <a:stretch>
            <a:fillRect/>
          </a:stretch>
        </p:blipFill>
        <p:spPr>
          <a:xfrm>
            <a:off x="936172" y="564922"/>
            <a:ext cx="8207828" cy="2698555"/>
          </a:xfrm>
          <a:prstGeom prst="rect">
            <a:avLst/>
          </a:prstGeom>
        </p:spPr>
      </p:pic>
      <p:pic>
        <p:nvPicPr>
          <p:cNvPr id="7" name="Picture 6">
            <a:extLst>
              <a:ext uri="{FF2B5EF4-FFF2-40B4-BE49-F238E27FC236}">
                <a16:creationId xmlns:a16="http://schemas.microsoft.com/office/drawing/2014/main" id="{97B7F9B7-FAE3-5A1B-5C58-E14BF24B2E24}"/>
              </a:ext>
            </a:extLst>
          </p:cNvPr>
          <p:cNvPicPr>
            <a:picLocks noChangeAspect="1"/>
          </p:cNvPicPr>
          <p:nvPr/>
        </p:nvPicPr>
        <p:blipFill>
          <a:blip r:embed="rId3"/>
          <a:stretch>
            <a:fillRect/>
          </a:stretch>
        </p:blipFill>
        <p:spPr>
          <a:xfrm>
            <a:off x="936172" y="3805592"/>
            <a:ext cx="8207828" cy="2326962"/>
          </a:xfrm>
          <a:prstGeom prst="rect">
            <a:avLst/>
          </a:prstGeom>
        </p:spPr>
      </p:pic>
    </p:spTree>
    <p:extLst>
      <p:ext uri="{BB962C8B-B14F-4D97-AF65-F5344CB8AC3E}">
        <p14:creationId xmlns:p14="http://schemas.microsoft.com/office/powerpoint/2010/main" val="34849502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A680F-4308-5899-1D30-E38DC6344F1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1D29369-C693-DEB6-39D7-E4AA6E7EF44D}"/>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6ED7217-9804-1EAD-2505-6C6B0BDF4AB0}"/>
              </a:ext>
            </a:extLst>
          </p:cNvPr>
          <p:cNvSpPr>
            <a:spLocks noGrp="1"/>
          </p:cNvSpPr>
          <p:nvPr>
            <p:ph type="sldNum" sz="quarter" idx="12"/>
          </p:nvPr>
        </p:nvSpPr>
        <p:spPr/>
        <p:txBody>
          <a:bodyPr/>
          <a:lstStyle/>
          <a:p>
            <a:fld id="{9953917B-9314-44A8-9CF5-8C1178B13F89}" type="slidenum">
              <a:rPr lang="en-IN" smtClean="0"/>
              <a:t>26</a:t>
            </a:fld>
            <a:endParaRPr lang="en-IN"/>
          </a:p>
        </p:txBody>
      </p:sp>
      <p:pic>
        <p:nvPicPr>
          <p:cNvPr id="4" name="Picture 3">
            <a:extLst>
              <a:ext uri="{FF2B5EF4-FFF2-40B4-BE49-F238E27FC236}">
                <a16:creationId xmlns:a16="http://schemas.microsoft.com/office/drawing/2014/main" id="{048BE68D-FE92-9EE9-E7D4-D6FC8CF322BA}"/>
              </a:ext>
            </a:extLst>
          </p:cNvPr>
          <p:cNvPicPr>
            <a:picLocks noChangeAspect="1"/>
          </p:cNvPicPr>
          <p:nvPr/>
        </p:nvPicPr>
        <p:blipFill>
          <a:blip r:embed="rId2"/>
          <a:stretch>
            <a:fillRect/>
          </a:stretch>
        </p:blipFill>
        <p:spPr>
          <a:xfrm>
            <a:off x="936172" y="564924"/>
            <a:ext cx="2764971" cy="1505608"/>
          </a:xfrm>
          <a:prstGeom prst="rect">
            <a:avLst/>
          </a:prstGeom>
        </p:spPr>
      </p:pic>
      <p:pic>
        <p:nvPicPr>
          <p:cNvPr id="7" name="Picture 6">
            <a:extLst>
              <a:ext uri="{FF2B5EF4-FFF2-40B4-BE49-F238E27FC236}">
                <a16:creationId xmlns:a16="http://schemas.microsoft.com/office/drawing/2014/main" id="{4DE84179-9969-12A1-CD9B-7D8C47C1E8A2}"/>
              </a:ext>
            </a:extLst>
          </p:cNvPr>
          <p:cNvPicPr>
            <a:picLocks noChangeAspect="1"/>
          </p:cNvPicPr>
          <p:nvPr/>
        </p:nvPicPr>
        <p:blipFill>
          <a:blip r:embed="rId3"/>
          <a:stretch>
            <a:fillRect/>
          </a:stretch>
        </p:blipFill>
        <p:spPr>
          <a:xfrm>
            <a:off x="1023259" y="2527730"/>
            <a:ext cx="3646712" cy="1462968"/>
          </a:xfrm>
          <a:prstGeom prst="rect">
            <a:avLst/>
          </a:prstGeom>
        </p:spPr>
      </p:pic>
    </p:spTree>
    <p:extLst>
      <p:ext uri="{BB962C8B-B14F-4D97-AF65-F5344CB8AC3E}">
        <p14:creationId xmlns:p14="http://schemas.microsoft.com/office/powerpoint/2010/main" val="3078089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B6378-E707-FD9F-03E3-AC7495C808E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ABCD22C-948A-5761-463B-0B73248DD2A9}"/>
              </a:ext>
            </a:extLst>
          </p:cNvPr>
          <p:cNvSpPr>
            <a:spLocks noGrp="1"/>
          </p:cNvSpPr>
          <p:nvPr>
            <p:ph type="subTitle" idx="1"/>
          </p:nvPr>
        </p:nvSpPr>
        <p:spPr>
          <a:xfrm>
            <a:off x="936172" y="564923"/>
            <a:ext cx="11179628" cy="5791427"/>
          </a:xfrm>
        </p:spPr>
        <p:txBody>
          <a:bodyPr>
            <a:normAutofit/>
          </a:bodyPr>
          <a:lstStyle/>
          <a:p>
            <a:pPr algn="l"/>
            <a:r>
              <a:rPr lang="en-IN" sz="2000" b="1" i="1" u="none" strike="noStrike" baseline="0" dirty="0" err="1">
                <a:latin typeface="Times New Roman" panose="02020603050405020304" pitchFamily="18" charset="0"/>
                <a:cs typeface="Times New Roman" panose="02020603050405020304" pitchFamily="18" charset="0"/>
              </a:rPr>
              <a:t>Nahii</a:t>
            </a:r>
            <a:endParaRPr lang="en-IN" sz="2000" b="1" i="1"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The least-restricted of the negative particles in Hindi-Urdu is </a:t>
            </a:r>
            <a:r>
              <a:rPr lang="en-US" sz="2000" b="0" i="1" u="none" strike="noStrike" baseline="0" dirty="0" err="1">
                <a:latin typeface="Times New Roman" panose="02020603050405020304" pitchFamily="18" charset="0"/>
                <a:cs typeface="Times New Roman" panose="02020603050405020304" pitchFamily="18" charset="0"/>
              </a:rPr>
              <a:t>nahii</a:t>
            </a:r>
            <a:r>
              <a:rPr lang="en-US" sz="2000" b="0" i="0" u="none" strike="noStrike" baseline="0" dirty="0">
                <a:latin typeface="Times New Roman" panose="02020603050405020304" pitchFamily="18" charset="0"/>
                <a:cs typeface="Times New Roman" panose="02020603050405020304" pitchFamily="18" charset="0"/>
              </a:rPr>
              <a:t>. </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It is used primarily for negating finite and indicative verb forms (</a:t>
            </a:r>
            <a:r>
              <a:rPr lang="en-US" sz="2000" b="0" i="0" u="none" strike="noStrike" baseline="0" dirty="0" err="1">
                <a:latin typeface="Times New Roman" panose="02020603050405020304" pitchFamily="18" charset="0"/>
                <a:cs typeface="Times New Roman" panose="02020603050405020304" pitchFamily="18" charset="0"/>
              </a:rPr>
              <a:t>Montaut</a:t>
            </a:r>
            <a:r>
              <a:rPr lang="en-US" sz="2000" b="0" i="0" u="none" strike="noStrike" baseline="0" dirty="0">
                <a:latin typeface="Times New Roman" panose="02020603050405020304" pitchFamily="18" charset="0"/>
                <a:cs typeface="Times New Roman" panose="02020603050405020304" pitchFamily="18" charset="0"/>
              </a:rPr>
              <a:t> 2004: 260), but, as noted, may be used in </a:t>
            </a:r>
            <a:r>
              <a:rPr lang="en-IN" sz="2000" b="0" i="0" u="none" strike="noStrike" baseline="0" dirty="0">
                <a:latin typeface="Times New Roman" panose="02020603050405020304" pitchFamily="18" charset="0"/>
                <a:cs typeface="Times New Roman" panose="02020603050405020304" pitchFamily="18" charset="0"/>
              </a:rPr>
              <a:t>other contexts as well.</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err="1">
                <a:latin typeface="Times New Roman" panose="02020603050405020304" pitchFamily="18" charset="0"/>
                <a:cs typeface="Times New Roman" panose="02020603050405020304" pitchFamily="18" charset="0"/>
              </a:rPr>
              <a:t>nahii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used most frequently. </a:t>
            </a:r>
          </a:p>
          <a:p>
            <a:pPr marL="342900" indent="-342900" algn="l">
              <a:buFont typeface="Wingdings" panose="05000000000000000000" pitchFamily="2" charset="2"/>
              <a:buChar char="Ø"/>
            </a:pPr>
            <a:r>
              <a:rPr lang="en-US" sz="2000" b="0" i="1" u="none" strike="noStrike" baseline="0" dirty="0" err="1">
                <a:latin typeface="Times New Roman" panose="02020603050405020304" pitchFamily="18" charset="0"/>
                <a:cs typeface="Times New Roman" panose="02020603050405020304" pitchFamily="18" charset="0"/>
              </a:rPr>
              <a:t>nahii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the general negator, traditionally associated with the </a:t>
            </a:r>
            <a:r>
              <a:rPr lang="en-IN" sz="2000" b="0" i="0" u="none" strike="noStrike" baseline="0" dirty="0">
                <a:latin typeface="Times New Roman" panose="02020603050405020304" pitchFamily="18" charset="0"/>
                <a:cs typeface="Times New Roman" panose="02020603050405020304" pitchFamily="18" charset="0"/>
              </a:rPr>
              <a:t>indicative;</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5C81432-40C0-D9E1-8F3C-72246E25BB2D}"/>
              </a:ext>
            </a:extLst>
          </p:cNvPr>
          <p:cNvSpPr>
            <a:spLocks noGrp="1"/>
          </p:cNvSpPr>
          <p:nvPr>
            <p:ph type="sldNum" sz="quarter" idx="12"/>
          </p:nvPr>
        </p:nvSpPr>
        <p:spPr/>
        <p:txBody>
          <a:bodyPr/>
          <a:lstStyle/>
          <a:p>
            <a:fld id="{9953917B-9314-44A8-9CF5-8C1178B13F89}" type="slidenum">
              <a:rPr lang="en-IN" smtClean="0"/>
              <a:t>27</a:t>
            </a:fld>
            <a:endParaRPr lang="en-IN"/>
          </a:p>
        </p:txBody>
      </p:sp>
    </p:spTree>
    <p:extLst>
      <p:ext uri="{BB962C8B-B14F-4D97-AF65-F5344CB8AC3E}">
        <p14:creationId xmlns:p14="http://schemas.microsoft.com/office/powerpoint/2010/main" val="63464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F0788-C19B-B1FF-C462-5F0FA3208CD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08E6DBB-A57E-94D3-967F-23A2D9305CB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So far, we see the position of negation with regard to the verb in Hindi as: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NegV</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Negation Verb </a:t>
            </a:r>
            <a:r>
              <a:rPr lang="en-US" sz="2000" dirty="0">
                <a:latin typeface="Times New Roman" panose="02020603050405020304" pitchFamily="18" charset="0"/>
                <a:cs typeface="Times New Roman" panose="02020603050405020304" pitchFamily="18" charset="0"/>
              </a:rPr>
              <a:t>order)</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now see the distribution of negative markers in sentences,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and the implications of the occurrence of negative markers in different positions in the Hindi sentence.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11884534-57AB-B2C8-9A40-CD411A8B5A11}"/>
              </a:ext>
            </a:extLst>
          </p:cNvPr>
          <p:cNvSpPr>
            <a:spLocks noGrp="1"/>
          </p:cNvSpPr>
          <p:nvPr>
            <p:ph type="sldNum" sz="quarter" idx="12"/>
          </p:nvPr>
        </p:nvSpPr>
        <p:spPr/>
        <p:txBody>
          <a:bodyPr/>
          <a:lstStyle/>
          <a:p>
            <a:fld id="{9953917B-9314-44A8-9CF5-8C1178B13F89}" type="slidenum">
              <a:rPr lang="en-IN" smtClean="0"/>
              <a:t>28</a:t>
            </a:fld>
            <a:endParaRPr lang="en-IN"/>
          </a:p>
        </p:txBody>
      </p:sp>
    </p:spTree>
    <p:extLst>
      <p:ext uri="{BB962C8B-B14F-4D97-AF65-F5344CB8AC3E}">
        <p14:creationId xmlns:p14="http://schemas.microsoft.com/office/powerpoint/2010/main" val="2924200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F1938B-C5A6-E99F-25B1-98103E0F7AD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681E8A1-D202-B46F-2C65-0D2D5599820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Two types of negation</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Languages usually distinguish between two types of negation, viz., </a:t>
            </a:r>
            <a:r>
              <a:rPr lang="en-US" sz="2000" b="1" dirty="0">
                <a:latin typeface="Times New Roman" panose="02020603050405020304" pitchFamily="18" charset="0"/>
                <a:cs typeface="Times New Roman" panose="02020603050405020304" pitchFamily="18" charset="0"/>
              </a:rPr>
              <a:t>constituent</a:t>
            </a:r>
            <a:r>
              <a:rPr lang="en-US" sz="2000" dirty="0">
                <a:latin typeface="Times New Roman" panose="02020603050405020304" pitchFamily="18" charset="0"/>
                <a:cs typeface="Times New Roman" panose="02020603050405020304" pitchFamily="18" charset="0"/>
              </a:rPr>
              <a:t> negation and </a:t>
            </a:r>
            <a:r>
              <a:rPr lang="en-US" sz="2000" b="1" dirty="0">
                <a:latin typeface="Times New Roman" panose="02020603050405020304" pitchFamily="18" charset="0"/>
                <a:cs typeface="Times New Roman" panose="02020603050405020304" pitchFamily="18" charset="0"/>
              </a:rPr>
              <a:t>sentential</a:t>
            </a:r>
            <a:r>
              <a:rPr lang="en-US" sz="2000" dirty="0">
                <a:latin typeface="Times New Roman" panose="02020603050405020304" pitchFamily="18" charset="0"/>
                <a:cs typeface="Times New Roman" panose="02020603050405020304" pitchFamily="18" charset="0"/>
              </a:rPr>
              <a:t> negation.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difference between these two is mainly due to the scope of the negative operator.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If the whole proposition falls within the scope of the negative element, then it is sentential negation.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if only a constituent within a clause falls within the scope of negation, then it is constituent negation.</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54452C2-4593-46CF-ABBA-D12A408558D5}"/>
              </a:ext>
            </a:extLst>
          </p:cNvPr>
          <p:cNvSpPr>
            <a:spLocks noGrp="1"/>
          </p:cNvSpPr>
          <p:nvPr>
            <p:ph type="sldNum" sz="quarter" idx="12"/>
          </p:nvPr>
        </p:nvSpPr>
        <p:spPr/>
        <p:txBody>
          <a:bodyPr/>
          <a:lstStyle/>
          <a:p>
            <a:fld id="{9953917B-9314-44A8-9CF5-8C1178B13F89}" type="slidenum">
              <a:rPr lang="en-IN" smtClean="0"/>
              <a:t>29</a:t>
            </a:fld>
            <a:endParaRPr lang="en-IN"/>
          </a:p>
        </p:txBody>
      </p:sp>
    </p:spTree>
    <p:extLst>
      <p:ext uri="{BB962C8B-B14F-4D97-AF65-F5344CB8AC3E}">
        <p14:creationId xmlns:p14="http://schemas.microsoft.com/office/powerpoint/2010/main" val="512374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What is meant by negation? </a:t>
            </a:r>
          </a:p>
          <a:p>
            <a:pPr marL="285750" indent="-285750" algn="l">
              <a:lnSpc>
                <a:spcPct val="150000"/>
              </a:lnSpc>
              <a:spcBef>
                <a:spcPts val="0"/>
              </a:spcBef>
              <a:buFont typeface="Wingdings" panose="05000000000000000000" pitchFamily="2" charset="2"/>
              <a:buChar char="Ø"/>
            </a:pPr>
            <a:r>
              <a:rPr lang="en-IN" sz="2000" dirty="0">
                <a:latin typeface="Times New Roman" panose="02020603050405020304" pitchFamily="18" charset="0"/>
                <a:ea typeface="Calibri" panose="020F0502020204030204" pitchFamily="34" charset="0"/>
              </a:rPr>
              <a:t>N</a:t>
            </a:r>
            <a:r>
              <a:rPr lang="en-IN" sz="2000" dirty="0">
                <a:effectLst/>
                <a:latin typeface="Times New Roman" panose="02020603050405020304" pitchFamily="18" charset="0"/>
                <a:ea typeface="Calibri" panose="020F0502020204030204" pitchFamily="34" charset="0"/>
              </a:rPr>
              <a:t>egation is a fundamental linguistic device that we use every day to express various negative expressions. </a:t>
            </a:r>
          </a:p>
          <a:p>
            <a:pPr marL="285750" indent="-28575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For instance, we employ it:</a:t>
            </a:r>
          </a:p>
          <a:p>
            <a:pPr marL="800100" lvl="1" indent="-342900" algn="l">
              <a:lnSpc>
                <a:spcPct val="150000"/>
              </a:lnSpc>
              <a:spcBef>
                <a:spcPts val="0"/>
              </a:spcBef>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 to contradict the truth of a proposition (“It is not raining” contradicts “It is raining”), </a:t>
            </a:r>
          </a:p>
          <a:p>
            <a:pPr marL="800100" lvl="1" indent="-342900" algn="l">
              <a:lnSpc>
                <a:spcPct val="150000"/>
              </a:lnSpc>
              <a:spcBef>
                <a:spcPts val="0"/>
              </a:spcBef>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express denial/rejection (“I will not go there” denies a question “Will you go there?”), </a:t>
            </a:r>
          </a:p>
          <a:p>
            <a:pPr marL="800100" lvl="1" indent="-342900" algn="l">
              <a:lnSpc>
                <a:spcPct val="150000"/>
              </a:lnSpc>
              <a:spcBef>
                <a:spcPts val="0"/>
              </a:spcBef>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express the non-existence of entities (“There is no apple in the basket”), </a:t>
            </a:r>
          </a:p>
          <a:p>
            <a:pPr marL="800100" lvl="1" indent="-342900" algn="l">
              <a:lnSpc>
                <a:spcPct val="150000"/>
              </a:lnSpc>
              <a:spcBef>
                <a:spcPts val="0"/>
              </a:spcBef>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express prohibition (“You should not go there.”), and </a:t>
            </a:r>
          </a:p>
          <a:p>
            <a:pPr marL="800100" lvl="1" indent="-342900" algn="l">
              <a:lnSpc>
                <a:spcPct val="150000"/>
              </a:lnSpc>
              <a:spcBef>
                <a:spcPts val="0"/>
              </a:spcBef>
              <a:buFont typeface="Arial" panose="020B0604020202020204" pitchFamily="34" charset="0"/>
              <a:buChar char="•"/>
            </a:pPr>
            <a:r>
              <a:rPr lang="en-IN" dirty="0">
                <a:effectLst/>
                <a:latin typeface="Times New Roman" panose="02020603050405020304" pitchFamily="18" charset="0"/>
                <a:ea typeface="Calibri" panose="020F0502020204030204" pitchFamily="34" charset="0"/>
              </a:rPr>
              <a:t>express even affirmation or positivity with a negative expression (“It is not that he doesn’t eat ice cream” meaning to say he does eat ice cream) and so on. </a:t>
            </a:r>
          </a:p>
          <a:p>
            <a:pPr algn="l">
              <a:lnSpc>
                <a:spcPct val="150000"/>
              </a:lnSpc>
              <a:spcBef>
                <a:spcPts val="0"/>
              </a:spcBef>
            </a:pP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3</a:t>
            </a:fld>
            <a:endParaRPr lang="en-IN"/>
          </a:p>
        </p:txBody>
      </p:sp>
    </p:spTree>
    <p:extLst>
      <p:ext uri="{BB962C8B-B14F-4D97-AF65-F5344CB8AC3E}">
        <p14:creationId xmlns:p14="http://schemas.microsoft.com/office/powerpoint/2010/main" val="836030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12EF2-F8A0-E328-84E4-A6BA997E095A}"/>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CCC83EA-8093-2E24-835B-213664D7886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Constituent and Sentential negation 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several positions in a sentence where a negative marker can occur.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immediately </a:t>
            </a:r>
            <a:r>
              <a:rPr lang="en-US" sz="2000" b="1" dirty="0">
                <a:latin typeface="Times New Roman" panose="02020603050405020304" pitchFamily="18" charset="0"/>
                <a:cs typeface="Times New Roman" panose="02020603050405020304" pitchFamily="18" charset="0"/>
              </a:rPr>
              <a:t>pre-verbal position of negation </a:t>
            </a:r>
            <a:r>
              <a:rPr lang="en-US" sz="2000" dirty="0">
                <a:latin typeface="Times New Roman" panose="02020603050405020304" pitchFamily="18" charset="0"/>
                <a:cs typeface="Times New Roman" panose="02020603050405020304" pitchFamily="18" charset="0"/>
              </a:rPr>
              <a:t>is associated with </a:t>
            </a:r>
            <a:r>
              <a:rPr lang="en-US" sz="2000" b="1" dirty="0">
                <a:latin typeface="Times New Roman" panose="02020603050405020304" pitchFamily="18" charset="0"/>
                <a:cs typeface="Times New Roman" panose="02020603050405020304" pitchFamily="18" charset="0"/>
              </a:rPr>
              <a:t>sentential negation</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 negative marker in </a:t>
            </a:r>
            <a:r>
              <a:rPr lang="en-US" sz="2000" b="1" dirty="0">
                <a:latin typeface="Times New Roman" panose="02020603050405020304" pitchFamily="18" charset="0"/>
                <a:cs typeface="Times New Roman" panose="02020603050405020304" pitchFamily="18" charset="0"/>
              </a:rPr>
              <a:t>any other position </a:t>
            </a:r>
            <a:r>
              <a:rPr lang="en-US" sz="2000" dirty="0">
                <a:latin typeface="Times New Roman" panose="02020603050405020304" pitchFamily="18" charset="0"/>
                <a:cs typeface="Times New Roman" panose="02020603050405020304" pitchFamily="18" charset="0"/>
              </a:rPr>
              <a:t>marks </a:t>
            </a:r>
            <a:r>
              <a:rPr lang="en-US" sz="2000" b="1" dirty="0">
                <a:latin typeface="Times New Roman" panose="02020603050405020304" pitchFamily="18" charset="0"/>
                <a:cs typeface="Times New Roman" panose="02020603050405020304" pitchFamily="18" charset="0"/>
              </a:rPr>
              <a:t>constituent negation </a:t>
            </a:r>
            <a:r>
              <a:rPr lang="en-US" sz="2000" dirty="0">
                <a:latin typeface="Times New Roman" panose="02020603050405020304" pitchFamily="18" charset="0"/>
                <a:cs typeface="Times New Roman" panose="02020603050405020304" pitchFamily="18" charset="0"/>
              </a:rPr>
              <a:t>(Bhatia, 1978).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r>
              <a:rPr lang="en-US" sz="1600" dirty="0">
                <a:latin typeface="Times New Roman" panose="02020603050405020304" pitchFamily="18" charset="0"/>
                <a:cs typeface="Times New Roman" panose="02020603050405020304" pitchFamily="18" charset="0"/>
              </a:rPr>
              <a:t>*from Kumar (2006)</a:t>
            </a:r>
          </a:p>
        </p:txBody>
      </p:sp>
      <p:sp>
        <p:nvSpPr>
          <p:cNvPr id="5" name="Slide Number Placeholder 4">
            <a:extLst>
              <a:ext uri="{FF2B5EF4-FFF2-40B4-BE49-F238E27FC236}">
                <a16:creationId xmlns:a16="http://schemas.microsoft.com/office/drawing/2014/main" id="{9444AC99-48E5-C2B5-AC5B-6FB0FD11A1E7}"/>
              </a:ext>
            </a:extLst>
          </p:cNvPr>
          <p:cNvSpPr>
            <a:spLocks noGrp="1"/>
          </p:cNvSpPr>
          <p:nvPr>
            <p:ph type="sldNum" sz="quarter" idx="12"/>
          </p:nvPr>
        </p:nvSpPr>
        <p:spPr/>
        <p:txBody>
          <a:bodyPr/>
          <a:lstStyle/>
          <a:p>
            <a:fld id="{9953917B-9314-44A8-9CF5-8C1178B13F89}" type="slidenum">
              <a:rPr lang="en-IN" smtClean="0"/>
              <a:t>30</a:t>
            </a:fld>
            <a:endParaRPr lang="en-IN"/>
          </a:p>
        </p:txBody>
      </p:sp>
    </p:spTree>
    <p:extLst>
      <p:ext uri="{BB962C8B-B14F-4D97-AF65-F5344CB8AC3E}">
        <p14:creationId xmlns:p14="http://schemas.microsoft.com/office/powerpoint/2010/main" val="30653561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913E7-DC2D-3B2A-6B21-DFC443D861E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B9DBF84-5CCF-CBAB-1167-F196E11856E6}"/>
              </a:ext>
            </a:extLst>
          </p:cNvPr>
          <p:cNvSpPr>
            <a:spLocks noGrp="1"/>
          </p:cNvSpPr>
          <p:nvPr>
            <p:ph type="subTitle" idx="1"/>
          </p:nvPr>
        </p:nvSpPr>
        <p:spPr>
          <a:xfrm>
            <a:off x="936172" y="564923"/>
            <a:ext cx="11179628" cy="5791427"/>
          </a:xfrm>
        </p:spPr>
        <p:txBody>
          <a:bodyPr>
            <a:normAutofit lnSpcReduction="10000"/>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Pre-verbal (Sentential) Negation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occurrence of negative elements in the pre-verbal position marks sentential negation in the unmarked word order in Hindi (discussed in Bhatia (1978). Examples from Kumar (2006)</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(2)</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all the negative markers are in the immediately pre-verbal position. </a:t>
            </a:r>
          </a:p>
          <a:p>
            <a:pPr marL="342900" indent="-342900" algn="l">
              <a:lnSpc>
                <a:spcPct val="150000"/>
              </a:lnSpc>
              <a:spcBef>
                <a:spcPts val="0"/>
              </a:spcBef>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negative marker in such a position takes scope over the entire sentence. </a:t>
            </a:r>
          </a:p>
        </p:txBody>
      </p:sp>
      <p:sp>
        <p:nvSpPr>
          <p:cNvPr id="5" name="Slide Number Placeholder 4">
            <a:extLst>
              <a:ext uri="{FF2B5EF4-FFF2-40B4-BE49-F238E27FC236}">
                <a16:creationId xmlns:a16="http://schemas.microsoft.com/office/drawing/2014/main" id="{2676918C-145D-123A-5EFC-69798904E633}"/>
              </a:ext>
            </a:extLst>
          </p:cNvPr>
          <p:cNvSpPr>
            <a:spLocks noGrp="1"/>
          </p:cNvSpPr>
          <p:nvPr>
            <p:ph type="sldNum" sz="quarter" idx="12"/>
          </p:nvPr>
        </p:nvSpPr>
        <p:spPr/>
        <p:txBody>
          <a:bodyPr/>
          <a:lstStyle/>
          <a:p>
            <a:fld id="{9953917B-9314-44A8-9CF5-8C1178B13F89}" type="slidenum">
              <a:rPr lang="en-IN" smtClean="0"/>
              <a:t>31</a:t>
            </a:fld>
            <a:endParaRPr lang="en-IN"/>
          </a:p>
        </p:txBody>
      </p:sp>
      <p:pic>
        <p:nvPicPr>
          <p:cNvPr id="4" name="Picture 3">
            <a:extLst>
              <a:ext uri="{FF2B5EF4-FFF2-40B4-BE49-F238E27FC236}">
                <a16:creationId xmlns:a16="http://schemas.microsoft.com/office/drawing/2014/main" id="{B2102E83-5AA0-7E7D-BDF6-7C139E86B6CF}"/>
              </a:ext>
            </a:extLst>
          </p:cNvPr>
          <p:cNvPicPr>
            <a:picLocks noChangeAspect="1"/>
          </p:cNvPicPr>
          <p:nvPr/>
        </p:nvPicPr>
        <p:blipFill>
          <a:blip r:embed="rId2"/>
          <a:stretch>
            <a:fillRect/>
          </a:stretch>
        </p:blipFill>
        <p:spPr>
          <a:xfrm>
            <a:off x="2224242" y="1962208"/>
            <a:ext cx="5874728" cy="2996855"/>
          </a:xfrm>
          <a:prstGeom prst="rect">
            <a:avLst/>
          </a:prstGeom>
        </p:spPr>
      </p:pic>
    </p:spTree>
    <p:extLst>
      <p:ext uri="{BB962C8B-B14F-4D97-AF65-F5344CB8AC3E}">
        <p14:creationId xmlns:p14="http://schemas.microsoft.com/office/powerpoint/2010/main" val="22015418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99591-D9DC-2D51-015E-B004D577389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565C32D-0C0D-6B4F-4130-E8163BF56460}"/>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4.2 Constituent Negation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Hindi sentence, a negative marker may also occur in a position other than the immediately pre-verbal.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Such a phenomenon, when the negative marker does not immediately precede the verb, is called constituent negation.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description of constituent negation is based on both the linear order of the negation marker and other constituents in a sentence, as well as the interpretation of a sentence.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C8E4EACE-91B8-A62A-A589-37CE93A75FFD}"/>
              </a:ext>
            </a:extLst>
          </p:cNvPr>
          <p:cNvSpPr>
            <a:spLocks noGrp="1"/>
          </p:cNvSpPr>
          <p:nvPr>
            <p:ph type="sldNum" sz="quarter" idx="12"/>
          </p:nvPr>
        </p:nvSpPr>
        <p:spPr/>
        <p:txBody>
          <a:bodyPr/>
          <a:lstStyle/>
          <a:p>
            <a:fld id="{9953917B-9314-44A8-9CF5-8C1178B13F89}" type="slidenum">
              <a:rPr lang="en-IN" smtClean="0"/>
              <a:t>32</a:t>
            </a:fld>
            <a:endParaRPr lang="en-IN"/>
          </a:p>
        </p:txBody>
      </p:sp>
    </p:spTree>
    <p:extLst>
      <p:ext uri="{BB962C8B-B14F-4D97-AF65-F5344CB8AC3E}">
        <p14:creationId xmlns:p14="http://schemas.microsoft.com/office/powerpoint/2010/main" val="12015732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E1E3E1-9356-13AB-39AE-45C249CCBF4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B468DFF-0A25-19A7-DEF1-42C01CC08EA6}"/>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Consider the examples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(3)</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9C70B186-A4E7-F5FA-EE34-376C91F6963C}"/>
              </a:ext>
            </a:extLst>
          </p:cNvPr>
          <p:cNvSpPr>
            <a:spLocks noGrp="1"/>
          </p:cNvSpPr>
          <p:nvPr>
            <p:ph type="sldNum" sz="quarter" idx="12"/>
          </p:nvPr>
        </p:nvSpPr>
        <p:spPr/>
        <p:txBody>
          <a:bodyPr/>
          <a:lstStyle/>
          <a:p>
            <a:fld id="{9953917B-9314-44A8-9CF5-8C1178B13F89}" type="slidenum">
              <a:rPr lang="en-IN" smtClean="0"/>
              <a:t>33</a:t>
            </a:fld>
            <a:endParaRPr lang="en-IN"/>
          </a:p>
        </p:txBody>
      </p:sp>
      <p:pic>
        <p:nvPicPr>
          <p:cNvPr id="4" name="Picture 3">
            <a:extLst>
              <a:ext uri="{FF2B5EF4-FFF2-40B4-BE49-F238E27FC236}">
                <a16:creationId xmlns:a16="http://schemas.microsoft.com/office/drawing/2014/main" id="{02219818-52F7-B35D-4F96-875C854BDA8B}"/>
              </a:ext>
            </a:extLst>
          </p:cNvPr>
          <p:cNvPicPr>
            <a:picLocks noChangeAspect="1"/>
          </p:cNvPicPr>
          <p:nvPr/>
        </p:nvPicPr>
        <p:blipFill>
          <a:blip r:embed="rId2"/>
          <a:stretch>
            <a:fillRect/>
          </a:stretch>
        </p:blipFill>
        <p:spPr>
          <a:xfrm>
            <a:off x="2265739" y="1184842"/>
            <a:ext cx="6170689" cy="3958556"/>
          </a:xfrm>
          <a:prstGeom prst="rect">
            <a:avLst/>
          </a:prstGeom>
        </p:spPr>
      </p:pic>
    </p:spTree>
    <p:extLst>
      <p:ext uri="{BB962C8B-B14F-4D97-AF65-F5344CB8AC3E}">
        <p14:creationId xmlns:p14="http://schemas.microsoft.com/office/powerpoint/2010/main" val="1282885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9B37A4-34BF-8959-D001-68A8C48FA46F}"/>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9EC99AC6-CC5D-2888-CEDF-75B7DAE52CDF}"/>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3a, the negation marker is in the pre-verbal position; however, </a:t>
            </a:r>
            <a:r>
              <a:rPr lang="en-US" sz="2000" i="1" dirty="0">
                <a:latin typeface="Times New Roman" panose="02020603050405020304" pitchFamily="18" charset="0"/>
                <a:cs typeface="Times New Roman" panose="02020603050405020304" pitchFamily="18" charset="0"/>
              </a:rPr>
              <a:t>if it is associated with the object </a:t>
            </a:r>
            <a:r>
              <a:rPr lang="en-US" sz="2000" i="1" dirty="0" err="1">
                <a:latin typeface="Times New Roman" panose="02020603050405020304" pitchFamily="18" charset="0"/>
                <a:cs typeface="Times New Roman" panose="02020603050405020304" pitchFamily="18" charset="0"/>
              </a:rPr>
              <a:t>aam</a:t>
            </a:r>
            <a:r>
              <a:rPr lang="en-US" sz="2000" i="1" dirty="0">
                <a:latin typeface="Times New Roman" panose="02020603050405020304" pitchFamily="18" charset="0"/>
                <a:cs typeface="Times New Roman" panose="02020603050405020304" pitchFamily="18" charset="0"/>
              </a:rPr>
              <a:t> ‘mango,’ then it negates only the object NP </a:t>
            </a:r>
            <a:r>
              <a:rPr lang="en-US" sz="2000" dirty="0">
                <a:latin typeface="Times New Roman" panose="02020603050405020304" pitchFamily="18" charset="0"/>
                <a:cs typeface="Times New Roman" panose="02020603050405020304" pitchFamily="18" charset="0"/>
              </a:rPr>
              <a:t>and does not remain a sentential negative anymore.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3b, the negation marker follows the verb, and in this position, the negation marker negates only the verb.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3c, the negation marker follows the subject NP, and it negates only the subject NP.</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Finally, we can say that the order of constituent negation in Hindi is </a:t>
            </a:r>
            <a:r>
              <a:rPr lang="en-US" sz="2000" b="1" dirty="0">
                <a:latin typeface="Times New Roman" panose="02020603050405020304" pitchFamily="18" charset="0"/>
                <a:cs typeface="Times New Roman" panose="02020603050405020304" pitchFamily="18" charset="0"/>
              </a:rPr>
              <a:t>XP-final</a:t>
            </a:r>
            <a:r>
              <a:rPr lang="en-US" sz="2000" dirty="0">
                <a:latin typeface="Times New Roman" panose="02020603050405020304" pitchFamily="18" charset="0"/>
                <a:cs typeface="Times New Roman" panose="02020603050405020304" pitchFamily="18" charset="0"/>
              </a:rPr>
              <a:t> (i.e. </a:t>
            </a:r>
            <a:r>
              <a:rPr lang="en-US" sz="2000" b="1" dirty="0">
                <a:latin typeface="Times New Roman" panose="02020603050405020304" pitchFamily="18" charset="0"/>
                <a:cs typeface="Times New Roman" panose="02020603050405020304" pitchFamily="18" charset="0"/>
              </a:rPr>
              <a:t>XP-</a:t>
            </a:r>
            <a:r>
              <a:rPr lang="en-US" sz="2000" b="1" dirty="0" err="1">
                <a:latin typeface="Times New Roman" panose="02020603050405020304" pitchFamily="18" charset="0"/>
                <a:cs typeface="Times New Roman" panose="02020603050405020304" pitchFamily="18" charset="0"/>
              </a:rPr>
              <a:t>nahiiN</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while </a:t>
            </a:r>
            <a:r>
              <a:rPr lang="en-US" sz="2000" b="1" dirty="0">
                <a:latin typeface="Times New Roman" panose="02020603050405020304" pitchFamily="18" charset="0"/>
                <a:cs typeface="Times New Roman" panose="02020603050405020304" pitchFamily="18" charset="0"/>
              </a:rPr>
              <a:t>sentential negation seems to precede the verb only</a:t>
            </a:r>
            <a:r>
              <a:rPr lang="en-US" sz="2000" dirty="0">
                <a:latin typeface="Times New Roman" panose="02020603050405020304" pitchFamily="18" charset="0"/>
                <a:cs typeface="Times New Roman" panose="02020603050405020304" pitchFamily="18" charset="0"/>
              </a:rPr>
              <a:t>.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62C8AFC0-25FD-FFFD-B8C9-DC1411B4D4B8}"/>
              </a:ext>
            </a:extLst>
          </p:cNvPr>
          <p:cNvSpPr>
            <a:spLocks noGrp="1"/>
          </p:cNvSpPr>
          <p:nvPr>
            <p:ph type="sldNum" sz="quarter" idx="12"/>
          </p:nvPr>
        </p:nvSpPr>
        <p:spPr/>
        <p:txBody>
          <a:bodyPr/>
          <a:lstStyle/>
          <a:p>
            <a:fld id="{9953917B-9314-44A8-9CF5-8C1178B13F89}" type="slidenum">
              <a:rPr lang="en-IN" smtClean="0"/>
              <a:t>34</a:t>
            </a:fld>
            <a:endParaRPr lang="en-IN"/>
          </a:p>
        </p:txBody>
      </p:sp>
    </p:spTree>
    <p:extLst>
      <p:ext uri="{BB962C8B-B14F-4D97-AF65-F5344CB8AC3E}">
        <p14:creationId xmlns:p14="http://schemas.microsoft.com/office/powerpoint/2010/main" val="14705936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BEB0A9-FD8C-9594-4885-C345A63F386D}"/>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6915178A-ABFE-4A41-C041-31EBC3FB45A7}"/>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Thus, </a:t>
            </a:r>
            <a:r>
              <a:rPr lang="en-US" sz="2000" i="1" dirty="0">
                <a:latin typeface="Times New Roman" panose="02020603050405020304" pitchFamily="18" charset="0"/>
                <a:cs typeface="Times New Roman" panose="02020603050405020304" pitchFamily="18" charset="0"/>
              </a:rPr>
              <a:t>if a negative marker is in the immediately pre-verbal position, it expresses sentential negation</a:t>
            </a:r>
            <a:r>
              <a:rPr lang="en-US" sz="2000" dirty="0">
                <a:latin typeface="Times New Roman" panose="02020603050405020304" pitchFamily="18" charset="0"/>
                <a:cs typeface="Times New Roman" panose="02020603050405020304" pitchFamily="18" charset="0"/>
              </a:rPr>
              <a:t>, while in </a:t>
            </a:r>
            <a:r>
              <a:rPr lang="en-US" sz="2000" i="1" dirty="0">
                <a:latin typeface="Times New Roman" panose="02020603050405020304" pitchFamily="18" charset="0"/>
                <a:cs typeface="Times New Roman" panose="02020603050405020304" pitchFamily="18" charset="0"/>
              </a:rPr>
              <a:t>other positions negation markers indicate constituent negation</a:t>
            </a:r>
            <a:r>
              <a:rPr lang="en-US" sz="2000" dirty="0">
                <a:latin typeface="Times New Roman" panose="02020603050405020304" pitchFamily="18" charset="0"/>
                <a:cs typeface="Times New Roman" panose="02020603050405020304" pitchFamily="18" charset="0"/>
              </a:rPr>
              <a:t>.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case of </a:t>
            </a:r>
            <a:r>
              <a:rPr lang="en-US" sz="2000" b="1" dirty="0">
                <a:latin typeface="Times New Roman" panose="02020603050405020304" pitchFamily="18" charset="0"/>
                <a:cs typeface="Times New Roman" panose="02020603050405020304" pitchFamily="18" charset="0"/>
              </a:rPr>
              <a:t>sentential negation</a:t>
            </a:r>
            <a:r>
              <a:rPr lang="en-US" sz="2000" dirty="0">
                <a:latin typeface="Times New Roman" panose="02020603050405020304" pitchFamily="18" charset="0"/>
                <a:cs typeface="Times New Roman" panose="02020603050405020304" pitchFamily="18" charset="0"/>
              </a:rPr>
              <a:t>, the entire sentence is in the scope of the negative,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whereas in the case of </a:t>
            </a:r>
            <a:r>
              <a:rPr lang="en-US" sz="2000" b="1" dirty="0">
                <a:latin typeface="Times New Roman" panose="02020603050405020304" pitchFamily="18" charset="0"/>
                <a:cs typeface="Times New Roman" panose="02020603050405020304" pitchFamily="18" charset="0"/>
              </a:rPr>
              <a:t>constituent negation </a:t>
            </a:r>
            <a:r>
              <a:rPr lang="en-US" sz="2000" dirty="0">
                <a:latin typeface="Times New Roman" panose="02020603050405020304" pitchFamily="18" charset="0"/>
                <a:cs typeface="Times New Roman" panose="02020603050405020304" pitchFamily="18" charset="0"/>
              </a:rPr>
              <a:t>only a particular constituent (what is followed by the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negative) is in the scope of the negative.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275E3BA-08B7-F009-7F6F-558547E6684F}"/>
              </a:ext>
            </a:extLst>
          </p:cNvPr>
          <p:cNvSpPr>
            <a:spLocks noGrp="1"/>
          </p:cNvSpPr>
          <p:nvPr>
            <p:ph type="sldNum" sz="quarter" idx="12"/>
          </p:nvPr>
        </p:nvSpPr>
        <p:spPr/>
        <p:txBody>
          <a:bodyPr/>
          <a:lstStyle/>
          <a:p>
            <a:fld id="{9953917B-9314-44A8-9CF5-8C1178B13F89}" type="slidenum">
              <a:rPr lang="en-IN" smtClean="0"/>
              <a:t>35</a:t>
            </a:fld>
            <a:endParaRPr lang="en-IN"/>
          </a:p>
        </p:txBody>
      </p:sp>
    </p:spTree>
    <p:extLst>
      <p:ext uri="{BB962C8B-B14F-4D97-AF65-F5344CB8AC3E}">
        <p14:creationId xmlns:p14="http://schemas.microsoft.com/office/powerpoint/2010/main" val="10234395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FF8BA7-C1C0-0A90-741F-C4E94FEB92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BB55F81-8789-CA54-DB11-AD9EC899F3C7}"/>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b="1" dirty="0">
                <a:latin typeface="Times New Roman" panose="02020603050405020304" pitchFamily="18" charset="0"/>
                <a:cs typeface="Times New Roman" panose="02020603050405020304" pitchFamily="18" charset="0"/>
              </a:rPr>
              <a:t>5. Negative Polarity Items (NPIs)</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some words that occur only in the presence of a negation in a sentence.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Such words are known as Negative Polarity Items (NPIs).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So, a negative polarity item is an expression that is restricted to negative contexts and some other semantically related contexts such as questions and conditional clauses although its semantic properties would seem to allow occurrence in positive contexts as well.</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2DA0A0D5-EE93-E765-FC94-4204529DBAEB}"/>
              </a:ext>
            </a:extLst>
          </p:cNvPr>
          <p:cNvSpPr>
            <a:spLocks noGrp="1"/>
          </p:cNvSpPr>
          <p:nvPr>
            <p:ph type="sldNum" sz="quarter" idx="12"/>
          </p:nvPr>
        </p:nvSpPr>
        <p:spPr/>
        <p:txBody>
          <a:bodyPr/>
          <a:lstStyle/>
          <a:p>
            <a:fld id="{9953917B-9314-44A8-9CF5-8C1178B13F89}" type="slidenum">
              <a:rPr lang="en-IN" smtClean="0"/>
              <a:t>36</a:t>
            </a:fld>
            <a:endParaRPr lang="en-IN"/>
          </a:p>
        </p:txBody>
      </p:sp>
    </p:spTree>
    <p:extLst>
      <p:ext uri="{BB962C8B-B14F-4D97-AF65-F5344CB8AC3E}">
        <p14:creationId xmlns:p14="http://schemas.microsoft.com/office/powerpoint/2010/main" val="411215150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570E5-3A16-3EB8-C119-504155DECA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E3A3689-089C-BA81-5E6C-332C7B40782B}"/>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Common NPIs in English:</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Here are some classic examples of NPIs in English:</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NPI	      Example Sentence</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I don’t have </a:t>
            </a:r>
            <a:r>
              <a:rPr lang="en-US" b="1" dirty="0">
                <a:latin typeface="Times New Roman" panose="02020603050405020304" pitchFamily="18" charset="0"/>
                <a:cs typeface="Times New Roman" panose="02020603050405020304" pitchFamily="18" charset="0"/>
              </a:rPr>
              <a:t>any</a:t>
            </a:r>
            <a:r>
              <a:rPr lang="en-US" dirty="0">
                <a:latin typeface="Times New Roman" panose="02020603050405020304" pitchFamily="18" charset="0"/>
                <a:cs typeface="Times New Roman" panose="02020603050405020304" pitchFamily="18" charset="0"/>
              </a:rPr>
              <a:t> money.</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ever</a:t>
            </a:r>
            <a:r>
              <a:rPr lang="en-US" dirty="0">
                <a:latin typeface="Times New Roman" panose="02020603050405020304" pitchFamily="18" charset="0"/>
                <a:cs typeface="Times New Roman" panose="02020603050405020304" pitchFamily="18" charset="0"/>
              </a:rPr>
              <a:t>       Have you </a:t>
            </a:r>
            <a:r>
              <a:rPr lang="en-US" b="1" dirty="0">
                <a:latin typeface="Times New Roman" panose="02020603050405020304" pitchFamily="18" charset="0"/>
                <a:cs typeface="Times New Roman" panose="02020603050405020304" pitchFamily="18" charset="0"/>
              </a:rPr>
              <a:t>ever</a:t>
            </a:r>
            <a:r>
              <a:rPr lang="en-US" dirty="0">
                <a:latin typeface="Times New Roman" panose="02020603050405020304" pitchFamily="18" charset="0"/>
                <a:cs typeface="Times New Roman" panose="02020603050405020304" pitchFamily="18" charset="0"/>
              </a:rPr>
              <a:t> been to Japan?</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at all      </a:t>
            </a:r>
            <a:r>
              <a:rPr lang="en-US" dirty="0">
                <a:latin typeface="Times New Roman" panose="02020603050405020304" pitchFamily="18" charset="0"/>
                <a:cs typeface="Times New Roman" panose="02020603050405020304" pitchFamily="18" charset="0"/>
              </a:rPr>
              <a:t>She didn't help </a:t>
            </a:r>
            <a:r>
              <a:rPr lang="en-US" b="1" dirty="0">
                <a:latin typeface="Times New Roman" panose="02020603050405020304" pitchFamily="18" charset="0"/>
                <a:cs typeface="Times New Roman" panose="02020603050405020304" pitchFamily="18" charset="0"/>
              </a:rPr>
              <a:t>at all</a:t>
            </a:r>
            <a:r>
              <a:rPr lang="en-US"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yet</a:t>
            </a:r>
            <a:r>
              <a:rPr lang="en-US" dirty="0">
                <a:latin typeface="Times New Roman" panose="02020603050405020304" pitchFamily="18" charset="0"/>
                <a:cs typeface="Times New Roman" panose="02020603050405020304" pitchFamily="18" charset="0"/>
              </a:rPr>
              <a:t>	       He hasn't arrived </a:t>
            </a:r>
            <a:r>
              <a:rPr lang="en-US" b="1" dirty="0">
                <a:latin typeface="Times New Roman" panose="02020603050405020304" pitchFamily="18" charset="0"/>
                <a:cs typeface="Times New Roman" panose="02020603050405020304" pitchFamily="18" charset="0"/>
              </a:rPr>
              <a:t>yet</a:t>
            </a:r>
            <a:r>
              <a:rPr lang="en-US" dirty="0">
                <a:latin typeface="Times New Roman" panose="02020603050405020304" pitchFamily="18" charset="0"/>
                <a:cs typeface="Times New Roman" panose="02020603050405020304" pitchFamily="18" charset="0"/>
              </a:rPr>
              <a:t>.</a:t>
            </a:r>
          </a:p>
          <a:p>
            <a:pPr lvl="1" algn="l">
              <a:lnSpc>
                <a:spcPct val="150000"/>
              </a:lnSpc>
              <a:spcBef>
                <a:spcPts val="0"/>
              </a:spcBef>
            </a:pPr>
            <a:r>
              <a:rPr lang="en-US" b="1" dirty="0">
                <a:latin typeface="Times New Roman" panose="02020603050405020304" pitchFamily="18" charset="0"/>
                <a:cs typeface="Times New Roman" panose="02020603050405020304" pitchFamily="18" charset="0"/>
              </a:rPr>
              <a:t>Anyone</a:t>
            </a:r>
            <a:r>
              <a:rPr lang="en-US" dirty="0">
                <a:latin typeface="Times New Roman" panose="02020603050405020304" pitchFamily="18" charset="0"/>
                <a:cs typeface="Times New Roman" panose="02020603050405020304" pitchFamily="18" charset="0"/>
              </a:rPr>
              <a:t>  I did not see </a:t>
            </a:r>
            <a:r>
              <a:rPr lang="en-US" b="1" dirty="0">
                <a:latin typeface="Times New Roman" panose="02020603050405020304" pitchFamily="18" charset="0"/>
                <a:cs typeface="Times New Roman" panose="02020603050405020304" pitchFamily="18" charset="0"/>
              </a:rPr>
              <a:t>anyone</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More examples: Anyone, anything, </a:t>
            </a:r>
            <a:r>
              <a:rPr lang="en-US" sz="2000" kern="100" spc="50" dirty="0">
                <a:effectLst/>
                <a:latin typeface="Times New Roman" panose="02020603050405020304" pitchFamily="18" charset="0"/>
                <a:ea typeface="Calibri" panose="020F0502020204030204" pitchFamily="34" charset="0"/>
                <a:cs typeface="Times New Roman" panose="02020603050405020304" pitchFamily="18" charset="0"/>
              </a:rPr>
              <a:t>even a penny, even once,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‘Even a single, </a:t>
            </a: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DEF6C70-26F4-F63E-B9B1-5E5EF556D5F4}"/>
              </a:ext>
            </a:extLst>
          </p:cNvPr>
          <p:cNvSpPr>
            <a:spLocks noGrp="1"/>
          </p:cNvSpPr>
          <p:nvPr>
            <p:ph type="sldNum" sz="quarter" idx="12"/>
          </p:nvPr>
        </p:nvSpPr>
        <p:spPr/>
        <p:txBody>
          <a:bodyPr/>
          <a:lstStyle/>
          <a:p>
            <a:fld id="{9953917B-9314-44A8-9CF5-8C1178B13F89}" type="slidenum">
              <a:rPr lang="en-IN" smtClean="0"/>
              <a:t>37</a:t>
            </a:fld>
            <a:endParaRPr lang="en-IN"/>
          </a:p>
        </p:txBody>
      </p:sp>
    </p:spTree>
    <p:extLst>
      <p:ext uri="{BB962C8B-B14F-4D97-AF65-F5344CB8AC3E}">
        <p14:creationId xmlns:p14="http://schemas.microsoft.com/office/powerpoint/2010/main" val="40125904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CE07DE-1DAD-D02A-9E8A-62D89A499A2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D7F7BBA-9DD9-1842-130C-9B9CD4B0A0FC}"/>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effectLst/>
                <a:latin typeface="Times New Roman" panose="02020603050405020304" pitchFamily="18" charset="0"/>
                <a:ea typeface="Calibri" panose="020F0502020204030204" pitchFamily="34" charset="0"/>
              </a:rPr>
              <a:t>Negation must license the NPI</a:t>
            </a:r>
          </a:p>
          <a:p>
            <a:pPr marL="342900" indent="-342900" algn="l">
              <a:lnSpc>
                <a:spcPct val="150000"/>
              </a:lnSpc>
              <a:spcBef>
                <a:spcPts val="0"/>
              </a:spcBef>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NPIs obligatorily require the presence of a negation marker in order to be licensed in a sentence.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That means negation licenses the occurrence of an NPI in a sentence.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Negation is the licensor, and NPI is the licensee.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Without negation, the occurrence of NPI in a sentence is ungrammatical.</a:t>
            </a:r>
          </a:p>
          <a:p>
            <a:pPr algn="l">
              <a:lnSpc>
                <a:spcPct val="150000"/>
              </a:lnSpc>
              <a:spcBef>
                <a:spcPts val="0"/>
              </a:spcBef>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NPI need a clause-mate negation</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Means negation and NPI must be in the same clause (not in a different clause)</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B1AD9CEC-1BCA-8022-C5E0-07343DFA0763}"/>
              </a:ext>
            </a:extLst>
          </p:cNvPr>
          <p:cNvSpPr>
            <a:spLocks noGrp="1"/>
          </p:cNvSpPr>
          <p:nvPr>
            <p:ph type="sldNum" sz="quarter" idx="12"/>
          </p:nvPr>
        </p:nvSpPr>
        <p:spPr/>
        <p:txBody>
          <a:bodyPr/>
          <a:lstStyle/>
          <a:p>
            <a:fld id="{9953917B-9314-44A8-9CF5-8C1178B13F89}" type="slidenum">
              <a:rPr lang="en-IN" smtClean="0"/>
              <a:t>38</a:t>
            </a:fld>
            <a:endParaRPr lang="en-IN"/>
          </a:p>
        </p:txBody>
      </p:sp>
    </p:spTree>
    <p:extLst>
      <p:ext uri="{BB962C8B-B14F-4D97-AF65-F5344CB8AC3E}">
        <p14:creationId xmlns:p14="http://schemas.microsoft.com/office/powerpoint/2010/main" val="37884162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58DC0-F399-AE17-D239-C562FB1BFB7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14D6CECA-1B98-BF44-3CDB-B4DB40548956}"/>
              </a:ext>
            </a:extLst>
          </p:cNvPr>
          <p:cNvSpPr>
            <a:spLocks noGrp="1"/>
          </p:cNvSpPr>
          <p:nvPr>
            <p:ph type="subTitle" idx="1"/>
          </p:nvPr>
        </p:nvSpPr>
        <p:spPr>
          <a:xfrm>
            <a:off x="936172" y="564923"/>
            <a:ext cx="11179628" cy="5791427"/>
          </a:xfrm>
        </p:spPr>
        <p:txBody>
          <a:bodyPr>
            <a:normAutofit fontScale="92500" lnSpcReduction="20000"/>
          </a:bodyPr>
          <a:lstStyle/>
          <a:p>
            <a:pPr marL="342900" indent="-342900" algn="l">
              <a:lnSpc>
                <a:spcPct val="150000"/>
              </a:lnSpc>
              <a:spcBef>
                <a:spcPts val="0"/>
              </a:spcBef>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rPr>
              <a:t>NPIs are </a:t>
            </a:r>
            <a:r>
              <a:rPr lang="en-US" sz="2000" kern="100" spc="50" dirty="0">
                <a:effectLst/>
                <a:latin typeface="Times New Roman" panose="02020603050405020304" pitchFamily="18" charset="0"/>
                <a:ea typeface="Calibri" panose="020F0502020204030204" pitchFamily="34" charset="0"/>
              </a:rPr>
              <a:t>licensed by </a:t>
            </a:r>
            <a:r>
              <a:rPr lang="en-US" sz="2000" dirty="0">
                <a:effectLst/>
                <a:latin typeface="Times New Roman" panose="02020603050405020304" pitchFamily="18" charset="0"/>
                <a:ea typeface="Calibri" panose="020F0502020204030204" pitchFamily="34" charset="0"/>
              </a:rPr>
              <a:t>the presence of a clause mate sentential negation</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kern="100" spc="50" dirty="0">
                <a:effectLst/>
                <a:latin typeface="Times New Roman" panose="02020603050405020304" pitchFamily="18" charset="0"/>
                <a:ea typeface="Calibri" panose="020F0502020204030204" pitchFamily="34" charset="0"/>
                <a:cs typeface="Times New Roman" panose="02020603050405020304" pitchFamily="18" charset="0"/>
              </a:rPr>
              <a:t>If negation does not license them, the NPIs cannot occur in a sentence.</a:t>
            </a:r>
          </a:p>
          <a:p>
            <a:pPr marL="342900" indent="-342900" algn="l">
              <a:lnSpc>
                <a:spcPct val="150000"/>
              </a:lnSpc>
              <a:spcBef>
                <a:spcPts val="0"/>
              </a:spcBef>
              <a:buFont typeface="Wingdings" panose="05000000000000000000" pitchFamily="2" charset="2"/>
              <a:buChar char="Ø"/>
            </a:pPr>
            <a:r>
              <a:rPr lang="en-US" sz="2000" kern="100" spc="50" dirty="0">
                <a:effectLst/>
                <a:latin typeface="Times New Roman" panose="02020603050405020304" pitchFamily="18" charset="0"/>
                <a:ea typeface="Calibri" panose="020F0502020204030204" pitchFamily="34" charset="0"/>
                <a:cs typeface="Times New Roman" panose="02020603050405020304" pitchFamily="18" charset="0"/>
              </a:rPr>
              <a:t>In other words, NPIs are ungrammatical in positive contexts: </a:t>
            </a:r>
            <a:r>
              <a:rPr lang="en-US" sz="2000" kern="100" spc="50" dirty="0" err="1">
                <a:effectLst/>
                <a:latin typeface="Times New Roman" panose="02020603050405020304" pitchFamily="18" charset="0"/>
                <a:ea typeface="Calibri" panose="020F0502020204030204" pitchFamily="34" charset="0"/>
                <a:cs typeface="Times New Roman" panose="02020603050405020304" pitchFamily="18" charset="0"/>
              </a:rPr>
              <a:t>Eg.</a:t>
            </a:r>
            <a:endParaRPr lang="en-US" sz="2000" kern="100" spc="5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Anyone</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ate the fruit.’ </a:t>
            </a:r>
            <a:endParaRPr lang="en-US" sz="1900" kern="100" spc="5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‘There is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anything</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 * ‘</a:t>
            </a:r>
            <a:r>
              <a:rPr lang="en-US" sz="1900" b="1" dirty="0">
                <a:effectLst/>
                <a:latin typeface="Times New Roman" panose="02020603050405020304" pitchFamily="18" charset="0"/>
                <a:ea typeface="Calibri" panose="020F0502020204030204" pitchFamily="34" charset="0"/>
                <a:cs typeface="Times New Roman" panose="02020603050405020304" pitchFamily="18" charset="0"/>
              </a:rPr>
              <a:t>Even a single person </a:t>
            </a:r>
            <a:r>
              <a:rPr lang="en-US" sz="1900" dirty="0">
                <a:effectLst/>
                <a:latin typeface="Times New Roman" panose="02020603050405020304" pitchFamily="18" charset="0"/>
                <a:ea typeface="Calibri" panose="020F0502020204030204" pitchFamily="34" charset="0"/>
                <a:cs typeface="Times New Roman" panose="02020603050405020304" pitchFamily="18" charset="0"/>
              </a:rPr>
              <a:t>came.’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‘I see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anything</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‘John call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anybody</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900" dirty="0">
              <a:effectLst/>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‘You give me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even a penny</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‘Mary go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anywhere</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‘Mary keep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anywhere</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p>
          <a:p>
            <a:pPr lvl="1" algn="l">
              <a:lnSpc>
                <a:spcPct val="150000"/>
              </a:lnSpc>
              <a:spcBef>
                <a:spcPts val="0"/>
              </a:spcBef>
            </a:pP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*‘John went to the field </a:t>
            </a:r>
            <a:r>
              <a:rPr lang="en-US" sz="1900" b="1" kern="100" spc="50" dirty="0">
                <a:effectLst/>
                <a:latin typeface="Times New Roman" panose="02020603050405020304" pitchFamily="18" charset="0"/>
                <a:ea typeface="Calibri" panose="020F0502020204030204" pitchFamily="34" charset="0"/>
                <a:cs typeface="Times New Roman" panose="02020603050405020304" pitchFamily="18" charset="0"/>
              </a:rPr>
              <a:t>even once</a:t>
            </a:r>
            <a:r>
              <a:rPr lang="en-US" sz="1900" kern="100" spc="5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1900" dirty="0">
                <a:latin typeface="Times New Roman" panose="02020603050405020304" pitchFamily="18" charset="0"/>
                <a:cs typeface="Times New Roman" panose="02020603050405020304" pitchFamily="18" charset="0"/>
              </a:rPr>
              <a:t> *I called </a:t>
            </a:r>
            <a:r>
              <a:rPr lang="en-US" sz="1900" b="1" dirty="0">
                <a:latin typeface="Times New Roman" panose="02020603050405020304" pitchFamily="18" charset="0"/>
                <a:cs typeface="Times New Roman" panose="02020603050405020304" pitchFamily="18" charset="0"/>
              </a:rPr>
              <a:t>anyone</a:t>
            </a:r>
          </a:p>
          <a:p>
            <a:pPr lvl="1" algn="l">
              <a:lnSpc>
                <a:spcPct val="150000"/>
              </a:lnSpc>
              <a:spcBef>
                <a:spcPts val="0"/>
              </a:spcBef>
            </a:pPr>
            <a:r>
              <a:rPr lang="en-US" sz="1900" dirty="0">
                <a:latin typeface="Times New Roman" panose="02020603050405020304" pitchFamily="18" charset="0"/>
                <a:cs typeface="Times New Roman" panose="02020603050405020304" pitchFamily="18" charset="0"/>
              </a:rPr>
              <a:t> *I have </a:t>
            </a:r>
            <a:r>
              <a:rPr lang="en-US" sz="1900" b="1" dirty="0">
                <a:latin typeface="Times New Roman" panose="02020603050405020304" pitchFamily="18" charset="0"/>
                <a:cs typeface="Times New Roman" panose="02020603050405020304" pitchFamily="18" charset="0"/>
              </a:rPr>
              <a:t>any</a:t>
            </a:r>
            <a:r>
              <a:rPr lang="en-US" sz="1900" dirty="0">
                <a:latin typeface="Times New Roman" panose="02020603050405020304" pitchFamily="18" charset="0"/>
                <a:cs typeface="Times New Roman" panose="02020603050405020304" pitchFamily="18" charset="0"/>
              </a:rPr>
              <a:t> money.                                    *She helped </a:t>
            </a:r>
            <a:r>
              <a:rPr lang="en-US" sz="1900" b="1" dirty="0">
                <a:latin typeface="Times New Roman" panose="02020603050405020304" pitchFamily="18" charset="0"/>
                <a:cs typeface="Times New Roman" panose="02020603050405020304" pitchFamily="18" charset="0"/>
              </a:rPr>
              <a:t>at all</a:t>
            </a:r>
            <a:r>
              <a:rPr lang="en-US" sz="19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rPr>
              <a:t>These are ungrammatical because NPIs need triggers like </a:t>
            </a:r>
            <a:r>
              <a:rPr lang="en-US" sz="2200" b="1" dirty="0">
                <a:latin typeface="Times New Roman" panose="02020603050405020304" pitchFamily="18" charset="0"/>
                <a:cs typeface="Times New Roman" panose="02020603050405020304" pitchFamily="18" charset="0"/>
              </a:rPr>
              <a:t>negation, questions, conditional clauses, and Modal sentences</a:t>
            </a:r>
            <a:r>
              <a:rPr lang="en-US" sz="2200" dirty="0">
                <a:latin typeface="Times New Roman" panose="02020603050405020304" pitchFamily="18" charset="0"/>
                <a:cs typeface="Times New Roman" panose="02020603050405020304" pitchFamily="18" charset="0"/>
              </a:rPr>
              <a:t>.</a:t>
            </a:r>
            <a:endParaRPr lang="en-US" sz="2300" kern="100" spc="5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0BBA718-66C8-7BA6-02F8-1AF97A16AC42}"/>
              </a:ext>
            </a:extLst>
          </p:cNvPr>
          <p:cNvSpPr>
            <a:spLocks noGrp="1"/>
          </p:cNvSpPr>
          <p:nvPr>
            <p:ph type="sldNum" sz="quarter" idx="12"/>
          </p:nvPr>
        </p:nvSpPr>
        <p:spPr/>
        <p:txBody>
          <a:bodyPr/>
          <a:lstStyle/>
          <a:p>
            <a:fld id="{9953917B-9314-44A8-9CF5-8C1178B13F89}" type="slidenum">
              <a:rPr lang="en-IN" smtClean="0"/>
              <a:t>39</a:t>
            </a:fld>
            <a:endParaRPr lang="en-IN"/>
          </a:p>
        </p:txBody>
      </p:sp>
    </p:spTree>
    <p:extLst>
      <p:ext uri="{BB962C8B-B14F-4D97-AF65-F5344CB8AC3E}">
        <p14:creationId xmlns:p14="http://schemas.microsoft.com/office/powerpoint/2010/main" val="21176338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508DC-F1C1-0105-84D2-9AF4BA198DD1}"/>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E028F863-BE3B-3542-F0BD-162A69450D2B}"/>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In a way, negation can be seen as a process that transforms an affirmative sentence into a negative one.</a:t>
            </a:r>
          </a:p>
          <a:p>
            <a:pPr marL="342900" indent="-34290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Lyons (1977), for instance, defines </a:t>
            </a:r>
            <a:r>
              <a:rPr lang="en-IN" sz="2000" b="1" dirty="0">
                <a:effectLst/>
                <a:latin typeface="Times New Roman" panose="02020603050405020304" pitchFamily="18" charset="0"/>
                <a:ea typeface="Calibri" panose="020F0502020204030204" pitchFamily="34" charset="0"/>
              </a:rPr>
              <a:t>negation as a denial of a positive proposition</a:t>
            </a:r>
            <a:r>
              <a:rPr lang="en-IN" sz="2000" dirty="0">
                <a:effectLst/>
                <a:latin typeface="Times New Roman" panose="02020603050405020304" pitchFamily="18" charset="0"/>
                <a:ea typeface="Calibri" panose="020F0502020204030204" pitchFamily="34" charset="0"/>
              </a:rPr>
              <a:t> or </a:t>
            </a:r>
            <a:r>
              <a:rPr lang="en-IN" sz="2000" b="1" dirty="0">
                <a:effectLst/>
                <a:latin typeface="Times New Roman" panose="02020603050405020304" pitchFamily="18" charset="0"/>
                <a:ea typeface="Calibri" panose="020F0502020204030204" pitchFamily="34" charset="0"/>
              </a:rPr>
              <a:t>a predication that a proposition is untrue</a:t>
            </a:r>
            <a:r>
              <a:rPr lang="en-IN" sz="2000" dirty="0">
                <a:effectLst/>
                <a:latin typeface="Times New Roman" panose="02020603050405020304" pitchFamily="18" charset="0"/>
                <a:ea typeface="Calibri" panose="020F0502020204030204" pitchFamily="34" charset="0"/>
              </a:rPr>
              <a:t>. </a:t>
            </a:r>
          </a:p>
          <a:p>
            <a:pPr marL="342900" indent="-34290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Such is the importance of negation that affirmative and negative expressions are like two sides of the same coin. </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4AEC8E1-F9DF-C9F5-6E1F-02E0E7084C0D}"/>
              </a:ext>
            </a:extLst>
          </p:cNvPr>
          <p:cNvSpPr>
            <a:spLocks noGrp="1"/>
          </p:cNvSpPr>
          <p:nvPr>
            <p:ph type="sldNum" sz="quarter" idx="12"/>
          </p:nvPr>
        </p:nvSpPr>
        <p:spPr/>
        <p:txBody>
          <a:bodyPr/>
          <a:lstStyle/>
          <a:p>
            <a:fld id="{9953917B-9314-44A8-9CF5-8C1178B13F89}" type="slidenum">
              <a:rPr lang="en-IN" smtClean="0"/>
              <a:t>4</a:t>
            </a:fld>
            <a:endParaRPr lang="en-IN"/>
          </a:p>
        </p:txBody>
      </p:sp>
    </p:spTree>
    <p:extLst>
      <p:ext uri="{BB962C8B-B14F-4D97-AF65-F5344CB8AC3E}">
        <p14:creationId xmlns:p14="http://schemas.microsoft.com/office/powerpoint/2010/main" val="13370686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26769F-EAF4-F123-9B62-B390CD3027C9}"/>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5F3C0BD0-670B-8D08-86DD-A7774687A37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ea typeface="Calibri" panose="020F0502020204030204" pitchFamily="34" charset="0"/>
              </a:rPr>
              <a:t>Negation must C-Command the NPI</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rPr>
              <a:t>T</a:t>
            </a:r>
            <a:r>
              <a:rPr lang="en-US" sz="2000" dirty="0">
                <a:effectLst/>
                <a:latin typeface="Times New Roman" panose="02020603050405020304" pitchFamily="18" charset="0"/>
                <a:ea typeface="Calibri" panose="020F0502020204030204" pitchFamily="34" charset="0"/>
              </a:rPr>
              <a:t>he negation marker </a:t>
            </a:r>
            <a:r>
              <a:rPr lang="en-US" sz="2000" b="1" dirty="0">
                <a:effectLst/>
                <a:latin typeface="Times New Roman" panose="02020603050405020304" pitchFamily="18" charset="0"/>
                <a:ea typeface="Calibri" panose="020F0502020204030204" pitchFamily="34" charset="0"/>
              </a:rPr>
              <a:t>c-commands</a:t>
            </a:r>
            <a:r>
              <a:rPr lang="en-US" sz="2000" dirty="0">
                <a:effectLst/>
                <a:latin typeface="Times New Roman" panose="02020603050405020304" pitchFamily="18" charset="0"/>
                <a:ea typeface="Calibri" panose="020F0502020204030204" pitchFamily="34" charset="0"/>
              </a:rPr>
              <a:t> the NPI in order to license the NPI in a sentence.</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ea typeface="Calibri" panose="020F0502020204030204" pitchFamily="34" charset="0"/>
                <a:cs typeface="Times New Roman" panose="02020603050405020304" pitchFamily="18" charset="0"/>
              </a:rPr>
              <a:t>In order to c-command the NPI, the </a:t>
            </a:r>
            <a:r>
              <a:rPr lang="en-US" sz="2000" b="1" dirty="0">
                <a:latin typeface="Times New Roman" panose="02020603050405020304" pitchFamily="18" charset="0"/>
                <a:ea typeface="Calibri" panose="020F0502020204030204" pitchFamily="34" charset="0"/>
                <a:cs typeface="Times New Roman" panose="02020603050405020304" pitchFamily="18" charset="0"/>
              </a:rPr>
              <a:t>negative marker must precede the NPI in a linear order</a:t>
            </a:r>
            <a:endParaRPr lang="en-US" sz="2000" dirty="0">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r>
              <a:rPr lang="en-US" sz="2000" dirty="0">
                <a:latin typeface="Times New Roman" panose="02020603050405020304" pitchFamily="18" charset="0"/>
                <a:ea typeface="Calibri" panose="020F0502020204030204" pitchFamily="34" charset="0"/>
                <a:cs typeface="Times New Roman" panose="02020603050405020304" pitchFamily="18" charset="0"/>
              </a:rPr>
              <a:t>      or </a:t>
            </a:r>
            <a:r>
              <a:rPr lang="en-US" sz="2000" b="1" dirty="0">
                <a:latin typeface="Times New Roman" panose="02020603050405020304" pitchFamily="18" charset="0"/>
                <a:ea typeface="Calibri" panose="020F0502020204030204" pitchFamily="34" charset="0"/>
                <a:cs typeface="Times New Roman" panose="02020603050405020304" pitchFamily="18" charset="0"/>
              </a:rPr>
              <a:t>negation must occur higher in the structure </a:t>
            </a:r>
            <a:r>
              <a:rPr lang="en-US" sz="2000" dirty="0">
                <a:latin typeface="Times New Roman" panose="02020603050405020304" pitchFamily="18" charset="0"/>
                <a:ea typeface="Calibri" panose="020F0502020204030204" pitchFamily="34" charset="0"/>
                <a:cs typeface="Times New Roman" panose="02020603050405020304" pitchFamily="18" charset="0"/>
              </a:rPr>
              <a:t>(structural representation of the sentence).</a:t>
            </a:r>
          </a:p>
          <a:p>
            <a:pPr lvl="1" algn="l">
              <a:lnSpc>
                <a:spcPct val="150000"/>
              </a:lnSpc>
              <a:spcBef>
                <a:spcPts val="0"/>
              </a:spcBef>
            </a:pPr>
            <a:endParaRPr lang="en-US" sz="1400" kern="100" spc="50" dirty="0">
              <a:latin typeface="Times New Roman" panose="02020603050405020304" pitchFamily="18" charset="0"/>
              <a:ea typeface="Calibri" panose="020F0502020204030204" pitchFamily="34" charset="0"/>
              <a:cs typeface="Times New Roman" panose="02020603050405020304" pitchFamily="18" charset="0"/>
            </a:endParaRPr>
          </a:p>
          <a:p>
            <a:pPr lvl="1" algn="l">
              <a:lnSpc>
                <a:spcPct val="150000"/>
              </a:lnSpc>
              <a:spcBef>
                <a:spcPts val="0"/>
              </a:spcBef>
            </a:pPr>
            <a:r>
              <a:rPr lang="en-US" sz="1800" kern="100" spc="50" dirty="0">
                <a:effectLst/>
                <a:latin typeface="Times New Roman" panose="02020603050405020304" pitchFamily="18" charset="0"/>
                <a:ea typeface="Calibri" panose="020F0502020204030204" pitchFamily="34" charset="0"/>
                <a:cs typeface="Times New Roman" panose="02020603050405020304" pitchFamily="18" charset="0"/>
              </a:rPr>
              <a:t>*‘Anyone did not eat the fruit.’       </a:t>
            </a:r>
          </a:p>
          <a:p>
            <a:pPr lvl="1" algn="l">
              <a:lnSpc>
                <a:spcPct val="150000"/>
              </a:lnSpc>
              <a:spcBef>
                <a:spcPts val="0"/>
              </a:spcBef>
            </a:pPr>
            <a:r>
              <a:rPr lang="en-US" sz="1800" kern="100" spc="50" dirty="0">
                <a:effectLst/>
                <a:latin typeface="Times New Roman" panose="02020603050405020304" pitchFamily="18" charset="0"/>
                <a:ea typeface="Calibri" panose="020F0502020204030204" pitchFamily="34" charset="0"/>
                <a:cs typeface="Times New Roman" panose="02020603050405020304" pitchFamily="18" charset="0"/>
              </a:rPr>
              <a:t>* ‘Anyone did not eat anything.’ </a:t>
            </a: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lnSpc>
                <a:spcPct val="150000"/>
              </a:lnSpc>
              <a:spcBef>
                <a:spcPts val="0"/>
              </a:spcBef>
            </a:pPr>
            <a:endParaRPr lang="en-US" sz="1600" kern="100" spc="5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spcBef>
                <a:spcPts val="0"/>
              </a:spcBef>
              <a:buFont typeface="Arial" panose="020B0604020202020204" pitchFamily="34" charset="0"/>
              <a:buChar char="•"/>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indent="-285750" algn="l">
              <a:lnSpc>
                <a:spcPct val="150000"/>
              </a:lnSpc>
              <a:spcBef>
                <a:spcPts val="0"/>
              </a:spcBef>
              <a:buFont typeface="Arial" panose="020B0604020202020204" pitchFamily="34" charset="0"/>
              <a:buChar char="•"/>
            </a:pP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CD50968-E403-5A6B-09BF-30B55752D9B8}"/>
              </a:ext>
            </a:extLst>
          </p:cNvPr>
          <p:cNvSpPr>
            <a:spLocks noGrp="1"/>
          </p:cNvSpPr>
          <p:nvPr>
            <p:ph type="sldNum" sz="quarter" idx="12"/>
          </p:nvPr>
        </p:nvSpPr>
        <p:spPr/>
        <p:txBody>
          <a:bodyPr/>
          <a:lstStyle/>
          <a:p>
            <a:fld id="{9953917B-9314-44A8-9CF5-8C1178B13F89}" type="slidenum">
              <a:rPr lang="en-IN" smtClean="0"/>
              <a:t>40</a:t>
            </a:fld>
            <a:endParaRPr lang="en-IN"/>
          </a:p>
        </p:txBody>
      </p:sp>
    </p:spTree>
    <p:extLst>
      <p:ext uri="{BB962C8B-B14F-4D97-AF65-F5344CB8AC3E}">
        <p14:creationId xmlns:p14="http://schemas.microsoft.com/office/powerpoint/2010/main" val="173059910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E0CD04-3C9A-05EC-639A-9BF355ACA41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E7F0944-63E6-B076-C8DA-829AE89840DD}"/>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NPIs in Hindi</a:t>
            </a:r>
          </a:p>
          <a:p>
            <a:pPr marL="342900" indent="-342900" algn="l">
              <a:buFont typeface="Wingdings" panose="05000000000000000000" pitchFamily="2" charset="2"/>
              <a:buChar char="Ø"/>
            </a:pPr>
            <a:r>
              <a:rPr lang="en-US" sz="2000" b="0" u="none" strike="noStrike" baseline="0" dirty="0">
                <a:latin typeface="Times New Roman" panose="02020603050405020304" pitchFamily="18" charset="0"/>
                <a:cs typeface="Times New Roman" panose="02020603050405020304" pitchFamily="18" charset="0"/>
              </a:rPr>
              <a:t>In Hindi, words like:</a:t>
            </a:r>
          </a:p>
          <a:p>
            <a:pPr lvl="1" algn="l"/>
            <a:r>
              <a:rPr lang="en-US" b="0" i="1" u="none" strike="noStrike" baseline="0" dirty="0">
                <a:latin typeface="Times New Roman" panose="02020603050405020304" pitchFamily="18" charset="0"/>
                <a:cs typeface="Times New Roman" panose="02020603050405020304" pitchFamily="18" charset="0"/>
              </a:rPr>
              <a:t>koi </a:t>
            </a:r>
            <a:r>
              <a:rPr lang="en-US" b="0" i="1"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‘any’  </a:t>
            </a:r>
          </a:p>
          <a:p>
            <a:pPr lvl="1" algn="l"/>
            <a:r>
              <a:rPr lang="en-US" b="0" i="1" u="none" strike="noStrike" baseline="0" dirty="0">
                <a:latin typeface="Times New Roman" panose="02020603050405020304" pitchFamily="18" charset="0"/>
                <a:cs typeface="Times New Roman" panose="02020603050405020304" pitchFamily="18" charset="0"/>
              </a:rPr>
              <a:t>Kisii</a:t>
            </a:r>
            <a:r>
              <a:rPr lang="en-US" i="1" dirty="0">
                <a:latin typeface="Times New Roman" panose="02020603050405020304" pitchFamily="18" charset="0"/>
                <a:cs typeface="Times New Roman" panose="02020603050405020304" pitchFamily="18" charset="0"/>
              </a:rPr>
              <a:t> </a:t>
            </a:r>
            <a:r>
              <a:rPr lang="en-US" b="0" i="1" u="none" strike="noStrike" baseline="0" dirty="0" err="1">
                <a:latin typeface="Times New Roman" panose="02020603050405020304" pitchFamily="18" charset="0"/>
                <a:cs typeface="Times New Roman" panose="02020603050405020304" pitchFamily="18" charset="0"/>
              </a:rPr>
              <a:t>bhii</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‘any,’ </a:t>
            </a:r>
          </a:p>
          <a:p>
            <a:pPr lvl="1" algn="l"/>
            <a:r>
              <a:rPr lang="en-US" b="0" i="1" u="none" strike="noStrike" baseline="0" dirty="0">
                <a:latin typeface="Times New Roman" panose="02020603050405020304" pitchFamily="18" charset="0"/>
                <a:cs typeface="Times New Roman" panose="02020603050405020304" pitchFamily="18" charset="0"/>
              </a:rPr>
              <a:t>ek </a:t>
            </a:r>
            <a:r>
              <a:rPr lang="en-US" b="0" i="1" u="none" strike="noStrike" baseline="0" dirty="0" err="1">
                <a:latin typeface="Times New Roman" panose="02020603050405020304" pitchFamily="18" charset="0"/>
                <a:cs typeface="Times New Roman" panose="02020603050405020304" pitchFamily="18" charset="0"/>
              </a:rPr>
              <a:t>bhii</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‘even one,’ and </a:t>
            </a:r>
          </a:p>
          <a:p>
            <a:pPr lvl="1" algn="l"/>
            <a:r>
              <a:rPr lang="en-US" b="0" i="1" u="none" strike="noStrike" baseline="0" dirty="0" err="1">
                <a:latin typeface="Times New Roman" panose="02020603050405020304" pitchFamily="18" charset="0"/>
                <a:cs typeface="Times New Roman" panose="02020603050405020304" pitchFamily="18" charset="0"/>
              </a:rPr>
              <a:t>kabhii</a:t>
            </a:r>
            <a:r>
              <a:rPr lang="en-US" b="0" i="1" u="none" strike="noStrike" baseline="0" dirty="0">
                <a:latin typeface="Times New Roman" panose="02020603050405020304" pitchFamily="18" charset="0"/>
                <a:cs typeface="Times New Roman" panose="02020603050405020304" pitchFamily="18" charset="0"/>
              </a:rPr>
              <a:t>       </a:t>
            </a:r>
            <a:r>
              <a:rPr lang="en-US" b="0" i="0" u="none" strike="noStrike" baseline="0" dirty="0">
                <a:latin typeface="Times New Roman" panose="02020603050405020304" pitchFamily="18" charset="0"/>
                <a:cs typeface="Times New Roman" panose="02020603050405020304" pitchFamily="18" charset="0"/>
              </a:rPr>
              <a:t>‘never,’ </a:t>
            </a:r>
          </a:p>
          <a:p>
            <a:pPr algn="l"/>
            <a:r>
              <a:rPr lang="en-US" sz="2000" dirty="0">
                <a:latin typeface="Times New Roman" panose="02020603050405020304" pitchFamily="18" charset="0"/>
                <a:cs typeface="Times New Roman" panose="02020603050405020304" pitchFamily="18" charset="0"/>
              </a:rPr>
              <a:t>       are NPIs as they require a negative licensor.</a:t>
            </a:r>
          </a:p>
          <a:p>
            <a:pPr algn="l"/>
            <a:r>
              <a:rPr lang="en-US" sz="2000" dirty="0">
                <a:latin typeface="Times New Roman" panose="02020603050405020304" pitchFamily="18" charset="0"/>
                <a:cs typeface="Times New Roman" panose="02020603050405020304" pitchFamily="18" charset="0"/>
              </a:rPr>
              <a:t>       Meaning they occur only in a negative environment.</a:t>
            </a:r>
            <a:endParaRPr lang="en-US" sz="2000" b="0" i="0" u="none" strike="noStrike" baseline="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Also expressions such as </a:t>
            </a:r>
            <a:r>
              <a:rPr lang="en-IN" sz="2000" b="0" i="1" u="none" strike="noStrike" baseline="0" dirty="0" err="1">
                <a:latin typeface="Times New Roman" panose="02020603050405020304" pitchFamily="18" charset="0"/>
                <a:cs typeface="Times New Roman" panose="02020603050405020304" pitchFamily="18" charset="0"/>
              </a:rPr>
              <a:t>abhii</a:t>
            </a:r>
            <a:r>
              <a:rPr lang="en-IN" sz="2000" b="0" i="1" u="none" strike="noStrike" baseline="0" dirty="0">
                <a:latin typeface="Times New Roman" panose="02020603050405020304" pitchFamily="18" charset="0"/>
                <a:cs typeface="Times New Roman" panose="02020603050405020304" pitchFamily="18" charset="0"/>
              </a:rPr>
              <a:t> </a:t>
            </a:r>
            <a:r>
              <a:rPr lang="en-IN" sz="2000" b="0" i="1" u="none" strike="noStrike" baseline="0" dirty="0" err="1">
                <a:latin typeface="Times New Roman" panose="02020603050405020304" pitchFamily="18" charset="0"/>
                <a:cs typeface="Times New Roman" panose="02020603050405020304" pitchFamily="18" charset="0"/>
              </a:rPr>
              <a:t>tak</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‘until now,’ </a:t>
            </a:r>
            <a:r>
              <a:rPr lang="en-IN" sz="2000" b="0" i="1" u="none" strike="noStrike" baseline="0" dirty="0">
                <a:latin typeface="Times New Roman" panose="02020603050405020304" pitchFamily="18" charset="0"/>
                <a:cs typeface="Times New Roman" panose="02020603050405020304" pitchFamily="18" charset="0"/>
              </a:rPr>
              <a:t>ek </a:t>
            </a:r>
            <a:r>
              <a:rPr lang="en-IN" sz="2000" b="0" i="1" u="none" strike="noStrike" baseline="0" dirty="0" err="1">
                <a:latin typeface="Times New Roman" panose="02020603050405020304" pitchFamily="18" charset="0"/>
                <a:cs typeface="Times New Roman" panose="02020603050405020304" pitchFamily="18" charset="0"/>
              </a:rPr>
              <a:t>phuuTii</a:t>
            </a:r>
            <a:r>
              <a:rPr lang="en-IN" sz="2000" b="0" i="1" u="none" strike="noStrike" baseline="0" dirty="0">
                <a:latin typeface="Times New Roman" panose="02020603050405020304" pitchFamily="18" charset="0"/>
                <a:cs typeface="Times New Roman" panose="02020603050405020304" pitchFamily="18" charset="0"/>
              </a:rPr>
              <a:t> </a:t>
            </a:r>
            <a:r>
              <a:rPr lang="en-IN" sz="2000" b="0" i="1" u="none" strike="noStrike" baseline="0" dirty="0" err="1">
                <a:latin typeface="Times New Roman" panose="02020603050405020304" pitchFamily="18" charset="0"/>
                <a:cs typeface="Times New Roman" panose="02020603050405020304" pitchFamily="18" charset="0"/>
              </a:rPr>
              <a:t>kauRii</a:t>
            </a:r>
            <a:r>
              <a:rPr lang="en-IN" sz="2000" b="0" i="1" u="none" strike="noStrike" baseline="0" dirty="0">
                <a:latin typeface="Times New Roman" panose="02020603050405020304" pitchFamily="18" charset="0"/>
                <a:cs typeface="Times New Roman" panose="02020603050405020304" pitchFamily="18" charset="0"/>
              </a:rPr>
              <a:t> </a:t>
            </a:r>
            <a:r>
              <a:rPr lang="en-IN" sz="2000" b="0" i="0" u="none" strike="noStrike" baseline="0" dirty="0">
                <a:latin typeface="Times New Roman" panose="02020603050405020304" pitchFamily="18" charset="0"/>
                <a:cs typeface="Times New Roman" panose="02020603050405020304" pitchFamily="18" charset="0"/>
              </a:rPr>
              <a:t>‘a red cent,’</a:t>
            </a:r>
          </a:p>
          <a:p>
            <a:pPr algn="l"/>
            <a:r>
              <a:rPr lang="en-US" sz="2000" dirty="0">
                <a:latin typeface="Times New Roman" panose="02020603050405020304" pitchFamily="18" charset="0"/>
                <a:cs typeface="Times New Roman" panose="02020603050405020304" pitchFamily="18" charset="0"/>
              </a:rPr>
              <a:t>       which are idiomatic expressions in their common usage are also like NPIs in nature, as they require a  </a:t>
            </a:r>
          </a:p>
          <a:p>
            <a:pPr algn="l"/>
            <a:r>
              <a:rPr lang="en-US" sz="2000" dirty="0">
                <a:latin typeface="Times New Roman" panose="02020603050405020304" pitchFamily="18" charset="0"/>
                <a:cs typeface="Times New Roman" panose="02020603050405020304" pitchFamily="18" charset="0"/>
              </a:rPr>
              <a:t>       negative licensor.</a:t>
            </a:r>
          </a:p>
        </p:txBody>
      </p:sp>
      <p:sp>
        <p:nvSpPr>
          <p:cNvPr id="5" name="Slide Number Placeholder 4">
            <a:extLst>
              <a:ext uri="{FF2B5EF4-FFF2-40B4-BE49-F238E27FC236}">
                <a16:creationId xmlns:a16="http://schemas.microsoft.com/office/drawing/2014/main" id="{BB3F9FA2-9FE1-C2CC-7106-8325B2495558}"/>
              </a:ext>
            </a:extLst>
          </p:cNvPr>
          <p:cNvSpPr>
            <a:spLocks noGrp="1"/>
          </p:cNvSpPr>
          <p:nvPr>
            <p:ph type="sldNum" sz="quarter" idx="12"/>
          </p:nvPr>
        </p:nvSpPr>
        <p:spPr/>
        <p:txBody>
          <a:bodyPr/>
          <a:lstStyle/>
          <a:p>
            <a:fld id="{9953917B-9314-44A8-9CF5-8C1178B13F89}" type="slidenum">
              <a:rPr lang="en-IN" smtClean="0"/>
              <a:t>41</a:t>
            </a:fld>
            <a:endParaRPr lang="en-IN"/>
          </a:p>
        </p:txBody>
      </p:sp>
    </p:spTree>
    <p:extLst>
      <p:ext uri="{BB962C8B-B14F-4D97-AF65-F5344CB8AC3E}">
        <p14:creationId xmlns:p14="http://schemas.microsoft.com/office/powerpoint/2010/main" val="22501794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F871E8-C17A-D7CB-67A5-521C9CA17D77}"/>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00712C-7E88-C470-F740-2AD37BF4F14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NPIs are composed of an indefinite and the particle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‘also/even,’ often called an emphatic particle in traditional grammars (Bhatia 1978, Mahajan 1990a, and Lahiri 1998). </a:t>
            </a:r>
          </a:p>
          <a:p>
            <a:pPr marL="342900" indent="-342900" algn="l">
              <a:lnSpc>
                <a:spcPct val="150000"/>
              </a:lnSpc>
              <a:spcBef>
                <a:spcPts val="0"/>
              </a:spcBef>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Some of the items that can be combined with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‘also/even’ (in a non-NPI context the emphatic particle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is equivalent to the English expression </a:t>
            </a:r>
            <a:r>
              <a:rPr lang="en-US" sz="2000" b="0" i="1" u="none" strike="noStrike" baseline="0" dirty="0">
                <a:latin typeface="Times New Roman" panose="02020603050405020304" pitchFamily="18" charset="0"/>
                <a:cs typeface="Times New Roman" panose="02020603050405020304" pitchFamily="18" charset="0"/>
              </a:rPr>
              <a:t>also</a:t>
            </a:r>
            <a:r>
              <a:rPr lang="en-US" sz="2000" b="0" i="0" u="none" strike="noStrike" baseline="0" dirty="0">
                <a:latin typeface="Times New Roman" panose="02020603050405020304" pitchFamily="18" charset="0"/>
                <a:cs typeface="Times New Roman" panose="02020603050405020304" pitchFamily="18" charset="0"/>
              </a:rPr>
              <a:t>) are listed below.</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ek ‘one’                   +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‘also/even’     = ek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‘even one/any’</a:t>
            </a:r>
          </a:p>
          <a:p>
            <a:pPr lvl="1" algn="l"/>
            <a:r>
              <a:rPr lang="en-US" b="0" i="0" u="none" strike="noStrike" baseline="0" dirty="0">
                <a:latin typeface="Times New Roman" panose="02020603050405020304" pitchFamily="18" charset="0"/>
                <a:cs typeface="Times New Roman" panose="02020603050405020304" pitchFamily="18" charset="0"/>
              </a:rPr>
              <a:t>koi ‘some’               +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‘also/even’     = koi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‘any’</a:t>
            </a:r>
          </a:p>
          <a:p>
            <a:pPr lvl="1" algn="l"/>
            <a:r>
              <a:rPr lang="en-IN" b="0" i="0" u="none" strike="noStrike" baseline="0" dirty="0" err="1">
                <a:latin typeface="Times New Roman" panose="02020603050405020304" pitchFamily="18" charset="0"/>
                <a:cs typeface="Times New Roman" panose="02020603050405020304" pitchFamily="18" charset="0"/>
              </a:rPr>
              <a:t>kisii</a:t>
            </a:r>
            <a:r>
              <a:rPr lang="en-IN" b="0" i="0" u="none" strike="noStrike" baseline="0" dirty="0">
                <a:latin typeface="Times New Roman" panose="02020603050405020304" pitchFamily="18" charset="0"/>
                <a:cs typeface="Times New Roman" panose="02020603050405020304" pitchFamily="18" charset="0"/>
              </a:rPr>
              <a:t> ‘some’             + </a:t>
            </a:r>
            <a:r>
              <a:rPr lang="en-IN" b="0" i="0" u="none" strike="noStrike" baseline="0" dirty="0" err="1">
                <a:latin typeface="Times New Roman" panose="02020603050405020304" pitchFamily="18" charset="0"/>
                <a:cs typeface="Times New Roman" panose="02020603050405020304" pitchFamily="18" charset="0"/>
              </a:rPr>
              <a:t>bhii</a:t>
            </a:r>
            <a:r>
              <a:rPr lang="en-IN" b="0" i="0" u="none" strike="noStrike" baseline="0" dirty="0">
                <a:latin typeface="Times New Roman" panose="02020603050405020304" pitchFamily="18" charset="0"/>
                <a:cs typeface="Times New Roman" panose="02020603050405020304" pitchFamily="18" charset="0"/>
              </a:rPr>
              <a:t> ‘also/even’     = </a:t>
            </a:r>
            <a:r>
              <a:rPr lang="en-IN" b="0" i="0" u="none" strike="noStrike" baseline="0" dirty="0" err="1">
                <a:latin typeface="Times New Roman" panose="02020603050405020304" pitchFamily="18" charset="0"/>
                <a:cs typeface="Times New Roman" panose="02020603050405020304" pitchFamily="18" charset="0"/>
              </a:rPr>
              <a:t>kisii</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bhii</a:t>
            </a:r>
            <a:r>
              <a:rPr lang="en-IN" b="0" i="0" u="none" strike="noStrike" baseline="0" dirty="0">
                <a:latin typeface="Times New Roman" panose="02020603050405020304" pitchFamily="18" charset="0"/>
                <a:cs typeface="Times New Roman" panose="02020603050405020304" pitchFamily="18" charset="0"/>
              </a:rPr>
              <a:t> ‘any’</a:t>
            </a:r>
          </a:p>
          <a:p>
            <a:pPr lvl="1" algn="l"/>
            <a:r>
              <a:rPr lang="en-US" b="0" i="0" u="none" strike="noStrike" baseline="0" dirty="0" err="1">
                <a:latin typeface="Times New Roman" panose="02020603050405020304" pitchFamily="18" charset="0"/>
                <a:cs typeface="Times New Roman" panose="02020603050405020304" pitchFamily="18" charset="0"/>
              </a:rPr>
              <a:t>kuch</a:t>
            </a:r>
            <a:r>
              <a:rPr lang="en-US" b="0" i="0" u="none" strike="noStrike" baseline="0" dirty="0">
                <a:latin typeface="Times New Roman" panose="02020603050405020304" pitchFamily="18" charset="0"/>
                <a:cs typeface="Times New Roman" panose="02020603050405020304" pitchFamily="18" charset="0"/>
              </a:rPr>
              <a:t> ‘something’    +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‘also/even’     = </a:t>
            </a:r>
            <a:r>
              <a:rPr lang="en-US" b="0" i="0" u="none" strike="noStrike" baseline="0" dirty="0" err="1">
                <a:latin typeface="Times New Roman" panose="02020603050405020304" pitchFamily="18" charset="0"/>
                <a:cs typeface="Times New Roman" panose="02020603050405020304" pitchFamily="18" charset="0"/>
              </a:rPr>
              <a:t>kuch</a:t>
            </a:r>
            <a:r>
              <a:rPr lang="en-US" b="0" i="0" u="none" strike="noStrike" baseline="0" dirty="0">
                <a:latin typeface="Times New Roman" panose="02020603050405020304" pitchFamily="18" charset="0"/>
                <a:cs typeface="Times New Roman" panose="02020603050405020304" pitchFamily="18" charset="0"/>
              </a:rPr>
              <a:t> </a:t>
            </a:r>
            <a:r>
              <a:rPr lang="en-US" b="0" i="0" u="none" strike="noStrike" baseline="0" dirty="0" err="1">
                <a:latin typeface="Times New Roman" panose="02020603050405020304" pitchFamily="18" charset="0"/>
                <a:cs typeface="Times New Roman" panose="02020603050405020304" pitchFamily="18" charset="0"/>
              </a:rPr>
              <a:t>bhii</a:t>
            </a:r>
            <a:r>
              <a:rPr lang="en-US" b="0" i="0" u="none" strike="noStrike" baseline="0" dirty="0">
                <a:latin typeface="Times New Roman" panose="02020603050405020304" pitchFamily="18" charset="0"/>
                <a:cs typeface="Times New Roman" panose="02020603050405020304" pitchFamily="18" charset="0"/>
              </a:rPr>
              <a:t> ‘anything’</a:t>
            </a:r>
          </a:p>
          <a:p>
            <a:pPr lvl="1" algn="l"/>
            <a:r>
              <a:rPr lang="en-IN" b="0" i="0" u="none" strike="noStrike" baseline="0" dirty="0" err="1">
                <a:latin typeface="Times New Roman" panose="02020603050405020304" pitchFamily="18" charset="0"/>
                <a:cs typeface="Times New Roman" panose="02020603050405020304" pitchFamily="18" charset="0"/>
              </a:rPr>
              <a:t>kabhii</a:t>
            </a:r>
            <a:r>
              <a:rPr lang="en-IN" b="0" i="0" u="none" strike="noStrike" baseline="0" dirty="0">
                <a:latin typeface="Times New Roman" panose="02020603050405020304" pitchFamily="18" charset="0"/>
                <a:cs typeface="Times New Roman" panose="02020603050405020304" pitchFamily="18" charset="0"/>
              </a:rPr>
              <a:t> ‘sometime’   + </a:t>
            </a:r>
            <a:r>
              <a:rPr lang="en-IN" b="0" i="0" u="none" strike="noStrike" baseline="0" dirty="0" err="1">
                <a:latin typeface="Times New Roman" panose="02020603050405020304" pitchFamily="18" charset="0"/>
                <a:cs typeface="Times New Roman" panose="02020603050405020304" pitchFamily="18" charset="0"/>
              </a:rPr>
              <a:t>bhii</a:t>
            </a:r>
            <a:r>
              <a:rPr lang="en-IN" b="0" i="0" u="none" strike="noStrike" baseline="0" dirty="0">
                <a:latin typeface="Times New Roman" panose="02020603050405020304" pitchFamily="18" charset="0"/>
                <a:cs typeface="Times New Roman" panose="02020603050405020304" pitchFamily="18" charset="0"/>
              </a:rPr>
              <a:t> ‘also/even’     = </a:t>
            </a:r>
            <a:r>
              <a:rPr lang="en-IN" b="0" i="0" u="none" strike="noStrike" baseline="0" dirty="0" err="1">
                <a:latin typeface="Times New Roman" panose="02020603050405020304" pitchFamily="18" charset="0"/>
                <a:cs typeface="Times New Roman" panose="02020603050405020304" pitchFamily="18" charset="0"/>
              </a:rPr>
              <a:t>kabhii</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bhii</a:t>
            </a:r>
            <a:r>
              <a:rPr lang="en-IN" b="0" i="0" u="none" strike="noStrike" baseline="0" dirty="0">
                <a:latin typeface="Times New Roman" panose="02020603050405020304" pitchFamily="18" charset="0"/>
                <a:cs typeface="Times New Roman" panose="02020603050405020304" pitchFamily="18" charset="0"/>
              </a:rPr>
              <a:t> ‘anytime’</a:t>
            </a:r>
            <a:endParaRPr lang="en-US" sz="16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0A99ACA1-0B1A-AB4E-37E2-6F5493FF454D}"/>
              </a:ext>
            </a:extLst>
          </p:cNvPr>
          <p:cNvSpPr>
            <a:spLocks noGrp="1"/>
          </p:cNvSpPr>
          <p:nvPr>
            <p:ph type="sldNum" sz="quarter" idx="12"/>
          </p:nvPr>
        </p:nvSpPr>
        <p:spPr/>
        <p:txBody>
          <a:bodyPr/>
          <a:lstStyle/>
          <a:p>
            <a:fld id="{9953917B-9314-44A8-9CF5-8C1178B13F89}" type="slidenum">
              <a:rPr lang="en-IN" smtClean="0"/>
              <a:t>42</a:t>
            </a:fld>
            <a:endParaRPr lang="en-IN"/>
          </a:p>
        </p:txBody>
      </p:sp>
    </p:spTree>
    <p:extLst>
      <p:ext uri="{BB962C8B-B14F-4D97-AF65-F5344CB8AC3E}">
        <p14:creationId xmlns:p14="http://schemas.microsoft.com/office/powerpoint/2010/main" val="28002523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C7FBF-82F5-900C-2E4C-A9F058E84270}"/>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4623579-D2D5-97EA-264F-5BB6DE3C42E3}"/>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following NPIs do not require negation markers in certain contexts, such as questions, modals, conditionals, and adversative predicates. </a:t>
            </a:r>
          </a:p>
          <a:p>
            <a:pPr marL="800100" lvl="1"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lvl="1" algn="l"/>
            <a:r>
              <a:rPr lang="en-IN" b="0" i="0" u="none" strike="noStrike" baseline="0" dirty="0">
                <a:latin typeface="Times New Roman" panose="02020603050405020304" pitchFamily="18" charset="0"/>
                <a:cs typeface="Times New Roman" panose="02020603050405020304" pitchFamily="18" charset="0"/>
              </a:rPr>
              <a:t> </a:t>
            </a:r>
            <a:r>
              <a:rPr lang="en-IN" b="0" i="1" u="none" strike="noStrike" baseline="0" dirty="0">
                <a:latin typeface="Times New Roman" panose="02020603050405020304" pitchFamily="18" charset="0"/>
                <a:cs typeface="Times New Roman" panose="02020603050405020304" pitchFamily="18" charset="0"/>
              </a:rPr>
              <a:t>koi </a:t>
            </a:r>
            <a:r>
              <a:rPr lang="en-IN" b="0" i="1" u="none" strike="noStrike" baseline="0" dirty="0" err="1">
                <a:latin typeface="Times New Roman" panose="02020603050405020304" pitchFamily="18" charset="0"/>
                <a:cs typeface="Times New Roman" panose="02020603050405020304" pitchFamily="18" charset="0"/>
              </a:rPr>
              <a:t>bhii</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‘anybody’</a:t>
            </a:r>
          </a:p>
          <a:p>
            <a:pPr lvl="1" algn="l"/>
            <a:r>
              <a:rPr lang="en-IN" b="0" i="1"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kisii</a:t>
            </a:r>
            <a:r>
              <a:rPr lang="en-IN" b="0" i="1"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bhii</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‘anybody’</a:t>
            </a:r>
          </a:p>
          <a:p>
            <a:pPr lvl="1" algn="l"/>
            <a:r>
              <a:rPr lang="en-IN" b="0" i="1"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kuch</a:t>
            </a:r>
            <a:r>
              <a:rPr lang="en-IN" b="0" i="1" u="none" strike="noStrike" baseline="0" dirty="0">
                <a:latin typeface="Times New Roman" panose="02020603050405020304" pitchFamily="18" charset="0"/>
                <a:cs typeface="Times New Roman" panose="02020603050405020304" pitchFamily="18" charset="0"/>
              </a:rPr>
              <a:t> </a:t>
            </a:r>
            <a:r>
              <a:rPr lang="en-IN" b="0" i="1" u="none" strike="noStrike" baseline="0" dirty="0" err="1">
                <a:latin typeface="Times New Roman" panose="02020603050405020304" pitchFamily="18" charset="0"/>
                <a:cs typeface="Times New Roman" panose="02020603050405020304" pitchFamily="18" charset="0"/>
              </a:rPr>
              <a:t>bhii</a:t>
            </a:r>
            <a:r>
              <a:rPr lang="en-IN" b="0" i="1"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‘anything’</a:t>
            </a:r>
            <a:endParaRPr lang="en-US" dirty="0">
              <a:latin typeface="Times New Roman" panose="02020603050405020304" pitchFamily="18" charset="0"/>
              <a:cs typeface="Times New Roman" panose="02020603050405020304" pitchFamily="18" charset="0"/>
            </a:endParaRPr>
          </a:p>
          <a:p>
            <a:pPr marL="800100" lvl="1" indent="-342900" algn="l">
              <a:lnSpc>
                <a:spcPct val="150000"/>
              </a:lnSpc>
              <a:spcBef>
                <a:spcPts val="0"/>
              </a:spcBef>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7879E0B6-9653-1E8D-9673-5D62B5FE1FE8}"/>
              </a:ext>
            </a:extLst>
          </p:cNvPr>
          <p:cNvSpPr>
            <a:spLocks noGrp="1"/>
          </p:cNvSpPr>
          <p:nvPr>
            <p:ph type="sldNum" sz="quarter" idx="12"/>
          </p:nvPr>
        </p:nvSpPr>
        <p:spPr/>
        <p:txBody>
          <a:bodyPr/>
          <a:lstStyle/>
          <a:p>
            <a:fld id="{9953917B-9314-44A8-9CF5-8C1178B13F89}" type="slidenum">
              <a:rPr lang="en-IN" smtClean="0"/>
              <a:t>43</a:t>
            </a:fld>
            <a:endParaRPr lang="en-IN"/>
          </a:p>
        </p:txBody>
      </p:sp>
    </p:spTree>
    <p:extLst>
      <p:ext uri="{BB962C8B-B14F-4D97-AF65-F5344CB8AC3E}">
        <p14:creationId xmlns:p14="http://schemas.microsoft.com/office/powerpoint/2010/main" val="22034399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D6FAE-0AA1-45EF-C977-028C75010BFB}"/>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D544ABE3-C51F-F938-6D3C-D1B5F6A88879}"/>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NPIs with Clause Mate Negative Licensor</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 NPIs below appear in the presence of a clause mate sentential negation. Consider the following examples: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(1a) us   </a:t>
            </a:r>
            <a:r>
              <a:rPr lang="en-US" dirty="0" err="1">
                <a:latin typeface="Times New Roman" panose="02020603050405020304" pitchFamily="18" charset="0"/>
                <a:cs typeface="Times New Roman" panose="02020603050405020304" pitchFamily="18" charset="0"/>
              </a:rPr>
              <a:t>kamre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ek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a:t>
            </a:r>
            <a:r>
              <a:rPr lang="en-US" b="1" dirty="0" err="1">
                <a:latin typeface="Times New Roman" panose="02020603050405020304" pitchFamily="18" charset="0"/>
                <a:cs typeface="Times New Roman" panose="02020603050405020304" pitchFamily="18" charset="0"/>
              </a:rPr>
              <a:t>nahii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thaa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that  room in       </a:t>
            </a:r>
            <a:r>
              <a:rPr lang="en-US" b="1" dirty="0">
                <a:latin typeface="Times New Roman" panose="02020603050405020304" pitchFamily="18" charset="0"/>
                <a:cs typeface="Times New Roman" panose="02020603050405020304" pitchFamily="18" charset="0"/>
              </a:rPr>
              <a:t>one even </a:t>
            </a:r>
            <a:r>
              <a:rPr lang="en-US" dirty="0">
                <a:latin typeface="Times New Roman" panose="02020603050405020304" pitchFamily="18" charset="0"/>
                <a:cs typeface="Times New Roman" panose="02020603050405020304" pitchFamily="18" charset="0"/>
              </a:rPr>
              <a:t>student  </a:t>
            </a:r>
            <a:r>
              <a:rPr lang="en-US" b="1" dirty="0">
                <a:latin typeface="Times New Roman" panose="02020603050405020304" pitchFamily="18" charset="0"/>
                <a:cs typeface="Times New Roman" panose="02020603050405020304" pitchFamily="18" charset="0"/>
              </a:rPr>
              <a:t>NEG</a:t>
            </a:r>
            <a:r>
              <a:rPr lang="en-US" dirty="0">
                <a:latin typeface="Times New Roman" panose="02020603050405020304" pitchFamily="18" charset="0"/>
                <a:cs typeface="Times New Roman" panose="02020603050405020304" pitchFamily="18" charset="0"/>
              </a:rPr>
              <a:t> was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‘There wasn’t any student in that room.’</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(1b) * us  </a:t>
            </a:r>
            <a:r>
              <a:rPr lang="en-US" dirty="0" err="1">
                <a:latin typeface="Times New Roman" panose="02020603050405020304" pitchFamily="18" charset="0"/>
                <a:cs typeface="Times New Roman" panose="02020603050405020304" pitchFamily="18" charset="0"/>
              </a:rPr>
              <a:t>kamre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mein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ek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a:t>
            </a:r>
            <a:r>
              <a:rPr lang="en-US" dirty="0" err="1">
                <a:latin typeface="Times New Roman" panose="02020603050405020304" pitchFamily="18" charset="0"/>
                <a:cs typeface="Times New Roman" panose="02020603050405020304" pitchFamily="18" charset="0"/>
              </a:rPr>
              <a:t>thaa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that room in      </a:t>
            </a:r>
            <a:r>
              <a:rPr lang="en-US" b="1" dirty="0">
                <a:latin typeface="Times New Roman" panose="02020603050405020304" pitchFamily="18" charset="0"/>
                <a:cs typeface="Times New Roman" panose="02020603050405020304" pitchFamily="18" charset="0"/>
              </a:rPr>
              <a:t>one even </a:t>
            </a:r>
            <a:r>
              <a:rPr lang="en-US" dirty="0">
                <a:latin typeface="Times New Roman" panose="02020603050405020304" pitchFamily="18" charset="0"/>
                <a:cs typeface="Times New Roman" panose="02020603050405020304" pitchFamily="18" charset="0"/>
              </a:rPr>
              <a:t>student was</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 ‘There was any student in that room.’</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B9388C0-1254-3B3D-074E-211568FA6829}"/>
              </a:ext>
            </a:extLst>
          </p:cNvPr>
          <p:cNvSpPr>
            <a:spLocks noGrp="1"/>
          </p:cNvSpPr>
          <p:nvPr>
            <p:ph type="sldNum" sz="quarter" idx="12"/>
          </p:nvPr>
        </p:nvSpPr>
        <p:spPr/>
        <p:txBody>
          <a:bodyPr/>
          <a:lstStyle/>
          <a:p>
            <a:fld id="{9953917B-9314-44A8-9CF5-8C1178B13F89}" type="slidenum">
              <a:rPr lang="en-IN" smtClean="0"/>
              <a:t>44</a:t>
            </a:fld>
            <a:endParaRPr lang="en-IN"/>
          </a:p>
        </p:txBody>
      </p:sp>
    </p:spTree>
    <p:extLst>
      <p:ext uri="{BB962C8B-B14F-4D97-AF65-F5344CB8AC3E}">
        <p14:creationId xmlns:p14="http://schemas.microsoft.com/office/powerpoint/2010/main" val="28478177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CFE79-259A-071C-0635-D2A8706F618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B35998B2-66D4-F282-E081-C04F77A0BEFE}"/>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(2a) main-ne  </a:t>
            </a:r>
            <a:r>
              <a:rPr lang="en-US" b="1" dirty="0" err="1">
                <a:latin typeface="Times New Roman" panose="02020603050405020304" pitchFamily="18" charset="0"/>
                <a:cs typeface="Times New Roman" panose="02020603050405020304" pitchFamily="18" charset="0"/>
              </a:rPr>
              <a:t>kisii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ko </a:t>
            </a:r>
            <a:r>
              <a:rPr lang="en-US" b="1" dirty="0" err="1">
                <a:latin typeface="Times New Roman" panose="02020603050405020304" pitchFamily="18" charset="0"/>
                <a:cs typeface="Times New Roman" panose="02020603050405020304" pitchFamily="18" charset="0"/>
              </a:rPr>
              <a:t>nahii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dekh</a:t>
            </a:r>
            <a:r>
              <a:rPr lang="en-US" dirty="0">
                <a:latin typeface="Times New Roman" panose="02020603050405020304" pitchFamily="18" charset="0"/>
                <a:cs typeface="Times New Roman" panose="02020603050405020304" pitchFamily="18" charset="0"/>
              </a:rPr>
              <a:t>-aa</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I-ERG     </a:t>
            </a:r>
            <a:r>
              <a:rPr lang="en-US" b="1" dirty="0">
                <a:latin typeface="Times New Roman" panose="02020603050405020304" pitchFamily="18" charset="0"/>
                <a:cs typeface="Times New Roman" panose="02020603050405020304" pitchFamily="18" charset="0"/>
              </a:rPr>
              <a:t>some even  </a:t>
            </a:r>
            <a:r>
              <a:rPr lang="en-US" dirty="0">
                <a:latin typeface="Times New Roman" panose="02020603050405020304" pitchFamily="18" charset="0"/>
                <a:cs typeface="Times New Roman" panose="02020603050405020304" pitchFamily="18" charset="0"/>
              </a:rPr>
              <a:t>student to </a:t>
            </a:r>
            <a:r>
              <a:rPr lang="en-US" b="1" dirty="0">
                <a:latin typeface="Times New Roman" panose="02020603050405020304" pitchFamily="18" charset="0"/>
                <a:cs typeface="Times New Roman" panose="02020603050405020304" pitchFamily="18" charset="0"/>
              </a:rPr>
              <a:t>NEG</a:t>
            </a:r>
            <a:r>
              <a:rPr lang="en-US" dirty="0">
                <a:latin typeface="Times New Roman" panose="02020603050405020304" pitchFamily="18" charset="0"/>
                <a:cs typeface="Times New Roman" panose="02020603050405020304" pitchFamily="18" charset="0"/>
              </a:rPr>
              <a:t> see-PERF</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 did not see any student.’</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(2b) * main-ne </a:t>
            </a:r>
            <a:r>
              <a:rPr lang="en-US" b="1" dirty="0" err="1">
                <a:latin typeface="Times New Roman" panose="02020603050405020304" pitchFamily="18" charset="0"/>
                <a:cs typeface="Times New Roman" panose="02020603050405020304" pitchFamily="18" charset="0"/>
              </a:rPr>
              <a:t>kisii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student ko </a:t>
            </a:r>
            <a:r>
              <a:rPr lang="en-US" dirty="0" err="1">
                <a:latin typeface="Times New Roman" panose="02020603050405020304" pitchFamily="18" charset="0"/>
                <a:cs typeface="Times New Roman" panose="02020603050405020304" pitchFamily="18" charset="0"/>
              </a:rPr>
              <a:t>dekh</a:t>
            </a:r>
            <a:r>
              <a:rPr lang="en-US" dirty="0">
                <a:latin typeface="Times New Roman" panose="02020603050405020304" pitchFamily="18" charset="0"/>
                <a:cs typeface="Times New Roman" panose="02020603050405020304" pitchFamily="18" charset="0"/>
              </a:rPr>
              <a:t>-aa</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I-ERG   </a:t>
            </a:r>
            <a:r>
              <a:rPr lang="en-US" b="1" dirty="0">
                <a:latin typeface="Times New Roman" panose="02020603050405020304" pitchFamily="18" charset="0"/>
                <a:cs typeface="Times New Roman" panose="02020603050405020304" pitchFamily="18" charset="0"/>
              </a:rPr>
              <a:t>some even </a:t>
            </a:r>
            <a:r>
              <a:rPr lang="en-US" dirty="0">
                <a:latin typeface="Times New Roman" panose="02020603050405020304" pitchFamily="18" charset="0"/>
                <a:cs typeface="Times New Roman" panose="02020603050405020304" pitchFamily="18" charset="0"/>
              </a:rPr>
              <a:t>student to see-PERF</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 ‘I saw any student.’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AC153E1-5924-C1D0-8E2F-77BF44FFD39A}"/>
              </a:ext>
            </a:extLst>
          </p:cNvPr>
          <p:cNvSpPr>
            <a:spLocks noGrp="1"/>
          </p:cNvSpPr>
          <p:nvPr>
            <p:ph type="sldNum" sz="quarter" idx="12"/>
          </p:nvPr>
        </p:nvSpPr>
        <p:spPr/>
        <p:txBody>
          <a:bodyPr/>
          <a:lstStyle/>
          <a:p>
            <a:fld id="{9953917B-9314-44A8-9CF5-8C1178B13F89}" type="slidenum">
              <a:rPr lang="en-IN" smtClean="0"/>
              <a:t>45</a:t>
            </a:fld>
            <a:endParaRPr lang="en-IN"/>
          </a:p>
        </p:txBody>
      </p:sp>
    </p:spTree>
    <p:extLst>
      <p:ext uri="{BB962C8B-B14F-4D97-AF65-F5344CB8AC3E}">
        <p14:creationId xmlns:p14="http://schemas.microsoft.com/office/powerpoint/2010/main" val="2950786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92B09-8ACF-0B7D-58CD-BB662927804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348EED56-7FA1-9FCD-3B2F-F85D850B9B53}"/>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(3a) main-ne </a:t>
            </a:r>
            <a:r>
              <a:rPr lang="en-US" b="1" dirty="0" err="1">
                <a:latin typeface="Times New Roman" panose="02020603050405020304" pitchFamily="18" charset="0"/>
                <a:cs typeface="Times New Roman" panose="02020603050405020304" pitchFamily="18" charset="0"/>
              </a:rPr>
              <a:t>kuch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nahii</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khaa-yaa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I-ERG     </a:t>
            </a:r>
            <a:r>
              <a:rPr lang="en-US" b="1" dirty="0">
                <a:latin typeface="Times New Roman" panose="02020603050405020304" pitchFamily="18" charset="0"/>
                <a:cs typeface="Times New Roman" panose="02020603050405020304" pitchFamily="18" charset="0"/>
              </a:rPr>
              <a:t>something even    NEG</a:t>
            </a:r>
            <a:r>
              <a:rPr lang="en-US" dirty="0">
                <a:latin typeface="Times New Roman" panose="02020603050405020304" pitchFamily="18" charset="0"/>
                <a:cs typeface="Times New Roman" panose="02020603050405020304" pitchFamily="18" charset="0"/>
              </a:rPr>
              <a:t>   eat-PERF</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 did not eat anything.’</a:t>
            </a:r>
          </a:p>
          <a:p>
            <a:pPr lvl="1" algn="l">
              <a:lnSpc>
                <a:spcPct val="150000"/>
              </a:lnSpc>
              <a:spcBef>
                <a:spcPts val="0"/>
              </a:spcBef>
            </a:pP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(3b) *main-ne </a:t>
            </a:r>
            <a:r>
              <a:rPr lang="en-US" b="1" dirty="0" err="1">
                <a:latin typeface="Times New Roman" panose="02020603050405020304" pitchFamily="18" charset="0"/>
                <a:cs typeface="Times New Roman" panose="02020603050405020304" pitchFamily="18" charset="0"/>
              </a:rPr>
              <a:t>kuch</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bhii</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khaa-yaa</a:t>
            </a:r>
            <a:endParaRPr lang="en-US" dirty="0">
              <a:latin typeface="Times New Roman" panose="02020603050405020304" pitchFamily="18" charset="0"/>
              <a:cs typeface="Times New Roman" panose="02020603050405020304" pitchFamily="18" charset="0"/>
            </a:endParaRP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I-ERG     </a:t>
            </a:r>
            <a:r>
              <a:rPr lang="en-US" b="1" dirty="0">
                <a:latin typeface="Times New Roman" panose="02020603050405020304" pitchFamily="18" charset="0"/>
                <a:cs typeface="Times New Roman" panose="02020603050405020304" pitchFamily="18" charset="0"/>
              </a:rPr>
              <a:t>something even     </a:t>
            </a:r>
            <a:r>
              <a:rPr lang="en-US" dirty="0">
                <a:latin typeface="Times New Roman" panose="02020603050405020304" pitchFamily="18" charset="0"/>
                <a:cs typeface="Times New Roman" panose="02020603050405020304" pitchFamily="18" charset="0"/>
              </a:rPr>
              <a:t> eat-PERF</a:t>
            </a:r>
          </a:p>
          <a:p>
            <a:pPr lvl="1" algn="l">
              <a:lnSpc>
                <a:spcPct val="150000"/>
              </a:lnSpc>
              <a:spcBef>
                <a:spcPts val="0"/>
              </a:spcBef>
            </a:pPr>
            <a:r>
              <a:rPr lang="en-US" dirty="0">
                <a:latin typeface="Times New Roman" panose="02020603050405020304" pitchFamily="18" charset="0"/>
                <a:cs typeface="Times New Roman" panose="02020603050405020304" pitchFamily="18" charset="0"/>
              </a:rPr>
              <a:t>       *‘I did not eat anything.’</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3932902-6F5C-A563-4449-0E635FDD0C44}"/>
              </a:ext>
            </a:extLst>
          </p:cNvPr>
          <p:cNvSpPr>
            <a:spLocks noGrp="1"/>
          </p:cNvSpPr>
          <p:nvPr>
            <p:ph type="sldNum" sz="quarter" idx="12"/>
          </p:nvPr>
        </p:nvSpPr>
        <p:spPr/>
        <p:txBody>
          <a:bodyPr/>
          <a:lstStyle/>
          <a:p>
            <a:fld id="{9953917B-9314-44A8-9CF5-8C1178B13F89}" type="slidenum">
              <a:rPr lang="en-IN" smtClean="0"/>
              <a:t>46</a:t>
            </a:fld>
            <a:endParaRPr lang="en-IN"/>
          </a:p>
        </p:txBody>
      </p:sp>
    </p:spTree>
    <p:extLst>
      <p:ext uri="{BB962C8B-B14F-4D97-AF65-F5344CB8AC3E}">
        <p14:creationId xmlns:p14="http://schemas.microsoft.com/office/powerpoint/2010/main" val="45078898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608AF7-69E7-8003-2686-F1F72EFB9A8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4EF52BD-C017-486A-C9ED-A3D63DBBF04F}"/>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dirty="0">
                <a:latin typeface="Times New Roman" panose="02020603050405020304" pitchFamily="18" charset="0"/>
                <a:cs typeface="Times New Roman" panose="02020603050405020304" pitchFamily="18" charset="0"/>
              </a:rPr>
              <a:t>NPIs in non-negative contexts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There are some other contexts where NPIs can be permitted, even in the absence of a clause mate negation. Some of these contexts are questions, conditionals, modals, adversative predicates, generics, and some cases of imperatives (Lahiri 1998).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NPIs in other languages, such as </a:t>
            </a:r>
            <a:r>
              <a:rPr lang="en-US" sz="2000" b="1" dirty="0">
                <a:latin typeface="Times New Roman" panose="02020603050405020304" pitchFamily="18" charset="0"/>
                <a:cs typeface="Times New Roman" panose="02020603050405020304" pitchFamily="18" charset="0"/>
              </a:rPr>
              <a:t>English</a:t>
            </a:r>
            <a:r>
              <a:rPr lang="en-US" sz="2000" dirty="0">
                <a:latin typeface="Times New Roman" panose="02020603050405020304" pitchFamily="18" charset="0"/>
                <a:cs typeface="Times New Roman" panose="02020603050405020304" pitchFamily="18" charset="0"/>
              </a:rPr>
              <a:t>, are also permitted in such contexts (see </a:t>
            </a:r>
            <a:r>
              <a:rPr lang="en-US" sz="2000" dirty="0" err="1">
                <a:latin typeface="Times New Roman" panose="02020603050405020304" pitchFamily="18" charset="0"/>
                <a:cs typeface="Times New Roman" panose="02020603050405020304" pitchFamily="18" charset="0"/>
              </a:rPr>
              <a:t>Ladusaw</a:t>
            </a:r>
            <a:r>
              <a:rPr lang="en-US" sz="2000" dirty="0">
                <a:latin typeface="Times New Roman" panose="02020603050405020304" pitchFamily="18" charset="0"/>
                <a:cs typeface="Times New Roman" panose="02020603050405020304" pitchFamily="18" charset="0"/>
              </a:rPr>
              <a:t> 1979 and Linebarger 1980).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only consider some of the NPIs in Hindi that are permitted in the absence of a negative licensor.</a:t>
            </a:r>
          </a:p>
          <a:p>
            <a:pPr algn="l">
              <a:lnSpc>
                <a:spcPct val="150000"/>
              </a:lnSpc>
              <a:spcBef>
                <a:spcPts val="0"/>
              </a:spcBef>
            </a:pP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E8521168-132D-F2F2-F481-B152E1900EE5}"/>
              </a:ext>
            </a:extLst>
          </p:cNvPr>
          <p:cNvSpPr>
            <a:spLocks noGrp="1"/>
          </p:cNvSpPr>
          <p:nvPr>
            <p:ph type="sldNum" sz="quarter" idx="12"/>
          </p:nvPr>
        </p:nvSpPr>
        <p:spPr/>
        <p:txBody>
          <a:bodyPr/>
          <a:lstStyle/>
          <a:p>
            <a:fld id="{9953917B-9314-44A8-9CF5-8C1178B13F89}" type="slidenum">
              <a:rPr lang="en-IN" smtClean="0"/>
              <a:t>47</a:t>
            </a:fld>
            <a:endParaRPr lang="en-IN"/>
          </a:p>
        </p:txBody>
      </p:sp>
    </p:spTree>
    <p:extLst>
      <p:ext uri="{BB962C8B-B14F-4D97-AF65-F5344CB8AC3E}">
        <p14:creationId xmlns:p14="http://schemas.microsoft.com/office/powerpoint/2010/main" val="15905912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81E93-D294-E782-95D5-FD3AA81506F3}"/>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DF0BCD9-53FE-CA86-4FB4-51BC09B21EBF}"/>
              </a:ext>
            </a:extLst>
          </p:cNvPr>
          <p:cNvSpPr>
            <a:spLocks noGrp="1"/>
          </p:cNvSpPr>
          <p:nvPr>
            <p:ph type="subTitle" idx="1"/>
          </p:nvPr>
        </p:nvSpPr>
        <p:spPr>
          <a:xfrm>
            <a:off x="936172" y="564923"/>
            <a:ext cx="11179628" cy="5791427"/>
          </a:xfrm>
        </p:spPr>
        <p:txBody>
          <a:bodyPr>
            <a:normAutofit fontScale="92500" lnSpcReduction="10000"/>
          </a:bodyPr>
          <a:lstStyle/>
          <a:p>
            <a:pPr algn="l">
              <a:lnSpc>
                <a:spcPct val="150000"/>
              </a:lnSpc>
              <a:spcBef>
                <a:spcPts val="0"/>
              </a:spcBef>
            </a:pPr>
            <a:r>
              <a:rPr lang="en-US" sz="2000" b="1" i="1" u="none" strike="noStrike" baseline="0" dirty="0">
                <a:latin typeface="Times New Roman" panose="02020603050405020304" pitchFamily="18" charset="0"/>
                <a:cs typeface="Times New Roman" panose="02020603050405020304" pitchFamily="18" charset="0"/>
              </a:rPr>
              <a:t>NPIs in the Context of Questions</a:t>
            </a:r>
          </a:p>
          <a:p>
            <a:pPr marL="342900" indent="-342900" algn="l">
              <a:lnSpc>
                <a:spcPct val="110000"/>
              </a:lnSpc>
              <a:spcBef>
                <a:spcPts val="0"/>
              </a:spcBef>
              <a:buFont typeface="Wingdings" panose="05000000000000000000" pitchFamily="2" charset="2"/>
              <a:buChar char="Ø"/>
            </a:pPr>
            <a:r>
              <a:rPr lang="en-US" sz="2200" u="none" strike="noStrike" baseline="0" dirty="0">
                <a:latin typeface="Times New Roman" panose="02020603050405020304" pitchFamily="18" charset="0"/>
                <a:cs typeface="Times New Roman" panose="02020603050405020304" pitchFamily="18" charset="0"/>
              </a:rPr>
              <a:t>NPIs such as </a:t>
            </a:r>
            <a:r>
              <a:rPr lang="en-US" sz="2200" b="1" i="1" u="none" strike="noStrike" baseline="0" dirty="0">
                <a:latin typeface="Times New Roman" panose="02020603050405020304" pitchFamily="18" charset="0"/>
                <a:cs typeface="Times New Roman" panose="02020603050405020304" pitchFamily="18" charset="0"/>
              </a:rPr>
              <a:t>ek </a:t>
            </a:r>
            <a:r>
              <a:rPr lang="en-US" sz="2200" b="1" i="1" u="none" strike="noStrike" baseline="0" dirty="0" err="1">
                <a:latin typeface="Times New Roman" panose="02020603050405020304" pitchFamily="18" charset="0"/>
                <a:cs typeface="Times New Roman" panose="02020603050405020304" pitchFamily="18" charset="0"/>
              </a:rPr>
              <a:t>bhii</a:t>
            </a:r>
            <a:r>
              <a:rPr lang="en-US" sz="2200" b="1"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‘even one/any’ ,  </a:t>
            </a:r>
            <a:r>
              <a:rPr lang="en-US" sz="2200" b="1" i="1" u="none" strike="noStrike" baseline="0" dirty="0">
                <a:latin typeface="Times New Roman" panose="02020603050405020304" pitchFamily="18" charset="0"/>
                <a:cs typeface="Times New Roman" panose="02020603050405020304" pitchFamily="18" charset="0"/>
              </a:rPr>
              <a:t>koi </a:t>
            </a:r>
            <a:r>
              <a:rPr lang="en-US" sz="2200" b="1" i="1" u="none" strike="noStrike" baseline="0" dirty="0" err="1">
                <a:latin typeface="Times New Roman" panose="02020603050405020304" pitchFamily="18" charset="0"/>
                <a:cs typeface="Times New Roman" panose="02020603050405020304" pitchFamily="18" charset="0"/>
              </a:rPr>
              <a:t>bhii</a:t>
            </a:r>
            <a:r>
              <a:rPr lang="en-US" sz="2200" b="1"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‘any’, </a:t>
            </a:r>
            <a:r>
              <a:rPr lang="en-US" sz="2200" b="1" i="1" u="none" strike="noStrike" baseline="0" dirty="0" err="1">
                <a:latin typeface="Times New Roman" panose="02020603050405020304" pitchFamily="18" charset="0"/>
                <a:cs typeface="Times New Roman" panose="02020603050405020304" pitchFamily="18" charset="0"/>
              </a:rPr>
              <a:t>kisii</a:t>
            </a:r>
            <a:r>
              <a:rPr lang="en-US" sz="2200" b="1" i="1" u="none" strike="noStrike" baseline="0" dirty="0">
                <a:latin typeface="Times New Roman" panose="02020603050405020304" pitchFamily="18" charset="0"/>
                <a:cs typeface="Times New Roman" panose="02020603050405020304" pitchFamily="18" charset="0"/>
              </a:rPr>
              <a:t> </a:t>
            </a:r>
            <a:r>
              <a:rPr lang="en-US" sz="2200" b="1" i="1" u="none" strike="noStrike" baseline="0" dirty="0" err="1">
                <a:latin typeface="Times New Roman" panose="02020603050405020304" pitchFamily="18" charset="0"/>
                <a:cs typeface="Times New Roman" panose="02020603050405020304" pitchFamily="18" charset="0"/>
              </a:rPr>
              <a:t>bhii</a:t>
            </a:r>
            <a:r>
              <a:rPr lang="en-US" sz="2200" b="1"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‘any’, </a:t>
            </a:r>
            <a:r>
              <a:rPr lang="en-US" sz="2200" b="1" i="1" u="none" strike="noStrike" baseline="0" dirty="0" err="1">
                <a:latin typeface="Times New Roman" panose="02020603050405020304" pitchFamily="18" charset="0"/>
                <a:cs typeface="Times New Roman" panose="02020603050405020304" pitchFamily="18" charset="0"/>
              </a:rPr>
              <a:t>kuch</a:t>
            </a:r>
            <a:r>
              <a:rPr lang="en-US" sz="2200" b="1" i="1" u="none" strike="noStrike" baseline="0" dirty="0">
                <a:latin typeface="Times New Roman" panose="02020603050405020304" pitchFamily="18" charset="0"/>
                <a:cs typeface="Times New Roman" panose="02020603050405020304" pitchFamily="18" charset="0"/>
              </a:rPr>
              <a:t> </a:t>
            </a:r>
            <a:r>
              <a:rPr lang="en-US" sz="2200" b="1" i="1" u="none" strike="noStrike" baseline="0" dirty="0" err="1">
                <a:latin typeface="Times New Roman" panose="02020603050405020304" pitchFamily="18" charset="0"/>
                <a:cs typeface="Times New Roman" panose="02020603050405020304" pitchFamily="18" charset="0"/>
              </a:rPr>
              <a:t>bhii</a:t>
            </a:r>
            <a:r>
              <a:rPr lang="en-US" sz="2200" b="0" i="0" u="none" strike="noStrike" baseline="0" dirty="0">
                <a:latin typeface="Times New Roman" panose="02020603050405020304" pitchFamily="18" charset="0"/>
                <a:cs typeface="Times New Roman" panose="02020603050405020304" pitchFamily="18" charset="0"/>
              </a:rPr>
              <a:t>, and </a:t>
            </a:r>
            <a:r>
              <a:rPr lang="en-US" sz="2200" b="1" i="1" u="none" strike="noStrike" baseline="0" dirty="0" err="1">
                <a:latin typeface="Times New Roman" panose="02020603050405020304" pitchFamily="18" charset="0"/>
                <a:cs typeface="Times New Roman" panose="02020603050405020304" pitchFamily="18" charset="0"/>
              </a:rPr>
              <a:t>abhii</a:t>
            </a:r>
            <a:r>
              <a:rPr lang="en-US" sz="2200" b="1" i="1" u="none" strike="noStrike" baseline="0" dirty="0">
                <a:latin typeface="Times New Roman" panose="02020603050405020304" pitchFamily="18" charset="0"/>
                <a:cs typeface="Times New Roman" panose="02020603050405020304" pitchFamily="18" charset="0"/>
              </a:rPr>
              <a:t> </a:t>
            </a:r>
            <a:r>
              <a:rPr lang="en-US" sz="2200" b="1" i="1" u="none" strike="noStrike" baseline="0" dirty="0" err="1">
                <a:latin typeface="Times New Roman" panose="02020603050405020304" pitchFamily="18" charset="0"/>
                <a:cs typeface="Times New Roman" panose="02020603050405020304" pitchFamily="18" charset="0"/>
              </a:rPr>
              <a:t>tak</a:t>
            </a:r>
            <a:r>
              <a:rPr lang="en-US" sz="2200" b="1" i="1" u="none" strike="noStrike" baseline="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‘so far’ are permitted </a:t>
            </a:r>
            <a:r>
              <a:rPr lang="en-US" sz="2200" dirty="0">
                <a:latin typeface="Times New Roman" panose="02020603050405020304" pitchFamily="18" charset="0"/>
                <a:cs typeface="Times New Roman" panose="02020603050405020304" pitchFamily="18" charset="0"/>
              </a:rPr>
              <a:t> </a:t>
            </a:r>
            <a:r>
              <a:rPr lang="en-US" sz="2200" b="0" i="0" u="none" strike="noStrike" baseline="0" dirty="0">
                <a:latin typeface="Times New Roman" panose="02020603050405020304" pitchFamily="18" charset="0"/>
                <a:cs typeface="Times New Roman" panose="02020603050405020304" pitchFamily="18" charset="0"/>
              </a:rPr>
              <a:t>in the context of a question interpretation</a:t>
            </a:r>
          </a:p>
          <a:p>
            <a:pPr algn="l"/>
            <a:r>
              <a:rPr lang="en-IN" sz="1800" dirty="0">
                <a:latin typeface="Times New Roman" panose="02020603050405020304" pitchFamily="18" charset="0"/>
                <a:cs typeface="Times New Roman" panose="02020603050405020304" pitchFamily="18" charset="0"/>
              </a:rPr>
              <a:t>   </a:t>
            </a:r>
          </a:p>
          <a:p>
            <a:pPr algn="l"/>
            <a:r>
              <a:rPr lang="en-IN" sz="1800" dirty="0">
                <a:latin typeface="Times New Roman" panose="02020603050405020304" pitchFamily="18" charset="0"/>
                <a:cs typeface="Times New Roman" panose="02020603050405020304" pitchFamily="18" charset="0"/>
              </a:rPr>
              <a:t>        (1)</a:t>
            </a:r>
            <a:r>
              <a:rPr lang="en-IN" sz="1800" b="0" i="0" u="none" strike="noStrike" baseline="0" dirty="0">
                <a:latin typeface="Times New Roman" panose="02020603050405020304" pitchFamily="18" charset="0"/>
                <a:cs typeface="Times New Roman" panose="02020603050405020304" pitchFamily="18" charset="0"/>
              </a:rPr>
              <a:t> us  </a:t>
            </a:r>
            <a:r>
              <a:rPr lang="en-IN" sz="1800" b="0" i="0" u="none" strike="noStrike" baseline="0" dirty="0" err="1">
                <a:latin typeface="Times New Roman" panose="02020603050405020304" pitchFamily="18" charset="0"/>
                <a:cs typeface="Times New Roman" panose="02020603050405020304" pitchFamily="18" charset="0"/>
              </a:rPr>
              <a:t>kamre</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mein</a:t>
            </a:r>
            <a:r>
              <a:rPr lang="en-IN" sz="1800" b="0"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ek </a:t>
            </a:r>
            <a:r>
              <a:rPr lang="en-IN" sz="1800" b="1" i="0" u="none" strike="noStrike" baseline="0" dirty="0" err="1">
                <a:latin typeface="Times New Roman" panose="02020603050405020304" pitchFamily="18" charset="0"/>
                <a:cs typeface="Times New Roman" panose="02020603050405020304" pitchFamily="18" charset="0"/>
              </a:rPr>
              <a:t>bhii</a:t>
            </a:r>
            <a:r>
              <a:rPr lang="en-IN" sz="1800" b="1"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student </a:t>
            </a:r>
            <a:r>
              <a:rPr lang="en-IN" sz="1800" b="0" i="0" u="none" strike="noStrike" baseline="0" dirty="0" err="1">
                <a:latin typeface="Times New Roman" panose="02020603050405020304" pitchFamily="18" charset="0"/>
                <a:cs typeface="Times New Roman" panose="02020603050405020304" pitchFamily="18" charset="0"/>
              </a:rPr>
              <a:t>thaa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kyaa</a:t>
            </a:r>
            <a:r>
              <a:rPr lang="en-IN" sz="1800" b="0" i="0" u="none" strike="noStrike" baseline="0" dirty="0">
                <a:latin typeface="Times New Roman" panose="02020603050405020304" pitchFamily="18" charset="0"/>
                <a:cs typeface="Times New Roman" panose="02020603050405020304" pitchFamily="18" charset="0"/>
              </a:rPr>
              <a:t>)</a:t>
            </a:r>
          </a:p>
          <a:p>
            <a:pPr lvl="1" algn="l"/>
            <a:r>
              <a:rPr lang="en-US" sz="1800" b="0" i="0" u="none" strike="noStrike" baseline="0" dirty="0">
                <a:latin typeface="Times New Roman" panose="02020603050405020304" pitchFamily="18" charset="0"/>
                <a:cs typeface="Times New Roman" panose="02020603050405020304" pitchFamily="18" charset="0"/>
              </a:rPr>
              <a:t>     that room  in     </a:t>
            </a:r>
            <a:r>
              <a:rPr lang="en-US" sz="1800" b="1" i="0" u="none" strike="noStrike" baseline="0" dirty="0">
                <a:latin typeface="Times New Roman" panose="02020603050405020304" pitchFamily="18" charset="0"/>
                <a:cs typeface="Times New Roman" panose="02020603050405020304" pitchFamily="18" charset="0"/>
              </a:rPr>
              <a:t>one even </a:t>
            </a:r>
            <a:r>
              <a:rPr lang="en-US" sz="1800" b="0" i="0" u="none" strike="noStrike" baseline="0" dirty="0">
                <a:latin typeface="Times New Roman" panose="02020603050405020304" pitchFamily="18" charset="0"/>
                <a:cs typeface="Times New Roman" panose="02020603050405020304" pitchFamily="18" charset="0"/>
              </a:rPr>
              <a:t>student was what</a:t>
            </a:r>
          </a:p>
          <a:p>
            <a:pPr lvl="1" algn="l"/>
            <a:r>
              <a:rPr lang="en-US" sz="1800" b="0" i="0" u="none" strike="noStrike" baseline="0" dirty="0">
                <a:latin typeface="Times New Roman" panose="02020603050405020304" pitchFamily="18" charset="0"/>
                <a:cs typeface="Times New Roman" panose="02020603050405020304" pitchFamily="18" charset="0"/>
              </a:rPr>
              <a:t>     ‘Was there even one/any student in that room?’</a:t>
            </a:r>
            <a:endParaRPr lang="en-US" sz="1800" dirty="0">
              <a:latin typeface="Times New Roman" panose="02020603050405020304" pitchFamily="18" charset="0"/>
              <a:cs typeface="Times New Roman" panose="02020603050405020304" pitchFamily="18" charset="0"/>
            </a:endParaRPr>
          </a:p>
          <a:p>
            <a:pPr lvl="1" algn="l"/>
            <a:endParaRPr lang="en-US" sz="1800" dirty="0">
              <a:latin typeface="Times New Roman" panose="02020603050405020304" pitchFamily="18" charset="0"/>
              <a:cs typeface="Times New Roman" panose="02020603050405020304" pitchFamily="18" charset="0"/>
            </a:endParaRPr>
          </a:p>
          <a:p>
            <a:pPr lvl="1" algn="l"/>
            <a:r>
              <a:rPr lang="en-IN" sz="1800" b="0" i="0" u="none" strike="noStrike" baseline="0" dirty="0">
                <a:latin typeface="Times New Roman" panose="02020603050405020304" pitchFamily="18" charset="0"/>
                <a:cs typeface="Times New Roman" panose="02020603050405020304" pitchFamily="18" charset="0"/>
              </a:rPr>
              <a:t>(2) us </a:t>
            </a:r>
            <a:r>
              <a:rPr lang="en-IN" sz="1800" b="0" i="0" u="none" strike="noStrike" baseline="0" dirty="0" err="1">
                <a:latin typeface="Times New Roman" panose="02020603050405020304" pitchFamily="18" charset="0"/>
                <a:cs typeface="Times New Roman" panose="02020603050405020304" pitchFamily="18" charset="0"/>
              </a:rPr>
              <a:t>kamre</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mein</a:t>
            </a:r>
            <a:r>
              <a:rPr lang="en-IN" sz="1800" b="0"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koi </a:t>
            </a:r>
            <a:r>
              <a:rPr lang="en-IN" sz="1800" b="1" i="0" u="none" strike="noStrike" baseline="0" dirty="0" err="1">
                <a:latin typeface="Times New Roman" panose="02020603050405020304" pitchFamily="18" charset="0"/>
                <a:cs typeface="Times New Roman" panose="02020603050405020304" pitchFamily="18" charset="0"/>
              </a:rPr>
              <a:t>bhii</a:t>
            </a:r>
            <a:r>
              <a:rPr lang="en-IN" sz="1800" b="1"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student </a:t>
            </a:r>
            <a:r>
              <a:rPr lang="en-IN" sz="1800" b="0" i="0" u="none" strike="noStrike" baseline="0" dirty="0" err="1">
                <a:latin typeface="Times New Roman" panose="02020603050405020304" pitchFamily="18" charset="0"/>
                <a:cs typeface="Times New Roman" panose="02020603050405020304" pitchFamily="18" charset="0"/>
              </a:rPr>
              <a:t>thaa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kyaa</a:t>
            </a:r>
            <a:r>
              <a:rPr lang="en-IN" sz="1800" b="0" i="0" u="none" strike="noStrike" baseline="0" dirty="0">
                <a:latin typeface="Times New Roman" panose="02020603050405020304" pitchFamily="18" charset="0"/>
                <a:cs typeface="Times New Roman" panose="02020603050405020304" pitchFamily="18" charset="0"/>
              </a:rPr>
              <a:t>)</a:t>
            </a:r>
          </a:p>
          <a:p>
            <a:pPr lvl="1" algn="l"/>
            <a:r>
              <a:rPr lang="en-US" sz="1800" b="0" i="0" u="none" strike="noStrike" baseline="0" dirty="0">
                <a:latin typeface="Times New Roman" panose="02020603050405020304" pitchFamily="18" charset="0"/>
                <a:cs typeface="Times New Roman" panose="02020603050405020304" pitchFamily="18" charset="0"/>
              </a:rPr>
              <a:t>     that room  in      </a:t>
            </a:r>
            <a:r>
              <a:rPr lang="en-US" sz="1800" b="1" i="0" u="none" strike="noStrike" baseline="0" dirty="0">
                <a:latin typeface="Times New Roman" panose="02020603050405020304" pitchFamily="18" charset="0"/>
                <a:cs typeface="Times New Roman" panose="02020603050405020304" pitchFamily="18" charset="0"/>
              </a:rPr>
              <a:t>some even </a:t>
            </a:r>
            <a:r>
              <a:rPr lang="en-US" sz="1800" b="0" i="0" u="none" strike="noStrike" baseline="0" dirty="0">
                <a:latin typeface="Times New Roman" panose="02020603050405020304" pitchFamily="18" charset="0"/>
                <a:cs typeface="Times New Roman" panose="02020603050405020304" pitchFamily="18" charset="0"/>
              </a:rPr>
              <a:t>student was what</a:t>
            </a:r>
          </a:p>
          <a:p>
            <a:pPr lvl="1" algn="l"/>
            <a:r>
              <a:rPr lang="en-US" sz="1800" b="0" i="0" u="none" strike="noStrike" baseline="0" dirty="0">
                <a:latin typeface="Times New Roman" panose="02020603050405020304" pitchFamily="18" charset="0"/>
                <a:cs typeface="Times New Roman" panose="02020603050405020304" pitchFamily="18" charset="0"/>
              </a:rPr>
              <a:t>     ‘Was there even any student in that room?’</a:t>
            </a:r>
          </a:p>
          <a:p>
            <a:pPr lvl="1" algn="l"/>
            <a:endParaRPr lang="en-US" sz="1800" dirty="0">
              <a:latin typeface="Times New Roman" panose="02020603050405020304" pitchFamily="18" charset="0"/>
              <a:cs typeface="Times New Roman" panose="02020603050405020304" pitchFamily="18" charset="0"/>
            </a:endParaRPr>
          </a:p>
          <a:p>
            <a:pPr lvl="1" algn="l"/>
            <a:r>
              <a:rPr lang="fi-FI" sz="1800" b="0" i="0" u="none" strike="noStrike" baseline="0" dirty="0">
                <a:latin typeface="Times New Roman" panose="02020603050405020304" pitchFamily="18" charset="0"/>
                <a:cs typeface="Times New Roman" panose="02020603050405020304" pitchFamily="18" charset="0"/>
              </a:rPr>
              <a:t>(3) aap-ne     </a:t>
            </a:r>
            <a:r>
              <a:rPr lang="fi-FI" sz="1800" b="1" i="0" u="none" strike="noStrike" baseline="0" dirty="0">
                <a:latin typeface="Times New Roman" panose="02020603050405020304" pitchFamily="18" charset="0"/>
                <a:cs typeface="Times New Roman" panose="02020603050405020304" pitchFamily="18" charset="0"/>
              </a:rPr>
              <a:t>kisii bhii    </a:t>
            </a:r>
            <a:r>
              <a:rPr lang="fi-FI" sz="1800" b="0" i="0" u="none" strike="noStrike" baseline="0" dirty="0">
                <a:latin typeface="Times New Roman" panose="02020603050405020304" pitchFamily="18" charset="0"/>
                <a:cs typeface="Times New Roman" panose="02020603050405020304" pitchFamily="18" charset="0"/>
              </a:rPr>
              <a:t>student ko dekh-aa (kyaa)</a:t>
            </a:r>
          </a:p>
          <a:p>
            <a:pPr lvl="1" algn="l"/>
            <a:r>
              <a:rPr lang="en-US" sz="1800" b="0" i="0" u="none" strike="noStrike" baseline="0" dirty="0">
                <a:latin typeface="Times New Roman" panose="02020603050405020304" pitchFamily="18" charset="0"/>
                <a:cs typeface="Times New Roman" panose="02020603050405020304" pitchFamily="18" charset="0"/>
              </a:rPr>
              <a:t>     you-ERG </a:t>
            </a:r>
            <a:r>
              <a:rPr lang="en-US" sz="1800" b="1" i="0" u="none" strike="noStrike" baseline="0" dirty="0">
                <a:latin typeface="Times New Roman" panose="02020603050405020304" pitchFamily="18" charset="0"/>
                <a:cs typeface="Times New Roman" panose="02020603050405020304" pitchFamily="18" charset="0"/>
              </a:rPr>
              <a:t>some even </a:t>
            </a:r>
            <a:r>
              <a:rPr lang="en-US" sz="1800" b="0" i="0" u="none" strike="noStrike" baseline="0" dirty="0">
                <a:latin typeface="Times New Roman" panose="02020603050405020304" pitchFamily="18" charset="0"/>
                <a:cs typeface="Times New Roman" panose="02020603050405020304" pitchFamily="18" charset="0"/>
              </a:rPr>
              <a:t>student to see-PERF what</a:t>
            </a:r>
          </a:p>
          <a:p>
            <a:pPr lvl="1" algn="l"/>
            <a:r>
              <a:rPr lang="en-US" sz="1800" b="0" i="0" u="none" strike="noStrike" baseline="0" dirty="0">
                <a:latin typeface="Times New Roman" panose="02020603050405020304" pitchFamily="18" charset="0"/>
                <a:cs typeface="Times New Roman" panose="02020603050405020304" pitchFamily="18" charset="0"/>
              </a:rPr>
              <a:t>     ‘Did you see any student?’</a:t>
            </a:r>
          </a:p>
          <a:p>
            <a:pPr lvl="1" algn="l"/>
            <a:endParaRPr lang="en-US" sz="1800" b="0" i="0" u="none" strike="noStrike" baseline="0" dirty="0">
              <a:latin typeface="Times New Roman" panose="02020603050405020304" pitchFamily="18" charset="0"/>
              <a:cs typeface="Times New Roman" panose="02020603050405020304" pitchFamily="18" charset="0"/>
            </a:endParaRPr>
          </a:p>
          <a:p>
            <a:pPr lvl="1" algn="l"/>
            <a:r>
              <a:rPr lang="fi-FI" sz="1800" b="0" i="0" u="none" strike="noStrike" baseline="0" dirty="0">
                <a:latin typeface="Times New Roman" panose="02020603050405020304" pitchFamily="18" charset="0"/>
                <a:cs typeface="Times New Roman" panose="02020603050405020304" pitchFamily="18" charset="0"/>
              </a:rPr>
              <a:t>(4) aap-ne     </a:t>
            </a:r>
            <a:r>
              <a:rPr lang="fi-FI" sz="1800" b="1" i="0" u="none" strike="noStrike" baseline="0" dirty="0">
                <a:latin typeface="Times New Roman" panose="02020603050405020304" pitchFamily="18" charset="0"/>
                <a:cs typeface="Times New Roman" panose="02020603050405020304" pitchFamily="18" charset="0"/>
              </a:rPr>
              <a:t>kuch bhii           </a:t>
            </a:r>
            <a:r>
              <a:rPr lang="fi-FI" sz="1800" b="0" i="0" u="none" strike="noStrike" baseline="0" dirty="0">
                <a:latin typeface="Times New Roman" panose="02020603050405020304" pitchFamily="18" charset="0"/>
                <a:cs typeface="Times New Roman" panose="02020603050405020304" pitchFamily="18" charset="0"/>
              </a:rPr>
              <a:t>khaa-yaa (kyaa)</a:t>
            </a:r>
          </a:p>
          <a:p>
            <a:pPr lvl="1" algn="l"/>
            <a:r>
              <a:rPr lang="en-US" sz="1800" b="0" i="0" u="none" strike="noStrike" baseline="0" dirty="0">
                <a:latin typeface="Times New Roman" panose="02020603050405020304" pitchFamily="18" charset="0"/>
                <a:cs typeface="Times New Roman" panose="02020603050405020304" pitchFamily="18" charset="0"/>
              </a:rPr>
              <a:t>     you-ERG </a:t>
            </a:r>
            <a:r>
              <a:rPr lang="en-US" sz="1800" b="1" i="0" u="none" strike="noStrike" baseline="0" dirty="0">
                <a:latin typeface="Times New Roman" panose="02020603050405020304" pitchFamily="18" charset="0"/>
                <a:cs typeface="Times New Roman" panose="02020603050405020304" pitchFamily="18" charset="0"/>
              </a:rPr>
              <a:t>something even </a:t>
            </a:r>
            <a:r>
              <a:rPr lang="en-US" sz="1800" b="0" i="0" u="none" strike="noStrike" baseline="0" dirty="0">
                <a:latin typeface="Times New Roman" panose="02020603050405020304" pitchFamily="18" charset="0"/>
                <a:cs typeface="Times New Roman" panose="02020603050405020304" pitchFamily="18" charset="0"/>
              </a:rPr>
              <a:t>eat-PERF what</a:t>
            </a:r>
          </a:p>
          <a:p>
            <a:pPr lvl="1" algn="l"/>
            <a:r>
              <a:rPr lang="en-IN" sz="1800" b="0" i="0" u="none" strike="noStrike" baseline="0" dirty="0">
                <a:latin typeface="Times New Roman" panose="02020603050405020304" pitchFamily="18" charset="0"/>
                <a:cs typeface="Times New Roman" panose="02020603050405020304" pitchFamily="18" charset="0"/>
              </a:rPr>
              <a:t>     ‘Did you eat anything?’</a:t>
            </a:r>
            <a:endParaRPr lang="en-US" sz="18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F670D23B-167E-CDFA-EE2F-E1C51527D514}"/>
              </a:ext>
            </a:extLst>
          </p:cNvPr>
          <p:cNvSpPr>
            <a:spLocks noGrp="1"/>
          </p:cNvSpPr>
          <p:nvPr>
            <p:ph type="sldNum" sz="quarter" idx="12"/>
          </p:nvPr>
        </p:nvSpPr>
        <p:spPr/>
        <p:txBody>
          <a:bodyPr/>
          <a:lstStyle/>
          <a:p>
            <a:fld id="{9953917B-9314-44A8-9CF5-8C1178B13F89}" type="slidenum">
              <a:rPr lang="en-IN" smtClean="0"/>
              <a:t>48</a:t>
            </a:fld>
            <a:endParaRPr lang="en-IN"/>
          </a:p>
        </p:txBody>
      </p:sp>
    </p:spTree>
    <p:extLst>
      <p:ext uri="{BB962C8B-B14F-4D97-AF65-F5344CB8AC3E}">
        <p14:creationId xmlns:p14="http://schemas.microsoft.com/office/powerpoint/2010/main" val="35219155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EE8FA-62A0-E9B4-90E3-82C9A51B68F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C58233B7-DAAF-E5C2-D256-09010C21BB8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1" u="none" strike="noStrike" baseline="0" dirty="0">
                <a:latin typeface="Times New Roman" panose="02020603050405020304" pitchFamily="18" charset="0"/>
                <a:cs typeface="Times New Roman" panose="02020603050405020304" pitchFamily="18" charset="0"/>
              </a:rPr>
              <a:t>NPIs in the Context of Conditionals</a:t>
            </a:r>
          </a:p>
          <a:p>
            <a:pPr marL="342900" indent="-342900" algn="l">
              <a:buFont typeface="Wingdings" panose="05000000000000000000" pitchFamily="2" charset="2"/>
              <a:buChar char="Ø"/>
            </a:pPr>
            <a:r>
              <a:rPr lang="en-US" sz="2000" b="0" i="0" u="none" strike="noStrike" baseline="0" dirty="0">
                <a:latin typeface="Times New Roman" panose="02020603050405020304" pitchFamily="18" charset="0"/>
                <a:cs typeface="Times New Roman" panose="02020603050405020304" pitchFamily="18" charset="0"/>
              </a:rPr>
              <a:t>NPIs such as </a:t>
            </a:r>
            <a:r>
              <a:rPr lang="en-US" sz="2000" b="1" i="1" u="none" strike="noStrike" baseline="0" dirty="0">
                <a:latin typeface="Times New Roman" panose="02020603050405020304" pitchFamily="18" charset="0"/>
                <a:cs typeface="Times New Roman" panose="02020603050405020304" pitchFamily="18" charset="0"/>
              </a:rPr>
              <a:t>ek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‘even one/any’, </a:t>
            </a:r>
            <a:r>
              <a:rPr lang="en-US" sz="2000" b="1" i="1" u="none" strike="noStrike" baseline="0" dirty="0">
                <a:latin typeface="Times New Roman" panose="02020603050405020304" pitchFamily="18" charset="0"/>
                <a:cs typeface="Times New Roman" panose="02020603050405020304" pitchFamily="18" charset="0"/>
              </a:rPr>
              <a:t>koi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a:t>
            </a:r>
            <a:r>
              <a:rPr lang="en-US" sz="2000" b="1" i="1" u="none" strike="noStrike" baseline="0" dirty="0" err="1">
                <a:latin typeface="Times New Roman" panose="02020603050405020304" pitchFamily="18" charset="0"/>
                <a:cs typeface="Times New Roman" panose="02020603050405020304" pitchFamily="18" charset="0"/>
              </a:rPr>
              <a:t>kisii</a:t>
            </a:r>
            <a:r>
              <a:rPr lang="en-US" sz="2000" b="1" i="1"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and </a:t>
            </a:r>
            <a:r>
              <a:rPr lang="en-US" sz="2000" b="1" i="1" u="none" strike="noStrike" baseline="0" dirty="0" err="1">
                <a:latin typeface="Times New Roman" panose="02020603050405020304" pitchFamily="18" charset="0"/>
                <a:cs typeface="Times New Roman" panose="02020603050405020304" pitchFamily="18" charset="0"/>
              </a:rPr>
              <a:t>kuch</a:t>
            </a:r>
            <a:r>
              <a:rPr lang="en-US" sz="2000" b="1" i="1"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‘anything’ are permitted in the context </a:t>
            </a:r>
            <a:r>
              <a:rPr lang="en-IN" sz="2000" b="0" i="0" u="none" strike="noStrike" baseline="0" dirty="0">
                <a:latin typeface="Times New Roman" panose="02020603050405020304" pitchFamily="18" charset="0"/>
                <a:cs typeface="Times New Roman" panose="02020603050405020304" pitchFamily="18" charset="0"/>
              </a:rPr>
              <a:t>of conditional interpretation.</a:t>
            </a:r>
          </a:p>
          <a:p>
            <a:pPr lvl="1" algn="l"/>
            <a:r>
              <a:rPr lang="en-IN" b="0" i="0" u="none" strike="noStrike" baseline="0" dirty="0">
                <a:latin typeface="Times New Roman" panose="02020603050405020304" pitchFamily="18" charset="0"/>
                <a:cs typeface="Times New Roman" panose="02020603050405020304" pitchFamily="18" charset="0"/>
              </a:rPr>
              <a:t>(1) (agar) us  </a:t>
            </a:r>
            <a:r>
              <a:rPr lang="en-IN" b="0" i="0" u="none" strike="noStrike" baseline="0" dirty="0" err="1">
                <a:latin typeface="Times New Roman" panose="02020603050405020304" pitchFamily="18" charset="0"/>
                <a:cs typeface="Times New Roman" panose="02020603050405020304" pitchFamily="18" charset="0"/>
              </a:rPr>
              <a:t>kamre</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mein</a:t>
            </a:r>
            <a:r>
              <a:rPr lang="en-IN" b="0" i="0" u="none" strike="noStrike" baseline="0" dirty="0">
                <a:latin typeface="Times New Roman" panose="02020603050405020304" pitchFamily="18" charset="0"/>
                <a:cs typeface="Times New Roman" panose="02020603050405020304" pitchFamily="18" charset="0"/>
              </a:rPr>
              <a:t> </a:t>
            </a:r>
            <a:r>
              <a:rPr lang="en-IN" b="1" i="0" u="none" strike="noStrike" baseline="0" dirty="0">
                <a:latin typeface="Times New Roman" panose="02020603050405020304" pitchFamily="18" charset="0"/>
                <a:cs typeface="Times New Roman" panose="02020603050405020304" pitchFamily="18" charset="0"/>
              </a:rPr>
              <a:t>ek </a:t>
            </a:r>
            <a:r>
              <a:rPr lang="en-IN" b="1" i="0" u="none" strike="noStrike" baseline="0" dirty="0" err="1">
                <a:latin typeface="Times New Roman" panose="02020603050405020304" pitchFamily="18" charset="0"/>
                <a:cs typeface="Times New Roman" panose="02020603050405020304" pitchFamily="18" charset="0"/>
              </a:rPr>
              <a:t>bhii</a:t>
            </a:r>
            <a:r>
              <a:rPr lang="en-IN" b="1" i="0" u="none" strike="noStrike" baseline="0" dirty="0">
                <a:latin typeface="Times New Roman" panose="02020603050405020304" pitchFamily="18" charset="0"/>
                <a:cs typeface="Times New Roman" panose="02020603050405020304" pitchFamily="18" charset="0"/>
              </a:rPr>
              <a:t>    </a:t>
            </a:r>
            <a:r>
              <a:rPr lang="en-IN" b="0" i="0" u="none" strike="noStrike" baseline="0" dirty="0">
                <a:latin typeface="Times New Roman" panose="02020603050405020304" pitchFamily="18" charset="0"/>
                <a:cs typeface="Times New Roman" panose="02020603050405020304" pitchFamily="18" charset="0"/>
              </a:rPr>
              <a:t>student  aa-</a:t>
            </a:r>
            <a:r>
              <a:rPr lang="en-IN" b="0" i="0" u="none" strike="noStrike" baseline="0" dirty="0" err="1">
                <a:latin typeface="Times New Roman" panose="02020603050405020304" pitchFamily="18" charset="0"/>
                <a:cs typeface="Times New Roman" panose="02020603050405020304" pitchFamily="18" charset="0"/>
              </a:rPr>
              <a:t>taa</a:t>
            </a:r>
            <a:r>
              <a:rPr lang="en-IN" b="0" i="0" u="none" strike="noStrike" baseline="0" dirty="0">
                <a:latin typeface="Times New Roman" panose="02020603050405020304" pitchFamily="18" charset="0"/>
                <a:cs typeface="Times New Roman" panose="02020603050405020304" pitchFamily="18" charset="0"/>
              </a:rPr>
              <a:t>        </a:t>
            </a:r>
            <a:r>
              <a:rPr lang="en-IN" b="0" i="0" u="none" strike="noStrike" baseline="0" dirty="0" err="1">
                <a:latin typeface="Times New Roman" panose="02020603050405020304" pitchFamily="18" charset="0"/>
                <a:cs typeface="Times New Roman" panose="02020603050405020304" pitchFamily="18" charset="0"/>
              </a:rPr>
              <a:t>hai</a:t>
            </a:r>
            <a:r>
              <a:rPr lang="en-IN" b="0" i="0" u="none" strike="noStrike" baseline="0" dirty="0">
                <a:latin typeface="Times New Roman" panose="02020603050405020304" pitchFamily="18" charset="0"/>
                <a:cs typeface="Times New Roman" panose="02020603050405020304" pitchFamily="18" charset="0"/>
              </a:rPr>
              <a:t> to   main </a:t>
            </a:r>
            <a:r>
              <a:rPr lang="en-IN" b="0" i="0" u="none" strike="noStrike" baseline="0" dirty="0" err="1">
                <a:latin typeface="Times New Roman" panose="02020603050405020304" pitchFamily="18" charset="0"/>
                <a:cs typeface="Times New Roman" panose="02020603050405020304" pitchFamily="18" charset="0"/>
              </a:rPr>
              <a:t>aap</a:t>
            </a:r>
            <a:r>
              <a:rPr lang="en-IN" b="0" i="0" u="none" strike="noStrike" baseline="0" dirty="0">
                <a:latin typeface="Times New Roman" panose="02020603050405020304" pitchFamily="18" charset="0"/>
                <a:cs typeface="Times New Roman" panose="02020603050405020304" pitchFamily="18" charset="0"/>
              </a:rPr>
              <a:t> ko </a:t>
            </a:r>
            <a:r>
              <a:rPr lang="en-IN" b="0" i="0" u="none" strike="noStrike" baseline="0" dirty="0" err="1">
                <a:latin typeface="Times New Roman" panose="02020603050405020304" pitchFamily="18" charset="0"/>
                <a:cs typeface="Times New Roman" panose="02020603050405020304" pitchFamily="18" charset="0"/>
              </a:rPr>
              <a:t>bataa-ungaa</a:t>
            </a:r>
            <a:endParaRPr lang="en-IN" b="0" i="0" u="none" strike="noStrike" baseline="0" dirty="0">
              <a:latin typeface="Times New Roman" panose="02020603050405020304" pitchFamily="18" charset="0"/>
              <a:cs typeface="Times New Roman" panose="02020603050405020304" pitchFamily="18" charset="0"/>
            </a:endParaRPr>
          </a:p>
          <a:p>
            <a:pPr lvl="1" algn="l"/>
            <a:r>
              <a:rPr lang="en-US" b="0" i="0" u="none" strike="noStrike" baseline="0" dirty="0">
                <a:latin typeface="Times New Roman" panose="02020603050405020304" pitchFamily="18" charset="0"/>
                <a:cs typeface="Times New Roman" panose="02020603050405020304" pitchFamily="18" charset="0"/>
              </a:rPr>
              <a:t>        if      that room in      </a:t>
            </a:r>
            <a:r>
              <a:rPr lang="en-US" b="1" i="0" u="none" strike="noStrike" baseline="0" dirty="0">
                <a:latin typeface="Times New Roman" panose="02020603050405020304" pitchFamily="18" charset="0"/>
                <a:cs typeface="Times New Roman" panose="02020603050405020304" pitchFamily="18" charset="0"/>
              </a:rPr>
              <a:t>one even </a:t>
            </a:r>
            <a:r>
              <a:rPr lang="en-US" b="0" i="0" u="none" strike="noStrike" baseline="0" dirty="0">
                <a:latin typeface="Times New Roman" panose="02020603050405020304" pitchFamily="18" charset="0"/>
                <a:cs typeface="Times New Roman" panose="02020603050405020304" pitchFamily="18" charset="0"/>
              </a:rPr>
              <a:t>student come-HAB is then  </a:t>
            </a:r>
            <a:r>
              <a:rPr lang="en-IN" b="0" i="0" u="none" strike="noStrike" baseline="0" dirty="0">
                <a:latin typeface="Times New Roman" panose="02020603050405020304" pitchFamily="18" charset="0"/>
                <a:cs typeface="Times New Roman" panose="02020603050405020304" pitchFamily="18" charset="0"/>
              </a:rPr>
              <a:t>I      you to  tell-FUT</a:t>
            </a:r>
          </a:p>
          <a:p>
            <a:pPr lvl="1" algn="l"/>
            <a:r>
              <a:rPr lang="en-US" b="0" i="0" u="none" strike="noStrike" baseline="0" dirty="0">
                <a:latin typeface="Times New Roman" panose="02020603050405020304" pitchFamily="18" charset="0"/>
                <a:cs typeface="Times New Roman" panose="02020603050405020304" pitchFamily="18" charset="0"/>
              </a:rPr>
              <a:t>       ‘I will let you know if even one student comes to that room.’</a:t>
            </a:r>
          </a:p>
          <a:p>
            <a:pPr lvl="1" algn="l"/>
            <a:endParaRPr lang="sv-SE" sz="1800" b="0" i="0" u="none" strike="noStrike" baseline="0" dirty="0">
              <a:latin typeface="Times New Roman" panose="02020603050405020304" pitchFamily="18" charset="0"/>
              <a:cs typeface="Times New Roman" panose="02020603050405020304" pitchFamily="18" charset="0"/>
            </a:endParaRPr>
          </a:p>
          <a:p>
            <a:pPr lvl="1" algn="l"/>
            <a:r>
              <a:rPr lang="en-IN" sz="1800" b="0" i="0" u="none" strike="noStrike" baseline="0" dirty="0">
                <a:latin typeface="Times New Roman" panose="02020603050405020304" pitchFamily="18" charset="0"/>
                <a:cs typeface="Times New Roman" panose="02020603050405020304" pitchFamily="18" charset="0"/>
              </a:rPr>
              <a:t>(2) (agar) </a:t>
            </a:r>
            <a:r>
              <a:rPr lang="en-IN" sz="1800" b="0" i="0" u="none" strike="noStrike" baseline="0" dirty="0" err="1">
                <a:latin typeface="Times New Roman" panose="02020603050405020304" pitchFamily="18" charset="0"/>
                <a:cs typeface="Times New Roman" panose="02020603050405020304" pitchFamily="18" charset="0"/>
              </a:rPr>
              <a:t>aap</a:t>
            </a:r>
            <a:r>
              <a:rPr lang="en-IN" sz="1800" b="0" i="0" u="none" strike="noStrike" baseline="0" dirty="0">
                <a:latin typeface="Times New Roman" panose="02020603050405020304" pitchFamily="18" charset="0"/>
                <a:cs typeface="Times New Roman" panose="02020603050405020304" pitchFamily="18" charset="0"/>
              </a:rPr>
              <a:t>-ne       </a:t>
            </a:r>
            <a:r>
              <a:rPr lang="en-IN" sz="1800" b="1" i="0" u="none" strike="noStrike" baseline="0" dirty="0" err="1">
                <a:latin typeface="Times New Roman" panose="02020603050405020304" pitchFamily="18" charset="0"/>
                <a:cs typeface="Times New Roman" panose="02020603050405020304" pitchFamily="18" charset="0"/>
              </a:rPr>
              <a:t>kuch</a:t>
            </a: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bhii</a:t>
            </a:r>
            <a:r>
              <a:rPr lang="en-IN" sz="1800" b="1"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khaa-yaa</a:t>
            </a:r>
            <a:r>
              <a:rPr lang="en-IN" sz="1800" b="0" i="0" u="none" strike="noStrike" baseline="0" dirty="0">
                <a:latin typeface="Times New Roman" panose="02020603050405020304" pitchFamily="18" charset="0"/>
                <a:cs typeface="Times New Roman" panose="02020603050405020304" pitchFamily="18" charset="0"/>
              </a:rPr>
              <a:t>  to    main sab            ko   </a:t>
            </a:r>
            <a:r>
              <a:rPr lang="en-IN" sz="1800" b="0" i="0" u="none" strike="noStrike" baseline="0" dirty="0" err="1">
                <a:latin typeface="Times New Roman" panose="02020603050405020304" pitchFamily="18" charset="0"/>
                <a:cs typeface="Times New Roman" panose="02020603050405020304" pitchFamily="18" charset="0"/>
              </a:rPr>
              <a:t>bataa-ungaa</a:t>
            </a:r>
            <a:endParaRPr lang="en-IN" sz="1800" b="0" i="0" u="none" strike="noStrike" baseline="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       if       you-ERG  </a:t>
            </a:r>
            <a:r>
              <a:rPr lang="en-US" sz="1800" b="1" i="0" u="none" strike="noStrike" baseline="0" dirty="0">
                <a:latin typeface="Times New Roman" panose="02020603050405020304" pitchFamily="18" charset="0"/>
                <a:cs typeface="Times New Roman" panose="02020603050405020304" pitchFamily="18" charset="0"/>
              </a:rPr>
              <a:t>something even </a:t>
            </a:r>
            <a:r>
              <a:rPr lang="en-US" sz="1800" b="0" i="0" u="none" strike="noStrike" baseline="0" dirty="0">
                <a:latin typeface="Times New Roman" panose="02020603050405020304" pitchFamily="18" charset="0"/>
                <a:cs typeface="Times New Roman" panose="02020603050405020304" pitchFamily="18" charset="0"/>
              </a:rPr>
              <a:t>eat-PERF then  I       everybody to    </a:t>
            </a:r>
            <a:r>
              <a:rPr lang="en-IN" sz="1800" b="0" i="0" u="none" strike="noStrike" baseline="0" dirty="0">
                <a:latin typeface="Times New Roman" panose="02020603050405020304" pitchFamily="18" charset="0"/>
                <a:cs typeface="Times New Roman" panose="02020603050405020304" pitchFamily="18" charset="0"/>
              </a:rPr>
              <a:t>tell-FUT</a:t>
            </a:r>
          </a:p>
          <a:p>
            <a:pPr lvl="1" algn="l"/>
            <a:r>
              <a:rPr lang="en-US" sz="1800" b="0" i="0" u="none" strike="noStrike" baseline="0" dirty="0">
                <a:latin typeface="Times New Roman" panose="02020603050405020304" pitchFamily="18" charset="0"/>
                <a:cs typeface="Times New Roman" panose="02020603050405020304" pitchFamily="18" charset="0"/>
              </a:rPr>
              <a:t>      ‘If you eat anything, I will tell everybody.’</a:t>
            </a:r>
            <a:endParaRPr lang="en-US" sz="1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D0AAAF4C-1E2B-852E-85A6-2F3BA89F25D1}"/>
              </a:ext>
            </a:extLst>
          </p:cNvPr>
          <p:cNvSpPr>
            <a:spLocks noGrp="1"/>
          </p:cNvSpPr>
          <p:nvPr>
            <p:ph type="sldNum" sz="quarter" idx="12"/>
          </p:nvPr>
        </p:nvSpPr>
        <p:spPr/>
        <p:txBody>
          <a:bodyPr/>
          <a:lstStyle/>
          <a:p>
            <a:fld id="{9953917B-9314-44A8-9CF5-8C1178B13F89}" type="slidenum">
              <a:rPr lang="en-IN" smtClean="0"/>
              <a:t>49</a:t>
            </a:fld>
            <a:endParaRPr lang="en-IN"/>
          </a:p>
        </p:txBody>
      </p:sp>
    </p:spTree>
    <p:extLst>
      <p:ext uri="{BB962C8B-B14F-4D97-AF65-F5344CB8AC3E}">
        <p14:creationId xmlns:p14="http://schemas.microsoft.com/office/powerpoint/2010/main" val="2647569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2. Negation as a Universal Category</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All human communication systems contain a representation of negation. </a:t>
            </a:r>
          </a:p>
          <a:p>
            <a:pPr marL="342900" indent="-34290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It is one of the most important aspects of the human communication system. </a:t>
            </a: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No animal communication system contains negative utterances.</a:t>
            </a:r>
          </a:p>
          <a:p>
            <a:pPr marL="342900" indent="-342900" algn="l">
              <a:lnSpc>
                <a:spcPct val="150000"/>
              </a:lnSpc>
              <a:spcBef>
                <a:spcPts val="0"/>
              </a:spcBef>
              <a:buFont typeface="Wingdings" panose="05000000000000000000" pitchFamily="2" charset="2"/>
              <a:buChar char="Ø"/>
            </a:pPr>
            <a:r>
              <a:rPr lang="en-IN" sz="2000" dirty="0">
                <a:effectLst/>
                <a:latin typeface="Times New Roman" panose="02020603050405020304" pitchFamily="18" charset="0"/>
                <a:ea typeface="Calibri" panose="020F0502020204030204" pitchFamily="34" charset="0"/>
              </a:rPr>
              <a:t>So, </a:t>
            </a:r>
            <a:r>
              <a:rPr lang="en-IN" sz="2000" b="1" dirty="0">
                <a:effectLst/>
                <a:latin typeface="Times New Roman" panose="02020603050405020304" pitchFamily="18" charset="0"/>
                <a:ea typeface="Calibri" panose="020F0502020204030204" pitchFamily="34" charset="0"/>
              </a:rPr>
              <a:t>negation is a universal grammatical category present in all natural languages of the world</a:t>
            </a:r>
            <a:r>
              <a:rPr lang="en-IN" sz="2000" dirty="0">
                <a:effectLst/>
                <a:latin typeface="Times New Roman" panose="02020603050405020304" pitchFamily="18" charset="0"/>
                <a:ea typeface="Calibri" panose="020F0502020204030204" pitchFamily="34" charset="0"/>
              </a:rPr>
              <a:t>, and every language has its own rules for marking negation and ways to use it. </a:t>
            </a: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5</a:t>
            </a:fld>
            <a:endParaRPr lang="en-IN"/>
          </a:p>
        </p:txBody>
      </p:sp>
    </p:spTree>
    <p:extLst>
      <p:ext uri="{BB962C8B-B14F-4D97-AF65-F5344CB8AC3E}">
        <p14:creationId xmlns:p14="http://schemas.microsoft.com/office/powerpoint/2010/main" val="40360575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8F74DC-8002-0627-C97F-456F68D48F9E}"/>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F365BC27-AA86-2F03-DC79-AF2C9ADC26B1}"/>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u="none" strike="noStrike" baseline="0" dirty="0">
                <a:latin typeface="Times New Roman" panose="02020603050405020304" pitchFamily="18" charset="0"/>
                <a:cs typeface="Times New Roman" panose="02020603050405020304" pitchFamily="18" charset="0"/>
              </a:rPr>
              <a:t>NPIs in the Context of Modals</a:t>
            </a:r>
          </a:p>
          <a:p>
            <a:pPr marL="285750" indent="-28575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NPIs such as </a:t>
            </a:r>
            <a:r>
              <a:rPr lang="en-US" sz="2000" b="1" i="1" u="none" strike="noStrike" baseline="0" dirty="0">
                <a:latin typeface="Times New Roman" panose="02020603050405020304" pitchFamily="18" charset="0"/>
                <a:cs typeface="Times New Roman" panose="02020603050405020304" pitchFamily="18" charset="0"/>
              </a:rPr>
              <a:t>ek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‘even one/any’ , </a:t>
            </a:r>
            <a:r>
              <a:rPr lang="en-US" sz="2000" b="1" i="1" u="none" strike="noStrike" baseline="0" dirty="0">
                <a:latin typeface="Times New Roman" panose="02020603050405020304" pitchFamily="18" charset="0"/>
                <a:cs typeface="Times New Roman" panose="02020603050405020304" pitchFamily="18" charset="0"/>
              </a:rPr>
              <a:t>koi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a:t>
            </a:r>
            <a:r>
              <a:rPr lang="en-US" sz="2000" b="1" i="1" u="none" strike="noStrike" baseline="0" dirty="0" err="1">
                <a:latin typeface="Times New Roman" panose="02020603050405020304" pitchFamily="18" charset="0"/>
                <a:cs typeface="Times New Roman" panose="02020603050405020304" pitchFamily="18" charset="0"/>
              </a:rPr>
              <a:t>kisii</a:t>
            </a:r>
            <a:r>
              <a:rPr lang="en-US" sz="2000" b="1" i="1"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 and </a:t>
            </a:r>
            <a:r>
              <a:rPr lang="en-US" sz="2000" b="1" i="1" u="none" strike="noStrike" baseline="0" dirty="0" err="1">
                <a:latin typeface="Times New Roman" panose="02020603050405020304" pitchFamily="18" charset="0"/>
                <a:cs typeface="Times New Roman" panose="02020603050405020304" pitchFamily="18" charset="0"/>
              </a:rPr>
              <a:t>kuch</a:t>
            </a:r>
            <a:r>
              <a:rPr lang="en-US" sz="2000" b="1" i="1" u="none" strike="noStrike" baseline="0" dirty="0">
                <a:latin typeface="Times New Roman" panose="02020603050405020304" pitchFamily="18" charset="0"/>
                <a:cs typeface="Times New Roman" panose="02020603050405020304" pitchFamily="18" charset="0"/>
              </a:rPr>
              <a:t> </a:t>
            </a:r>
            <a:r>
              <a:rPr lang="en-US" sz="2000" b="1" i="1" u="none" strike="noStrike" baseline="0" dirty="0" err="1">
                <a:latin typeface="Times New Roman" panose="02020603050405020304" pitchFamily="18" charset="0"/>
                <a:cs typeface="Times New Roman" panose="02020603050405020304" pitchFamily="18" charset="0"/>
              </a:rPr>
              <a:t>bhii</a:t>
            </a:r>
            <a:r>
              <a:rPr lang="en-US" sz="2000" b="1"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‘anything’  are permitted in the context of a modal.</a:t>
            </a:r>
          </a:p>
          <a:p>
            <a:pPr marL="285750" indent="-28575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lvl="1" algn="l"/>
            <a:r>
              <a:rPr lang="en-IN" sz="1800" b="0" i="0" u="none" strike="noStrike" baseline="0" dirty="0">
                <a:latin typeface="Times New Roman" panose="02020603050405020304" pitchFamily="18" charset="0"/>
                <a:cs typeface="Times New Roman" panose="02020603050405020304" pitchFamily="18" charset="0"/>
              </a:rPr>
              <a:t>(1) us </a:t>
            </a:r>
            <a:r>
              <a:rPr lang="en-IN" sz="1800" b="0" i="0" u="none" strike="noStrike" baseline="0" dirty="0" err="1">
                <a:latin typeface="Times New Roman" panose="02020603050405020304" pitchFamily="18" charset="0"/>
                <a:cs typeface="Times New Roman" panose="02020603050405020304" pitchFamily="18" charset="0"/>
              </a:rPr>
              <a:t>kamre</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mein</a:t>
            </a:r>
            <a:r>
              <a:rPr lang="en-IN" sz="1800" b="0"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a:latin typeface="Times New Roman" panose="02020603050405020304" pitchFamily="18" charset="0"/>
                <a:cs typeface="Times New Roman" panose="02020603050405020304" pitchFamily="18" charset="0"/>
              </a:rPr>
              <a:t>koi </a:t>
            </a:r>
            <a:r>
              <a:rPr lang="en-IN" sz="1800" b="1" i="0" u="none" strike="noStrike" baseline="0" dirty="0" err="1">
                <a:latin typeface="Times New Roman" panose="02020603050405020304" pitchFamily="18" charset="0"/>
                <a:cs typeface="Times New Roman" panose="02020603050405020304" pitchFamily="18" charset="0"/>
              </a:rPr>
              <a:t>bhii</a:t>
            </a:r>
            <a:r>
              <a:rPr lang="en-IN" sz="1800" b="1"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a:latin typeface="Times New Roman" panose="02020603050405020304" pitchFamily="18" charset="0"/>
                <a:cs typeface="Times New Roman" panose="02020603050405020304" pitchFamily="18" charset="0"/>
              </a:rPr>
              <a:t>student  baith </a:t>
            </a:r>
            <a:r>
              <a:rPr lang="en-IN" sz="1800" b="0" i="0" u="none" strike="noStrike" baseline="0" dirty="0" err="1">
                <a:latin typeface="Times New Roman" panose="02020603050405020304" pitchFamily="18" charset="0"/>
                <a:cs typeface="Times New Roman" panose="02020603050405020304" pitchFamily="18" charset="0"/>
              </a:rPr>
              <a:t>sak-taa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hai</a:t>
            </a:r>
            <a:endParaRPr lang="en-IN" sz="1800" b="0" i="0" u="none" strike="noStrike" baseline="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     that room in      </a:t>
            </a:r>
            <a:r>
              <a:rPr lang="en-US" sz="1800" b="1" i="0" u="none" strike="noStrike" baseline="0" dirty="0">
                <a:latin typeface="Times New Roman" panose="02020603050405020304" pitchFamily="18" charset="0"/>
                <a:cs typeface="Times New Roman" panose="02020603050405020304" pitchFamily="18" charset="0"/>
              </a:rPr>
              <a:t>someone even </a:t>
            </a:r>
            <a:r>
              <a:rPr lang="en-US" sz="1800" b="0" i="0" u="none" strike="noStrike" baseline="0" dirty="0">
                <a:latin typeface="Times New Roman" panose="02020603050405020304" pitchFamily="18" charset="0"/>
                <a:cs typeface="Times New Roman" panose="02020603050405020304" pitchFamily="18" charset="0"/>
              </a:rPr>
              <a:t>student   sit    MOD-HAB is</a:t>
            </a:r>
          </a:p>
          <a:p>
            <a:pPr lvl="1" algn="l"/>
            <a:r>
              <a:rPr lang="en-US" sz="1800" b="0" i="0" u="none" strike="noStrike" baseline="0" dirty="0">
                <a:latin typeface="Times New Roman" panose="02020603050405020304" pitchFamily="18" charset="0"/>
                <a:cs typeface="Times New Roman" panose="02020603050405020304" pitchFamily="18" charset="0"/>
              </a:rPr>
              <a:t>     ‘Any student can sit in that room.’</a:t>
            </a:r>
          </a:p>
          <a:p>
            <a:pPr lvl="1" algn="l"/>
            <a:endParaRPr lang="en-US" sz="1800" dirty="0">
              <a:latin typeface="Times New Roman" panose="02020603050405020304" pitchFamily="18" charset="0"/>
              <a:cs typeface="Times New Roman" panose="02020603050405020304" pitchFamily="18" charset="0"/>
            </a:endParaRPr>
          </a:p>
          <a:p>
            <a:pPr lvl="1" algn="l"/>
            <a:r>
              <a:rPr lang="fi-FI" sz="1800" b="0" i="0" u="none" strike="noStrike" baseline="0" dirty="0">
                <a:latin typeface="Times New Roman" panose="02020603050405020304" pitchFamily="18" charset="0"/>
                <a:cs typeface="Times New Roman" panose="02020603050405020304" pitchFamily="18" charset="0"/>
              </a:rPr>
              <a:t>(2) main  </a:t>
            </a:r>
            <a:r>
              <a:rPr lang="fi-FI" sz="1800" b="1" i="0" u="none" strike="noStrike" baseline="0" dirty="0">
                <a:latin typeface="Times New Roman" panose="02020603050405020304" pitchFamily="18" charset="0"/>
                <a:cs typeface="Times New Roman" panose="02020603050405020304" pitchFamily="18" charset="0"/>
              </a:rPr>
              <a:t>kisii  bhii        </a:t>
            </a:r>
            <a:r>
              <a:rPr lang="fi-FI" sz="1800" b="0" i="0" u="none" strike="noStrike" baseline="0" dirty="0">
                <a:latin typeface="Times New Roman" panose="02020603050405020304" pitchFamily="18" charset="0"/>
                <a:cs typeface="Times New Roman" panose="02020603050405020304" pitchFamily="18" charset="0"/>
              </a:rPr>
              <a:t>student se     mil    sak-taa     huung</a:t>
            </a:r>
          </a:p>
          <a:p>
            <a:pPr lvl="1" algn="l"/>
            <a:r>
              <a:rPr lang="en-US" sz="1800" b="0" i="0" u="none" strike="noStrike" baseline="0" dirty="0">
                <a:latin typeface="Times New Roman" panose="02020603050405020304" pitchFamily="18" charset="0"/>
                <a:cs typeface="Times New Roman" panose="02020603050405020304" pitchFamily="18" charset="0"/>
              </a:rPr>
              <a:t>      I        </a:t>
            </a:r>
            <a:r>
              <a:rPr lang="en-US" sz="1800" b="1" i="0" u="none" strike="noStrike" baseline="0" dirty="0">
                <a:latin typeface="Times New Roman" panose="02020603050405020304" pitchFamily="18" charset="0"/>
                <a:cs typeface="Times New Roman" panose="02020603050405020304" pitchFamily="18" charset="0"/>
              </a:rPr>
              <a:t>someone even </a:t>
            </a:r>
            <a:r>
              <a:rPr lang="en-US" sz="1800" b="0" i="0" u="none" strike="noStrike" baseline="0" dirty="0">
                <a:latin typeface="Times New Roman" panose="02020603050405020304" pitchFamily="18" charset="0"/>
                <a:cs typeface="Times New Roman" panose="02020603050405020304" pitchFamily="18" charset="0"/>
              </a:rPr>
              <a:t>student with meet MOD-HAB am</a:t>
            </a:r>
          </a:p>
          <a:p>
            <a:pPr lvl="1" algn="l"/>
            <a:r>
              <a:rPr lang="en-US" sz="1800" b="0" i="0" u="none" strike="noStrike" baseline="0" dirty="0">
                <a:latin typeface="Times New Roman" panose="02020603050405020304" pitchFamily="18" charset="0"/>
                <a:cs typeface="Times New Roman" panose="02020603050405020304" pitchFamily="18" charset="0"/>
              </a:rPr>
              <a:t>      ‘I can meet with any student.’</a:t>
            </a:r>
          </a:p>
          <a:p>
            <a:pPr lvl="1" algn="l"/>
            <a:endParaRPr lang="en-US" sz="1800" dirty="0">
              <a:latin typeface="Times New Roman" panose="02020603050405020304" pitchFamily="18" charset="0"/>
              <a:cs typeface="Times New Roman" panose="02020603050405020304" pitchFamily="18" charset="0"/>
            </a:endParaRPr>
          </a:p>
          <a:p>
            <a:pPr lvl="1" algn="l"/>
            <a:r>
              <a:rPr lang="fi-FI" sz="1800" b="0" i="0" u="none" strike="noStrike" baseline="0" dirty="0">
                <a:latin typeface="Times New Roman" panose="02020603050405020304" pitchFamily="18" charset="0"/>
                <a:cs typeface="Times New Roman" panose="02020603050405020304" pitchFamily="18" charset="0"/>
              </a:rPr>
              <a:t>(3) aap  </a:t>
            </a:r>
            <a:r>
              <a:rPr lang="fi-FI" sz="1800" b="1" i="0" u="none" strike="noStrike" baseline="0" dirty="0">
                <a:latin typeface="Times New Roman" panose="02020603050405020304" pitchFamily="18" charset="0"/>
                <a:cs typeface="Times New Roman" panose="02020603050405020304" pitchFamily="18" charset="0"/>
              </a:rPr>
              <a:t>kuch bhii        </a:t>
            </a:r>
            <a:r>
              <a:rPr lang="fi-FI" sz="1800" b="0" i="0" u="none" strike="noStrike" baseline="0" dirty="0">
                <a:latin typeface="Times New Roman" panose="02020603050405020304" pitchFamily="18" charset="0"/>
                <a:cs typeface="Times New Roman" panose="02020603050405020304" pitchFamily="18" charset="0"/>
              </a:rPr>
              <a:t>khaa sak-te         hai</a:t>
            </a:r>
          </a:p>
          <a:p>
            <a:pPr lvl="1" algn="l"/>
            <a:r>
              <a:rPr lang="en-US" sz="1800" b="0" i="0" u="none" strike="noStrike" baseline="0" dirty="0">
                <a:latin typeface="Times New Roman" panose="02020603050405020304" pitchFamily="18" charset="0"/>
                <a:cs typeface="Times New Roman" panose="02020603050405020304" pitchFamily="18" charset="0"/>
              </a:rPr>
              <a:t>     you  </a:t>
            </a:r>
            <a:r>
              <a:rPr lang="en-US" sz="1800" b="1" i="0" u="none" strike="noStrike" baseline="0" dirty="0">
                <a:latin typeface="Times New Roman" panose="02020603050405020304" pitchFamily="18" charset="0"/>
                <a:cs typeface="Times New Roman" panose="02020603050405020304" pitchFamily="18" charset="0"/>
              </a:rPr>
              <a:t>anything even </a:t>
            </a:r>
            <a:r>
              <a:rPr lang="en-US" sz="1800" b="0" i="0" u="none" strike="noStrike" baseline="0" dirty="0">
                <a:latin typeface="Times New Roman" panose="02020603050405020304" pitchFamily="18" charset="0"/>
                <a:cs typeface="Times New Roman" panose="02020603050405020304" pitchFamily="18" charset="0"/>
              </a:rPr>
              <a:t>eat    MOD-HAB are</a:t>
            </a:r>
          </a:p>
          <a:p>
            <a:pPr lvl="1" algn="l"/>
            <a:r>
              <a:rPr lang="en-IN" sz="1800" b="0" i="0" u="none" strike="noStrike" baseline="0" dirty="0">
                <a:latin typeface="Times New Roman" panose="02020603050405020304" pitchFamily="18" charset="0"/>
                <a:cs typeface="Times New Roman" panose="02020603050405020304" pitchFamily="18" charset="0"/>
              </a:rPr>
              <a:t>     ‘You can eat anything.’</a:t>
            </a:r>
            <a:endParaRPr lang="en-US" sz="2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EF88CA8-0EB9-9965-4721-EBBDF2BFB7D0}"/>
              </a:ext>
            </a:extLst>
          </p:cNvPr>
          <p:cNvSpPr>
            <a:spLocks noGrp="1"/>
          </p:cNvSpPr>
          <p:nvPr>
            <p:ph type="sldNum" sz="quarter" idx="12"/>
          </p:nvPr>
        </p:nvSpPr>
        <p:spPr/>
        <p:txBody>
          <a:bodyPr/>
          <a:lstStyle/>
          <a:p>
            <a:fld id="{9953917B-9314-44A8-9CF5-8C1178B13F89}" type="slidenum">
              <a:rPr lang="en-IN" smtClean="0"/>
              <a:t>50</a:t>
            </a:fld>
            <a:endParaRPr lang="en-IN"/>
          </a:p>
        </p:txBody>
      </p:sp>
    </p:spTree>
    <p:extLst>
      <p:ext uri="{BB962C8B-B14F-4D97-AF65-F5344CB8AC3E}">
        <p14:creationId xmlns:p14="http://schemas.microsoft.com/office/powerpoint/2010/main" val="396354352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A75F3-3088-CD7E-DA12-005D11C3A89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82AC3F69-5A7E-C673-DCFB-A375FAF7C115}"/>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i="1" u="none" strike="noStrike" baseline="0" dirty="0">
                <a:latin typeface="Times New Roman" panose="02020603050405020304" pitchFamily="18" charset="0"/>
                <a:cs typeface="Times New Roman" panose="02020603050405020304" pitchFamily="18" charset="0"/>
              </a:rPr>
              <a:t>NPIs in the Context of Adversative Predicates</a:t>
            </a:r>
          </a:p>
          <a:p>
            <a:pPr marL="342900" indent="-342900" algn="l">
              <a:buFont typeface="Wingdings" panose="05000000000000000000" pitchFamily="2" charset="2"/>
              <a:buChar char="Ø"/>
            </a:pPr>
            <a:r>
              <a:rPr lang="en-IN" sz="2000" b="0" i="0" u="none" strike="noStrike" baseline="0" dirty="0">
                <a:latin typeface="Times New Roman" panose="02020603050405020304" pitchFamily="18" charset="0"/>
                <a:cs typeface="Times New Roman" panose="02020603050405020304" pitchFamily="18" charset="0"/>
              </a:rPr>
              <a:t>NPIs like </a:t>
            </a:r>
            <a:r>
              <a:rPr lang="en-US" sz="2000" b="0" i="1" u="none" strike="noStrike" baseline="0" dirty="0">
                <a:latin typeface="Times New Roman" panose="02020603050405020304" pitchFamily="18" charset="0"/>
                <a:cs typeface="Times New Roman" panose="02020603050405020304" pitchFamily="18" charset="0"/>
              </a:rPr>
              <a:t>ek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‘even one/any’, </a:t>
            </a:r>
            <a:r>
              <a:rPr lang="en-US" sz="2000" b="0" i="1" u="none" strike="noStrike" baseline="0" dirty="0">
                <a:latin typeface="Times New Roman" panose="02020603050405020304" pitchFamily="18" charset="0"/>
                <a:cs typeface="Times New Roman" panose="02020603050405020304" pitchFamily="18" charset="0"/>
              </a:rPr>
              <a:t>koi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a:t>
            </a:r>
            <a:r>
              <a:rPr lang="en-US" sz="2000" b="0" i="1" u="none" strike="noStrike" baseline="0" dirty="0" err="1">
                <a:latin typeface="Times New Roman" panose="02020603050405020304" pitchFamily="18" charset="0"/>
                <a:cs typeface="Times New Roman" panose="02020603050405020304" pitchFamily="18" charset="0"/>
              </a:rPr>
              <a:t>kisii</a:t>
            </a:r>
            <a:r>
              <a:rPr lang="en-US" sz="2000" b="0" i="1"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 and </a:t>
            </a:r>
            <a:r>
              <a:rPr lang="en-US" sz="2000" b="0" i="1" u="none" strike="noStrike" baseline="0" dirty="0" err="1">
                <a:latin typeface="Times New Roman" panose="02020603050405020304" pitchFamily="18" charset="0"/>
                <a:cs typeface="Times New Roman" panose="02020603050405020304" pitchFamily="18" charset="0"/>
              </a:rPr>
              <a:t>kuch</a:t>
            </a:r>
            <a:r>
              <a:rPr lang="en-US" sz="2000" b="0" i="1" u="none" strike="noStrike" baseline="0" dirty="0">
                <a:latin typeface="Times New Roman" panose="02020603050405020304" pitchFamily="18" charset="0"/>
                <a:cs typeface="Times New Roman" panose="02020603050405020304" pitchFamily="18" charset="0"/>
              </a:rPr>
              <a:t> </a:t>
            </a:r>
            <a:r>
              <a:rPr lang="en-US" sz="2000" b="0" i="1" u="none" strike="noStrike" baseline="0" dirty="0" err="1">
                <a:latin typeface="Times New Roman" panose="02020603050405020304" pitchFamily="18" charset="0"/>
                <a:cs typeface="Times New Roman" panose="02020603050405020304" pitchFamily="18" charset="0"/>
              </a:rPr>
              <a:t>bhii</a:t>
            </a:r>
            <a:r>
              <a:rPr lang="en-US" sz="2000" b="0" i="1" u="none" strike="noStrike" baseline="0" dirty="0">
                <a:latin typeface="Times New Roman" panose="02020603050405020304" pitchFamily="18" charset="0"/>
                <a:cs typeface="Times New Roman" panose="02020603050405020304" pitchFamily="18" charset="0"/>
              </a:rPr>
              <a:t> </a:t>
            </a:r>
            <a:r>
              <a:rPr lang="en-US" sz="2000" b="0" i="0" u="none" strike="noStrike" baseline="0" dirty="0">
                <a:latin typeface="Times New Roman" panose="02020603050405020304" pitchFamily="18" charset="0"/>
                <a:cs typeface="Times New Roman" panose="02020603050405020304" pitchFamily="18" charset="0"/>
              </a:rPr>
              <a:t>‘anything’ are permitted in the context of an adversative predicate</a:t>
            </a:r>
          </a:p>
          <a:p>
            <a:pPr marL="342900" indent="-342900" algn="l">
              <a:buFont typeface="Wingdings" panose="05000000000000000000" pitchFamily="2" charset="2"/>
              <a:buChar char="Ø"/>
            </a:pPr>
            <a:endParaRPr lang="en-US" sz="2000" b="0" i="0" u="none" strike="noStrike" baseline="0" dirty="0">
              <a:latin typeface="Times New Roman" panose="02020603050405020304" pitchFamily="18" charset="0"/>
              <a:cs typeface="Times New Roman" panose="02020603050405020304" pitchFamily="18" charset="0"/>
            </a:endParaRPr>
          </a:p>
          <a:p>
            <a:pPr lvl="1" algn="l"/>
            <a:r>
              <a:rPr lang="en-IN" sz="1800" b="0" i="0" u="none" strike="noStrike" baseline="0" dirty="0">
                <a:latin typeface="Times New Roman" panose="02020603050405020304" pitchFamily="18" charset="0"/>
                <a:cs typeface="Times New Roman" panose="02020603050405020304" pitchFamily="18" charset="0"/>
              </a:rPr>
              <a:t>(1) </a:t>
            </a:r>
            <a:r>
              <a:rPr lang="en-IN" sz="1800" b="0" i="0" u="none" strike="noStrike" baseline="0" dirty="0" err="1">
                <a:latin typeface="Times New Roman" panose="02020603050405020304" pitchFamily="18" charset="0"/>
                <a:cs typeface="Times New Roman" panose="02020603050405020304" pitchFamily="18" charset="0"/>
              </a:rPr>
              <a:t>mujhe</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aascarya</a:t>
            </a:r>
            <a:r>
              <a:rPr lang="en-IN" sz="1800" b="0"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hai</a:t>
            </a:r>
            <a:r>
              <a:rPr lang="en-IN" sz="1800" b="0" i="0" u="none" strike="noStrike" baseline="0" dirty="0">
                <a:latin typeface="Times New Roman" panose="02020603050405020304" pitchFamily="18" charset="0"/>
                <a:cs typeface="Times New Roman" panose="02020603050405020304" pitchFamily="18" charset="0"/>
              </a:rPr>
              <a:t> ki     kal         </a:t>
            </a:r>
            <a:r>
              <a:rPr lang="en-IN" sz="1800" b="0" i="0" u="none" strike="noStrike" baseline="0" dirty="0" err="1">
                <a:latin typeface="Times New Roman" panose="02020603050405020304" pitchFamily="18" charset="0"/>
                <a:cs typeface="Times New Roman" panose="02020603050405020304" pitchFamily="18" charset="0"/>
              </a:rPr>
              <a:t>aap</a:t>
            </a:r>
            <a:r>
              <a:rPr lang="en-IN" sz="1800" b="0" i="0" u="none" strike="noStrike" baseline="0" dirty="0">
                <a:latin typeface="Times New Roman" panose="02020603050405020304" pitchFamily="18" charset="0"/>
                <a:cs typeface="Times New Roman" panose="02020603050405020304" pitchFamily="18" charset="0"/>
              </a:rPr>
              <a:t>-ne </a:t>
            </a:r>
            <a:r>
              <a:rPr lang="en-IN" sz="1800" b="1" i="0" u="none" strike="noStrike" baseline="0" dirty="0" err="1">
                <a:latin typeface="Times New Roman" panose="02020603050405020304" pitchFamily="18" charset="0"/>
                <a:cs typeface="Times New Roman" panose="02020603050405020304" pitchFamily="18" charset="0"/>
              </a:rPr>
              <a:t>kuch</a:t>
            </a:r>
            <a:r>
              <a:rPr lang="en-IN" sz="1800" b="1" i="0" u="none" strike="noStrike" baseline="0" dirty="0">
                <a:latin typeface="Times New Roman" panose="02020603050405020304" pitchFamily="18" charset="0"/>
                <a:cs typeface="Times New Roman" panose="02020603050405020304" pitchFamily="18" charset="0"/>
              </a:rPr>
              <a:t> </a:t>
            </a:r>
            <a:r>
              <a:rPr lang="en-IN" sz="1800" b="1" i="0" u="none" strike="noStrike" baseline="0" dirty="0" err="1">
                <a:latin typeface="Times New Roman" panose="02020603050405020304" pitchFamily="18" charset="0"/>
                <a:cs typeface="Times New Roman" panose="02020603050405020304" pitchFamily="18" charset="0"/>
              </a:rPr>
              <a:t>bhii</a:t>
            </a:r>
            <a:r>
              <a:rPr lang="en-IN" sz="1800" b="1" i="0" u="none" strike="noStrike" baseline="0" dirty="0">
                <a:latin typeface="Times New Roman" panose="02020603050405020304" pitchFamily="18" charset="0"/>
                <a:cs typeface="Times New Roman" panose="02020603050405020304" pitchFamily="18" charset="0"/>
              </a:rPr>
              <a:t> </a:t>
            </a:r>
            <a:r>
              <a:rPr lang="en-IN" sz="1800" b="0" i="0" u="none" strike="noStrike" baseline="0" dirty="0" err="1">
                <a:latin typeface="Times New Roman" panose="02020603050405020304" pitchFamily="18" charset="0"/>
                <a:cs typeface="Times New Roman" panose="02020603050405020304" pitchFamily="18" charset="0"/>
              </a:rPr>
              <a:t>khaa-yaa</a:t>
            </a:r>
            <a:endParaRPr lang="en-IN" sz="1800" b="0" i="0" u="none" strike="noStrike" baseline="0" dirty="0">
              <a:latin typeface="Times New Roman" panose="02020603050405020304" pitchFamily="18" charset="0"/>
              <a:cs typeface="Times New Roman" panose="02020603050405020304" pitchFamily="18" charset="0"/>
            </a:endParaRPr>
          </a:p>
          <a:p>
            <a:pPr lvl="1" algn="l"/>
            <a:r>
              <a:rPr lang="en-US" sz="1800" b="0" i="0" u="none" strike="noStrike" baseline="0" dirty="0">
                <a:latin typeface="Times New Roman" panose="02020603050405020304" pitchFamily="18" charset="0"/>
                <a:cs typeface="Times New Roman" panose="02020603050405020304" pitchFamily="18" charset="0"/>
              </a:rPr>
              <a:t>      I-DAT  surprise  is  that yesterday you-ERG </a:t>
            </a:r>
            <a:r>
              <a:rPr lang="en-US" sz="1800" b="1" i="0" u="none" strike="noStrike" baseline="0" dirty="0">
                <a:latin typeface="Times New Roman" panose="02020603050405020304" pitchFamily="18" charset="0"/>
                <a:cs typeface="Times New Roman" panose="02020603050405020304" pitchFamily="18" charset="0"/>
              </a:rPr>
              <a:t>something even </a:t>
            </a:r>
            <a:r>
              <a:rPr lang="en-IN" sz="1800" b="0" i="0" u="none" strike="noStrike" baseline="0" dirty="0">
                <a:latin typeface="Times New Roman" panose="02020603050405020304" pitchFamily="18" charset="0"/>
                <a:cs typeface="Times New Roman" panose="02020603050405020304" pitchFamily="18" charset="0"/>
              </a:rPr>
              <a:t>eat-PERF</a:t>
            </a:r>
          </a:p>
          <a:p>
            <a:pPr lvl="1" algn="l"/>
            <a:r>
              <a:rPr lang="en-US" sz="1800" b="0" i="0" u="none" strike="noStrike" baseline="0" dirty="0">
                <a:latin typeface="Times New Roman" panose="02020603050405020304" pitchFamily="18" charset="0"/>
                <a:cs typeface="Times New Roman" panose="02020603050405020304" pitchFamily="18" charset="0"/>
              </a:rPr>
              <a:t>      ‘I am surprised that you ate anything.’</a:t>
            </a:r>
            <a:endParaRPr lang="en-US" sz="18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41D97A4A-D27A-64A1-A94A-7090C94B9FAC}"/>
              </a:ext>
            </a:extLst>
          </p:cNvPr>
          <p:cNvSpPr>
            <a:spLocks noGrp="1"/>
          </p:cNvSpPr>
          <p:nvPr>
            <p:ph type="sldNum" sz="quarter" idx="12"/>
          </p:nvPr>
        </p:nvSpPr>
        <p:spPr/>
        <p:txBody>
          <a:bodyPr/>
          <a:lstStyle/>
          <a:p>
            <a:fld id="{9953917B-9314-44A8-9CF5-8C1178B13F89}" type="slidenum">
              <a:rPr lang="en-IN" smtClean="0"/>
              <a:t>51</a:t>
            </a:fld>
            <a:endParaRPr lang="en-IN"/>
          </a:p>
        </p:txBody>
      </p:sp>
    </p:spTree>
    <p:extLst>
      <p:ext uri="{BB962C8B-B14F-4D97-AF65-F5344CB8AC3E}">
        <p14:creationId xmlns:p14="http://schemas.microsoft.com/office/powerpoint/2010/main" val="26502906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CA4B8-3D92-08EA-84BE-61BED6B1D6E6}"/>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C3A570A-35FD-A894-179A-A363E675FD26}"/>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References</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Dryer, Matthew. 1988. Universals of negative position. In M. Hammond, E. Moravcsik and</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J. R. Wirth (eds), Studies in Syntactic Typology. Typological Studies in language 17. Amsterdam: John   </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     Benjamins. (93-124).</a:t>
            </a:r>
          </a:p>
          <a:p>
            <a:pPr algn="l">
              <a:lnSpc>
                <a:spcPct val="150000"/>
              </a:lnSpc>
              <a:spcBef>
                <a:spcPts val="0"/>
              </a:spcBef>
            </a:pPr>
            <a:r>
              <a:rPr lang="en-US" sz="2000" dirty="0">
                <a:latin typeface="Times New Roman" panose="02020603050405020304" pitchFamily="18" charset="0"/>
                <a:cs typeface="Times New Roman" panose="02020603050405020304" pitchFamily="18" charset="0"/>
              </a:rPr>
              <a:t>Kumar, Rajesh (2006). </a:t>
            </a:r>
            <a:r>
              <a:rPr lang="en-US" sz="2000" i="1" dirty="0">
                <a:latin typeface="Times New Roman" panose="02020603050405020304" pitchFamily="18" charset="0"/>
                <a:cs typeface="Times New Roman" panose="02020603050405020304" pitchFamily="18" charset="0"/>
              </a:rPr>
              <a:t>Negation And Licensing of Negative Polarity Items In Hindi Syntax</a:t>
            </a:r>
            <a:r>
              <a:rPr lang="en-US" sz="2000" dirty="0">
                <a:latin typeface="Times New Roman" panose="02020603050405020304" pitchFamily="18" charset="0"/>
                <a:cs typeface="Times New Roman" panose="02020603050405020304" pitchFamily="18" charset="0"/>
              </a:rPr>
              <a:t>. Routledge</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E9AE485-B4EA-FA1C-C880-CED6265AC0DC}"/>
              </a:ext>
            </a:extLst>
          </p:cNvPr>
          <p:cNvSpPr>
            <a:spLocks noGrp="1"/>
          </p:cNvSpPr>
          <p:nvPr>
            <p:ph type="sldNum" sz="quarter" idx="12"/>
          </p:nvPr>
        </p:nvSpPr>
        <p:spPr/>
        <p:txBody>
          <a:bodyPr/>
          <a:lstStyle/>
          <a:p>
            <a:fld id="{9953917B-9314-44A8-9CF5-8C1178B13F89}" type="slidenum">
              <a:rPr lang="en-IN" smtClean="0"/>
              <a:t>52</a:t>
            </a:fld>
            <a:endParaRPr lang="en-IN"/>
          </a:p>
        </p:txBody>
      </p:sp>
    </p:spTree>
    <p:extLst>
      <p:ext uri="{BB962C8B-B14F-4D97-AF65-F5344CB8AC3E}">
        <p14:creationId xmlns:p14="http://schemas.microsoft.com/office/powerpoint/2010/main" val="4118354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Negation is a universal phenomenon that occurs in all natural languages.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It is a simple syntactic operation by which speakers negate (or deny) a certain proposition expressed by the sentence. </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But how languages express negation varies across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can be done in a number of ways, in different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Most of the languages employ `negative words' to express negation </a:t>
            </a: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6</a:t>
            </a:fld>
            <a:endParaRPr lang="en-IN"/>
          </a:p>
        </p:txBody>
      </p:sp>
    </p:spTree>
    <p:extLst>
      <p:ext uri="{BB962C8B-B14F-4D97-AF65-F5344CB8AC3E}">
        <p14:creationId xmlns:p14="http://schemas.microsoft.com/office/powerpoint/2010/main" val="755812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936172" y="564923"/>
            <a:ext cx="11179628" cy="5791427"/>
          </a:xfrm>
        </p:spPr>
        <p:txBody>
          <a:bodyPr>
            <a:normAutofit/>
          </a:bodyPr>
          <a:lstStyle/>
          <a:p>
            <a:pPr algn="l">
              <a:lnSpc>
                <a:spcPct val="150000"/>
              </a:lnSpc>
              <a:spcBef>
                <a:spcPts val="0"/>
              </a:spcBef>
            </a:pPr>
            <a:r>
              <a:rPr lang="en-US" sz="2000" b="1" dirty="0">
                <a:latin typeface="Times New Roman" panose="02020603050405020304" pitchFamily="18" charset="0"/>
                <a:cs typeface="Times New Roman" panose="02020603050405020304" pitchFamily="18" charset="0"/>
              </a:rPr>
              <a:t>3. Negation typology: Negation and their order in Languages of the world</a:t>
            </a:r>
          </a:p>
          <a:p>
            <a:pPr marL="594995" indent="-342900" algn="just">
              <a:buFont typeface="Wingdings" panose="05000000000000000000" pitchFamily="2" charset="2"/>
              <a:buChar char="Ø"/>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Recall the six logically possible orders of the three clausal elements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subject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object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and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verb</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p>
          <a:p>
            <a:pPr marL="252095" algn="just"/>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SOV, SVO, VSO, VOS, OVS, and OSV.</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7</a:t>
            </a:fld>
            <a:endParaRPr lang="en-IN"/>
          </a:p>
        </p:txBody>
      </p:sp>
    </p:spTree>
    <p:extLst>
      <p:ext uri="{BB962C8B-B14F-4D97-AF65-F5344CB8AC3E}">
        <p14:creationId xmlns:p14="http://schemas.microsoft.com/office/powerpoint/2010/main" val="2700598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D19F8-C2BD-8D26-BD9E-8B9AF8A08E44}"/>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2C0E13F5-2AA1-556E-55E0-7EA8630B4FF8}"/>
              </a:ext>
            </a:extLst>
          </p:cNvPr>
          <p:cNvSpPr>
            <a:spLocks noGrp="1"/>
          </p:cNvSpPr>
          <p:nvPr>
            <p:ph type="subTitle" idx="1"/>
          </p:nvPr>
        </p:nvSpPr>
        <p:spPr>
          <a:xfrm>
            <a:off x="729343" y="564923"/>
            <a:ext cx="11168742" cy="6156552"/>
          </a:xfrm>
        </p:spPr>
        <p:txBody>
          <a:bodyPr>
            <a:normAutofit/>
          </a:bodyPr>
          <a:lstStyle/>
          <a:p>
            <a:pPr marL="252095" algn="just"/>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31F5CBEF-86E7-9F8F-2A0E-F16D056B74D9}"/>
              </a:ext>
            </a:extLst>
          </p:cNvPr>
          <p:cNvSpPr>
            <a:spLocks noGrp="1"/>
          </p:cNvSpPr>
          <p:nvPr>
            <p:ph type="sldNum" sz="quarter" idx="12"/>
          </p:nvPr>
        </p:nvSpPr>
        <p:spPr/>
        <p:txBody>
          <a:bodyPr/>
          <a:lstStyle/>
          <a:p>
            <a:fld id="{9953917B-9314-44A8-9CF5-8C1178B13F89}" type="slidenum">
              <a:rPr lang="en-IN" smtClean="0"/>
              <a:t>8</a:t>
            </a:fld>
            <a:endParaRPr lang="en-IN"/>
          </a:p>
        </p:txBody>
      </p:sp>
      <p:sp>
        <p:nvSpPr>
          <p:cNvPr id="4" name="TextBox 3">
            <a:extLst>
              <a:ext uri="{FF2B5EF4-FFF2-40B4-BE49-F238E27FC236}">
                <a16:creationId xmlns:a16="http://schemas.microsoft.com/office/drawing/2014/main" id="{67CDE067-57E3-E6EE-B6C0-E8D0A5EDE556}"/>
              </a:ext>
            </a:extLst>
          </p:cNvPr>
          <p:cNvSpPr txBox="1"/>
          <p:nvPr/>
        </p:nvSpPr>
        <p:spPr>
          <a:xfrm>
            <a:off x="892629" y="457201"/>
            <a:ext cx="10798628" cy="6247864"/>
          </a:xfrm>
          <a:prstGeom prst="rect">
            <a:avLst/>
          </a:prstGeom>
          <a:noFill/>
        </p:spPr>
        <p:txBody>
          <a:bodyPr wrap="square">
            <a:spAutoFit/>
          </a:bodyPr>
          <a:lstStyle/>
          <a:p>
            <a:pPr marL="252095" algn="just"/>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Six logically possible word orders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in languages*</a:t>
            </a:r>
          </a:p>
          <a:p>
            <a:pPr marL="252095" algn="just"/>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(1)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Korean (SOV)</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kiho</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-ka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saca</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-lil</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cha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-ass-ta</a:t>
            </a:r>
          </a:p>
          <a:p>
            <a:pPr marL="709295" lvl="1" algn="just"/>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Keeho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-NOM  lion-ACC   kick-PST-IND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Keeho</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kicked the/a lion.'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(2)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Thai (SVO)</a:t>
            </a:r>
            <a:endPar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b="1" kern="100" dirty="0" err="1">
                <a:effectLst/>
                <a:latin typeface="Times New Roman" panose="02020603050405020304" pitchFamily="18" charset="0"/>
                <a:ea typeface="Calibri" panose="020F0502020204030204" pitchFamily="34" charset="0"/>
                <a:cs typeface="Times New Roman" panose="02020603050405020304" pitchFamily="18" charset="0"/>
              </a:rPr>
              <a:t>khon</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nii</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kat</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maa </a:t>
            </a:r>
            <a:r>
              <a:rPr lang="en-US" sz="2000" kern="100" dirty="0" err="1">
                <a:effectLst/>
                <a:latin typeface="Times New Roman" panose="02020603050405020304" pitchFamily="18" charset="0"/>
                <a:ea typeface="Calibri" panose="020F0502020204030204" pitchFamily="34" charset="0"/>
                <a:cs typeface="Times New Roman" panose="02020603050405020304" pitchFamily="18" charset="0"/>
              </a:rPr>
              <a:t>tua</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nan</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man  this   bite   dog CL  that</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709295" lvl="1" algn="just"/>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'This man bit that dog.’</a:t>
            </a:r>
          </a:p>
          <a:p>
            <a:pPr marL="709295" lvl="1" algn="just"/>
            <a:endParaRPr lang="en-US"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US" sz="2000" kern="100" dirty="0">
                <a:latin typeface="Times New Roman" panose="02020603050405020304" pitchFamily="18" charset="0"/>
                <a:ea typeface="Calibri" panose="020F0502020204030204" pitchFamily="34" charset="0"/>
                <a:cs typeface="Times New Roman" panose="02020603050405020304" pitchFamily="18" charset="0"/>
              </a:rPr>
              <a:t>(3) </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Welsh (VSO)</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latin typeface="Times New Roman" panose="02020603050405020304" pitchFamily="18" charset="0"/>
                <a:ea typeface="Calibri" panose="020F0502020204030204" pitchFamily="34" charset="0"/>
                <a:cs typeface="Times New Roman" panose="02020603050405020304" pitchFamily="18" charset="0"/>
              </a:rPr>
              <a:t>Lladdodd</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latin typeface="Times New Roman" panose="02020603050405020304" pitchFamily="18" charset="0"/>
                <a:ea typeface="Calibri" panose="020F0502020204030204" pitchFamily="34" charset="0"/>
                <a:cs typeface="Times New Roman" panose="02020603050405020304" pitchFamily="18" charset="0"/>
              </a:rPr>
              <a:t>draig</a:t>
            </a:r>
            <a:r>
              <a:rPr lang="en-US"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US" sz="2000" b="1" kern="100" dirty="0" err="1">
                <a:latin typeface="Times New Roman" panose="02020603050405020304" pitchFamily="18" charset="0"/>
                <a:ea typeface="Calibri" panose="020F0502020204030204" pitchFamily="34" charset="0"/>
                <a:cs typeface="Times New Roman" panose="02020603050405020304" pitchFamily="18" charset="0"/>
              </a:rPr>
              <a:t>ddyn</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killed         dragon  man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'A dragon killed a man.’</a:t>
            </a:r>
          </a:p>
          <a:p>
            <a:pPr marL="252095" algn="just">
              <a:lnSpc>
                <a:spcPct val="100000"/>
              </a:lnSpc>
              <a:spcBef>
                <a:spcPts val="0"/>
              </a:spcBef>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endParaRPr lang="en-US"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 this word order is repeated from the previous lecture (1)]</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709295" lvl="1" algn="just"/>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 name="Subtitle 2">
            <a:extLst>
              <a:ext uri="{FF2B5EF4-FFF2-40B4-BE49-F238E27FC236}">
                <a16:creationId xmlns:a16="http://schemas.microsoft.com/office/drawing/2014/main" id="{876B0067-FF9F-F091-758E-D144BEBE3452}"/>
              </a:ext>
            </a:extLst>
          </p:cNvPr>
          <p:cNvSpPr txBox="1">
            <a:spLocks/>
          </p:cNvSpPr>
          <p:nvPr/>
        </p:nvSpPr>
        <p:spPr>
          <a:xfrm>
            <a:off x="6313714" y="1113290"/>
            <a:ext cx="5295900" cy="463141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52095" algn="just"/>
            <a:r>
              <a:rPr lang="pt-BR" sz="2000" kern="100" dirty="0">
                <a:latin typeface="Times New Roman" panose="02020603050405020304" pitchFamily="18" charset="0"/>
                <a:ea typeface="Calibri" panose="020F0502020204030204" pitchFamily="34" charset="0"/>
                <a:cs typeface="Times New Roman" panose="02020603050405020304" pitchFamily="18" charset="0"/>
              </a:rPr>
              <a:t>(4) </a:t>
            </a:r>
            <a:r>
              <a:rPr lang="pt-BR" sz="2000" b="1" kern="100" dirty="0">
                <a:latin typeface="Times New Roman" panose="02020603050405020304" pitchFamily="18" charset="0"/>
                <a:ea typeface="Calibri" panose="020F0502020204030204" pitchFamily="34" charset="0"/>
                <a:cs typeface="Times New Roman" panose="02020603050405020304" pitchFamily="18" charset="0"/>
              </a:rPr>
              <a:t>Malagasy (VOS)</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pt-BR" sz="2000" kern="100" dirty="0">
                <a:latin typeface="Times New Roman" panose="02020603050405020304" pitchFamily="18" charset="0"/>
                <a:ea typeface="Calibri" panose="020F0502020204030204" pitchFamily="34" charset="0"/>
                <a:cs typeface="Times New Roman" panose="02020603050405020304" pitchFamily="18" charset="0"/>
              </a:rPr>
              <a:t>      </a:t>
            </a:r>
            <a:r>
              <a:rPr lang="pt-BR" sz="2000" b="1" kern="100" dirty="0">
                <a:latin typeface="Times New Roman" panose="02020603050405020304" pitchFamily="18" charset="0"/>
                <a:ea typeface="Calibri" panose="020F0502020204030204" pitchFamily="34" charset="0"/>
                <a:cs typeface="Times New Roman" panose="02020603050405020304" pitchFamily="18" charset="0"/>
              </a:rPr>
              <a:t>manasa </a:t>
            </a:r>
            <a:r>
              <a:rPr lang="pt-BR" sz="2000" kern="100" dirty="0">
                <a:latin typeface="Times New Roman" panose="02020603050405020304" pitchFamily="18" charset="0"/>
                <a:ea typeface="Calibri" panose="020F0502020204030204" pitchFamily="34" charset="0"/>
                <a:cs typeface="Times New Roman" panose="02020603050405020304" pitchFamily="18" charset="0"/>
              </a:rPr>
              <a:t> ny  </a:t>
            </a:r>
            <a:r>
              <a:rPr lang="pt-BR" sz="2000" b="1" kern="100" dirty="0">
                <a:latin typeface="Times New Roman" panose="02020603050405020304" pitchFamily="18" charset="0"/>
                <a:ea typeface="Calibri" panose="020F0502020204030204" pitchFamily="34" charset="0"/>
                <a:cs typeface="Times New Roman" panose="02020603050405020304" pitchFamily="18" charset="0"/>
              </a:rPr>
              <a:t>lamba</a:t>
            </a:r>
            <a:r>
              <a:rPr lang="pt-BR" sz="2000" kern="100" dirty="0">
                <a:latin typeface="Times New Roman" panose="02020603050405020304" pitchFamily="18" charset="0"/>
                <a:ea typeface="Calibri" panose="020F0502020204030204" pitchFamily="34" charset="0"/>
                <a:cs typeface="Times New Roman" panose="02020603050405020304" pitchFamily="18" charset="0"/>
              </a:rPr>
              <a:t>   ny  </a:t>
            </a:r>
            <a:r>
              <a:rPr lang="pt-BR" sz="2000" b="1" kern="100" dirty="0">
                <a:latin typeface="Times New Roman" panose="02020603050405020304" pitchFamily="18" charset="0"/>
                <a:ea typeface="Calibri" panose="020F0502020204030204" pitchFamily="34" charset="0"/>
                <a:cs typeface="Times New Roman" panose="02020603050405020304" pitchFamily="18" charset="0"/>
              </a:rPr>
              <a:t>vehivavy</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wash     the   clothes  the  woman</a:t>
            </a:r>
            <a:endParaRPr lang="en-IN" sz="2000"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lnSpc>
                <a:spcPct val="100000"/>
              </a:lnSpc>
              <a:spcBef>
                <a:spcPts val="0"/>
              </a:spcBef>
            </a:pPr>
            <a:r>
              <a:rPr lang="en-US" sz="2000" kern="100" dirty="0">
                <a:latin typeface="Times New Roman" panose="02020603050405020304" pitchFamily="18" charset="0"/>
                <a:ea typeface="Calibri" panose="020F0502020204030204" pitchFamily="34" charset="0"/>
                <a:cs typeface="Times New Roman" panose="02020603050405020304" pitchFamily="18" charset="0"/>
              </a:rPr>
              <a:t>      'The woman is washing the clothes.’</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(5)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Panare</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(OVS)</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piʔ</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kokampo</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unkiʔ</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child washes     woman</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'The woman washes the child.'</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(6)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Nadeb</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(OSV)</a:t>
            </a:r>
          </a:p>
          <a:p>
            <a:pPr marL="252095" algn="just"/>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samũ̀ũ̀y</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yi</a:t>
            </a:r>
            <a:r>
              <a:rPr lang="en-IN" sz="2000" b="1" kern="100" dirty="0">
                <a:latin typeface="Times New Roman" panose="02020603050405020304" pitchFamily="18" charset="0"/>
                <a:ea typeface="Calibri" panose="020F0502020204030204" pitchFamily="34" charset="0"/>
                <a:cs typeface="Times New Roman" panose="02020603050405020304" pitchFamily="18" charset="0"/>
              </a:rPr>
              <a:t>         </a:t>
            </a:r>
            <a:r>
              <a:rPr lang="en-IN" sz="2000" b="1" kern="100" dirty="0" err="1">
                <a:latin typeface="Times New Roman" panose="02020603050405020304" pitchFamily="18" charset="0"/>
                <a:ea typeface="Calibri" panose="020F0502020204030204" pitchFamily="34" charset="0"/>
                <a:cs typeface="Times New Roman" panose="02020603050405020304" pitchFamily="18" charset="0"/>
              </a:rPr>
              <a:t>qa-wũ̀h</a:t>
            </a:r>
            <a:endParaRPr lang="en-IN" sz="2000" b="1" kern="100" dirty="0">
              <a:latin typeface="Times New Roman" panose="02020603050405020304" pitchFamily="18" charset="0"/>
              <a:ea typeface="Calibri" panose="020F0502020204030204" pitchFamily="34" charset="0"/>
              <a:cs typeface="Times New Roman" panose="02020603050405020304" pitchFamily="18" charset="0"/>
            </a:endParaRP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howler-monkey  people  eat</a:t>
            </a:r>
          </a:p>
          <a:p>
            <a:pPr marL="252095" algn="just"/>
            <a:r>
              <a:rPr lang="en-IN" sz="2000" kern="100" dirty="0">
                <a:latin typeface="Times New Roman" panose="02020603050405020304" pitchFamily="18" charset="0"/>
                <a:ea typeface="Calibri" panose="020F0502020204030204" pitchFamily="34" charset="0"/>
                <a:cs typeface="Times New Roman" panose="02020603050405020304" pitchFamily="18" charset="0"/>
              </a:rPr>
              <a:t>      'People eat howler-monkeys.'</a:t>
            </a: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81977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D22440-125E-2F29-26C6-87755560CB18}"/>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01314C63-98FE-F86C-F797-F4F85DEB0D85}"/>
              </a:ext>
            </a:extLst>
          </p:cNvPr>
          <p:cNvSpPr>
            <a:spLocks noGrp="1"/>
          </p:cNvSpPr>
          <p:nvPr>
            <p:ph type="subTitle" idx="1"/>
          </p:nvPr>
        </p:nvSpPr>
        <p:spPr>
          <a:xfrm>
            <a:off x="936172" y="564923"/>
            <a:ext cx="11179628" cy="5791427"/>
          </a:xfrm>
        </p:spPr>
        <p:txBody>
          <a:bodyPr>
            <a:normAutofit/>
          </a:bodyPr>
          <a:lstStyle/>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Depending on the language, </a:t>
            </a:r>
            <a:r>
              <a:rPr lang="en-US" sz="2000" b="1" dirty="0">
                <a:latin typeface="Times New Roman" panose="02020603050405020304" pitchFamily="18" charset="0"/>
                <a:cs typeface="Times New Roman" panose="02020603050405020304" pitchFamily="18" charset="0"/>
              </a:rPr>
              <a:t>negation can have different positions </a:t>
            </a:r>
            <a:r>
              <a:rPr lang="en-US" sz="2000" dirty="0">
                <a:latin typeface="Times New Roman" panose="02020603050405020304" pitchFamily="18" charset="0"/>
                <a:cs typeface="Times New Roman" panose="02020603050405020304" pitchFamily="18" charset="0"/>
              </a:rPr>
              <a:t>with regard to the </a:t>
            </a:r>
            <a:r>
              <a:rPr lang="en-US" sz="2000" b="1" dirty="0">
                <a:latin typeface="Times New Roman" panose="02020603050405020304" pitchFamily="18" charset="0"/>
                <a:cs typeface="Times New Roman" panose="02020603050405020304" pitchFamily="18" charset="0"/>
              </a:rPr>
              <a:t>Subject, Verb</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Object</a:t>
            </a:r>
            <a:r>
              <a:rPr lang="en-US" sz="2000" dirty="0">
                <a:latin typeface="Times New Roman" panose="02020603050405020304" pitchFamily="18" charset="0"/>
                <a:cs typeface="Times New Roman" panose="02020603050405020304" pitchFamily="18" charset="0"/>
              </a:rPr>
              <a:t>.</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will just see the position of negation in </a:t>
            </a:r>
            <a:r>
              <a:rPr lang="en-US" sz="2000" b="1" dirty="0">
                <a:latin typeface="Times New Roman" panose="02020603050405020304" pitchFamily="18" charset="0"/>
                <a:cs typeface="Times New Roman" panose="02020603050405020304" pitchFamily="18" charset="0"/>
              </a:rPr>
              <a:t>SOV, SVO, and VSO</a:t>
            </a:r>
            <a:r>
              <a:rPr lang="en-US" sz="2000" dirty="0">
                <a:latin typeface="Times New Roman" panose="02020603050405020304" pitchFamily="18" charset="0"/>
                <a:cs typeface="Times New Roman" panose="02020603050405020304" pitchFamily="18" charset="0"/>
              </a:rPr>
              <a:t> (verb-initial languages).</a:t>
            </a:r>
          </a:p>
          <a:p>
            <a:pPr marL="342900" indent="-342900" algn="l">
              <a:lnSpc>
                <a:spcPct val="150000"/>
              </a:lnSpc>
              <a:spcBef>
                <a:spcPts val="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Then, we will see in detail how negation occurs in </a:t>
            </a:r>
            <a:r>
              <a:rPr lang="en-US" sz="2000" b="1" dirty="0">
                <a:latin typeface="Times New Roman" panose="02020603050405020304" pitchFamily="18" charset="0"/>
                <a:cs typeface="Times New Roman" panose="02020603050405020304" pitchFamily="18" charset="0"/>
              </a:rPr>
              <a:t>Hindi</a:t>
            </a:r>
            <a:r>
              <a:rPr lang="en-US" sz="2000" dirty="0">
                <a:latin typeface="Times New Roman" panose="02020603050405020304" pitchFamily="18" charset="0"/>
                <a:cs typeface="Times New Roman" panose="02020603050405020304" pitchFamily="18" charset="0"/>
              </a:rPr>
              <a:t>.</a:t>
            </a: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a:p>
            <a:pPr marL="342900" indent="-342900" algn="l">
              <a:lnSpc>
                <a:spcPct val="150000"/>
              </a:lnSpc>
              <a:spcBef>
                <a:spcPts val="0"/>
              </a:spcBef>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a:p>
            <a:pPr algn="l">
              <a:lnSpc>
                <a:spcPct val="150000"/>
              </a:lnSpc>
              <a:spcBef>
                <a:spcPts val="0"/>
              </a:spcBef>
            </a:pPr>
            <a:endParaRPr lang="en-US" sz="2000" dirty="0">
              <a:latin typeface="Times New Roman" panose="02020603050405020304" pitchFamily="18" charset="0"/>
              <a:cs typeface="Times New Roman" panose="02020603050405020304" pitchFamily="18" charset="0"/>
            </a:endParaRPr>
          </a:p>
        </p:txBody>
      </p:sp>
      <p:sp>
        <p:nvSpPr>
          <p:cNvPr id="5" name="Slide Number Placeholder 4">
            <a:extLst>
              <a:ext uri="{FF2B5EF4-FFF2-40B4-BE49-F238E27FC236}">
                <a16:creationId xmlns:a16="http://schemas.microsoft.com/office/drawing/2014/main" id="{58000CDD-A4F4-145D-4B24-0B7858355174}"/>
              </a:ext>
            </a:extLst>
          </p:cNvPr>
          <p:cNvSpPr>
            <a:spLocks noGrp="1"/>
          </p:cNvSpPr>
          <p:nvPr>
            <p:ph type="sldNum" sz="quarter" idx="12"/>
          </p:nvPr>
        </p:nvSpPr>
        <p:spPr/>
        <p:txBody>
          <a:bodyPr/>
          <a:lstStyle/>
          <a:p>
            <a:fld id="{9953917B-9314-44A8-9CF5-8C1178B13F89}" type="slidenum">
              <a:rPr lang="en-IN" smtClean="0"/>
              <a:t>9</a:t>
            </a:fld>
            <a:endParaRPr lang="en-IN"/>
          </a:p>
        </p:txBody>
      </p:sp>
    </p:spTree>
    <p:extLst>
      <p:ext uri="{BB962C8B-B14F-4D97-AF65-F5344CB8AC3E}">
        <p14:creationId xmlns:p14="http://schemas.microsoft.com/office/powerpoint/2010/main" val="33233822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6590</TotalTime>
  <Words>3621</Words>
  <Application>Microsoft Office PowerPoint</Application>
  <PresentationFormat>Widescreen</PresentationFormat>
  <Paragraphs>451</Paragraphs>
  <Slides>52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Calibri Light</vt:lpstr>
      <vt:lpstr>Times New Roman</vt:lpstr>
      <vt:lpstr>Wingdings</vt:lpstr>
      <vt:lpstr>Office Theme</vt:lpstr>
      <vt:lpstr>9. Typology of negation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Language?</dc:title>
  <dc:creator>Sh Francis Monsang</dc:creator>
  <cp:lastModifiedBy>Sh Francis Monsang</cp:lastModifiedBy>
  <cp:revision>231</cp:revision>
  <dcterms:created xsi:type="dcterms:W3CDTF">2024-01-07T16:04:09Z</dcterms:created>
  <dcterms:modified xsi:type="dcterms:W3CDTF">2025-04-24T05:55:23Z</dcterms:modified>
</cp:coreProperties>
</file>