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79" r:id="rId3"/>
    <p:sldId id="374" r:id="rId4"/>
    <p:sldId id="381" r:id="rId5"/>
    <p:sldId id="382" r:id="rId6"/>
    <p:sldId id="383" r:id="rId7"/>
    <p:sldId id="384" r:id="rId8"/>
    <p:sldId id="303" r:id="rId9"/>
    <p:sldId id="352" r:id="rId10"/>
    <p:sldId id="351" r:id="rId11"/>
    <p:sldId id="308" r:id="rId12"/>
    <p:sldId id="311" r:id="rId13"/>
    <p:sldId id="309" r:id="rId14"/>
    <p:sldId id="378" r:id="rId15"/>
    <p:sldId id="310" r:id="rId16"/>
    <p:sldId id="313" r:id="rId17"/>
    <p:sldId id="357" r:id="rId18"/>
    <p:sldId id="314" r:id="rId19"/>
    <p:sldId id="315" r:id="rId20"/>
    <p:sldId id="377" r:id="rId21"/>
    <p:sldId id="376" r:id="rId22"/>
    <p:sldId id="316" r:id="rId23"/>
    <p:sldId id="354" r:id="rId24"/>
    <p:sldId id="355" r:id="rId25"/>
    <p:sldId id="356" r:id="rId26"/>
    <p:sldId id="358" r:id="rId27"/>
    <p:sldId id="359" r:id="rId28"/>
    <p:sldId id="360" r:id="rId29"/>
    <p:sldId id="361" r:id="rId30"/>
    <p:sldId id="362" r:id="rId31"/>
    <p:sldId id="363" r:id="rId32"/>
    <p:sldId id="364" r:id="rId33"/>
    <p:sldId id="365" r:id="rId34"/>
    <p:sldId id="366" r:id="rId35"/>
    <p:sldId id="368" r:id="rId36"/>
    <p:sldId id="369" r:id="rId37"/>
    <p:sldId id="370" r:id="rId38"/>
    <p:sldId id="371" r:id="rId39"/>
    <p:sldId id="372" r:id="rId40"/>
    <p:sldId id="3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7624" autoAdjust="0"/>
  </p:normalViewPr>
  <p:slideViewPr>
    <p:cSldViewPr snapToGrid="0">
      <p:cViewPr varScale="1">
        <p:scale>
          <a:sx n="63" d="100"/>
          <a:sy n="63" d="100"/>
        </p:scale>
        <p:origin x="780" y="56"/>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06-08-2024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06-08-2024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06-08-2024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06-08-2024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06-08-2024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06-08-2024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06-08-2024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06-08-2024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06-08-2024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06-08-2024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06-08-2024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06-08-2024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720525"/>
            <a:ext cx="11379200" cy="2855795"/>
          </a:xfrm>
        </p:spPr>
        <p:txBody>
          <a:bodyPr>
            <a:noAutofit/>
          </a:bodyPr>
          <a:lstStyle/>
          <a:p>
            <a:pPr marL="252095">
              <a:lnSpc>
                <a:spcPct val="150000"/>
              </a:lnSpc>
            </a:pPr>
            <a:r>
              <a:rPr lang="en-US" sz="2400" b="1" dirty="0">
                <a:effectLst/>
                <a:latin typeface="Times New Roman" panose="02020603050405020304" pitchFamily="18" charset="0"/>
                <a:ea typeface="Calibri" panose="020F0502020204030204" pitchFamily="34" charset="0"/>
              </a:rPr>
              <a:t>Introductory notes:</a:t>
            </a:r>
            <a:br>
              <a:rPr lang="en-US" sz="2400" b="1" dirty="0">
                <a:effectLst/>
                <a:latin typeface="Times New Roman" panose="02020603050405020304" pitchFamily="18" charset="0"/>
                <a:ea typeface="Calibri" panose="020F0502020204030204" pitchFamily="34" charset="0"/>
              </a:rPr>
            </a:br>
            <a:r>
              <a:rPr lang="en-US" sz="2400" b="1" dirty="0">
                <a:effectLst/>
                <a:latin typeface="Times New Roman" panose="02020603050405020304" pitchFamily="18" charset="0"/>
                <a:ea typeface="Calibri" panose="020F0502020204030204" pitchFamily="34" charset="0"/>
              </a:rPr>
              <a:t> </a:t>
            </a:r>
            <a:r>
              <a:rPr lang="en-US" sz="2400" dirty="0">
                <a:latin typeface="Times New Roman" panose="02020603050405020304" pitchFamily="18" charset="0"/>
                <a:cs typeface="Times New Roman" panose="02020603050405020304" pitchFamily="18" charset="0"/>
              </a:rPr>
              <a:t>Syntax as a Cognitive Science, Syntax – the Scientific Method, </a:t>
            </a:r>
            <a:r>
              <a:rPr lang="en-US" sz="2400" dirty="0">
                <a:effectLst/>
                <a:latin typeface="Times New Roman" panose="02020603050405020304" pitchFamily="18" charset="0"/>
                <a:ea typeface="Calibri" panose="020F0502020204030204" pitchFamily="34" charset="0"/>
              </a:rPr>
              <a:t>Prescriptive and descriptive grammar,  the  study  of  grammar,  studying  Syntax, </a:t>
            </a:r>
            <a:br>
              <a:rPr lang="en-US" sz="2400" dirty="0">
                <a:effectLst/>
                <a:latin typeface="Times New Roman" panose="02020603050405020304" pitchFamily="18" charset="0"/>
                <a:ea typeface="Calibri" panose="020F0502020204030204" pitchFamily="34" charset="0"/>
              </a:rPr>
            </a:br>
            <a:r>
              <a:rPr lang="en-US" sz="2400" dirty="0">
                <a:effectLst/>
                <a:latin typeface="Times New Roman" panose="02020603050405020304" pitchFamily="18" charset="0"/>
                <a:ea typeface="Calibri" panose="020F0502020204030204" pitchFamily="34" charset="0"/>
              </a:rPr>
              <a:t>Learning  vs. Acquisition,  Innateness: Language as an Instinct, </a:t>
            </a:r>
            <a:br>
              <a:rPr lang="en-US" sz="2400" dirty="0">
                <a:effectLst/>
                <a:latin typeface="Times New Roman" panose="02020603050405020304" pitchFamily="18" charset="0"/>
                <a:ea typeface="Calibri" panose="020F0502020204030204" pitchFamily="34" charset="0"/>
              </a:rPr>
            </a:br>
            <a:r>
              <a:rPr lang="en-US" sz="2400" dirty="0">
                <a:effectLst/>
                <a:latin typeface="Times New Roman" panose="02020603050405020304" pitchFamily="18" charset="0"/>
                <a:ea typeface="Calibri" panose="020F0502020204030204" pitchFamily="34" charset="0"/>
              </a:rPr>
              <a:t>The Logical Problem of Language Acquisition, Other Arguments for UG.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3F3D-1681-3268-E0D8-36D069BB5F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80692F-293D-7D44-13A0-8E53E03B78EA}"/>
              </a:ext>
            </a:extLst>
          </p:cNvPr>
          <p:cNvSpPr>
            <a:spLocks noGrp="1"/>
          </p:cNvSpPr>
          <p:nvPr>
            <p:ph type="subTitle" idx="1"/>
          </p:nvPr>
        </p:nvSpPr>
        <p:spPr>
          <a:xfrm>
            <a:off x="870856" y="442144"/>
            <a:ext cx="10877448" cy="6253810"/>
          </a:xfrm>
        </p:spPr>
        <p:txBody>
          <a:bodyPr>
            <a:noAutofit/>
          </a:bodyPr>
          <a:lstStyle/>
          <a:p>
            <a:pPr marL="342900" indent="-342900" algn="just">
              <a:lnSpc>
                <a:spcPct val="100000"/>
              </a:lnSpc>
              <a:spcBef>
                <a:spcPts val="0"/>
              </a:spcBef>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b="0" i="0" u="none" strike="noStrike" baseline="0" dirty="0">
                <a:solidFill>
                  <a:srgbClr val="030F03"/>
                </a:solidFill>
                <a:latin typeface="Times New Roman" panose="02020603050405020304" pitchFamily="18" charset="0"/>
                <a:cs typeface="Times New Roman" panose="02020603050405020304" pitchFamily="18" charset="0"/>
              </a:rPr>
              <a:t>We’re concerned with </a:t>
            </a:r>
            <a:r>
              <a:rPr lang="en-US" b="1" i="0" u="none" strike="noStrike" baseline="0" dirty="0">
                <a:solidFill>
                  <a:srgbClr val="030F03"/>
                </a:solidFill>
                <a:latin typeface="Times New Roman" panose="02020603050405020304" pitchFamily="18" charset="0"/>
                <a:cs typeface="Times New Roman" panose="02020603050405020304" pitchFamily="18" charset="0"/>
              </a:rPr>
              <a:t>two of these kinds of grammars</a:t>
            </a:r>
            <a:r>
              <a:rPr lang="en-US" b="0" i="0" u="none" strike="noStrike" baseline="0" dirty="0">
                <a:solidFill>
                  <a:srgbClr val="030F03"/>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b="1" i="0" u="none" strike="noStrike" baseline="0" dirty="0">
                <a:solidFill>
                  <a:srgbClr val="030F03"/>
                </a:solidFill>
                <a:latin typeface="Times New Roman" panose="02020603050405020304" pitchFamily="18" charset="0"/>
                <a:cs typeface="Times New Roman" panose="02020603050405020304" pitchFamily="18" charset="0"/>
              </a:rPr>
              <a:t>descriptive grammar </a:t>
            </a:r>
            <a:r>
              <a:rPr lang="en-US" b="0" i="0" u="none" strike="noStrike" baseline="0" dirty="0">
                <a:solidFill>
                  <a:srgbClr val="030F03"/>
                </a:solidFill>
                <a:latin typeface="Times New Roman" panose="02020603050405020304" pitchFamily="18" charset="0"/>
                <a:cs typeface="Times New Roman" panose="02020603050405020304" pitchFamily="18" charset="0"/>
              </a:rPr>
              <a:t>which has as its goal a description of the usage of native speakers of a language; </a:t>
            </a:r>
          </a:p>
          <a:p>
            <a:pPr marL="342900" indent="-342900" algn="just">
              <a:buFont typeface="Wingdings" panose="05000000000000000000" pitchFamily="2" charset="2"/>
              <a:buChar char="§"/>
            </a:pPr>
            <a:r>
              <a:rPr lang="en-US" b="1" i="0" u="none" strike="noStrike" baseline="0" dirty="0">
                <a:solidFill>
                  <a:srgbClr val="030F03"/>
                </a:solidFill>
                <a:latin typeface="Times New Roman" panose="02020603050405020304" pitchFamily="18" charset="0"/>
                <a:cs typeface="Times New Roman" panose="02020603050405020304" pitchFamily="18" charset="0"/>
              </a:rPr>
              <a:t>prescriptive grammar </a:t>
            </a:r>
            <a:r>
              <a:rPr lang="en-US" b="0" i="0" u="none" strike="noStrike" baseline="0" dirty="0">
                <a:solidFill>
                  <a:srgbClr val="030F03"/>
                </a:solidFill>
                <a:latin typeface="Times New Roman" panose="02020603050405020304" pitchFamily="18" charset="0"/>
                <a:cs typeface="Times New Roman" panose="02020603050405020304" pitchFamily="18" charset="0"/>
              </a:rPr>
              <a:t>which has as its goal to control the usage of native speakers of a language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8BE874A-59B2-E5DE-A63E-BB1C12AD7FA8}"/>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262476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DCE1F-4ECF-B480-EBA3-1CAC34DBC8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B78311-0ABB-5AD0-4C59-842B298CFDB1}"/>
              </a:ext>
            </a:extLst>
          </p:cNvPr>
          <p:cNvSpPr>
            <a:spLocks noGrp="1"/>
          </p:cNvSpPr>
          <p:nvPr>
            <p:ph type="subTitle" idx="1"/>
          </p:nvPr>
        </p:nvSpPr>
        <p:spPr>
          <a:xfrm>
            <a:off x="870856" y="442144"/>
            <a:ext cx="10877448" cy="6253810"/>
          </a:xfrm>
        </p:spPr>
        <p:txBody>
          <a:bodyPr>
            <a:noAutofit/>
          </a:bodyPr>
          <a:lstStyle/>
          <a:p>
            <a:pPr algn="just"/>
            <a:r>
              <a:rPr lang="en-US" sz="2400" b="1" dirty="0">
                <a:latin typeface="Times New Roman" panose="02020603050405020304" pitchFamily="18" charset="0"/>
                <a:cs typeface="Times New Roman" panose="02020603050405020304" pitchFamily="18" charset="0"/>
              </a:rPr>
              <a:t>Descriptive vs. Prescriptive Approach to Language</a:t>
            </a:r>
          </a:p>
          <a:p>
            <a:pPr algn="just">
              <a:lnSpc>
                <a:spcPct val="100000"/>
              </a:lnSpc>
              <a:spcBef>
                <a:spcPts val="0"/>
              </a:spcBef>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b="1" dirty="0">
                <a:latin typeface="Times New Roman" panose="02020603050405020304" pitchFamily="18" charset="0"/>
                <a:ea typeface="Calibri" panose="020F0502020204030204" pitchFamily="34" charset="0"/>
                <a:cs typeface="Times New Roman" panose="02020603050405020304" pitchFamily="18" charset="0"/>
              </a:rPr>
              <a:t>Prescriptive Grammar</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It is a set of rules and examples dealing with the syntax and word structures of a language, usually intended as an aid to the learning of that language. </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Prescriptive grammar refers to the structure of a language as certain people think it should be used.</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prescribes the norms for grammatical correctness, linguistic purity and literary excellence, and how speakers should use the language. </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the rules about the structure of a language. It also deals with what the grammarian believes to be </a:t>
            </a:r>
            <a:r>
              <a:rPr lang="en-US" dirty="0">
                <a:solidFill>
                  <a:srgbClr val="FF0000"/>
                </a:solidFill>
                <a:latin typeface="Times New Roman" panose="02020603050405020304" pitchFamily="18" charset="0"/>
                <a:cs typeface="Times New Roman" panose="02020603050405020304" pitchFamily="18" charset="0"/>
              </a:rPr>
              <a:t>right and wrong, good or bad </a:t>
            </a:r>
            <a:r>
              <a:rPr lang="en-US" dirty="0">
                <a:latin typeface="Times New Roman" panose="02020603050405020304" pitchFamily="18" charset="0"/>
                <a:cs typeface="Times New Roman" panose="02020603050405020304" pitchFamily="18" charset="0"/>
              </a:rPr>
              <a:t>language use; </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Traditional grammar tends to be prescriptive. It lays down the norms of correct usage, the ‘dos’ and ‘don’ts’. It is quite dogmatic, and makes clear distinctions between ‘good’ and ‘bad’ grammar. </a:t>
            </a: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946868-FE4F-2375-FE24-38E507071CE2}"/>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39841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0C7CF-820B-DB70-82D9-99D65867FA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BFA28BC-FB3B-E6FB-2767-74E719C1EA48}"/>
              </a:ext>
            </a:extLst>
          </p:cNvPr>
          <p:cNvSpPr>
            <a:spLocks noGrp="1"/>
          </p:cNvSpPr>
          <p:nvPr>
            <p:ph type="subTitle" idx="1"/>
          </p:nvPr>
        </p:nvSpPr>
        <p:spPr>
          <a:xfrm>
            <a:off x="870856" y="442144"/>
            <a:ext cx="10877448" cy="6253810"/>
          </a:xfrm>
        </p:spPr>
        <p:txBody>
          <a:bodyPr>
            <a:noAutofit/>
          </a:bodyPr>
          <a:lstStyle/>
          <a:p>
            <a:pPr algn="just">
              <a:lnSpc>
                <a:spcPct val="100000"/>
              </a:lnSpc>
              <a:spcBef>
                <a:spcPts val="0"/>
              </a:spcBef>
            </a:pPr>
            <a:r>
              <a:rPr lang="en-US" b="1" dirty="0">
                <a:latin typeface="Times New Roman" panose="02020603050405020304" pitchFamily="18" charset="0"/>
                <a:ea typeface="Calibri" panose="020F0502020204030204" pitchFamily="34" charset="0"/>
                <a:cs typeface="Times New Roman" panose="02020603050405020304" pitchFamily="18" charset="0"/>
              </a:rPr>
              <a:t>Some Rules of Prescriptive Grammar</a:t>
            </a:r>
          </a:p>
          <a:p>
            <a:pPr marL="342900" indent="-342900" algn="just">
              <a:lnSpc>
                <a:spcPct val="100000"/>
              </a:lnSpc>
              <a:spcBef>
                <a:spcPts val="0"/>
              </a:spcBef>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0000"/>
              </a:lnSpc>
              <a:spcBef>
                <a:spcPts val="0"/>
              </a:spcBef>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Never end a sentence with a preposition.</a:t>
            </a:r>
          </a:p>
          <a:p>
            <a:pPr algn="l"/>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Eg</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 </a:t>
            </a:r>
            <a:r>
              <a:rPr lang="en-US" b="0" i="0" dirty="0">
                <a:solidFill>
                  <a:srgbClr val="0D405F"/>
                </a:solidFill>
                <a:effectLst/>
                <a:latin typeface="Times New Roman" panose="02020603050405020304" pitchFamily="18" charset="0"/>
                <a:cs typeface="Times New Roman" panose="02020603050405020304" pitchFamily="18" charset="0"/>
              </a:rPr>
              <a:t>There’s the man I spoke </a:t>
            </a:r>
            <a:r>
              <a:rPr lang="en-US" b="1" i="0" dirty="0">
                <a:solidFill>
                  <a:srgbClr val="FF0000"/>
                </a:solidFill>
                <a:effectLst/>
                <a:latin typeface="Times New Roman" panose="02020603050405020304" pitchFamily="18" charset="0"/>
                <a:cs typeface="Times New Roman" panose="02020603050405020304" pitchFamily="18" charset="0"/>
              </a:rPr>
              <a:t>to</a:t>
            </a:r>
            <a:r>
              <a:rPr lang="en-US" b="0" i="0" dirty="0">
                <a:solidFill>
                  <a:srgbClr val="FF0000"/>
                </a:solidFill>
                <a:effectLst/>
                <a:latin typeface="Times New Roman" panose="02020603050405020304" pitchFamily="18" charset="0"/>
                <a:cs typeface="Times New Roman" panose="02020603050405020304" pitchFamily="18" charset="0"/>
              </a:rPr>
              <a:t>.</a:t>
            </a:r>
          </a:p>
          <a:p>
            <a:pPr algn="l"/>
            <a:r>
              <a:rPr lang="en-US" b="0" i="0" dirty="0">
                <a:solidFill>
                  <a:srgbClr val="0D405F"/>
                </a:solidFill>
                <a:effectLst/>
                <a:latin typeface="Times New Roman" panose="02020603050405020304" pitchFamily="18" charset="0"/>
                <a:cs typeface="Times New Roman" panose="02020603050405020304" pitchFamily="18" charset="0"/>
              </a:rPr>
              <a:t>               There’s the man </a:t>
            </a:r>
            <a:r>
              <a:rPr lang="en-US" b="1" i="0" dirty="0">
                <a:solidFill>
                  <a:srgbClr val="0D405F"/>
                </a:solidFill>
                <a:effectLst/>
                <a:latin typeface="Times New Roman" panose="02020603050405020304" pitchFamily="18" charset="0"/>
                <a:cs typeface="Times New Roman" panose="02020603050405020304" pitchFamily="18" charset="0"/>
              </a:rPr>
              <a:t>to</a:t>
            </a:r>
            <a:r>
              <a:rPr lang="en-US" b="0" i="0" dirty="0">
                <a:solidFill>
                  <a:srgbClr val="0D405F"/>
                </a:solidFill>
                <a:effectLst/>
                <a:latin typeface="Times New Roman" panose="02020603050405020304" pitchFamily="18" charset="0"/>
                <a:cs typeface="Times New Roman" panose="02020603050405020304" pitchFamily="18" charset="0"/>
              </a:rPr>
              <a:t> whom I spoke.</a:t>
            </a:r>
          </a:p>
          <a:p>
            <a:pPr marL="457200" indent="-457200" algn="just">
              <a:lnSpc>
                <a:spcPct val="100000"/>
              </a:lnSpc>
              <a:spcBef>
                <a:spcPts val="0"/>
              </a:spcBef>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2. Never begin a sentence with ‘And’.</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a:t>
            </a:r>
            <a:r>
              <a:rPr lang="en-US" dirty="0">
                <a:latin typeface="Times New Roman" panose="02020603050405020304" pitchFamily="18" charset="0"/>
                <a:ea typeface="Calibri" panose="020F0502020204030204" pitchFamily="34" charset="0"/>
                <a:cs typeface="Times New Roman" panose="02020603050405020304" pitchFamily="18" charset="0"/>
              </a:rPr>
              <a:t> how are you?</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H</a:t>
            </a:r>
            <a:r>
              <a:rPr lang="en-US" b="1" dirty="0">
                <a:latin typeface="Times New Roman" panose="02020603050405020304" pitchFamily="18" charset="0"/>
                <a:ea typeface="Calibri" panose="020F0502020204030204" pitchFamily="34" charset="0"/>
                <a:cs typeface="Times New Roman" panose="02020603050405020304" pitchFamily="18" charset="0"/>
              </a:rPr>
              <a:t>ow are you?</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3. Do not split the infinitive</a:t>
            </a:r>
          </a:p>
          <a:p>
            <a:pPr algn="just">
              <a:lnSpc>
                <a:spcPct val="100000"/>
              </a:lnSpc>
              <a:spcBef>
                <a:spcPts val="0"/>
              </a:spcBef>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Eg</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 </a:t>
            </a:r>
            <a:r>
              <a:rPr kumimoji="0" lang="en-US" sz="24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To</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boldly</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a:ln>
                  <a:noFill/>
                </a:ln>
                <a:solidFill>
                  <a:srgbClr val="FF0000"/>
                </a:solidFill>
                <a:effectLst/>
                <a:uLnTx/>
                <a:uFillTx/>
                <a:latin typeface="Times New Roman" panose="02020603050405020304" pitchFamily="18" charset="0"/>
                <a:cs typeface="Times New Roman" panose="02020603050405020304" pitchFamily="18" charset="0"/>
              </a:rPr>
              <a:t>go</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where no one has gone before.</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 go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boldly</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where no one has gone before.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4. Don’t</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use WHO in place of WHOM.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algn="just">
              <a:lnSpc>
                <a:spcPct val="100000"/>
              </a:lnSpc>
              <a:spcBef>
                <a:spcPts val="0"/>
              </a:spcBef>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Eg</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a:ln>
                  <a:noFill/>
                </a:ln>
                <a:solidFill>
                  <a:srgbClr val="FF0000"/>
                </a:solidFill>
                <a:effectLst/>
                <a:uLnTx/>
                <a:uFillTx/>
                <a:latin typeface="Times New Roman" panose="02020603050405020304" pitchFamily="18" charset="0"/>
                <a:cs typeface="Times New Roman" panose="02020603050405020304" pitchFamily="18" charset="0"/>
              </a:rPr>
              <a:t>Who</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did you call?”</a:t>
            </a:r>
            <a:endParaRPr kumimoji="0" lang="en-US"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algn="just">
              <a:lnSpc>
                <a:spcPct val="100000"/>
              </a:lnSpc>
              <a:spcBef>
                <a:spcPts val="0"/>
              </a:spcBef>
            </a:pPr>
            <a:r>
              <a:rPr lang="en-US" b="0" i="0" u="none" strike="noStrike" baseline="0" dirty="0">
                <a:solidFill>
                  <a:srgbClr val="231F20"/>
                </a:solidFill>
                <a:latin typeface="Times New Roman" panose="02020603050405020304" pitchFamily="18" charset="0"/>
                <a:cs typeface="Times New Roman" panose="02020603050405020304" pitchFamily="18" charset="0"/>
              </a:rPr>
              <a:t>                 I don’t know </a:t>
            </a:r>
            <a:r>
              <a:rPr lang="en-US" b="0" i="0" u="none" strike="noStrike" baseline="0" dirty="0">
                <a:solidFill>
                  <a:srgbClr val="FF0000"/>
                </a:solidFill>
                <a:latin typeface="Times New Roman" panose="02020603050405020304" pitchFamily="18" charset="0"/>
                <a:cs typeface="Times New Roman" panose="02020603050405020304" pitchFamily="18" charset="0"/>
              </a:rPr>
              <a:t>who</a:t>
            </a:r>
            <a:r>
              <a:rPr lang="en-US" b="0" i="0" u="none" strike="noStrike" baseline="0" dirty="0">
                <a:solidFill>
                  <a:srgbClr val="231F20"/>
                </a:solidFill>
                <a:latin typeface="Times New Roman" panose="02020603050405020304" pitchFamily="18" charset="0"/>
                <a:cs typeface="Times New Roman" panose="02020603050405020304" pitchFamily="18" charset="0"/>
              </a:rPr>
              <a:t> to see.</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b="0" i="0" u="none" strike="noStrike" baseline="0" dirty="0">
                <a:solidFill>
                  <a:srgbClr val="231F20"/>
                </a:solidFill>
                <a:latin typeface="Times New Roman" panose="02020603050405020304" pitchFamily="18" charset="0"/>
                <a:cs typeface="Times New Roman" panose="02020603050405020304" pitchFamily="18" charset="0"/>
              </a:rPr>
              <a:t>                 I don’t know </a:t>
            </a:r>
            <a:r>
              <a:rPr lang="en-US" b="1" i="0" u="none" strike="noStrike" baseline="0" dirty="0">
                <a:solidFill>
                  <a:srgbClr val="231F20"/>
                </a:solidFill>
                <a:latin typeface="Times New Roman" panose="02020603050405020304" pitchFamily="18" charset="0"/>
                <a:cs typeface="Times New Roman" panose="02020603050405020304" pitchFamily="18" charset="0"/>
              </a:rPr>
              <a:t>whom</a:t>
            </a:r>
            <a:r>
              <a:rPr lang="en-US" b="0" i="0" u="none" strike="noStrike" baseline="0" dirty="0">
                <a:solidFill>
                  <a:srgbClr val="231F20"/>
                </a:solidFill>
                <a:latin typeface="Times New Roman" panose="02020603050405020304" pitchFamily="18" charset="0"/>
                <a:cs typeface="Times New Roman" panose="02020603050405020304" pitchFamily="18" charset="0"/>
              </a:rPr>
              <a:t> to see.</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0"/>
              </a:spcBef>
            </a:pP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18DA554-2808-3F5B-4902-49D701888734}"/>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24788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C18A2-1880-DEF7-CFC0-DFE5050137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03040A7-16A0-46DB-C24B-20D333AD8E3C}"/>
              </a:ext>
            </a:extLst>
          </p:cNvPr>
          <p:cNvSpPr>
            <a:spLocks noGrp="1"/>
          </p:cNvSpPr>
          <p:nvPr>
            <p:ph type="subTitle" idx="1"/>
          </p:nvPr>
        </p:nvSpPr>
        <p:spPr>
          <a:xfrm>
            <a:off x="870856" y="442144"/>
            <a:ext cx="10877448" cy="6253810"/>
          </a:xfrm>
        </p:spPr>
        <p:txBody>
          <a:bodyPr>
            <a:noAutofit/>
          </a:bodyPr>
          <a:lstStyle/>
          <a:p>
            <a:pPr algn="just">
              <a:lnSpc>
                <a:spcPct val="100000"/>
              </a:lnSpc>
              <a:spcBef>
                <a:spcPts val="0"/>
              </a:spcBef>
            </a:pPr>
            <a:r>
              <a:rPr lang="en-US" dirty="0">
                <a:latin typeface="Times New Roman" panose="02020603050405020304" pitchFamily="18" charset="0"/>
                <a:cs typeface="Times New Roman" panose="02020603050405020304" pitchFamily="18" charset="0"/>
              </a:rPr>
              <a:t>5. A sentence starts with a capital letter and ends with a period/full stop, a question   </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     mark or an exclamation mark.</a:t>
            </a:r>
          </a:p>
          <a:p>
            <a:pPr algn="just">
              <a:lnSpc>
                <a:spcPct val="100000"/>
              </a:lnSpc>
              <a:spcBef>
                <a:spcPts val="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television is broken. </a:t>
            </a:r>
            <a:r>
              <a:rPr lang="en-US" sz="2400" dirty="0">
                <a:solidFill>
                  <a:srgbClr val="FF00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t needs to be fixed. </a:t>
            </a: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6. Use subject pronouns after the verb to be. </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	 It was </a:t>
            </a:r>
            <a:r>
              <a:rPr lang="en-US" sz="2400" dirty="0">
                <a:solidFill>
                  <a:srgbClr val="0070C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who called you.</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NOT </a:t>
            </a:r>
          </a:p>
          <a:p>
            <a:pPr marL="342900" indent="-342900" algn="just">
              <a:spcBef>
                <a:spcPct val="20000"/>
              </a:spcBef>
            </a:pPr>
            <a:r>
              <a:rPr lang="en-US" sz="2400"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was </a:t>
            </a:r>
            <a:r>
              <a:rPr lang="en-US" sz="2400" dirty="0">
                <a:solidFill>
                  <a:srgbClr val="0070C0"/>
                </a:solidFill>
                <a:latin typeface="Times New Roman" panose="02020603050405020304" pitchFamily="18" charset="0"/>
                <a:cs typeface="Times New Roman" panose="02020603050405020304" pitchFamily="18" charset="0"/>
              </a:rPr>
              <a:t>me</a:t>
            </a:r>
            <a:r>
              <a:rPr lang="en-US" sz="2400" dirty="0">
                <a:latin typeface="Times New Roman" panose="02020603050405020304" pitchFamily="18" charset="0"/>
                <a:cs typeface="Times New Roman" panose="02020603050405020304" pitchFamily="18" charset="0"/>
              </a:rPr>
              <a:t> who called you.</a:t>
            </a:r>
          </a:p>
          <a:p>
            <a:pPr algn="just"/>
            <a:endParaRPr lang="en-US" dirty="0">
              <a:latin typeface="Times New Roman" panose="02020603050405020304" pitchFamily="18" charset="0"/>
              <a:cs typeface="Times New Roman" panose="02020603050405020304" pitchFamily="18" charset="0"/>
            </a:endParaRP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7. The subject of a sentence must agree with the verb . </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 	I/you want to eat mango.  </a:t>
            </a:r>
            <a:r>
              <a:rPr lang="en-US" sz="2400" dirty="0">
                <a:solidFill>
                  <a:srgbClr val="00B0F0"/>
                </a:solidFill>
                <a:latin typeface="Times New Roman" panose="02020603050405020304" pitchFamily="18" charset="0"/>
                <a:cs typeface="Times New Roman" panose="02020603050405020304" pitchFamily="18" charset="0"/>
              </a:rPr>
              <a:t>He/she </a:t>
            </a:r>
            <a:r>
              <a:rPr lang="en-US" sz="2400" dirty="0">
                <a:latin typeface="Times New Roman" panose="02020603050405020304" pitchFamily="18" charset="0"/>
                <a:cs typeface="Times New Roman" panose="02020603050405020304" pitchFamily="18" charset="0"/>
              </a:rPr>
              <a:t>want</a:t>
            </a:r>
            <a:r>
              <a:rPr lang="en-US" sz="2400" b="1" dirty="0">
                <a:solidFill>
                  <a:srgbClr val="00B0F0"/>
                </a:solidFill>
                <a:latin typeface="Times New Roman" panose="02020603050405020304" pitchFamily="18" charset="0"/>
                <a:cs typeface="Times New Roman" panose="02020603050405020304" pitchFamily="18" charset="0"/>
              </a:rPr>
              <a:t>s</a:t>
            </a:r>
            <a:r>
              <a:rPr lang="en-US" sz="2400" dirty="0">
                <a:solidFill>
                  <a:srgbClr val="00B0F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eat mango.</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a:t>
            </a:r>
          </a:p>
          <a:p>
            <a:pPr marL="342900" indent="-342900" algn="just">
              <a:spcBef>
                <a:spcPct val="20000"/>
              </a:spcBef>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instructions </a:t>
            </a:r>
            <a:r>
              <a:rPr lang="en-US" sz="2400" dirty="0">
                <a:solidFill>
                  <a:srgbClr val="0070C0"/>
                </a:solidFill>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clear. </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NOT</a:t>
            </a:r>
          </a:p>
          <a:p>
            <a:pPr marL="342900" indent="-342900" algn="just">
              <a:spcBef>
                <a:spcPct val="20000"/>
              </a:spcBef>
            </a:pPr>
            <a:r>
              <a:rPr lang="en-US" sz="2400" dirty="0">
                <a:latin typeface="Times New Roman" panose="02020603050405020304" pitchFamily="18" charset="0"/>
                <a:cs typeface="Times New Roman" panose="02020603050405020304" pitchFamily="18" charset="0"/>
              </a:rPr>
              <a:t>			 The instructions </a:t>
            </a:r>
            <a:r>
              <a:rPr lang="en-US" sz="2400" dirty="0">
                <a:solidFill>
                  <a:srgbClr val="0070C0"/>
                </a:solidFill>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clear.</a:t>
            </a:r>
          </a:p>
          <a:p>
            <a:pPr marL="342900" indent="-342900" algn="just">
              <a:spcBef>
                <a:spcPct val="20000"/>
              </a:spcBef>
            </a:pPr>
            <a:endParaRPr lang="en-US" sz="2400" dirty="0">
              <a:latin typeface="Times New Roman" panose="02020603050405020304" pitchFamily="18" charset="0"/>
              <a:cs typeface="Times New Roman" panose="02020603050405020304" pitchFamily="18" charset="0"/>
            </a:endParaRPr>
          </a:p>
          <a:p>
            <a:pPr marL="342900" indent="-342900" algn="just">
              <a:spcBef>
                <a:spcPct val="20000"/>
              </a:spcBef>
              <a:defRPr/>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C73C510-A33F-9D9A-FCA5-57545D005380}"/>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199049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C18A2-1880-DEF7-CFC0-DFE5050137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03040A7-16A0-46DB-C24B-20D333AD8E3C}"/>
              </a:ext>
            </a:extLst>
          </p:cNvPr>
          <p:cNvSpPr>
            <a:spLocks noGrp="1"/>
          </p:cNvSpPr>
          <p:nvPr>
            <p:ph type="subTitle" idx="1"/>
          </p:nvPr>
        </p:nvSpPr>
        <p:spPr>
          <a:xfrm>
            <a:off x="870856" y="442144"/>
            <a:ext cx="10877448" cy="6253810"/>
          </a:xfrm>
        </p:spPr>
        <p:txBody>
          <a:bodyPr>
            <a:noAutofit/>
          </a:bodyPr>
          <a:lstStyle/>
          <a:p>
            <a:pPr algn="just">
              <a:lnSpc>
                <a:spcPct val="100000"/>
              </a:lnSpc>
              <a:spcBef>
                <a:spcPts val="0"/>
              </a:spcBef>
            </a:pPr>
            <a:r>
              <a:rPr lang="en-US" sz="2400" dirty="0">
                <a:latin typeface="Times New Roman" panose="02020603050405020304" pitchFamily="18" charset="0"/>
                <a:cs typeface="Times New Roman" panose="02020603050405020304" pitchFamily="18" charset="0"/>
              </a:rPr>
              <a:t>8. The order of a basic </a:t>
            </a:r>
            <a:r>
              <a:rPr lang="en-US" sz="2400" b="1" dirty="0">
                <a:latin typeface="Times New Roman" panose="02020603050405020304" pitchFamily="18" charset="0"/>
                <a:cs typeface="Times New Roman" panose="02020603050405020304" pitchFamily="18" charset="0"/>
              </a:rPr>
              <a:t>positive</a:t>
            </a:r>
            <a:r>
              <a:rPr lang="en-US" sz="2400" dirty="0">
                <a:latin typeface="Times New Roman" panose="02020603050405020304" pitchFamily="18" charset="0"/>
                <a:cs typeface="Times New Roman" panose="02020603050405020304" pitchFamily="18" charset="0"/>
              </a:rPr>
              <a:t> sentence is </a:t>
            </a:r>
            <a:r>
              <a:rPr lang="en-US" sz="2400" b="1" dirty="0">
                <a:latin typeface="Times New Roman" panose="02020603050405020304" pitchFamily="18" charset="0"/>
                <a:cs typeface="Times New Roman" panose="02020603050405020304" pitchFamily="18" charset="0"/>
              </a:rPr>
              <a:t>Subject-Verb-Object</a:t>
            </a:r>
            <a:r>
              <a:rPr lang="en-US" sz="2400" dirty="0">
                <a:latin typeface="Times New Roman" panose="02020603050405020304" pitchFamily="18" charset="0"/>
                <a:cs typeface="Times New Roman" panose="02020603050405020304" pitchFamily="18" charset="0"/>
              </a:rPr>
              <a:t>. </a:t>
            </a:r>
          </a:p>
          <a:p>
            <a:pPr algn="just">
              <a:lnSpc>
                <a:spcPct val="100000"/>
              </a:lnSpc>
              <a:spcBef>
                <a:spcPts val="0"/>
              </a:spcBef>
            </a:pP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Negative and question sentences </a:t>
            </a:r>
            <a:r>
              <a:rPr lang="en-US" sz="2400" dirty="0">
                <a:latin typeface="Times New Roman" panose="02020603050405020304" pitchFamily="18" charset="0"/>
                <a:cs typeface="Times New Roman" panose="02020603050405020304" pitchFamily="18" charset="0"/>
              </a:rPr>
              <a:t>may </a:t>
            </a:r>
            <a:r>
              <a:rPr lang="en-US" sz="2400" b="1" dirty="0">
                <a:latin typeface="Times New Roman" panose="02020603050405020304" pitchFamily="18" charset="0"/>
                <a:cs typeface="Times New Roman" panose="02020603050405020304" pitchFamily="18" charset="0"/>
              </a:rPr>
              <a:t>have a different order</a:t>
            </a:r>
            <a:r>
              <a:rPr lang="en-US" sz="2400" dirty="0">
                <a:latin typeface="Times New Roman" panose="02020603050405020304" pitchFamily="18" charset="0"/>
                <a:cs typeface="Times New Roman" panose="02020603050405020304" pitchFamily="18" charset="0"/>
              </a:rPr>
              <a:t>.)</a:t>
            </a: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2400" dirty="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Every sentence </a:t>
            </a:r>
            <a:r>
              <a:rPr lang="en-US" sz="2400" dirty="0">
                <a:latin typeface="Times New Roman" panose="02020603050405020304" pitchFamily="18" charset="0"/>
                <a:cs typeface="Times New Roman" panose="02020603050405020304" pitchFamily="18" charset="0"/>
              </a:rPr>
              <a:t>must have a </a:t>
            </a:r>
            <a:r>
              <a:rPr lang="en-US" sz="2400" b="1" dirty="0">
                <a:latin typeface="Times New Roman" panose="02020603050405020304" pitchFamily="18" charset="0"/>
                <a:cs typeface="Times New Roman" panose="02020603050405020304" pitchFamily="18" charset="0"/>
              </a:rPr>
              <a:t>subject</a:t>
            </a:r>
            <a:r>
              <a:rPr lang="en-US" sz="2400" dirty="0">
                <a:latin typeface="Times New Roman" panose="02020603050405020304" pitchFamily="18" charset="0"/>
                <a:cs typeface="Times New Roman" panose="02020603050405020304" pitchFamily="18" charset="0"/>
              </a:rPr>
              <a:t> and a </a:t>
            </a:r>
            <a:r>
              <a:rPr lang="en-US" sz="2400" b="1" dirty="0">
                <a:latin typeface="Times New Roman" panose="02020603050405020304" pitchFamily="18" charset="0"/>
                <a:cs typeface="Times New Roman" panose="02020603050405020304" pitchFamily="18" charset="0"/>
              </a:rPr>
              <a:t>verb</a:t>
            </a:r>
            <a:r>
              <a:rPr lang="en-US" sz="2400" dirty="0">
                <a:latin typeface="Times New Roman" panose="02020603050405020304" pitchFamily="18" charset="0"/>
                <a:cs typeface="Times New Roman" panose="02020603050405020304" pitchFamily="18" charset="0"/>
              </a:rPr>
              <a:t>. An object is optional. Note that an imperative sentence may have a verb only, but the subject is understood.</a:t>
            </a:r>
          </a:p>
          <a:p>
            <a:pPr algn="just">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dirty="0">
                <a:latin typeface="Times New Roman" panose="02020603050405020304" pitchFamily="18" charset="0"/>
                <a:cs typeface="Times New Roman" panose="02020603050405020304" pitchFamily="18" charset="0"/>
              </a:rPr>
              <a:t>10. </a:t>
            </a: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subject and verb must agree</a:t>
            </a:r>
            <a:r>
              <a:rPr lang="en-US" sz="2400" dirty="0">
                <a:latin typeface="Times New Roman" panose="02020603050405020304" pitchFamily="18" charset="0"/>
                <a:cs typeface="Times New Roman" panose="02020603050405020304" pitchFamily="18" charset="0"/>
              </a:rPr>
              <a:t> in </a:t>
            </a:r>
            <a:r>
              <a:rPr lang="en-US" sz="2400" b="1" dirty="0">
                <a:latin typeface="Times New Roman" panose="02020603050405020304" pitchFamily="18" charset="0"/>
                <a:cs typeface="Times New Roman" panose="02020603050405020304" pitchFamily="18" charset="0"/>
              </a:rPr>
              <a:t>number</a:t>
            </a:r>
            <a:r>
              <a:rPr lang="en-US" sz="2400" dirty="0">
                <a:latin typeface="Times New Roman" panose="02020603050405020304" pitchFamily="18" charset="0"/>
                <a:cs typeface="Times New Roman" panose="02020603050405020304" pitchFamily="18" charset="0"/>
              </a:rPr>
              <a:t>; that is, a singular subject needs a singular verb and a plural subject needs a plural verb.</a:t>
            </a:r>
          </a:p>
          <a:p>
            <a:pPr marL="342900" indent="-342900" algn="just">
              <a:spcBef>
                <a:spcPct val="20000"/>
              </a:spcBef>
              <a:defRPr/>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C73C510-A33F-9D9A-FCA5-57545D005380}"/>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415417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670E1-C47A-A118-09E0-49561DC75AA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2054FE-1941-F61C-410C-F1E86435148E}"/>
              </a:ext>
            </a:extLst>
          </p:cNvPr>
          <p:cNvSpPr>
            <a:spLocks noGrp="1"/>
          </p:cNvSpPr>
          <p:nvPr>
            <p:ph type="subTitle" idx="1"/>
          </p:nvPr>
        </p:nvSpPr>
        <p:spPr>
          <a:xfrm>
            <a:off x="870856" y="442144"/>
            <a:ext cx="10877448" cy="6253810"/>
          </a:xfrm>
        </p:spPr>
        <p:txBody>
          <a:bodyPr>
            <a:no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Prescriptive rules require :</a:t>
            </a:r>
          </a:p>
          <a:p>
            <a:pPr lvl="1" algn="just"/>
            <a:r>
              <a:rPr lang="en-US" sz="2400" dirty="0">
                <a:latin typeface="Times New Roman" panose="02020603050405020304" pitchFamily="18" charset="0"/>
                <a:cs typeface="Times New Roman" panose="02020603050405020304" pitchFamily="18" charset="0"/>
              </a:rPr>
              <a:t>Effortful to follow</a:t>
            </a:r>
          </a:p>
          <a:p>
            <a:pPr lvl="1" algn="just"/>
            <a:r>
              <a:rPr lang="en-US" sz="2400" dirty="0">
                <a:latin typeface="Times New Roman" panose="02020603050405020304" pitchFamily="18" charset="0"/>
                <a:cs typeface="Times New Roman" panose="02020603050405020304" pitchFamily="18" charset="0"/>
              </a:rPr>
              <a:t>Need to be taught</a:t>
            </a:r>
          </a:p>
          <a:p>
            <a:pPr lvl="1" algn="just"/>
            <a:r>
              <a:rPr lang="en-US" sz="2400" dirty="0">
                <a:latin typeface="Times New Roman" panose="02020603050405020304" pitchFamily="18" charset="0"/>
                <a:cs typeface="Times New Roman" panose="02020603050405020304" pitchFamily="18" charset="0"/>
              </a:rPr>
              <a:t>Need to be </a:t>
            </a:r>
            <a:r>
              <a:rPr lang="en-US" sz="2400" dirty="0" err="1">
                <a:latin typeface="Times New Roman" panose="02020603050405020304" pitchFamily="18" charset="0"/>
                <a:cs typeface="Times New Roman" panose="02020603050405020304" pitchFamily="18" charset="0"/>
              </a:rPr>
              <a:t>memorised</a:t>
            </a: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1AC0D39-1A98-33E0-3869-4E03B6FE1D95}"/>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286119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48723-9101-72F9-5852-B9FE8857328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607531-4E2A-5F54-4C64-F7F64BA5F9A0}"/>
              </a:ext>
            </a:extLst>
          </p:cNvPr>
          <p:cNvSpPr>
            <a:spLocks noGrp="1"/>
          </p:cNvSpPr>
          <p:nvPr>
            <p:ph type="subTitle" idx="1"/>
          </p:nvPr>
        </p:nvSpPr>
        <p:spPr>
          <a:xfrm>
            <a:off x="870856" y="442144"/>
            <a:ext cx="10877448" cy="6253810"/>
          </a:xfrm>
        </p:spPr>
        <p:txBody>
          <a:bodyPr>
            <a:noAutofit/>
          </a:bodyPr>
          <a:lstStyle/>
          <a:p>
            <a:pPr algn="just"/>
            <a:r>
              <a:rPr lang="en-US" b="1" dirty="0">
                <a:latin typeface="Times New Roman" panose="02020603050405020304" pitchFamily="18" charset="0"/>
                <a:cs typeface="Times New Roman" panose="02020603050405020304" pitchFamily="18" charset="0"/>
              </a:rPr>
              <a:t>Descriptive approach</a:t>
            </a: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Descriptive grammar: </a:t>
            </a:r>
            <a:r>
              <a:rPr lang="en-US" dirty="0">
                <a:latin typeface="Times New Roman" panose="02020603050405020304" pitchFamily="18" charset="0"/>
                <a:cs typeface="Times New Roman" panose="02020603050405020304" pitchFamily="18" charset="0"/>
              </a:rPr>
              <a:t>the systematic study and description of a language based on how it is actually used/spoken. </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based on what its native speakers accept and understand as part of their language.</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describes the way people speak or write their native language.</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Linguists attempt to describe the grammar of the language that exists in the minds of</a:t>
            </a:r>
          </a:p>
          <a:p>
            <a:pPr algn="just"/>
            <a:r>
              <a:rPr lang="en-US" dirty="0">
                <a:latin typeface="Times New Roman" panose="02020603050405020304" pitchFamily="18" charset="0"/>
                <a:cs typeface="Times New Roman" panose="02020603050405020304" pitchFamily="18" charset="0"/>
              </a:rPr>
              <a:t>     its speakers, i.e. to create a model of speakers’ mental grammar.</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 descriptive grammar there is No right or wrong language.</a:t>
            </a: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Prescriptive grammar has been replaced by modern descriptive grammar, which describes language as it is, not as it should be.</a:t>
            </a:r>
          </a:p>
          <a:p>
            <a:pPr algn="just">
              <a:lnSpc>
                <a:spcPct val="10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88002-7163-E0FB-C3B8-84733C4C5C70}"/>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249036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48723-9101-72F9-5852-B9FE8857328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607531-4E2A-5F54-4C64-F7F64BA5F9A0}"/>
              </a:ext>
            </a:extLst>
          </p:cNvPr>
          <p:cNvSpPr>
            <a:spLocks noGrp="1"/>
          </p:cNvSpPr>
          <p:nvPr>
            <p:ph type="subTitle" idx="1"/>
          </p:nvPr>
        </p:nvSpPr>
        <p:spPr>
          <a:xfrm>
            <a:off x="870856" y="442144"/>
            <a:ext cx="10877448" cy="6253810"/>
          </a:xfrm>
        </p:spPr>
        <p:txBody>
          <a:bodyPr>
            <a:noAutofit/>
          </a:bodyPr>
          <a:lstStyle/>
          <a:p>
            <a:pPr marL="342900" indent="-342900" algn="just">
              <a:lnSpc>
                <a:spcPct val="100000"/>
              </a:lnSpc>
              <a:spcBef>
                <a:spcPts val="0"/>
              </a:spcBef>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Modern descriptive grammar came rather later:</a:t>
            </a:r>
          </a:p>
          <a:p>
            <a:pPr marL="342900" indent="-342900" algn="just">
              <a:lnSpc>
                <a:spcPct val="100000"/>
              </a:lnSpc>
              <a:spcBef>
                <a:spcPts val="0"/>
              </a:spcBef>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 A Grammar of Contemporary English by Quirk et al. (1972),  </a:t>
            </a:r>
          </a:p>
          <a:p>
            <a:pPr marL="342900" indent="-342900" algn="just">
              <a:lnSpc>
                <a:spcPct val="100000"/>
              </a:lnSpc>
              <a:spcBef>
                <a:spcPts val="0"/>
              </a:spcBef>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A comprehensive grammar of the English language by Quirk et al. (1985), </a:t>
            </a:r>
          </a:p>
          <a:p>
            <a:pPr marL="342900" indent="-342900" algn="just">
              <a:lnSpc>
                <a:spcPct val="100000"/>
              </a:lnSpc>
              <a:spcBef>
                <a:spcPts val="0"/>
              </a:spcBef>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The Oxford English grammar by Greenbaum (1996), </a:t>
            </a:r>
          </a:p>
          <a:p>
            <a:pPr marL="342900" indent="-342900" algn="just">
              <a:lnSpc>
                <a:spcPct val="100000"/>
              </a:lnSpc>
              <a:spcBef>
                <a:spcPts val="0"/>
              </a:spcBef>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The Longman grammar of spoken and written English by </a:t>
            </a:r>
            <a:r>
              <a:rPr lang="en-US" dirty="0" err="1">
                <a:latin typeface="Times New Roman" panose="02020603050405020304" pitchFamily="18" charset="0"/>
                <a:ea typeface="Calibri" panose="020F0502020204030204" pitchFamily="34" charset="0"/>
                <a:cs typeface="Times New Roman" panose="02020603050405020304" pitchFamily="18" charset="0"/>
              </a:rPr>
              <a:t>Biber</a:t>
            </a:r>
            <a:r>
              <a:rPr lang="en-US" dirty="0">
                <a:latin typeface="Times New Roman" panose="02020603050405020304" pitchFamily="18" charset="0"/>
                <a:ea typeface="Calibri" panose="020F0502020204030204" pitchFamily="34" charset="0"/>
                <a:cs typeface="Times New Roman" panose="02020603050405020304" pitchFamily="18" charset="0"/>
              </a:rPr>
              <a:t> et al. (1999) and</a:t>
            </a:r>
          </a:p>
          <a:p>
            <a:pPr marL="342900" indent="-342900" algn="just">
              <a:lnSpc>
                <a:spcPct val="100000"/>
              </a:lnSpc>
              <a:spcBef>
                <a:spcPts val="0"/>
              </a:spcBef>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The Cambridge grammar of the English language by Huddleston and Pullum</a:t>
            </a: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88002-7163-E0FB-C3B8-84733C4C5C70}"/>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101648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B146F-B223-9798-4570-60EDB81B38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7758F1E-D910-C4DB-EB7F-45E295A80DC1}"/>
              </a:ext>
            </a:extLst>
          </p:cNvPr>
          <p:cNvSpPr>
            <a:spLocks noGrp="1"/>
          </p:cNvSpPr>
          <p:nvPr>
            <p:ph type="subTitle" idx="1"/>
          </p:nvPr>
        </p:nvSpPr>
        <p:spPr>
          <a:xfrm>
            <a:off x="870856" y="442144"/>
            <a:ext cx="10877448" cy="6253810"/>
          </a:xfrm>
        </p:spPr>
        <p:txBody>
          <a:bodyPr>
            <a:no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set of rules about language based on how it is actually used.</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right or wrong language.</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Approach</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Observe principles that describe the way the language is actually spoken.</a:t>
            </a: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goal </a:t>
            </a:r>
            <a:r>
              <a:rPr lang="en-US" dirty="0">
                <a:latin typeface="Times New Roman" panose="02020603050405020304" pitchFamily="18" charset="0"/>
                <a:cs typeface="Times New Roman" panose="02020603050405020304" pitchFamily="18" charset="0"/>
              </a:rPr>
              <a:t>of the descriptive approach is a description and knowledge of rules (principles) of how the language is actually spoken.</a:t>
            </a: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56BFA5E-C6F9-AF81-0359-55B418B4C1CA}"/>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95186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8972-4C59-B657-B727-00F3338E9CB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41F094-94A2-55F4-4E10-40B86103C858}"/>
              </a:ext>
            </a:extLst>
          </p:cNvPr>
          <p:cNvSpPr>
            <a:spLocks noGrp="1"/>
          </p:cNvSpPr>
          <p:nvPr>
            <p:ph type="subTitle" idx="1"/>
          </p:nvPr>
        </p:nvSpPr>
        <p:spPr>
          <a:xfrm>
            <a:off x="870856" y="442144"/>
            <a:ext cx="10877448" cy="6253810"/>
          </a:xfrm>
        </p:spPr>
        <p:txBody>
          <a:bodyPr>
            <a:noAutofit/>
          </a:bodyPr>
          <a:lstStyle/>
          <a:p>
            <a:pPr algn="just"/>
            <a:r>
              <a:rPr lang="en-US" b="1" dirty="0">
                <a:latin typeface="Times New Roman" panose="02020603050405020304" pitchFamily="18" charset="0"/>
                <a:cs typeface="Times New Roman" panose="02020603050405020304" pitchFamily="18" charset="0"/>
              </a:rPr>
              <a:t>Some descriptive rules of English</a:t>
            </a:r>
          </a:p>
          <a:p>
            <a:pPr algn="just"/>
            <a:r>
              <a:rPr lang="en-US" dirty="0">
                <a:latin typeface="Times New Roman" panose="02020603050405020304" pitchFamily="18" charset="0"/>
                <a:cs typeface="Times New Roman" panose="02020603050405020304" pitchFamily="18" charset="0"/>
              </a:rPr>
              <a:t>A descriptive grammar therefore will specify many rules for structures in which no native speaker will ever produce anything except a single form </a:t>
            </a:r>
          </a:p>
          <a:p>
            <a:pPr algn="just"/>
            <a:r>
              <a:rPr lang="en-US" sz="2000" dirty="0">
                <a:latin typeface="Times New Roman" panose="02020603050405020304" pitchFamily="18" charset="0"/>
                <a:cs typeface="Times New Roman" panose="02020603050405020304" pitchFamily="18" charset="0"/>
              </a:rPr>
              <a:t>1. In English, the article precedes the noun and any adjectives modifying the noun.</a:t>
            </a:r>
          </a:p>
          <a:p>
            <a:pPr algn="just"/>
            <a:r>
              <a:rPr lang="en-US" sz="2000" dirty="0">
                <a:latin typeface="Times New Roman" panose="02020603050405020304" pitchFamily="18" charset="0"/>
                <a:cs typeface="Times New Roman" panose="02020603050405020304" pitchFamily="18" charset="0"/>
              </a:rPr>
              <a:t>	a. The short people moved.</a:t>
            </a:r>
          </a:p>
          <a:p>
            <a:pPr algn="just"/>
            <a:r>
              <a:rPr lang="en-US" sz="2000" dirty="0">
                <a:latin typeface="Times New Roman" panose="02020603050405020304" pitchFamily="18" charset="0"/>
                <a:cs typeface="Times New Roman" panose="02020603050405020304" pitchFamily="18" charset="0"/>
              </a:rPr>
              <a:t>	b. *Short the people moved.</a:t>
            </a:r>
          </a:p>
          <a:p>
            <a:pPr algn="just"/>
            <a:r>
              <a:rPr lang="en-US" sz="2000" dirty="0">
                <a:latin typeface="Times New Roman" panose="02020603050405020304" pitchFamily="18" charset="0"/>
                <a:cs typeface="Times New Roman" panose="02020603050405020304" pitchFamily="18" charset="0"/>
              </a:rPr>
              <a:t>	c. *Short people the move.</a:t>
            </a:r>
          </a:p>
          <a:p>
            <a:pPr algn="just"/>
            <a:r>
              <a:rPr lang="en-US" sz="2000" dirty="0">
                <a:latin typeface="Times New Roman" panose="02020603050405020304" pitchFamily="18" charset="0"/>
                <a:cs typeface="Times New Roman" panose="02020603050405020304" pitchFamily="18" charset="0"/>
              </a:rPr>
              <a:t>2. In English, demonstratives agree in number with the nouns they modify: </a:t>
            </a:r>
            <a:r>
              <a:rPr lang="en-US" sz="2000" b="1" i="1" dirty="0">
                <a:latin typeface="Times New Roman" panose="02020603050405020304" pitchFamily="18" charset="0"/>
                <a:cs typeface="Times New Roman" panose="02020603050405020304" pitchFamily="18" charset="0"/>
              </a:rPr>
              <a:t>that</a:t>
            </a:r>
            <a:r>
              <a:rPr lang="en-US" sz="2000"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go with </a:t>
            </a:r>
          </a:p>
          <a:p>
            <a:pPr algn="just"/>
            <a:r>
              <a:rPr lang="en-US" sz="2000" dirty="0">
                <a:latin typeface="Times New Roman" panose="02020603050405020304" pitchFamily="18" charset="0"/>
                <a:cs typeface="Times New Roman" panose="02020603050405020304" pitchFamily="18" charset="0"/>
              </a:rPr>
              <a:t>	singulars; </a:t>
            </a:r>
            <a:r>
              <a:rPr lang="en-US" sz="2000" b="1" i="1" dirty="0">
                <a:latin typeface="Times New Roman" panose="02020603050405020304" pitchFamily="18" charset="0"/>
                <a:cs typeface="Times New Roman" panose="02020603050405020304" pitchFamily="18" charset="0"/>
              </a:rPr>
              <a:t>those</a:t>
            </a:r>
            <a:r>
              <a:rPr lang="en-US" sz="2000"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these</a:t>
            </a:r>
            <a:r>
              <a:rPr lang="en-US" sz="2000" dirty="0">
                <a:latin typeface="Times New Roman" panose="02020603050405020304" pitchFamily="18" charset="0"/>
                <a:cs typeface="Times New Roman" panose="02020603050405020304" pitchFamily="18" charset="0"/>
              </a:rPr>
              <a:t> go with plurals.</a:t>
            </a:r>
          </a:p>
          <a:p>
            <a:pPr algn="just"/>
            <a:r>
              <a:rPr lang="en-US" sz="2000" dirty="0">
                <a:latin typeface="Times New Roman" panose="02020603050405020304" pitchFamily="18" charset="0"/>
                <a:cs typeface="Times New Roman" panose="02020603050405020304" pitchFamily="18" charset="0"/>
              </a:rPr>
              <a:t>	a. That dog is surprisingly fond of these bones.</a:t>
            </a:r>
          </a:p>
          <a:p>
            <a:pPr algn="just"/>
            <a:r>
              <a:rPr lang="en-US" sz="2000" dirty="0">
                <a:latin typeface="Times New Roman" panose="02020603050405020304" pitchFamily="18" charset="0"/>
                <a:cs typeface="Times New Roman" panose="02020603050405020304" pitchFamily="18" charset="0"/>
              </a:rPr>
              <a:t>	b. *Those dog is surprisingly fond of this bones.</a:t>
            </a:r>
          </a:p>
          <a:p>
            <a:pPr algn="just"/>
            <a:r>
              <a:rPr lang="en-US" sz="2000" dirty="0">
                <a:latin typeface="Times New Roman" panose="02020603050405020304" pitchFamily="18" charset="0"/>
                <a:cs typeface="Times New Roman" panose="02020603050405020304" pitchFamily="18" charset="0"/>
              </a:rPr>
              <a:t>3. Use only one question word at the beginning of an English sentence.</a:t>
            </a:r>
          </a:p>
          <a:p>
            <a:pPr algn="just"/>
            <a:r>
              <a:rPr lang="en-US" sz="2000" dirty="0">
                <a:latin typeface="Times New Roman" panose="02020603050405020304" pitchFamily="18" charset="0"/>
                <a:cs typeface="Times New Roman" panose="02020603050405020304" pitchFamily="18" charset="0"/>
              </a:rPr>
              <a:t>	a. Who said what?</a:t>
            </a:r>
          </a:p>
          <a:p>
            <a:pPr algn="just"/>
            <a:r>
              <a:rPr lang="en-US" sz="2000" dirty="0">
                <a:latin typeface="Times New Roman" panose="02020603050405020304" pitchFamily="18" charset="0"/>
                <a:cs typeface="Times New Roman" panose="02020603050405020304" pitchFamily="18" charset="0"/>
              </a:rPr>
              <a:t>	b. *Who what said?</a:t>
            </a:r>
          </a:p>
          <a:p>
            <a:pPr algn="just"/>
            <a:r>
              <a:rPr lang="en-US" sz="2000" dirty="0">
                <a:latin typeface="Times New Roman" panose="02020603050405020304" pitchFamily="18" charset="0"/>
                <a:cs typeface="Times New Roman" panose="02020603050405020304" pitchFamily="18" charset="0"/>
              </a:rPr>
              <a:t>	c. *What who said?</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4FDA73-0A53-12D2-F1E3-1E995E74E2B5}"/>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350878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7" y="533718"/>
            <a:ext cx="11097366" cy="5183147"/>
          </a:xfrm>
        </p:spPr>
        <p:txBody>
          <a:bodyPr>
            <a:normAutofit fontScale="85000" lnSpcReduction="20000"/>
          </a:bodyPr>
          <a:lstStyle/>
          <a:p>
            <a:pPr algn="l">
              <a:lnSpc>
                <a:spcPct val="150000"/>
              </a:lnSpc>
              <a:spcBef>
                <a:spcPts val="0"/>
              </a:spcBef>
            </a:pPr>
            <a:r>
              <a:rPr lang="en-US" sz="2800" b="1" dirty="0">
                <a:latin typeface="Times New Roman" panose="02020603050405020304" pitchFamily="18" charset="0"/>
                <a:cs typeface="Times New Roman" panose="02020603050405020304" pitchFamily="18" charset="0"/>
              </a:rPr>
              <a:t>Syntax as a Cognitive Science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Cognitive science is a cover term for a group of disciplines that all have the same goal: describing and explaining human beings' ability to think (or more particularly, to think about abstract notions like subatomic particles, the possibility of life on other planets, etc.</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thing that distinguishes us from other animals, even relatively smart ones like chimps and elephants, is our ability to use productive, combine words into a meaning sentence in a language to express our thoughts and ideas.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Language plays an important role in how we think about abstract notions.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discipline of linguistics is thus one of the important subdisciplines of cognitive science.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Sentences are how we get at expressing abstract thought processes, so the study of syntax is an important foundation stone for understanding how we communicate and interact with each other as humans.</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54995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8972-4C59-B657-B727-00F3338E9CB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41F094-94A2-55F4-4E10-40B86103C858}"/>
              </a:ext>
            </a:extLst>
          </p:cNvPr>
          <p:cNvSpPr>
            <a:spLocks noGrp="1"/>
          </p:cNvSpPr>
          <p:nvPr>
            <p:ph type="subTitle" idx="1"/>
          </p:nvPr>
        </p:nvSpPr>
        <p:spPr>
          <a:xfrm>
            <a:off x="870856" y="442144"/>
            <a:ext cx="10877448" cy="6253810"/>
          </a:xfrm>
        </p:spPr>
        <p:txBody>
          <a:bodyPr>
            <a:noAutofit/>
          </a:bodyPr>
          <a:lstStyle/>
          <a:p>
            <a:pPr algn="just"/>
            <a:r>
              <a:rPr lang="en-US" dirty="0">
                <a:latin typeface="Times New Roman" panose="02020603050405020304" pitchFamily="18" charset="0"/>
                <a:cs typeface="Times New Roman" panose="02020603050405020304" pitchFamily="18" charset="0"/>
              </a:rPr>
              <a:t>A descriptive grammar will also specify rules which allow variation in structures which</a:t>
            </a:r>
          </a:p>
          <a:p>
            <a:pPr algn="just"/>
            <a:r>
              <a:rPr lang="en-US" dirty="0">
                <a:latin typeface="Times New Roman" panose="02020603050405020304" pitchFamily="18" charset="0"/>
                <a:cs typeface="Times New Roman" panose="02020603050405020304" pitchFamily="18" charset="0"/>
              </a:rPr>
              <a:t>speakers use variably.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Speakers of more or less standard dialects of American English</a:t>
            </a:r>
          </a:p>
          <a:p>
            <a:pPr algn="just"/>
            <a:r>
              <a:rPr lang="en-US" dirty="0">
                <a:latin typeface="Times New Roman" panose="02020603050405020304" pitchFamily="18" charset="0"/>
                <a:cs typeface="Times New Roman" panose="02020603050405020304" pitchFamily="18" charset="0"/>
              </a:rPr>
              <a:t>4. typically use objective pronouns after copular verbs;</a:t>
            </a:r>
          </a:p>
          <a:p>
            <a:pPr algn="just"/>
            <a:r>
              <a:rPr lang="en-US" dirty="0">
                <a:latin typeface="Times New Roman" panose="02020603050405020304" pitchFamily="18" charset="0"/>
                <a:cs typeface="Times New Roman" panose="02020603050405020304" pitchFamily="18" charset="0"/>
              </a:rPr>
              <a:t>	a. That is me.</a:t>
            </a:r>
          </a:p>
          <a:p>
            <a:pPr algn="just"/>
            <a:r>
              <a:rPr lang="en-US" dirty="0">
                <a:latin typeface="Times New Roman" panose="02020603050405020304" pitchFamily="18" charset="0"/>
                <a:cs typeface="Times New Roman" panose="02020603050405020304" pitchFamily="18" charset="0"/>
              </a:rPr>
              <a:t>	b. It’s him.</a:t>
            </a:r>
          </a:p>
          <a:p>
            <a:pPr algn="just"/>
            <a:r>
              <a:rPr lang="en-US" dirty="0">
                <a:latin typeface="Times New Roman" panose="02020603050405020304" pitchFamily="18" charset="0"/>
                <a:cs typeface="Times New Roman" panose="02020603050405020304" pitchFamily="18" charset="0"/>
              </a:rPr>
              <a:t>	c. The guy in the front row with the red hat is him.</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4FDA73-0A53-12D2-F1E3-1E995E74E2B5}"/>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416893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8972-4C59-B657-B727-00F3338E9CB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41F094-94A2-55F4-4E10-40B86103C858}"/>
              </a:ext>
            </a:extLst>
          </p:cNvPr>
          <p:cNvSpPr>
            <a:spLocks noGrp="1"/>
          </p:cNvSpPr>
          <p:nvPr>
            <p:ph type="subTitle" idx="1"/>
          </p:nvPr>
        </p:nvSpPr>
        <p:spPr>
          <a:xfrm>
            <a:off x="870856" y="442144"/>
            <a:ext cx="10877448" cy="6253810"/>
          </a:xfrm>
        </p:spPr>
        <p:txBody>
          <a:bodyPr>
            <a:noAutofit/>
          </a:bodyPr>
          <a:lstStyle/>
          <a:p>
            <a:pPr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Auxilary</a:t>
            </a:r>
            <a:r>
              <a:rPr lang="en-US" dirty="0">
                <a:latin typeface="Times New Roman" panose="02020603050405020304" pitchFamily="18" charset="0"/>
                <a:cs typeface="Times New Roman" panose="02020603050405020304" pitchFamily="18" charset="0"/>
              </a:rPr>
              <a:t> verbs come before the subject in questions</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What</a:t>
            </a:r>
            <a:r>
              <a:rPr lang="en-US" u="sng" dirty="0">
                <a:latin typeface="Times New Roman" panose="02020603050405020304" pitchFamily="18" charset="0"/>
                <a:cs typeface="Times New Roman" panose="02020603050405020304" pitchFamily="18" charset="0"/>
              </a:rPr>
              <a:t> has </a:t>
            </a:r>
            <a:r>
              <a:rPr lang="en-US" dirty="0">
                <a:latin typeface="Times New Roman" panose="02020603050405020304" pitchFamily="18" charset="0"/>
                <a:cs typeface="Times New Roman" panose="02020603050405020304" pitchFamily="18" charset="0"/>
              </a:rPr>
              <a:t>she done?</a:t>
            </a:r>
          </a:p>
          <a:p>
            <a:pPr algn="just"/>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NOT</a:t>
            </a:r>
          </a:p>
          <a:p>
            <a:pPr algn="just"/>
            <a:r>
              <a:rPr lang="en-US" dirty="0">
                <a:latin typeface="Times New Roman" panose="02020603050405020304" pitchFamily="18" charset="0"/>
                <a:cs typeface="Times New Roman" panose="02020603050405020304" pitchFamily="18" charset="0"/>
              </a:rPr>
              <a:t>	   What she </a:t>
            </a:r>
            <a:r>
              <a:rPr lang="en-US" u="sng" dirty="0">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done?</a:t>
            </a:r>
          </a:p>
          <a:p>
            <a:pPr algn="just"/>
            <a:r>
              <a:rPr lang="en-US" dirty="0">
                <a:latin typeface="Times New Roman" panose="02020603050405020304" pitchFamily="18" charset="0"/>
                <a:cs typeface="Times New Roman" panose="02020603050405020304" pitchFamily="18" charset="0"/>
              </a:rPr>
              <a:t>6. Form the plural of a noun by adding -s</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Three book</a:t>
            </a:r>
            <a:r>
              <a:rPr lang="en-US" b="1" dirty="0">
                <a:solidFill>
                  <a:srgbClr val="00B0F0"/>
                </a:solidFill>
                <a:latin typeface="Times New Roman" panose="02020603050405020304" pitchFamily="18" charset="0"/>
                <a:cs typeface="Times New Roman" panose="02020603050405020304" pitchFamily="18" charset="0"/>
              </a:rPr>
              <a:t>s</a:t>
            </a:r>
          </a:p>
          <a:p>
            <a:pPr algn="just"/>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NOT</a:t>
            </a:r>
          </a:p>
          <a:p>
            <a:pPr algn="just"/>
            <a:r>
              <a:rPr lang="en-US" dirty="0">
                <a:latin typeface="Times New Roman" panose="02020603050405020304" pitchFamily="18" charset="0"/>
                <a:cs typeface="Times New Roman" panose="02020603050405020304" pitchFamily="18" charset="0"/>
              </a:rPr>
              <a:t>	  Three book</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34FDA73-0A53-12D2-F1E3-1E995E74E2B5}"/>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401185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B1CB9-07A5-E480-2720-30A3593B99E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6884E83-9ECA-FC92-4D78-4F31BB049A6F}"/>
              </a:ext>
            </a:extLst>
          </p:cNvPr>
          <p:cNvSpPr>
            <a:spLocks noGrp="1"/>
          </p:cNvSpPr>
          <p:nvPr>
            <p:ph type="subTitle" idx="1"/>
          </p:nvPr>
        </p:nvSpPr>
        <p:spPr>
          <a:xfrm>
            <a:off x="870856" y="442144"/>
            <a:ext cx="10877448" cy="6253810"/>
          </a:xfrm>
        </p:spPr>
        <p:txBody>
          <a:bodyPr>
            <a:no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DG  attempts to DESCRIBE the phonological, morphological and syntactic rules that native speakers (L1) INTUITIVELY follow.</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a descriptive RULE is VIOLATED, it is very apparent to the L1 of the language.</a:t>
            </a:r>
          </a:p>
          <a:p>
            <a:pPr algn="just"/>
            <a:r>
              <a:rPr lang="en-US"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Violation</a:t>
            </a:r>
            <a:r>
              <a:rPr lang="en-US" sz="2400" dirty="0">
                <a:latin typeface="Times New Roman" panose="02020603050405020304" pitchFamily="18" charset="0"/>
                <a:cs typeface="Times New Roman" panose="02020603050405020304" pitchFamily="18" charset="0"/>
              </a:rPr>
              <a:t> = makes a sentence sound unnatural/weird.</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Descriptive rules are followed EFFORTLESSLY by L1.</a:t>
            </a:r>
          </a:p>
          <a:p>
            <a:pPr algn="just"/>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366D12E-545A-1657-6794-77210CB7F6C1}"/>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34198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85000" lnSpcReduction="10000"/>
          </a:bodyPr>
          <a:lstStyle/>
          <a:p>
            <a:pPr algn="l">
              <a:lnSpc>
                <a:spcPct val="150000"/>
              </a:lnSpc>
              <a:spcBef>
                <a:spcPts val="0"/>
              </a:spcBef>
            </a:pPr>
            <a:r>
              <a:rPr lang="en-US" sz="2800" b="1" dirty="0">
                <a:latin typeface="Times New Roman" panose="02020603050405020304" pitchFamily="18" charset="0"/>
                <a:cs typeface="Times New Roman" panose="02020603050405020304" pitchFamily="18" charset="0"/>
              </a:rPr>
              <a:t>Learning vs. Acquisition</a:t>
            </a:r>
            <a:endParaRPr lang="en-US" sz="28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of  the  most  common  misconceptions  about  Language  is  the  idea that children and  adults  “learn”  languages.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basic  kind of knowledge we are talking about here is subconscious knowledge. When producing a sentence we don’t consciously think about where to put the subject, where to put the verb, etc.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subconscious language faculty does that for us.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Cognitive scientists make a distinction in how we get conscious and  subconscious knowledge.   </a:t>
            </a:r>
          </a:p>
          <a:p>
            <a:pPr marL="342900" indent="-342900" algn="l">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Conscious   knowledge   (like   the   rules of algebra, syntactic theory, etc.) is learned. </a:t>
            </a:r>
          </a:p>
          <a:p>
            <a:pPr marL="342900" indent="-342900" algn="l">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Subconscious knowledge, like how to speak or  the  ability  to  visually  identify  discrete  objects,  is  acquired.</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59045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two words Learning and Acquisition can be better explained in learning a language.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is conscious and </a:t>
            </a:r>
            <a:r>
              <a:rPr lang="en-US" sz="2000" b="1" dirty="0">
                <a:latin typeface="Times New Roman" panose="02020603050405020304" pitchFamily="18" charset="0"/>
                <a:cs typeface="Times New Roman" panose="02020603050405020304" pitchFamily="18" charset="0"/>
              </a:rPr>
              <a:t>acquiring</a:t>
            </a:r>
            <a:r>
              <a:rPr lang="en-US" sz="2000" dirty="0">
                <a:latin typeface="Times New Roman" panose="02020603050405020304" pitchFamily="18" charset="0"/>
                <a:cs typeface="Times New Roman" panose="02020603050405020304" pitchFamily="18" charset="0"/>
              </a:rPr>
              <a:t> is subconscious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Learning is knowledge developed consciously by instruction or study.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Acquisition is developing a skill, habit, or quality using the subconscious part of the mind.</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89937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81016" y="523558"/>
            <a:ext cx="11107783" cy="6197917"/>
          </a:xfrm>
        </p:spPr>
        <p:txBody>
          <a:bodyPr>
            <a:no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Acquisition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acquisition method of acquiring a language is one by which every child learns his mother tongue. Here, he is not taught grammar the manner he is given lessons when he ultimately goes to school.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it is easy to see that, without any instructions, children learn the native language and do not make grammatical mistakes during conversations.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learn the language through a subconscious process where they know nothing about rules of grammar but know intuitively what is right and wrong or learn through a trial and error method.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Constant communication is what makes acquiring the lessons of the mother tongue easier for kids.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Children learn the language as communication is a must for them to survive. They are helped in this endeavor a great deal by the innate capacity of human beings to acquire a language. Though parents never explain the concepts of grammar, the child learns and masters them on his own with the help of exposure to communication in the language. The basic tool needed for language acquisition is a source of communication that is natural.</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219943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Learning</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Learning of a language is the formal teaching methodology that can be seen in the form of instructions explaining the rules of the language.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the emphasis is on the form of language rather than text and the teachers are seen busy explaining grammar rules to students.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are happy that they are getting a command of the grammar, and they can even take grammar test in the language they are learning.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it is seen that knowing grammar rules is not guarantee of a good command over spoken language though the student might qualify language tests that are standardized.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Sadly, most of the adult language learning is based upon this method of teaching that relies on form rather than text, and places undue importance on the rules of grammar.</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190720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What is the difference between Learning and Acquisition?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Acquisition of a language requires meaningful communication in the language which is also called natural communication.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Learning of a language is based upon less communication and more explanation of grammar rules.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During acquisition, a child is not aware of grammar rules and he intuitively learns what is right or wrong as there is constant meaningful communication.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Acquisition is subconscious while learning is conscious and deliberate.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acquisition, learner focuses more on text and less on form while he focuses on form alone in the learning process of a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Mother tongue is mostly acquired while second language is mostly learnt.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3017249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Innateness: Language as an Instinct</a:t>
            </a:r>
            <a:endParaRPr lang="en-US" dirty="0">
              <a:latin typeface="Times New Roman" panose="02020603050405020304" pitchFamily="18" charset="0"/>
              <a:cs typeface="Times New Roman" panose="02020603050405020304" pitchFamily="18" charset="0"/>
            </a:endParaRPr>
          </a:p>
          <a:p>
            <a:pPr marL="457200" indent="-4572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you think about the other types of knowledge that are subconscious, you’ll see that many of them (for example, the ability to walk) are built directly into our brains – they are instincts. No one had to teach you to walk (despite what your parents might think!). Kids start walking on their own. Walking is an instinct. Probably the most controversial claim of Noam Chomsky’s is that Language is also an instinct. Many parts of Language are built in, or innate. Much of Language is an ability hard-wired into our brains by our genes.</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362017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Obviously, particular languages are not innate. It is never the case that a child of Hindi parents growing up in North America who is never spoken to in Hindi grows up speaking Hindi.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They’ll speak English (or whatever other language is spoken around them). So on the surface it seems crazy to claim that Language is an instinct. There are very good reasons to believe, however,  that  a  human  facility  for  Language   (perhaps  in  the  form of a “Language organ” in the brain) is </a:t>
            </a:r>
            <a:r>
              <a:rPr lang="en-US" b="1" dirty="0">
                <a:latin typeface="Times New Roman" panose="02020603050405020304" pitchFamily="18" charset="0"/>
                <a:cs typeface="Times New Roman" panose="02020603050405020304" pitchFamily="18" charset="0"/>
              </a:rPr>
              <a:t>innate</a:t>
            </a:r>
            <a:r>
              <a:rPr lang="en-US" dirty="0">
                <a:latin typeface="Times New Roman" panose="02020603050405020304" pitchFamily="18" charset="0"/>
                <a:cs typeface="Times New Roman" panose="02020603050405020304" pitchFamily="18" charset="0"/>
              </a:rPr>
              <a:t>. We call this facility </a:t>
            </a:r>
            <a:r>
              <a:rPr lang="en-US" b="1" dirty="0">
                <a:latin typeface="Times New Roman" panose="02020603050405020304" pitchFamily="18" charset="0"/>
                <a:cs typeface="Times New Roman" panose="02020603050405020304" pitchFamily="18" charset="0"/>
              </a:rPr>
              <a:t>Universal Grammar </a:t>
            </a:r>
            <a:r>
              <a:rPr lang="en-US" dirty="0">
                <a:latin typeface="Times New Roman" panose="02020603050405020304" pitchFamily="18" charset="0"/>
                <a:cs typeface="Times New Roman" panose="02020603050405020304" pitchFamily="18" charset="0"/>
              </a:rPr>
              <a:t>(or UG).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361823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6" y="533718"/>
            <a:ext cx="11102703" cy="5822632"/>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We all have grammar of our language (or languages that we know and speak) in our subconscious mind.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This enables us to generate an infinite number of words / sentences everyday.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That means we all know subconsciously the syntax of our language.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We all have competence in our language.</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Competence</a:t>
            </a:r>
            <a:r>
              <a:rPr lang="en-US" sz="2000" dirty="0">
                <a:latin typeface="Times New Roman" panose="02020603050405020304" pitchFamily="18" charset="0"/>
                <a:cs typeface="Times New Roman" panose="02020603050405020304" pitchFamily="18" charset="0"/>
              </a:rPr>
              <a:t> means our the knowledge of our native language or what we know of our language.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And we are able to produce or speak our language.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This ability to speak language in real life situation is called </a:t>
            </a:r>
            <a:r>
              <a:rPr lang="en-US" sz="2000" b="1" dirty="0">
                <a:latin typeface="Times New Roman" panose="02020603050405020304" pitchFamily="18" charset="0"/>
                <a:cs typeface="Times New Roman" panose="02020603050405020304" pitchFamily="18" charset="0"/>
              </a:rPr>
              <a:t>Performance</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So, performance is the kinds of language that are actually produced and heard.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414296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The Logical Problem of Language Acquisition</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 follows is a fairly technical proof of the idea that Language is at least plausibly construed as an innate, in-built system.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argument is that a productive system like the rules of Language probably could not be learned or acquired. Infinite systems are in principle, given certain assumptions, both unlearnable and </a:t>
            </a:r>
            <a:r>
              <a:rPr lang="en-US" dirty="0" err="1">
                <a:latin typeface="Times New Roman" panose="02020603050405020304" pitchFamily="18" charset="0"/>
                <a:cs typeface="Times New Roman" panose="02020603050405020304" pitchFamily="18" charset="0"/>
              </a:rPr>
              <a:t>unacquirable</a:t>
            </a:r>
            <a:r>
              <a:rPr lang="en-US" dirty="0">
                <a:latin typeface="Times New Roman" panose="02020603050405020304" pitchFamily="18" charset="0"/>
                <a:cs typeface="Times New Roman" panose="02020603050405020304" pitchFamily="18" charset="0"/>
              </a:rPr>
              <a:t>. Since we all have such an infinite system in our heads, we shouldn’t have been  able  to  acquire  it.  So  it  follows  that  it  is  built  in.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3079142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let take the classical form of an argument by modus ponens: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Premise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Syntax is a productive, recursive and infinite system.</a:t>
            </a:r>
          </a:p>
          <a:p>
            <a:pPr algn="l">
              <a:lnSpc>
                <a:spcPct val="150000"/>
              </a:lnSpc>
              <a:spcBef>
                <a:spcPts val="0"/>
              </a:spcBef>
            </a:pPr>
            <a:r>
              <a:rPr lang="en-US" dirty="0">
                <a:latin typeface="Times New Roman" panose="02020603050405020304" pitchFamily="18" charset="0"/>
                <a:cs typeface="Times New Roman" panose="02020603050405020304" pitchFamily="18" charset="0"/>
              </a:rPr>
              <a:t>Premise (ii): Rule-governed infinite systems are unlearnable.</a:t>
            </a:r>
          </a:p>
          <a:p>
            <a:pPr algn="l">
              <a:lnSpc>
                <a:spcPct val="150000"/>
              </a:lnSpc>
              <a:spcBef>
                <a:spcPts val="0"/>
              </a:spcBef>
            </a:pPr>
            <a:r>
              <a:rPr lang="en-US" dirty="0">
                <a:latin typeface="Times New Roman" panose="02020603050405020304" pitchFamily="18" charset="0"/>
                <a:cs typeface="Times New Roman" panose="02020603050405020304" pitchFamily="18" charset="0"/>
              </a:rPr>
              <a:t>Conclusion: Therefore syntax is an unlearnable system. Since we have it,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it follows that at least parts of syntax are innate.</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Let’s start with premise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Language is a productive system. That is, you can produce and understand sentences you have never heard before. For example, I can practically guarantee that you have never heard the following sentence:</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1014841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dirty="0">
                <a:latin typeface="Times New Roman" panose="02020603050405020304" pitchFamily="18" charset="0"/>
                <a:cs typeface="Times New Roman" panose="02020603050405020304" pitchFamily="18" charset="0"/>
              </a:rPr>
              <a:t>1) The dancing chorus-line of elephants broke my television set.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The magic of syntax is that  it  can  generate  forms  that  have  never been produced before.  Another  example  of  this  productive  quality  lies in what is called recursion. It is possible to utter a sentence like (19):</a:t>
            </a:r>
          </a:p>
          <a:p>
            <a:pPr algn="l">
              <a:lnSpc>
                <a:spcPct val="150000"/>
              </a:lnSpc>
              <a:spcBef>
                <a:spcPts val="0"/>
              </a:spcBef>
            </a:pPr>
            <a:r>
              <a:rPr lang="en-US" dirty="0">
                <a:latin typeface="Times New Roman" panose="02020603050405020304" pitchFamily="18" charset="0"/>
                <a:cs typeface="Times New Roman" panose="02020603050405020304" pitchFamily="18" charset="0"/>
              </a:rPr>
              <a:t>2) John loves magazine ads.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3) I think [John loves magazine ads].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4) Mary believes [I think [John loves magazine ads]].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5) Daina doubts that [Mary believes [I think [John loves magazine ads]]].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And so on….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3490930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92500"/>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means that Language is a productive (probably infinite) system. There are no limits on what we can talk about.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Other examples of the productivity of syntax can be seen in the fact that you can infinitely repeat adverbs (23) and you can infinitely add coordinated nouns to a noun phrase (24):</a:t>
            </a:r>
          </a:p>
          <a:p>
            <a:pPr algn="l">
              <a:lnSpc>
                <a:spcPct val="150000"/>
              </a:lnSpc>
              <a:spcBef>
                <a:spcPts val="0"/>
              </a:spcBef>
            </a:pPr>
            <a:r>
              <a:rPr lang="en-US" dirty="0">
                <a:latin typeface="Times New Roman" panose="02020603050405020304" pitchFamily="18" charset="0"/>
                <a:cs typeface="Times New Roman" panose="02020603050405020304" pitchFamily="18" charset="0"/>
              </a:rPr>
              <a:t>6)   a)   a very big peanut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   a very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big peanut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c)   a very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big peanut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d)   a very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very</a:t>
            </a:r>
            <a:r>
              <a:rPr lang="en-US" dirty="0">
                <a:latin typeface="Times New Roman" panose="02020603050405020304" pitchFamily="18" charset="0"/>
                <a:cs typeface="Times New Roman" panose="02020603050405020304" pitchFamily="18" charset="0"/>
              </a:rPr>
              <a:t> big peanut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etc.</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170152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Let’s  now  turn  to  premise  (ii),  the  idea  that  </a:t>
            </a:r>
            <a:r>
              <a:rPr lang="en-US" b="1" dirty="0">
                <a:latin typeface="Times New Roman" panose="02020603050405020304" pitchFamily="18" charset="0"/>
                <a:cs typeface="Times New Roman" panose="02020603050405020304" pitchFamily="18" charset="0"/>
              </a:rPr>
              <a:t>infinite  systems  are unlearnable</a:t>
            </a:r>
            <a:r>
              <a:rPr lang="en-US"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order to make this more concrete, let’s consider an algebraic treatment  of  a linguistic  example. Imagine  that  the  task   of  a  child is to determine the rules by which her language is constructed. Further, let’s say a child has to match up situations in the real world with utterances she hears.</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2438622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92500" lnSpcReduction="20000"/>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upon hearing the utterance </a:t>
            </a:r>
            <a:r>
              <a:rPr lang="en-US" b="1" i="1" dirty="0">
                <a:latin typeface="Times New Roman" panose="02020603050405020304" pitchFamily="18" charset="0"/>
                <a:cs typeface="Times New Roman" panose="02020603050405020304" pitchFamily="18" charset="0"/>
              </a:rPr>
              <a:t>the cat spots the kissing fishes</a:t>
            </a:r>
            <a:r>
              <a:rPr lang="en-US" dirty="0">
                <a:latin typeface="Times New Roman" panose="02020603050405020304" pitchFamily="18" charset="0"/>
                <a:cs typeface="Times New Roman" panose="02020603050405020304" pitchFamily="18" charset="0"/>
              </a:rPr>
              <a:t>, she identifies it with an appropriate situation in the context around her (as represented by the picture).</a:t>
            </a:r>
          </a:p>
          <a:p>
            <a:pPr algn="l">
              <a:lnSpc>
                <a:spcPct val="150000"/>
              </a:lnSpc>
              <a:spcBef>
                <a:spcPts val="0"/>
              </a:spcBef>
            </a:pPr>
            <a:r>
              <a:rPr lang="en-US" dirty="0">
                <a:latin typeface="Times New Roman" panose="02020603050405020304" pitchFamily="18" charset="0"/>
                <a:cs typeface="Times New Roman" panose="02020603050405020304" pitchFamily="18" charset="0"/>
              </a:rPr>
              <a:t>7) “the cat spots the kissing fishes”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dirty="0">
                <a:latin typeface="Times New Roman" panose="02020603050405020304" pitchFamily="18" charset="0"/>
                <a:cs typeface="Times New Roman" panose="02020603050405020304" pitchFamily="18" charset="0"/>
              </a:rPr>
              <a:t>Her job, then, is to correctly match up</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the sentence with the situation.</a:t>
            </a:r>
          </a:p>
          <a:p>
            <a:pPr algn="l">
              <a:lnSpc>
                <a:spcPct val="150000"/>
              </a:lnSpc>
              <a:spcBef>
                <a:spcPts val="0"/>
              </a:spcBef>
            </a:pPr>
            <a:r>
              <a:rPr lang="en-US" dirty="0">
                <a:latin typeface="Times New Roman" panose="02020603050405020304" pitchFamily="18" charset="0"/>
                <a:cs typeface="Times New Roman" panose="02020603050405020304" pitchFamily="18" charset="0"/>
              </a:rPr>
              <a:t>This matching of situations with expressions is a kind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of mathematical relation (or function) that maps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sentences onto particular situations. Another way of putting it is that she has to figure out the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rule(s) that decode(s) the meaning of  the  sentences.  It  turns  out  that  this  task  is  at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least  very  difficult, if not impossible.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pic>
        <p:nvPicPr>
          <p:cNvPr id="4" name="Picture 3">
            <a:extLst>
              <a:ext uri="{FF2B5EF4-FFF2-40B4-BE49-F238E27FC236}">
                <a16:creationId xmlns:a16="http://schemas.microsoft.com/office/drawing/2014/main" id="{E327DE09-BA18-9F9A-668D-8CD30591067F}"/>
              </a:ext>
            </a:extLst>
          </p:cNvPr>
          <p:cNvPicPr>
            <a:picLocks noChangeAspect="1"/>
          </p:cNvPicPr>
          <p:nvPr/>
        </p:nvPicPr>
        <p:blipFill>
          <a:blip r:embed="rId2"/>
          <a:stretch>
            <a:fillRect/>
          </a:stretch>
        </p:blipFill>
        <p:spPr>
          <a:xfrm>
            <a:off x="7010400" y="2109036"/>
            <a:ext cx="4470400" cy="2226260"/>
          </a:xfrm>
          <a:prstGeom prst="rect">
            <a:avLst/>
          </a:prstGeom>
        </p:spPr>
      </p:pic>
    </p:spTree>
    <p:extLst>
      <p:ext uri="{BB962C8B-B14F-4D97-AF65-F5344CB8AC3E}">
        <p14:creationId xmlns:p14="http://schemas.microsoft.com/office/powerpoint/2010/main" val="1260048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fontScale="92500"/>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an infinite system you can’t hear them all, even if you were to hear 1 sentence every 10 seconds for your entire life. If we assume the average person lives to be about 75 years old, if they heard one new sentence every 10 seconds, ignoring leap years and assuming they never sleep, they’d have only heard about 39,420,000 sentences over their lifetime. This is a much smaller number than infinity.</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this poverty of input, by  the  age  of  5  most  children  are  fairly  confident  with  their  use  of complicated syntax.</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productive systems are (possibly) unlearnable, because you never have enough input  to be sure  you have all the relevant facts. This is called </a:t>
            </a:r>
            <a:r>
              <a:rPr lang="en-US" b="1" dirty="0">
                <a:latin typeface="Times New Roman" panose="02020603050405020304" pitchFamily="18" charset="0"/>
                <a:cs typeface="Times New Roman" panose="02020603050405020304" pitchFamily="18" charset="0"/>
              </a:rPr>
              <a:t>the logical problem of language acquisition.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2104538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Other Arguments for UG</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many other arguments that support the hypothesis that at least a certain amount of language is built in.</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argument that is directly related to the logical problem of language acquisition discussed above has to do with the fact that we know things about the grammar of our language that we couldn’t possibly have learned.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Start with the data in (1). A child might plausibly have heard sentences of these types (the underline represents the place where the question word </a:t>
            </a:r>
            <a:r>
              <a:rPr lang="en-US" b="1" i="1" dirty="0">
                <a:latin typeface="Times New Roman" panose="02020603050405020304" pitchFamily="18" charset="0"/>
                <a:cs typeface="Times New Roman" panose="02020603050405020304" pitchFamily="18" charset="0"/>
              </a:rPr>
              <a:t>who</a:t>
            </a:r>
            <a:r>
              <a:rPr lang="en-US" dirty="0">
                <a:latin typeface="Times New Roman" panose="02020603050405020304" pitchFamily="18" charset="0"/>
                <a:cs typeface="Times New Roman" panose="02020603050405020304" pitchFamily="18" charset="0"/>
              </a:rPr>
              <a:t> might start out – that is, as either the object or the subject of the verb </a:t>
            </a:r>
            <a:r>
              <a:rPr lang="en-US" b="1" i="1" dirty="0">
                <a:latin typeface="Times New Roman" panose="02020603050405020304" pitchFamily="18" charset="0"/>
                <a:cs typeface="Times New Roman" panose="02020603050405020304" pitchFamily="18" charset="0"/>
              </a:rPr>
              <a:t>will question</a:t>
            </a:r>
            <a:r>
              <a:rPr lang="en-US"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2039379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dirty="0">
                <a:latin typeface="Times New Roman" panose="02020603050405020304" pitchFamily="18" charset="0"/>
                <a:cs typeface="Times New Roman" panose="02020603050405020304" pitchFamily="18" charset="0"/>
              </a:rPr>
              <a:t> 8) a)   Who do you think that John    will question ______first?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b)   Who do you think        John    will question ______first?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c)   Who do you think         ______  will question Mary first?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The child has to draw a hypothesis about the distribution of the word </a:t>
            </a:r>
            <a:r>
              <a:rPr lang="en-US" b="1" i="1" dirty="0">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in English sentences. One conclusion consistent with these observed data is that the word  </a:t>
            </a:r>
            <a:r>
              <a:rPr lang="en-US" b="1" i="1" dirty="0">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in English  is optional.  You can either have it or not.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Unfortunately this conclusion is not accurate. Consider the fourth sentence</a:t>
            </a:r>
          </a:p>
          <a:p>
            <a:pPr algn="l">
              <a:lnSpc>
                <a:spcPct val="150000"/>
              </a:lnSpc>
              <a:spcBef>
                <a:spcPts val="0"/>
              </a:spcBef>
            </a:pPr>
            <a:r>
              <a:rPr lang="en-US" dirty="0">
                <a:latin typeface="Times New Roman" panose="02020603050405020304" pitchFamily="18" charset="0"/>
                <a:cs typeface="Times New Roman" panose="02020603050405020304" pitchFamily="18" charset="0"/>
              </a:rPr>
              <a:t>in the paradigm in (28). This sentence is the same as (28c) but with a that:</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d)   *Who do you think that ______ will </a:t>
            </a:r>
            <a:r>
              <a:rPr lang="en-US">
                <a:latin typeface="Times New Roman" panose="02020603050405020304" pitchFamily="18" charset="0"/>
                <a:cs typeface="Times New Roman" panose="02020603050405020304" pitchFamily="18" charset="0"/>
              </a:rPr>
              <a:t>question Mary </a:t>
            </a:r>
            <a:r>
              <a:rPr lang="en-US" dirty="0">
                <a:latin typeface="Times New Roman" panose="02020603050405020304" pitchFamily="18" charset="0"/>
                <a:cs typeface="Times New Roman" panose="02020603050405020304" pitchFamily="18" charset="0"/>
              </a:rPr>
              <a:t>first?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1577129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91177" y="614998"/>
            <a:ext cx="11097366" cy="5183147"/>
          </a:xfrm>
        </p:spPr>
        <p:txBody>
          <a:bodyPr>
            <a:normAutofit fontScale="92500"/>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appears as if </a:t>
            </a:r>
            <a:r>
              <a:rPr lang="en-US" b="1" i="1" dirty="0">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is only </a:t>
            </a:r>
            <a:r>
              <a:rPr lang="en-US" u="sng" dirty="0">
                <a:latin typeface="Times New Roman" panose="02020603050405020304" pitchFamily="18" charset="0"/>
                <a:cs typeface="Times New Roman" panose="02020603050405020304" pitchFamily="18" charset="0"/>
              </a:rPr>
              <a:t>optional </a:t>
            </a:r>
            <a:r>
              <a:rPr lang="en-US" dirty="0">
                <a:latin typeface="Times New Roman" panose="02020603050405020304" pitchFamily="18" charset="0"/>
                <a:cs typeface="Times New Roman" panose="02020603050405020304" pitchFamily="18" charset="0"/>
              </a:rPr>
              <a:t>when the question word (</a:t>
            </a:r>
            <a:r>
              <a:rPr lang="en-US" b="1" i="1" dirty="0">
                <a:latin typeface="Times New Roman" panose="02020603050405020304" pitchFamily="18" charset="0"/>
                <a:cs typeface="Times New Roman" panose="02020603050405020304" pitchFamily="18" charset="0"/>
              </a:rPr>
              <a:t>who</a:t>
            </a:r>
            <a:r>
              <a:rPr lang="en-US" dirty="0">
                <a:latin typeface="Times New Roman" panose="02020603050405020304" pitchFamily="18" charset="0"/>
                <a:cs typeface="Times New Roman" panose="02020603050405020304" pitchFamily="18" charset="0"/>
              </a:rPr>
              <a:t> in this case) starts in object position (as in 8a and b). It is </a:t>
            </a:r>
            <a:r>
              <a:rPr lang="en-US" u="sng" dirty="0">
                <a:latin typeface="Times New Roman" panose="02020603050405020304" pitchFamily="18" charset="0"/>
                <a:cs typeface="Times New Roman" panose="02020603050405020304" pitchFamily="18" charset="0"/>
              </a:rPr>
              <a:t>obligatorily</a:t>
            </a:r>
            <a:r>
              <a:rPr lang="en-US" dirty="0">
                <a:latin typeface="Times New Roman" panose="02020603050405020304" pitchFamily="18" charset="0"/>
                <a:cs typeface="Times New Roman" panose="02020603050405020304" pitchFamily="18" charset="0"/>
              </a:rPr>
              <a:t> absent when the question word starts in subject position (as in 8c and d) (don’t worry about the details of this generalization). What is important to note is that </a:t>
            </a:r>
            <a:r>
              <a:rPr lang="en-US" b="1" i="1" dirty="0">
                <a:latin typeface="Times New Roman" panose="02020603050405020304" pitchFamily="18" charset="0"/>
                <a:cs typeface="Times New Roman" panose="02020603050405020304" pitchFamily="18" charset="0"/>
              </a:rPr>
              <a:t>no one </a:t>
            </a:r>
            <a:r>
              <a:rPr lang="en-US" dirty="0">
                <a:latin typeface="Times New Roman" panose="02020603050405020304" pitchFamily="18" charset="0"/>
                <a:cs typeface="Times New Roman" panose="02020603050405020304" pitchFamily="18" charset="0"/>
              </a:rPr>
              <a:t>has ever taught you that (8d) is </a:t>
            </a:r>
            <a:r>
              <a:rPr lang="en-US" u="sng" dirty="0">
                <a:latin typeface="Times New Roman" panose="02020603050405020304" pitchFamily="18" charset="0"/>
                <a:cs typeface="Times New Roman" panose="02020603050405020304" pitchFamily="18" charset="0"/>
              </a:rPr>
              <a:t>ungrammatical</a:t>
            </a:r>
            <a:r>
              <a:rPr lang="en-US" dirty="0">
                <a:latin typeface="Times New Roman" panose="02020603050405020304" pitchFamily="18" charset="0"/>
                <a:cs typeface="Times New Roman" panose="02020603050405020304" pitchFamily="18" charset="0"/>
              </a:rPr>
              <a:t>. Nor could you have come to that conclusion on the basis of the data you’ve heard.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logical hypothesis on the basis of the data in (8a–c) predicts sentence (8d) to be grammatical. There is nothing in the  input  a  child  hears  that  would  lead  them  to the conclusion that (8d) is ungrammatical, yet every English-speaking child knows  it  is.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One solution   to  this  conundrum   is  that  we   are  born with the knowledge that sentences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like (</a:t>
            </a:r>
            <a:r>
              <a:rPr lang="en-US" b="1" dirty="0">
                <a:latin typeface="Times New Roman" panose="02020603050405020304" pitchFamily="18" charset="0"/>
                <a:cs typeface="Times New Roman" panose="02020603050405020304" pitchFamily="18" charset="0"/>
              </a:rPr>
              <a:t>8d) are ungrammatical.</a:t>
            </a:r>
          </a:p>
          <a:p>
            <a:pPr marL="342900"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202895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7" y="533718"/>
            <a:ext cx="11097366" cy="5183147"/>
          </a:xfrm>
        </p:spPr>
        <p:txBody>
          <a:bodyPr>
            <a:normAutofit/>
          </a:bodyPr>
          <a:lstStyle/>
          <a:p>
            <a:pPr algn="l">
              <a:lnSpc>
                <a:spcPct val="150000"/>
              </a:lnSpc>
              <a:spcBef>
                <a:spcPts val="0"/>
              </a:spcBef>
            </a:pPr>
            <a:r>
              <a:rPr lang="en-US" sz="2400" b="1" dirty="0">
                <a:latin typeface="Times New Roman" panose="02020603050405020304" pitchFamily="18" charset="0"/>
                <a:cs typeface="Times New Roman" panose="02020603050405020304" pitchFamily="18" charset="0"/>
              </a:rPr>
              <a:t>Syntax – the Scientific Method</a:t>
            </a: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Science is perhaps one of the most poorly defined words of the English language. </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we hear science what comes to our mind is Physics, biology, or chemistry.</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Among scientists science typically refers to a particular  methodology for study: the deductive scientific  method.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1224295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1. Carnie, A. (2021). Syntax: A Generative Introduction (Fourth Edition). Wiley 	Blackwell.</a:t>
            </a:r>
          </a:p>
          <a:p>
            <a:pPr algn="l">
              <a:lnSpc>
                <a:spcPct val="150000"/>
              </a:lnSpc>
              <a:spcBef>
                <a:spcPts val="0"/>
              </a:spcBef>
            </a:pPr>
            <a:r>
              <a:rPr lang="en-US" dirty="0">
                <a:latin typeface="Times New Roman" panose="02020603050405020304" pitchFamily="18" charset="0"/>
                <a:cs typeface="Times New Roman" panose="02020603050405020304" pitchFamily="18" charset="0"/>
              </a:rPr>
              <a:t>2. https://www.differencebetween.com/difference-between-learning-and-vs-acquisition/</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180872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7" y="533718"/>
            <a:ext cx="11157132" cy="5822632"/>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scientific  method  dates back  to  the  ancient  Greeks,  such  as Aristotle, Euclid, and Archimedes. The method involves observing some data, making some generalizations about patterns in the data,. developing hypotheses that account for these generalizations,  and  testing  the  hypotheses  against  more  data.  Finally,  the hypotheses are revised to account for any new data and then tested again.</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flow chart showing </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the method is ..</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pic>
        <p:nvPicPr>
          <p:cNvPr id="4" name="Picture 3">
            <a:extLst>
              <a:ext uri="{FF2B5EF4-FFF2-40B4-BE49-F238E27FC236}">
                <a16:creationId xmlns:a16="http://schemas.microsoft.com/office/drawing/2014/main" id="{07BB4BF6-CA89-ED80-0C96-D8B43D2EF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335" y="3445034"/>
            <a:ext cx="3986065" cy="2726007"/>
          </a:xfrm>
          <a:prstGeom prst="rect">
            <a:avLst/>
          </a:prstGeom>
        </p:spPr>
      </p:pic>
    </p:spTree>
    <p:extLst>
      <p:ext uri="{BB962C8B-B14F-4D97-AF65-F5344CB8AC3E}">
        <p14:creationId xmlns:p14="http://schemas.microsoft.com/office/powerpoint/2010/main" val="299152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7" y="53371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syntax, we apply this methodology  to sentence structure.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Syntacticians start  by observing data about the language they are studying, then they make generalizations about patterns in the data (e.g., in simple English declarative sentences, the subject precedes the verb). They then generate a hypothesis about these patterns and test the hypothesis against more syntactic data, and if necessary, go back and re-evaluate their hypotheses.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Hypotheses are only useful to the extent that they make predictions.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syntax, hypotheses are called rules, and the group of hypotheses that describe a language's syntax is called a grammar.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14097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60697" y="533718"/>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Language is a system that associates sounds (or gestures) with meanings in a way that uses words and sentences.</a:t>
            </a:r>
          </a:p>
          <a:p>
            <a:pPr marL="342900" indent="-342900" algn="l">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Linguistics is the scientific study of human language. It tries:</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first, to observe languages and to describe them accurately,</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then, to find generalizations within what has been described,</a:t>
            </a:r>
          </a:p>
          <a:p>
            <a:pPr algn="l">
              <a:lnSpc>
                <a:spcPct val="150000"/>
              </a:lnSpc>
              <a:spcBef>
                <a:spcPts val="0"/>
              </a:spcBef>
            </a:pPr>
            <a:r>
              <a:rPr lang="en-US" dirty="0">
                <a:latin typeface="Times New Roman" panose="02020603050405020304" pitchFamily="18" charset="0"/>
                <a:cs typeface="Times New Roman" panose="02020603050405020304" pitchFamily="18" charset="0"/>
              </a:rPr>
              <a:t>	finally, to draw conclusions about the general nature of human language.</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8598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1C1D8-21C7-AF52-A2C4-438E08F21E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0EF82AD-3117-BF3D-6BC7-5A414B3EDCC4}"/>
              </a:ext>
            </a:extLst>
          </p:cNvPr>
          <p:cNvSpPr>
            <a:spLocks noGrp="1"/>
          </p:cNvSpPr>
          <p:nvPr>
            <p:ph type="subTitle" idx="1"/>
          </p:nvPr>
        </p:nvSpPr>
        <p:spPr>
          <a:xfrm>
            <a:off x="870856" y="442144"/>
            <a:ext cx="10877448" cy="6253810"/>
          </a:xfrm>
        </p:spPr>
        <p:txBody>
          <a:bodyPr>
            <a:noAutofit/>
          </a:bodyPr>
          <a:lstStyle/>
          <a:p>
            <a:pPr algn="just">
              <a:lnSpc>
                <a:spcPct val="100000"/>
              </a:lnSpc>
              <a:spcBef>
                <a:spcPts val="0"/>
              </a:spcBef>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What is Grammar?</a:t>
            </a:r>
          </a:p>
          <a:p>
            <a:pPr marL="342900" indent="-342900" algn="just">
              <a:lnSpc>
                <a:spcPct val="100000"/>
              </a:lnSpc>
              <a:spcBef>
                <a:spcPts val="0"/>
              </a:spcBef>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a:latin typeface="Times New Roman" panose="02020603050405020304" pitchFamily="18" charset="0"/>
                <a:ea typeface="Calibri" panose="020F0502020204030204" pitchFamily="34" charset="0"/>
                <a:cs typeface="Times New Roman" panose="02020603050405020304" pitchFamily="18" charset="0"/>
              </a:rPr>
              <a:t> grammar is a complex system of rules that governs how speakers organize sounds into words and words into sentences.</a:t>
            </a:r>
          </a:p>
          <a:p>
            <a:pPr marL="342900" indent="-342900" algn="just">
              <a:lnSpc>
                <a:spcPct val="100000"/>
              </a:lnSpc>
              <a:spcBef>
                <a:spcPts val="0"/>
              </a:spcBef>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word Grammar, is derived from the Greek word, Gramma, which signifies a</a:t>
            </a:r>
          </a:p>
          <a:p>
            <a:pPr algn="just">
              <a:lnSpc>
                <a:spcPct val="100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letter.</a:t>
            </a:r>
          </a:p>
          <a:p>
            <a:pPr marL="342900" indent="-342900" algn="just">
              <a:lnSpc>
                <a:spcPct val="100000"/>
              </a:lnSpc>
              <a:spcBef>
                <a:spcPts val="0"/>
              </a:spcBef>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 grammar of language is a description of the four components of language, namely,</a:t>
            </a:r>
          </a:p>
          <a:p>
            <a:pPr algn="just">
              <a:lnSpc>
                <a:spcPct val="100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the  sounds  (phonology),  words  (morphology)  sentences  (syntax)  and  meaning</a:t>
            </a:r>
          </a:p>
          <a:p>
            <a:pPr algn="just">
              <a:lnSpc>
                <a:spcPct val="100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(semantics).</a:t>
            </a:r>
          </a:p>
          <a:p>
            <a:pPr marL="342900" indent="-342900" algn="just">
              <a:lnSpc>
                <a:spcPct val="100000"/>
              </a:lnSpc>
              <a:spcBef>
                <a:spcPts val="0"/>
              </a:spcBef>
              <a:buFont typeface="Wingdings" panose="05000000000000000000" pitchFamily="2" charset="2"/>
              <a:buChar char="Ø"/>
            </a:pPr>
            <a:r>
              <a:rPr lang="en-US" b="0" i="1" dirty="0">
                <a:solidFill>
                  <a:srgbClr val="282828"/>
                </a:solidFill>
                <a:effectLst/>
                <a:latin typeface="Times New Roman" panose="02020603050405020304" pitchFamily="18" charset="0"/>
                <a:cs typeface="Times New Roman" panose="02020603050405020304" pitchFamily="18" charset="0"/>
              </a:rPr>
              <a:t>So, Grammar</a:t>
            </a:r>
            <a:r>
              <a:rPr lang="en-US" b="0" i="0" dirty="0">
                <a:solidFill>
                  <a:srgbClr val="282828"/>
                </a:solidFill>
                <a:effectLst/>
                <a:latin typeface="Times New Roman" panose="02020603050405020304" pitchFamily="18" charset="0"/>
                <a:cs typeface="Times New Roman" panose="02020603050405020304" pitchFamily="18" charset="0"/>
              </a:rPr>
              <a:t> refers to the set of rules that structure a language.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0000"/>
              </a:lnSpc>
              <a:spcBef>
                <a:spcPts val="0"/>
              </a:spcBef>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 grammar of a language is often codified as a set of rules. All of us abide by certain</a:t>
            </a:r>
          </a:p>
          <a:p>
            <a:pPr algn="just">
              <a:lnSpc>
                <a:spcPct val="100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rules in society. All languages have fixed parameters or set of rules at each level    </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which are to be followed to produce 'grammatical' utterances. The number of    </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sentences in a language is infinite set to a "finite system of sentence forming   </a:t>
            </a:r>
          </a:p>
          <a:p>
            <a:pPr algn="just">
              <a:lnSpc>
                <a:spcPct val="100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principles.</a:t>
            </a:r>
          </a:p>
          <a:p>
            <a:pPr algn="just">
              <a:lnSpc>
                <a:spcPct val="10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828DF16-BEBB-9D5D-2D82-AD94CA8B210D}"/>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12959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789835" y="476873"/>
            <a:ext cx="11108940" cy="5879477"/>
          </a:xfrm>
        </p:spPr>
        <p:txBody>
          <a:bodyPr>
            <a:no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The parts of Grammar</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Grammar is a language system, a set of principles (rules) that underlie a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Mental  Grammar – the knowledge of language that allows a person to produce and understand utterances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Grammar can be described as having different parts: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phonetics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phonology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morphology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syntax</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semantics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pragmatics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Since linguists study all of these, the terms are also used to refer to subfields of linguistics.</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338351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4125</Words>
  <Application>Microsoft Office PowerPoint</Application>
  <PresentationFormat>Widescreen</PresentationFormat>
  <Paragraphs>330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Times New Roman</vt:lpstr>
      <vt:lpstr>Wingdings</vt:lpstr>
      <vt:lpstr>Office Theme</vt:lpstr>
      <vt:lpstr>Introductory notes:  Syntax as a Cognitive Science, Syntax – the Scientific Method, Prescriptive and descriptive grammar,  the  study  of  grammar,  studying  Syntax,  Learning  vs. Acquisition,  Innateness: Language as an Instinct,  The Logical Problem of Language Acquisition, Other Arguments for UG.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189</cp:revision>
  <dcterms:created xsi:type="dcterms:W3CDTF">2024-01-07T16:04:09Z</dcterms:created>
  <dcterms:modified xsi:type="dcterms:W3CDTF">2024-08-06T11:47:49Z</dcterms:modified>
</cp:coreProperties>
</file>