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373" r:id="rId3"/>
    <p:sldId id="385" r:id="rId4"/>
    <p:sldId id="374" r:id="rId5"/>
    <p:sldId id="402" r:id="rId6"/>
    <p:sldId id="403" r:id="rId7"/>
    <p:sldId id="404" r:id="rId8"/>
    <p:sldId id="405" r:id="rId9"/>
    <p:sldId id="375" r:id="rId10"/>
    <p:sldId id="401" r:id="rId11"/>
    <p:sldId id="378" r:id="rId12"/>
    <p:sldId id="379" r:id="rId13"/>
    <p:sldId id="411" r:id="rId14"/>
    <p:sldId id="380" r:id="rId15"/>
    <p:sldId id="381" r:id="rId16"/>
    <p:sldId id="382" r:id="rId17"/>
    <p:sldId id="412" r:id="rId18"/>
    <p:sldId id="386" r:id="rId19"/>
    <p:sldId id="387" r:id="rId20"/>
    <p:sldId id="413" r:id="rId21"/>
    <p:sldId id="388" r:id="rId22"/>
    <p:sldId id="414" r:id="rId23"/>
    <p:sldId id="390" r:id="rId24"/>
    <p:sldId id="391" r:id="rId25"/>
    <p:sldId id="392" r:id="rId26"/>
    <p:sldId id="415" r:id="rId27"/>
    <p:sldId id="394" r:id="rId28"/>
    <p:sldId id="399" r:id="rId29"/>
    <p:sldId id="448" r:id="rId30"/>
    <p:sldId id="417" r:id="rId31"/>
    <p:sldId id="418" r:id="rId32"/>
    <p:sldId id="419" r:id="rId33"/>
    <p:sldId id="438" r:id="rId34"/>
    <p:sldId id="421" r:id="rId35"/>
    <p:sldId id="444" r:id="rId36"/>
    <p:sldId id="445" r:id="rId37"/>
    <p:sldId id="442" r:id="rId38"/>
    <p:sldId id="441" r:id="rId39"/>
    <p:sldId id="443" r:id="rId40"/>
    <p:sldId id="446" r:id="rId41"/>
    <p:sldId id="423" r:id="rId42"/>
    <p:sldId id="439" r:id="rId43"/>
    <p:sldId id="440" r:id="rId44"/>
    <p:sldId id="424" r:id="rId45"/>
    <p:sldId id="426" r:id="rId46"/>
    <p:sldId id="427" r:id="rId47"/>
    <p:sldId id="428" r:id="rId48"/>
    <p:sldId id="429" r:id="rId49"/>
    <p:sldId id="430" r:id="rId50"/>
    <p:sldId id="431" r:id="rId51"/>
    <p:sldId id="432" r:id="rId52"/>
    <p:sldId id="433" r:id="rId53"/>
    <p:sldId id="449" r:id="rId54"/>
    <p:sldId id="459" r:id="rId55"/>
    <p:sldId id="450" r:id="rId56"/>
    <p:sldId id="460" r:id="rId57"/>
    <p:sldId id="451" r:id="rId58"/>
    <p:sldId id="452" r:id="rId59"/>
    <p:sldId id="453" r:id="rId60"/>
    <p:sldId id="454" r:id="rId61"/>
    <p:sldId id="455" r:id="rId62"/>
    <p:sldId id="456" r:id="rId63"/>
    <p:sldId id="457" r:id="rId64"/>
    <p:sldId id="458" r:id="rId65"/>
    <p:sldId id="461" r:id="rId66"/>
    <p:sldId id="462" r:id="rId67"/>
    <p:sldId id="463" r:id="rId68"/>
    <p:sldId id="464" r:id="rId69"/>
    <p:sldId id="465" r:id="rId70"/>
    <p:sldId id="466" r:id="rId71"/>
    <p:sldId id="476" r:id="rId72"/>
    <p:sldId id="477" r:id="rId73"/>
    <p:sldId id="478" r:id="rId74"/>
    <p:sldId id="479" r:id="rId75"/>
    <p:sldId id="474" r:id="rId76"/>
    <p:sldId id="489" r:id="rId77"/>
    <p:sldId id="480" r:id="rId78"/>
    <p:sldId id="490" r:id="rId79"/>
    <p:sldId id="481" r:id="rId80"/>
    <p:sldId id="482" r:id="rId81"/>
    <p:sldId id="384"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5897" autoAdjust="0"/>
  </p:normalViewPr>
  <p:slideViewPr>
    <p:cSldViewPr snapToGrid="0">
      <p:cViewPr varScale="1">
        <p:scale>
          <a:sx n="54" d="100"/>
          <a:sy n="54" d="100"/>
        </p:scale>
        <p:origin x="1124" y="52"/>
      </p:cViewPr>
      <p:guideLst/>
    </p:cSldViewPr>
  </p:slideViewPr>
  <p:outlineViewPr>
    <p:cViewPr>
      <p:scale>
        <a:sx n="33" d="100"/>
        <a:sy n="33" d="100"/>
      </p:scale>
      <p:origin x="0" y="-260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144F4-9EFB-492F-B20B-3CBBAF9D4BC3}" type="datetimeFigureOut">
              <a:rPr lang="en-IN" smtClean="0"/>
              <a:t>19-08-2024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0F9BC-EC7C-404A-95E9-2A5D129CD2BB}" type="slidenum">
              <a:rPr lang="en-IN" smtClean="0"/>
              <a:t>‹#›</a:t>
            </a:fld>
            <a:endParaRPr lang="en-IN"/>
          </a:p>
        </p:txBody>
      </p:sp>
    </p:spTree>
    <p:extLst>
      <p:ext uri="{BB962C8B-B14F-4D97-AF65-F5344CB8AC3E}">
        <p14:creationId xmlns:p14="http://schemas.microsoft.com/office/powerpoint/2010/main" val="113411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50000"/>
              </a:lnSpc>
              <a:spcBef>
                <a:spcPts val="0"/>
              </a:spcBef>
            </a:pPr>
            <a:r>
              <a:rPr lang="en-US" b="0" i="0" dirty="0">
                <a:solidFill>
                  <a:srgbClr val="202122"/>
                </a:solidFill>
                <a:effectLst/>
                <a:highlight>
                  <a:srgbClr val="FFFFFF"/>
                </a:highlight>
                <a:latin typeface="Times New Roman" panose="02020603050405020304" pitchFamily="18" charset="0"/>
                <a:cs typeface="Times New Roman" panose="02020603050405020304" pitchFamily="18" charset="0"/>
              </a:rPr>
              <a:t>The </a:t>
            </a:r>
            <a:r>
              <a:rPr lang="en-US" b="0" i="0" dirty="0">
                <a:effectLst/>
                <a:highlight>
                  <a:srgbClr val="FFFFFF"/>
                </a:highlight>
                <a:latin typeface="Times New Roman" panose="02020603050405020304" pitchFamily="18" charset="0"/>
                <a:cs typeface="Times New Roman" panose="02020603050405020304" pitchFamily="18" charset="0"/>
              </a:rPr>
              <a:t>related distinction between</a:t>
            </a: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r>
              <a:rPr lang="en-US" b="0" i="0" dirty="0">
                <a:solidFill>
                  <a:srgbClr val="202122"/>
                </a:solidFill>
                <a:effectLst/>
                <a:highlight>
                  <a:srgbClr val="FFFFFF"/>
                </a:highlight>
                <a:latin typeface="Times New Roman" panose="02020603050405020304" pitchFamily="18" charset="0"/>
                <a:cs typeface="Times New Roman" panose="02020603050405020304" pitchFamily="18" charset="0"/>
              </a:rPr>
              <a:t>	The Open </a:t>
            </a:r>
            <a:r>
              <a:rPr lang="en-US" dirty="0">
                <a:solidFill>
                  <a:srgbClr val="202122"/>
                </a:solidFill>
                <a:highlight>
                  <a:srgbClr val="FFFFFF"/>
                </a:highlight>
                <a:latin typeface="Times New Roman" panose="02020603050405020304" pitchFamily="18" charset="0"/>
                <a:cs typeface="Times New Roman" panose="02020603050405020304" pitchFamily="18" charset="0"/>
              </a:rPr>
              <a:t>C</a:t>
            </a:r>
            <a:r>
              <a:rPr lang="en-US" b="0" i="0" dirty="0">
                <a:solidFill>
                  <a:srgbClr val="202122"/>
                </a:solidFill>
                <a:effectLst/>
                <a:highlight>
                  <a:srgbClr val="FFFFFF"/>
                </a:highlight>
                <a:latin typeface="Times New Roman" panose="02020603050405020304" pitchFamily="18" charset="0"/>
                <a:cs typeface="Times New Roman" panose="02020603050405020304" pitchFamily="18" charset="0"/>
              </a:rPr>
              <a:t>lass word vs Closed </a:t>
            </a:r>
            <a:r>
              <a:rPr lang="en-US" dirty="0">
                <a:solidFill>
                  <a:srgbClr val="202122"/>
                </a:solidFill>
                <a:highlight>
                  <a:srgbClr val="FFFFFF"/>
                </a:highlight>
                <a:latin typeface="Times New Roman" panose="02020603050405020304" pitchFamily="18" charset="0"/>
                <a:cs typeface="Times New Roman" panose="02020603050405020304" pitchFamily="18" charset="0"/>
              </a:rPr>
              <a:t>C</a:t>
            </a:r>
            <a:r>
              <a:rPr lang="en-US" b="0" i="0" dirty="0">
                <a:solidFill>
                  <a:srgbClr val="202122"/>
                </a:solidFill>
                <a:effectLst/>
                <a:highlight>
                  <a:srgbClr val="FFFFFF"/>
                </a:highlight>
                <a:latin typeface="Times New Roman" panose="02020603050405020304" pitchFamily="18" charset="0"/>
                <a:cs typeface="Times New Roman" panose="02020603050405020304" pitchFamily="18" charset="0"/>
              </a:rPr>
              <a:t>lass word</a:t>
            </a:r>
            <a:endParaRPr lang="en-US" b="0" i="0" dirty="0">
              <a:effectLst/>
              <a:highlight>
                <a:srgbClr val="FFFFFF"/>
              </a:highlight>
              <a:latin typeface="Times New Roman" panose="02020603050405020304" pitchFamily="18" charset="0"/>
              <a:cs typeface="Times New Roman" panose="02020603050405020304" pitchFamily="18" charset="0"/>
            </a:endParaRPr>
          </a:p>
          <a:p>
            <a:pPr algn="l">
              <a:lnSpc>
                <a:spcPct val="150000"/>
              </a:lnSpc>
              <a:spcBef>
                <a:spcPts val="0"/>
              </a:spcBef>
            </a:pPr>
            <a:r>
              <a:rPr lang="en-US" b="0" i="0" dirty="0">
                <a:effectLst/>
                <a:highlight>
                  <a:srgbClr val="FFFFFF"/>
                </a:highlight>
                <a:latin typeface="Times New Roman" panose="02020603050405020304" pitchFamily="18" charset="0"/>
                <a:cs typeface="Times New Roman" panose="02020603050405020304" pitchFamily="18" charset="0"/>
              </a:rPr>
              <a:t>	Lexical and Functional categories, </a:t>
            </a:r>
          </a:p>
          <a:p>
            <a:pPr algn="l">
              <a:lnSpc>
                <a:spcPct val="150000"/>
              </a:lnSpc>
              <a:spcBef>
                <a:spcPts val="0"/>
              </a:spcBef>
            </a:pPr>
            <a:r>
              <a:rPr lang="en-US" b="0" i="0" dirty="0">
                <a:effectLst/>
                <a:highlight>
                  <a:srgbClr val="FFFFFF"/>
                </a:highlight>
                <a:latin typeface="Times New Roman" panose="02020603050405020304" pitchFamily="18" charset="0"/>
                <a:cs typeface="Times New Roman" panose="02020603050405020304" pitchFamily="18" charset="0"/>
              </a:rPr>
              <a:t>	Content word and Function words.</a:t>
            </a:r>
          </a:p>
          <a:p>
            <a:endParaRPr lang="en-IN" dirty="0"/>
          </a:p>
        </p:txBody>
      </p:sp>
      <p:sp>
        <p:nvSpPr>
          <p:cNvPr id="4" name="Slide Number Placeholder 3"/>
          <p:cNvSpPr>
            <a:spLocks noGrp="1"/>
          </p:cNvSpPr>
          <p:nvPr>
            <p:ph type="sldNum" sz="quarter" idx="5"/>
          </p:nvPr>
        </p:nvSpPr>
        <p:spPr/>
        <p:txBody>
          <a:bodyPr/>
          <a:lstStyle/>
          <a:p>
            <a:fld id="{64D0F9BC-EC7C-404A-95E9-2A5D129CD2BB}" type="slidenum">
              <a:rPr lang="en-IN" smtClean="0"/>
              <a:t>34</a:t>
            </a:fld>
            <a:endParaRPr lang="en-IN"/>
          </a:p>
        </p:txBody>
      </p:sp>
    </p:spTree>
    <p:extLst>
      <p:ext uri="{BB962C8B-B14F-4D97-AF65-F5344CB8AC3E}">
        <p14:creationId xmlns:p14="http://schemas.microsoft.com/office/powerpoint/2010/main" val="1325547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D0F9BC-EC7C-404A-95E9-2A5D129CD2BB}" type="slidenum">
              <a:rPr lang="en-IN" smtClean="0"/>
              <a:t>35</a:t>
            </a:fld>
            <a:endParaRPr lang="en-IN"/>
          </a:p>
        </p:txBody>
      </p:sp>
    </p:spTree>
    <p:extLst>
      <p:ext uri="{BB962C8B-B14F-4D97-AF65-F5344CB8AC3E}">
        <p14:creationId xmlns:p14="http://schemas.microsoft.com/office/powerpoint/2010/main" val="2531192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50000"/>
              </a:lnSpc>
              <a:spcBef>
                <a:spcPts val="0"/>
              </a:spcBef>
            </a:pPr>
            <a:r>
              <a:rPr lang="en-US" b="0" i="0" dirty="0">
                <a:solidFill>
                  <a:srgbClr val="202122"/>
                </a:solidFill>
                <a:effectLst/>
                <a:highlight>
                  <a:srgbClr val="FFFFFF"/>
                </a:highlight>
                <a:latin typeface="Times New Roman" panose="02020603050405020304" pitchFamily="18" charset="0"/>
                <a:cs typeface="Times New Roman" panose="02020603050405020304" pitchFamily="18" charset="0"/>
              </a:rPr>
              <a:t>The </a:t>
            </a:r>
            <a:r>
              <a:rPr lang="en-US" b="0" i="0" dirty="0">
                <a:effectLst/>
                <a:highlight>
                  <a:srgbClr val="FFFFFF"/>
                </a:highlight>
                <a:latin typeface="Times New Roman" panose="02020603050405020304" pitchFamily="18" charset="0"/>
                <a:cs typeface="Times New Roman" panose="02020603050405020304" pitchFamily="18" charset="0"/>
              </a:rPr>
              <a:t>related distinction between</a:t>
            </a: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r>
              <a:rPr lang="en-US" b="0" i="0" dirty="0">
                <a:solidFill>
                  <a:srgbClr val="202122"/>
                </a:solidFill>
                <a:effectLst/>
                <a:highlight>
                  <a:srgbClr val="FFFFFF"/>
                </a:highlight>
                <a:latin typeface="Times New Roman" panose="02020603050405020304" pitchFamily="18" charset="0"/>
                <a:cs typeface="Times New Roman" panose="02020603050405020304" pitchFamily="18" charset="0"/>
              </a:rPr>
              <a:t>	The Open </a:t>
            </a:r>
            <a:r>
              <a:rPr lang="en-US" dirty="0">
                <a:solidFill>
                  <a:srgbClr val="202122"/>
                </a:solidFill>
                <a:highlight>
                  <a:srgbClr val="FFFFFF"/>
                </a:highlight>
                <a:latin typeface="Times New Roman" panose="02020603050405020304" pitchFamily="18" charset="0"/>
                <a:cs typeface="Times New Roman" panose="02020603050405020304" pitchFamily="18" charset="0"/>
              </a:rPr>
              <a:t>C</a:t>
            </a:r>
            <a:r>
              <a:rPr lang="en-US" b="0" i="0" dirty="0">
                <a:solidFill>
                  <a:srgbClr val="202122"/>
                </a:solidFill>
                <a:effectLst/>
                <a:highlight>
                  <a:srgbClr val="FFFFFF"/>
                </a:highlight>
                <a:latin typeface="Times New Roman" panose="02020603050405020304" pitchFamily="18" charset="0"/>
                <a:cs typeface="Times New Roman" panose="02020603050405020304" pitchFamily="18" charset="0"/>
              </a:rPr>
              <a:t>lass word vs Closed </a:t>
            </a:r>
            <a:r>
              <a:rPr lang="en-US" dirty="0">
                <a:solidFill>
                  <a:srgbClr val="202122"/>
                </a:solidFill>
                <a:highlight>
                  <a:srgbClr val="FFFFFF"/>
                </a:highlight>
                <a:latin typeface="Times New Roman" panose="02020603050405020304" pitchFamily="18" charset="0"/>
                <a:cs typeface="Times New Roman" panose="02020603050405020304" pitchFamily="18" charset="0"/>
              </a:rPr>
              <a:t>C</a:t>
            </a:r>
            <a:r>
              <a:rPr lang="en-US" b="0" i="0" dirty="0">
                <a:solidFill>
                  <a:srgbClr val="202122"/>
                </a:solidFill>
                <a:effectLst/>
                <a:highlight>
                  <a:srgbClr val="FFFFFF"/>
                </a:highlight>
                <a:latin typeface="Times New Roman" panose="02020603050405020304" pitchFamily="18" charset="0"/>
                <a:cs typeface="Times New Roman" panose="02020603050405020304" pitchFamily="18" charset="0"/>
              </a:rPr>
              <a:t>lass word</a:t>
            </a:r>
            <a:endParaRPr lang="en-US" b="0" i="0" dirty="0">
              <a:effectLst/>
              <a:highlight>
                <a:srgbClr val="FFFFFF"/>
              </a:highlight>
              <a:latin typeface="Times New Roman" panose="02020603050405020304" pitchFamily="18" charset="0"/>
              <a:cs typeface="Times New Roman" panose="02020603050405020304" pitchFamily="18" charset="0"/>
            </a:endParaRPr>
          </a:p>
          <a:p>
            <a:pPr algn="l">
              <a:lnSpc>
                <a:spcPct val="150000"/>
              </a:lnSpc>
              <a:spcBef>
                <a:spcPts val="0"/>
              </a:spcBef>
            </a:pPr>
            <a:r>
              <a:rPr lang="en-US" b="0" i="0" dirty="0">
                <a:effectLst/>
                <a:highlight>
                  <a:srgbClr val="FFFFFF"/>
                </a:highlight>
                <a:latin typeface="Times New Roman" panose="02020603050405020304" pitchFamily="18" charset="0"/>
                <a:cs typeface="Times New Roman" panose="02020603050405020304" pitchFamily="18" charset="0"/>
              </a:rPr>
              <a:t>	Lexical and Functional categories, </a:t>
            </a:r>
          </a:p>
          <a:p>
            <a:pPr algn="l">
              <a:lnSpc>
                <a:spcPct val="150000"/>
              </a:lnSpc>
              <a:spcBef>
                <a:spcPts val="0"/>
              </a:spcBef>
            </a:pPr>
            <a:r>
              <a:rPr lang="en-US" b="0" i="0" dirty="0">
                <a:effectLst/>
                <a:highlight>
                  <a:srgbClr val="FFFFFF"/>
                </a:highlight>
                <a:latin typeface="Times New Roman" panose="02020603050405020304" pitchFamily="18" charset="0"/>
                <a:cs typeface="Times New Roman" panose="02020603050405020304" pitchFamily="18" charset="0"/>
              </a:rPr>
              <a:t>	Content word and Function words.</a:t>
            </a:r>
          </a:p>
          <a:p>
            <a:endParaRPr lang="en-IN" dirty="0"/>
          </a:p>
        </p:txBody>
      </p:sp>
      <p:sp>
        <p:nvSpPr>
          <p:cNvPr id="4" name="Slide Number Placeholder 3"/>
          <p:cNvSpPr>
            <a:spLocks noGrp="1"/>
          </p:cNvSpPr>
          <p:nvPr>
            <p:ph type="sldNum" sz="quarter" idx="5"/>
          </p:nvPr>
        </p:nvSpPr>
        <p:spPr/>
        <p:txBody>
          <a:bodyPr/>
          <a:lstStyle/>
          <a:p>
            <a:fld id="{64D0F9BC-EC7C-404A-95E9-2A5D129CD2BB}" type="slidenum">
              <a:rPr lang="en-IN" smtClean="0"/>
              <a:t>36</a:t>
            </a:fld>
            <a:endParaRPr lang="en-IN"/>
          </a:p>
        </p:txBody>
      </p:sp>
    </p:spTree>
    <p:extLst>
      <p:ext uri="{BB962C8B-B14F-4D97-AF65-F5344CB8AC3E}">
        <p14:creationId xmlns:p14="http://schemas.microsoft.com/office/powerpoint/2010/main" val="2503054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50000"/>
              </a:lnSpc>
              <a:spcBef>
                <a:spcPts val="0"/>
              </a:spcBef>
            </a:pPr>
            <a:r>
              <a:rPr lang="en-US" b="0" i="0" dirty="0">
                <a:solidFill>
                  <a:srgbClr val="202122"/>
                </a:solidFill>
                <a:effectLst/>
                <a:highlight>
                  <a:srgbClr val="FFFFFF"/>
                </a:highlight>
                <a:latin typeface="Times New Roman" panose="02020603050405020304" pitchFamily="18" charset="0"/>
                <a:cs typeface="Times New Roman" panose="02020603050405020304" pitchFamily="18" charset="0"/>
              </a:rPr>
              <a:t>The </a:t>
            </a:r>
            <a:r>
              <a:rPr lang="en-US" b="0" i="0" dirty="0">
                <a:effectLst/>
                <a:highlight>
                  <a:srgbClr val="FFFFFF"/>
                </a:highlight>
                <a:latin typeface="Times New Roman" panose="02020603050405020304" pitchFamily="18" charset="0"/>
                <a:cs typeface="Times New Roman" panose="02020603050405020304" pitchFamily="18" charset="0"/>
              </a:rPr>
              <a:t>related distinction between</a:t>
            </a: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r>
              <a:rPr lang="en-US" b="0" i="0" dirty="0">
                <a:solidFill>
                  <a:srgbClr val="202122"/>
                </a:solidFill>
                <a:effectLst/>
                <a:highlight>
                  <a:srgbClr val="FFFFFF"/>
                </a:highlight>
                <a:latin typeface="Times New Roman" panose="02020603050405020304" pitchFamily="18" charset="0"/>
                <a:cs typeface="Times New Roman" panose="02020603050405020304" pitchFamily="18" charset="0"/>
              </a:rPr>
              <a:t>	The Open </a:t>
            </a:r>
            <a:r>
              <a:rPr lang="en-US" dirty="0">
                <a:solidFill>
                  <a:srgbClr val="202122"/>
                </a:solidFill>
                <a:highlight>
                  <a:srgbClr val="FFFFFF"/>
                </a:highlight>
                <a:latin typeface="Times New Roman" panose="02020603050405020304" pitchFamily="18" charset="0"/>
                <a:cs typeface="Times New Roman" panose="02020603050405020304" pitchFamily="18" charset="0"/>
              </a:rPr>
              <a:t>C</a:t>
            </a:r>
            <a:r>
              <a:rPr lang="en-US" b="0" i="0" dirty="0">
                <a:solidFill>
                  <a:srgbClr val="202122"/>
                </a:solidFill>
                <a:effectLst/>
                <a:highlight>
                  <a:srgbClr val="FFFFFF"/>
                </a:highlight>
                <a:latin typeface="Times New Roman" panose="02020603050405020304" pitchFamily="18" charset="0"/>
                <a:cs typeface="Times New Roman" panose="02020603050405020304" pitchFamily="18" charset="0"/>
              </a:rPr>
              <a:t>lass word vs Closed </a:t>
            </a:r>
            <a:r>
              <a:rPr lang="en-US" dirty="0">
                <a:solidFill>
                  <a:srgbClr val="202122"/>
                </a:solidFill>
                <a:highlight>
                  <a:srgbClr val="FFFFFF"/>
                </a:highlight>
                <a:latin typeface="Times New Roman" panose="02020603050405020304" pitchFamily="18" charset="0"/>
                <a:cs typeface="Times New Roman" panose="02020603050405020304" pitchFamily="18" charset="0"/>
              </a:rPr>
              <a:t>C</a:t>
            </a:r>
            <a:r>
              <a:rPr lang="en-US" b="0" i="0" dirty="0">
                <a:solidFill>
                  <a:srgbClr val="202122"/>
                </a:solidFill>
                <a:effectLst/>
                <a:highlight>
                  <a:srgbClr val="FFFFFF"/>
                </a:highlight>
                <a:latin typeface="Times New Roman" panose="02020603050405020304" pitchFamily="18" charset="0"/>
                <a:cs typeface="Times New Roman" panose="02020603050405020304" pitchFamily="18" charset="0"/>
              </a:rPr>
              <a:t>lass word</a:t>
            </a:r>
            <a:endParaRPr lang="en-US" b="0" i="0" dirty="0">
              <a:effectLst/>
              <a:highlight>
                <a:srgbClr val="FFFFFF"/>
              </a:highlight>
              <a:latin typeface="Times New Roman" panose="02020603050405020304" pitchFamily="18" charset="0"/>
              <a:cs typeface="Times New Roman" panose="02020603050405020304" pitchFamily="18" charset="0"/>
            </a:endParaRPr>
          </a:p>
          <a:p>
            <a:pPr algn="l">
              <a:lnSpc>
                <a:spcPct val="150000"/>
              </a:lnSpc>
              <a:spcBef>
                <a:spcPts val="0"/>
              </a:spcBef>
            </a:pPr>
            <a:r>
              <a:rPr lang="en-US" b="0" i="0" dirty="0">
                <a:effectLst/>
                <a:highlight>
                  <a:srgbClr val="FFFFFF"/>
                </a:highlight>
                <a:latin typeface="Times New Roman" panose="02020603050405020304" pitchFamily="18" charset="0"/>
                <a:cs typeface="Times New Roman" panose="02020603050405020304" pitchFamily="18" charset="0"/>
              </a:rPr>
              <a:t>	Lexical and Functional categories, </a:t>
            </a:r>
          </a:p>
          <a:p>
            <a:pPr algn="l">
              <a:lnSpc>
                <a:spcPct val="150000"/>
              </a:lnSpc>
              <a:spcBef>
                <a:spcPts val="0"/>
              </a:spcBef>
            </a:pPr>
            <a:r>
              <a:rPr lang="en-US" b="0" i="0" dirty="0">
                <a:effectLst/>
                <a:highlight>
                  <a:srgbClr val="FFFFFF"/>
                </a:highlight>
                <a:latin typeface="Times New Roman" panose="02020603050405020304" pitchFamily="18" charset="0"/>
                <a:cs typeface="Times New Roman" panose="02020603050405020304" pitchFamily="18" charset="0"/>
              </a:rPr>
              <a:t>	Content word and Function words.</a:t>
            </a:r>
          </a:p>
          <a:p>
            <a:endParaRPr lang="en-IN" dirty="0"/>
          </a:p>
        </p:txBody>
      </p:sp>
      <p:sp>
        <p:nvSpPr>
          <p:cNvPr id="4" name="Slide Number Placeholder 3"/>
          <p:cNvSpPr>
            <a:spLocks noGrp="1"/>
          </p:cNvSpPr>
          <p:nvPr>
            <p:ph type="sldNum" sz="quarter" idx="5"/>
          </p:nvPr>
        </p:nvSpPr>
        <p:spPr/>
        <p:txBody>
          <a:bodyPr/>
          <a:lstStyle/>
          <a:p>
            <a:fld id="{64D0F9BC-EC7C-404A-95E9-2A5D129CD2BB}" type="slidenum">
              <a:rPr lang="en-IN" smtClean="0"/>
              <a:t>37</a:t>
            </a:fld>
            <a:endParaRPr lang="en-IN"/>
          </a:p>
        </p:txBody>
      </p:sp>
    </p:spTree>
    <p:extLst>
      <p:ext uri="{BB962C8B-B14F-4D97-AF65-F5344CB8AC3E}">
        <p14:creationId xmlns:p14="http://schemas.microsoft.com/office/powerpoint/2010/main" val="2059178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Wingdings" panose="05000000000000000000" pitchFamily="2" charset="2"/>
              <a:buChar char="Ø"/>
            </a:pPr>
            <a:r>
              <a:rPr lang="en-US" sz="1200" b="0" i="0" u="none" strike="noStrike" baseline="0" dirty="0">
                <a:latin typeface="Times New Roman" panose="02020603050405020304" pitchFamily="18" charset="0"/>
                <a:cs typeface="Times New Roman" panose="02020603050405020304" pitchFamily="18" charset="0"/>
              </a:rPr>
              <a:t>Concrete nouns are perceivable objects  in  the  world.</a:t>
            </a:r>
          </a:p>
          <a:p>
            <a:pPr marL="342900" indent="-342900" algn="l">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Abstract nouns refers   to   idea,   feelings, quality:  truth,  honesty,  kindness, action: movements, activity, theft, mischief, state: infancy, childhood, adolescence, names of various arts, sciences and professions: economics, politics, history, music, etc.</a:t>
            </a:r>
          </a:p>
          <a:p>
            <a:endParaRPr lang="en-IN" dirty="0"/>
          </a:p>
        </p:txBody>
      </p:sp>
      <p:sp>
        <p:nvSpPr>
          <p:cNvPr id="4" name="Slide Number Placeholder 3"/>
          <p:cNvSpPr>
            <a:spLocks noGrp="1"/>
          </p:cNvSpPr>
          <p:nvPr>
            <p:ph type="sldNum" sz="quarter" idx="5"/>
          </p:nvPr>
        </p:nvSpPr>
        <p:spPr/>
        <p:txBody>
          <a:bodyPr/>
          <a:lstStyle/>
          <a:p>
            <a:fld id="{64D0F9BC-EC7C-404A-95E9-2A5D129CD2BB}" type="slidenum">
              <a:rPr lang="en-IN" smtClean="0"/>
              <a:t>54</a:t>
            </a:fld>
            <a:endParaRPr lang="en-IN"/>
          </a:p>
        </p:txBody>
      </p:sp>
    </p:spTree>
    <p:extLst>
      <p:ext uri="{BB962C8B-B14F-4D97-AF65-F5344CB8AC3E}">
        <p14:creationId xmlns:p14="http://schemas.microsoft.com/office/powerpoint/2010/main" val="2266947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3C7F-F26E-C1A1-54FF-DDEAF05DC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DEF9C3-5ECA-F669-A2F4-3DC440B12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AD4A8C-19F0-0693-6B7E-0DC832987B99}"/>
              </a:ext>
            </a:extLst>
          </p:cNvPr>
          <p:cNvSpPr>
            <a:spLocks noGrp="1"/>
          </p:cNvSpPr>
          <p:nvPr>
            <p:ph type="dt" sz="half" idx="10"/>
          </p:nvPr>
        </p:nvSpPr>
        <p:spPr/>
        <p:txBody>
          <a:bodyPr/>
          <a:lstStyle/>
          <a:p>
            <a:fld id="{28F1D464-1E24-445B-A4C6-3D3EB73494A1}" type="datetime1">
              <a:rPr lang="en-IN" smtClean="0"/>
              <a:t>19-08-2024</a:t>
            </a:fld>
            <a:endParaRPr lang="en-IN"/>
          </a:p>
        </p:txBody>
      </p:sp>
      <p:sp>
        <p:nvSpPr>
          <p:cNvPr id="5" name="Footer Placeholder 4">
            <a:extLst>
              <a:ext uri="{FF2B5EF4-FFF2-40B4-BE49-F238E27FC236}">
                <a16:creationId xmlns:a16="http://schemas.microsoft.com/office/drawing/2014/main" id="{B1029880-49E9-81B0-E110-FF1C3400F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E1CB9-05E2-0C95-7A67-A15A29043162}"/>
              </a:ext>
            </a:extLst>
          </p:cNvPr>
          <p:cNvSpPr>
            <a:spLocks noGrp="1"/>
          </p:cNvSpPr>
          <p:nvPr>
            <p:ph type="sldNum" sz="quarter" idx="12"/>
          </p:nvPr>
        </p:nvSpPr>
        <p:spPr/>
        <p:txBody>
          <a:bodyPr/>
          <a:lstStyle/>
          <a:p>
            <a:fld id="{9953917B-9314-44A8-9CF5-8C1178B13F89}" type="slidenum">
              <a:rPr lang="en-IN" smtClean="0"/>
              <a:t>‹#›</a:t>
            </a:fld>
            <a:endParaRPr lang="en-IN"/>
          </a:p>
        </p:txBody>
      </p:sp>
      <p:sp>
        <p:nvSpPr>
          <p:cNvPr id="7" name="TextBox 6">
            <a:extLst>
              <a:ext uri="{FF2B5EF4-FFF2-40B4-BE49-F238E27FC236}">
                <a16:creationId xmlns:a16="http://schemas.microsoft.com/office/drawing/2014/main" id="{8BA54B59-FCC9-FA39-6861-DDA2B57F8114}"/>
              </a:ext>
            </a:extLst>
          </p:cNvPr>
          <p:cNvSpPr txBox="1"/>
          <p:nvPr userDrawn="1"/>
        </p:nvSpPr>
        <p:spPr>
          <a:xfrm>
            <a:off x="9266584" y="203756"/>
            <a:ext cx="2876237" cy="369332"/>
          </a:xfrm>
          <a:prstGeom prst="rect">
            <a:avLst/>
          </a:prstGeom>
          <a:noFill/>
        </p:spPr>
        <p:txBody>
          <a:bodyPr wrap="none" rtlCol="0">
            <a:spAutoFit/>
          </a:bodyPr>
          <a:lstStyle/>
          <a:p>
            <a:r>
              <a:rPr lang="en-US" dirty="0" err="1"/>
              <a:t>Private_for</a:t>
            </a:r>
            <a:r>
              <a:rPr lang="en-US" dirty="0"/>
              <a:t> class lecture only</a:t>
            </a:r>
            <a:endParaRPr lang="en-IN" dirty="0"/>
          </a:p>
        </p:txBody>
      </p:sp>
    </p:spTree>
    <p:extLst>
      <p:ext uri="{BB962C8B-B14F-4D97-AF65-F5344CB8AC3E}">
        <p14:creationId xmlns:p14="http://schemas.microsoft.com/office/powerpoint/2010/main" val="262752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13D1-5C07-839C-2B25-0380C408EB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76C392-0E35-D216-4263-01E28159B5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C8CCC-A66B-8451-9964-174822BDE646}"/>
              </a:ext>
            </a:extLst>
          </p:cNvPr>
          <p:cNvSpPr>
            <a:spLocks noGrp="1"/>
          </p:cNvSpPr>
          <p:nvPr>
            <p:ph type="dt" sz="half" idx="10"/>
          </p:nvPr>
        </p:nvSpPr>
        <p:spPr/>
        <p:txBody>
          <a:bodyPr/>
          <a:lstStyle/>
          <a:p>
            <a:fld id="{3BD7E343-4550-4B0A-9769-EC503FEC8A04}" type="datetime1">
              <a:rPr lang="en-IN" smtClean="0"/>
              <a:t>19-08-2024</a:t>
            </a:fld>
            <a:endParaRPr lang="en-IN"/>
          </a:p>
        </p:txBody>
      </p:sp>
      <p:sp>
        <p:nvSpPr>
          <p:cNvPr id="5" name="Footer Placeholder 4">
            <a:extLst>
              <a:ext uri="{FF2B5EF4-FFF2-40B4-BE49-F238E27FC236}">
                <a16:creationId xmlns:a16="http://schemas.microsoft.com/office/drawing/2014/main" id="{4F8802E8-2951-8F3B-0A5E-D053A0E2B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F5C1C-49E5-164C-09A5-60288A369F16}"/>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353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287ACC-1A93-C41D-164E-E4E5163B99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6B3176-BD61-7A57-1958-19F8F4479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327EB-BB23-4BD5-1280-3775AB79F2BC}"/>
              </a:ext>
            </a:extLst>
          </p:cNvPr>
          <p:cNvSpPr>
            <a:spLocks noGrp="1"/>
          </p:cNvSpPr>
          <p:nvPr>
            <p:ph type="dt" sz="half" idx="10"/>
          </p:nvPr>
        </p:nvSpPr>
        <p:spPr/>
        <p:txBody>
          <a:bodyPr/>
          <a:lstStyle/>
          <a:p>
            <a:fld id="{16C516C3-2CBF-41BD-ABF7-7548EC473A45}" type="datetime1">
              <a:rPr lang="en-IN" smtClean="0"/>
              <a:t>19-08-2024</a:t>
            </a:fld>
            <a:endParaRPr lang="en-IN"/>
          </a:p>
        </p:txBody>
      </p:sp>
      <p:sp>
        <p:nvSpPr>
          <p:cNvPr id="5" name="Footer Placeholder 4">
            <a:extLst>
              <a:ext uri="{FF2B5EF4-FFF2-40B4-BE49-F238E27FC236}">
                <a16:creationId xmlns:a16="http://schemas.microsoft.com/office/drawing/2014/main" id="{66AEB8BE-37C3-F56C-A1B8-5821D00CFE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F2132-B3B4-B689-D8C2-FF8FA936FDF8}"/>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11881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F893-EE74-5099-40A1-49501B17F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871B8C-679B-3CB0-AC3A-F2FA42407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92951-F2D0-94B1-1CB6-188BE1617C6A}"/>
              </a:ext>
            </a:extLst>
          </p:cNvPr>
          <p:cNvSpPr>
            <a:spLocks noGrp="1"/>
          </p:cNvSpPr>
          <p:nvPr>
            <p:ph type="dt" sz="half" idx="10"/>
          </p:nvPr>
        </p:nvSpPr>
        <p:spPr/>
        <p:txBody>
          <a:bodyPr/>
          <a:lstStyle/>
          <a:p>
            <a:fld id="{A86D9B94-45C7-4C50-A7DB-5C261D4AE344}" type="datetime1">
              <a:rPr lang="en-IN" smtClean="0"/>
              <a:t>19-08-2024</a:t>
            </a:fld>
            <a:endParaRPr lang="en-IN"/>
          </a:p>
        </p:txBody>
      </p:sp>
      <p:sp>
        <p:nvSpPr>
          <p:cNvPr id="5" name="Footer Placeholder 4">
            <a:extLst>
              <a:ext uri="{FF2B5EF4-FFF2-40B4-BE49-F238E27FC236}">
                <a16:creationId xmlns:a16="http://schemas.microsoft.com/office/drawing/2014/main" id="{6CAB2667-7294-BD5B-4610-04752ECAB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668EB-67CD-3414-B132-7FBE1F18DB2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6619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3BC0-4026-0894-0F7B-682BB976A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BE9C32-D07D-0E38-2BEF-636DAE6DFF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E6D0F3-C3C6-9376-7B15-9C1F9176456D}"/>
              </a:ext>
            </a:extLst>
          </p:cNvPr>
          <p:cNvSpPr>
            <a:spLocks noGrp="1"/>
          </p:cNvSpPr>
          <p:nvPr>
            <p:ph type="dt" sz="half" idx="10"/>
          </p:nvPr>
        </p:nvSpPr>
        <p:spPr/>
        <p:txBody>
          <a:bodyPr/>
          <a:lstStyle/>
          <a:p>
            <a:fld id="{81062A28-8DB7-4B74-9524-0258674FA5E8}" type="datetime1">
              <a:rPr lang="en-IN" smtClean="0"/>
              <a:t>19-08-2024</a:t>
            </a:fld>
            <a:endParaRPr lang="en-IN"/>
          </a:p>
        </p:txBody>
      </p:sp>
      <p:sp>
        <p:nvSpPr>
          <p:cNvPr id="5" name="Footer Placeholder 4">
            <a:extLst>
              <a:ext uri="{FF2B5EF4-FFF2-40B4-BE49-F238E27FC236}">
                <a16:creationId xmlns:a16="http://schemas.microsoft.com/office/drawing/2014/main" id="{A00C320C-643D-B71F-41B0-0128916AE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DBCF8-4611-022F-21CE-CA932DCDBDC4}"/>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76994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1146-E356-53DF-2ECF-246006AEA3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41EC1-8475-A157-E929-3D0EC5BB7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7D952A-CD58-BDE4-903A-722EDE7473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951173-046A-E306-DAB2-C533CE6EC871}"/>
              </a:ext>
            </a:extLst>
          </p:cNvPr>
          <p:cNvSpPr>
            <a:spLocks noGrp="1"/>
          </p:cNvSpPr>
          <p:nvPr>
            <p:ph type="dt" sz="half" idx="10"/>
          </p:nvPr>
        </p:nvSpPr>
        <p:spPr/>
        <p:txBody>
          <a:bodyPr/>
          <a:lstStyle/>
          <a:p>
            <a:fld id="{6810ED40-85B0-4A5C-A194-B03904BA4FB1}" type="datetime1">
              <a:rPr lang="en-IN" smtClean="0"/>
              <a:t>19-08-2024</a:t>
            </a:fld>
            <a:endParaRPr lang="en-IN"/>
          </a:p>
        </p:txBody>
      </p:sp>
      <p:sp>
        <p:nvSpPr>
          <p:cNvPr id="6" name="Footer Placeholder 5">
            <a:extLst>
              <a:ext uri="{FF2B5EF4-FFF2-40B4-BE49-F238E27FC236}">
                <a16:creationId xmlns:a16="http://schemas.microsoft.com/office/drawing/2014/main" id="{D4BAD745-9678-4B42-6743-74E5B36105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B915F-D0A3-4A06-6E6D-C181334E68DC}"/>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8541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F9F1-4DB2-DE33-C085-D3A21330F6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5D60FB-47C6-7D5A-33E2-F0FF0A72D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6525B-F25E-677D-B148-987AF753D9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10BBCE-C51F-FB6D-94FC-F080894C0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060D9B-A38E-5999-B3E3-6A1488832D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DE7766-57ED-BBFC-ADCF-9306759B942C}"/>
              </a:ext>
            </a:extLst>
          </p:cNvPr>
          <p:cNvSpPr>
            <a:spLocks noGrp="1"/>
          </p:cNvSpPr>
          <p:nvPr>
            <p:ph type="dt" sz="half" idx="10"/>
          </p:nvPr>
        </p:nvSpPr>
        <p:spPr/>
        <p:txBody>
          <a:bodyPr/>
          <a:lstStyle/>
          <a:p>
            <a:fld id="{90881A4B-FBEC-4502-B017-E5D64414456F}" type="datetime1">
              <a:rPr lang="en-IN" smtClean="0"/>
              <a:t>19-08-2024</a:t>
            </a:fld>
            <a:endParaRPr lang="en-IN"/>
          </a:p>
        </p:txBody>
      </p:sp>
      <p:sp>
        <p:nvSpPr>
          <p:cNvPr id="8" name="Footer Placeholder 7">
            <a:extLst>
              <a:ext uri="{FF2B5EF4-FFF2-40B4-BE49-F238E27FC236}">
                <a16:creationId xmlns:a16="http://schemas.microsoft.com/office/drawing/2014/main" id="{8FD07420-3B3F-F5BB-8F88-7017AF872C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6E711-D056-BAA6-1AC9-737C60684829}"/>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27951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72E6-7D4A-AFAF-FCC0-5484FD47B9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6776A9-FA92-ACA5-2DF4-39C9782955BC}"/>
              </a:ext>
            </a:extLst>
          </p:cNvPr>
          <p:cNvSpPr>
            <a:spLocks noGrp="1"/>
          </p:cNvSpPr>
          <p:nvPr>
            <p:ph type="dt" sz="half" idx="10"/>
          </p:nvPr>
        </p:nvSpPr>
        <p:spPr/>
        <p:txBody>
          <a:bodyPr/>
          <a:lstStyle/>
          <a:p>
            <a:fld id="{D845EB61-E00D-4033-ACB4-6443EAD7DAF9}" type="datetime1">
              <a:rPr lang="en-IN" smtClean="0"/>
              <a:t>19-08-2024</a:t>
            </a:fld>
            <a:endParaRPr lang="en-IN"/>
          </a:p>
        </p:txBody>
      </p:sp>
      <p:sp>
        <p:nvSpPr>
          <p:cNvPr id="4" name="Footer Placeholder 3">
            <a:extLst>
              <a:ext uri="{FF2B5EF4-FFF2-40B4-BE49-F238E27FC236}">
                <a16:creationId xmlns:a16="http://schemas.microsoft.com/office/drawing/2014/main" id="{AB245EC3-784C-2749-464B-3292CC131E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B1050A-7D39-F91A-2802-5FB6B22D0743}"/>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76359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68968-698B-6ECC-1CF2-F1B6725E0C88}"/>
              </a:ext>
            </a:extLst>
          </p:cNvPr>
          <p:cNvSpPr>
            <a:spLocks noGrp="1"/>
          </p:cNvSpPr>
          <p:nvPr>
            <p:ph type="dt" sz="half" idx="10"/>
          </p:nvPr>
        </p:nvSpPr>
        <p:spPr/>
        <p:txBody>
          <a:bodyPr/>
          <a:lstStyle/>
          <a:p>
            <a:fld id="{EAC00673-70EC-495E-B063-FEA246C46B08}" type="datetime1">
              <a:rPr lang="en-IN" smtClean="0"/>
              <a:t>19-08-2024</a:t>
            </a:fld>
            <a:endParaRPr lang="en-IN"/>
          </a:p>
        </p:txBody>
      </p:sp>
      <p:sp>
        <p:nvSpPr>
          <p:cNvPr id="3" name="Footer Placeholder 2">
            <a:extLst>
              <a:ext uri="{FF2B5EF4-FFF2-40B4-BE49-F238E27FC236}">
                <a16:creationId xmlns:a16="http://schemas.microsoft.com/office/drawing/2014/main" id="{1EA37F2F-B9A6-21FD-2997-6FC394AF2A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C143BA-45DC-EF5C-BA1E-0CCAFB6B48A1}"/>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92684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3C09-F5C7-0153-AF0C-A8B058961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367418-42D7-8ED6-9ABB-652E0F96F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7C2862-8D76-6A2B-792A-1C183D32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84E28-F5D4-52D8-58CB-D20CBF0E3A7C}"/>
              </a:ext>
            </a:extLst>
          </p:cNvPr>
          <p:cNvSpPr>
            <a:spLocks noGrp="1"/>
          </p:cNvSpPr>
          <p:nvPr>
            <p:ph type="dt" sz="half" idx="10"/>
          </p:nvPr>
        </p:nvSpPr>
        <p:spPr/>
        <p:txBody>
          <a:bodyPr/>
          <a:lstStyle/>
          <a:p>
            <a:fld id="{92D0BFC5-7C9E-4D9E-B7FA-97FC8D176DBE}" type="datetime1">
              <a:rPr lang="en-IN" smtClean="0"/>
              <a:t>19-08-2024</a:t>
            </a:fld>
            <a:endParaRPr lang="en-IN"/>
          </a:p>
        </p:txBody>
      </p:sp>
      <p:sp>
        <p:nvSpPr>
          <p:cNvPr id="6" name="Footer Placeholder 5">
            <a:extLst>
              <a:ext uri="{FF2B5EF4-FFF2-40B4-BE49-F238E27FC236}">
                <a16:creationId xmlns:a16="http://schemas.microsoft.com/office/drawing/2014/main" id="{7B244082-0ADB-41DF-BCA4-706254539D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532AB-AD8F-9923-E307-E965006DF0FF}"/>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1223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7DBA-0BA6-C9C7-2EA6-3722CA84E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3EB0B7-EF8F-5D09-332F-510F5CB81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F60A4B-2DAD-AB99-B5BC-050B46EEE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47A2E-6D7A-F7C8-03D9-A36A73459C71}"/>
              </a:ext>
            </a:extLst>
          </p:cNvPr>
          <p:cNvSpPr>
            <a:spLocks noGrp="1"/>
          </p:cNvSpPr>
          <p:nvPr>
            <p:ph type="dt" sz="half" idx="10"/>
          </p:nvPr>
        </p:nvSpPr>
        <p:spPr/>
        <p:txBody>
          <a:bodyPr/>
          <a:lstStyle/>
          <a:p>
            <a:fld id="{4F96BF2D-7CD8-4B26-B04E-214DC9CAE853}" type="datetime1">
              <a:rPr lang="en-IN" smtClean="0"/>
              <a:t>19-08-2024</a:t>
            </a:fld>
            <a:endParaRPr lang="en-IN"/>
          </a:p>
        </p:txBody>
      </p:sp>
      <p:sp>
        <p:nvSpPr>
          <p:cNvPr id="6" name="Footer Placeholder 5">
            <a:extLst>
              <a:ext uri="{FF2B5EF4-FFF2-40B4-BE49-F238E27FC236}">
                <a16:creationId xmlns:a16="http://schemas.microsoft.com/office/drawing/2014/main" id="{4487C1E2-78BE-46B4-1E2B-E44C7C9B6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2EC50-130A-2351-5592-95AD4813CD6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30680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1510D2-0FB7-C34A-D26A-9EB7D2504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3879F22-A47C-4E7B-88B1-AAB5873AC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18BD00-28E6-E72A-C3ED-A34615F15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AFF15-B9DC-411C-844B-23BAC52CC112}" type="datetime1">
              <a:rPr lang="en-IN" smtClean="0"/>
              <a:t>19-08-2024</a:t>
            </a:fld>
            <a:endParaRPr lang="en-IN"/>
          </a:p>
        </p:txBody>
      </p:sp>
      <p:sp>
        <p:nvSpPr>
          <p:cNvPr id="5" name="Footer Placeholder 4">
            <a:extLst>
              <a:ext uri="{FF2B5EF4-FFF2-40B4-BE49-F238E27FC236}">
                <a16:creationId xmlns:a16="http://schemas.microsoft.com/office/drawing/2014/main" id="{B9E0C95B-CC11-4A3E-D1FF-71EE153D9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4C5FF9-3234-76CA-872E-B9A993B24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3917B-9314-44A8-9CF5-8C1178B13F89}" type="slidenum">
              <a:rPr lang="en-IN" smtClean="0"/>
              <a:t>‹#›</a:t>
            </a:fld>
            <a:endParaRPr lang="en-IN"/>
          </a:p>
        </p:txBody>
      </p:sp>
    </p:spTree>
    <p:extLst>
      <p:ext uri="{BB962C8B-B14F-4D97-AF65-F5344CB8AC3E}">
        <p14:creationId xmlns:p14="http://schemas.microsoft.com/office/powerpoint/2010/main" val="857585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prosperoenglish.com/posts/grammar/lexical-words-function-words-inserts/"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7032988-E4D7-3A80-3433-87DF8BB5C4EA}"/>
              </a:ext>
            </a:extLst>
          </p:cNvPr>
          <p:cNvSpPr>
            <a:spLocks noGrp="1"/>
          </p:cNvSpPr>
          <p:nvPr>
            <p:ph type="subTitle" idx="1"/>
          </p:nvPr>
        </p:nvSpPr>
        <p:spPr>
          <a:xfrm>
            <a:off x="1300842" y="3996023"/>
            <a:ext cx="9590315" cy="1012372"/>
          </a:xfrm>
        </p:spPr>
        <p:txBody>
          <a:bodyPr>
            <a:normAutofit/>
          </a:bodyPr>
          <a:lstStyle/>
          <a:p>
            <a:r>
              <a:rPr lang="en-US" sz="2400" kern="100" dirty="0">
                <a:latin typeface="Times New Roman" panose="02020603050405020304" pitchFamily="18" charset="0"/>
                <a:ea typeface="Calibri" panose="020F0502020204030204" pitchFamily="34" charset="0"/>
                <a:cs typeface="Times New Roman" panose="02020603050405020304" pitchFamily="18" charset="0"/>
              </a:rPr>
              <a:t>ENG467: Syntax and Structures of Language</a:t>
            </a:r>
          </a:p>
        </p:txBody>
      </p:sp>
      <p:sp>
        <p:nvSpPr>
          <p:cNvPr id="10" name="Title 1">
            <a:extLst>
              <a:ext uri="{FF2B5EF4-FFF2-40B4-BE49-F238E27FC236}">
                <a16:creationId xmlns:a16="http://schemas.microsoft.com/office/drawing/2014/main" id="{F8D2C0BC-6268-EA1D-1045-EBFE8AD6A22B}"/>
              </a:ext>
            </a:extLst>
          </p:cNvPr>
          <p:cNvSpPr>
            <a:spLocks noGrp="1"/>
          </p:cNvSpPr>
          <p:nvPr>
            <p:ph type="ctrTitle"/>
          </p:nvPr>
        </p:nvSpPr>
        <p:spPr>
          <a:xfrm>
            <a:off x="447039" y="720525"/>
            <a:ext cx="11143278" cy="2450187"/>
          </a:xfrm>
        </p:spPr>
        <p:txBody>
          <a:bodyPr>
            <a:noAutofit/>
          </a:bodyPr>
          <a:lstStyle/>
          <a:p>
            <a:pPr marL="252095">
              <a:lnSpc>
                <a:spcPct val="150000"/>
              </a:lnSpc>
            </a:pPr>
            <a:r>
              <a:rPr lang="en-US" sz="2400" b="1" dirty="0">
                <a:effectLst/>
                <a:latin typeface="Times New Roman" panose="02020603050405020304" pitchFamily="18" charset="0"/>
                <a:ea typeface="Calibri" panose="020F0502020204030204" pitchFamily="34" charset="0"/>
              </a:rPr>
              <a:t>2. Parts of Speech   </a:t>
            </a:r>
            <a:r>
              <a:rPr lang="en-US" sz="2400" dirty="0">
                <a:effectLst/>
                <a:latin typeface="Times New Roman" panose="02020603050405020304" pitchFamily="18" charset="0"/>
                <a:ea typeface="Calibri" panose="020F0502020204030204" pitchFamily="34" charset="0"/>
              </a:rPr>
              <a:t>	</a:t>
            </a:r>
            <a:br>
              <a:rPr lang="en-US" sz="2400" dirty="0">
                <a:effectLst/>
                <a:latin typeface="Times New Roman" panose="02020603050405020304" pitchFamily="18" charset="0"/>
                <a:ea typeface="Calibri" panose="020F0502020204030204" pitchFamily="34" charset="0"/>
              </a:rPr>
            </a:br>
            <a:r>
              <a:rPr lang="en-US" sz="2400" dirty="0">
                <a:effectLst/>
                <a:latin typeface="Times New Roman" panose="02020603050405020304" pitchFamily="18" charset="0"/>
                <a:ea typeface="Calibri" panose="020F0502020204030204" pitchFamily="34" charset="0"/>
              </a:rPr>
              <a:t>Determining Part of Speech and problems with Traditional Definitions, the Major Parts of Speech- Nouns, Verbs, Adjectives, Adverbs. Open vs. Closed; Lexical vs. Functional words, Subcategories and features of Nouns and verbs</a:t>
            </a:r>
          </a:p>
        </p:txBody>
      </p:sp>
      <p:sp>
        <p:nvSpPr>
          <p:cNvPr id="2" name="Slide Number Placeholder 1">
            <a:extLst>
              <a:ext uri="{FF2B5EF4-FFF2-40B4-BE49-F238E27FC236}">
                <a16:creationId xmlns:a16="http://schemas.microsoft.com/office/drawing/2014/main" id="{0AAC1B04-371B-5415-7158-BF1604114950}"/>
              </a:ext>
            </a:extLst>
          </p:cNvPr>
          <p:cNvSpPr>
            <a:spLocks noGrp="1"/>
          </p:cNvSpPr>
          <p:nvPr>
            <p:ph type="sldNum" sz="quarter" idx="12"/>
          </p:nvPr>
        </p:nvSpPr>
        <p:spPr/>
        <p:txBody>
          <a:bodyPr/>
          <a:lstStyle/>
          <a:p>
            <a:fld id="{9953917B-9314-44A8-9CF5-8C1178B13F89}" type="slidenum">
              <a:rPr lang="en-IN" smtClean="0"/>
              <a:t>1</a:t>
            </a:fld>
            <a:endParaRPr lang="en-IN"/>
          </a:p>
        </p:txBody>
      </p:sp>
    </p:spTree>
    <p:extLst>
      <p:ext uri="{BB962C8B-B14F-4D97-AF65-F5344CB8AC3E}">
        <p14:creationId xmlns:p14="http://schemas.microsoft.com/office/powerpoint/2010/main" val="43005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lnSpcReduction="10000"/>
          </a:bodyPr>
          <a:lstStyle/>
          <a:p>
            <a:pPr algn="l"/>
            <a:r>
              <a:rPr lang="en-IN" b="1" i="1" u="none" strike="noStrike" baseline="0" dirty="0">
                <a:latin typeface="Times New Roman" panose="02020603050405020304" pitchFamily="18" charset="0"/>
                <a:cs typeface="Times New Roman" panose="02020603050405020304" pitchFamily="18" charset="0"/>
              </a:rPr>
              <a:t>2.1  Nouns</a:t>
            </a:r>
            <a:endParaRPr lang="en-IN" b="1" i="0" u="none" strike="noStrike" baseline="0" dirty="0">
              <a:latin typeface="Times New Roman" panose="02020603050405020304" pitchFamily="18" charset="0"/>
              <a:cs typeface="Times New Roman" panose="02020603050405020304" pitchFamily="18" charset="0"/>
            </a:endParaRPr>
          </a:p>
          <a:p>
            <a:pPr marR="1030" algn="just"/>
            <a:r>
              <a:rPr lang="en-IN" sz="2000" b="1" i="0" u="none" strike="noStrike" baseline="0" dirty="0">
                <a:latin typeface="Times New Roman" panose="02020603050405020304" pitchFamily="18" charset="0"/>
                <a:cs typeface="Times New Roman" panose="02020603050405020304" pitchFamily="18" charset="0"/>
              </a:rPr>
              <a:t>Derivational Suffixes: </a:t>
            </a:r>
            <a:r>
              <a:rPr lang="en-IN" sz="2000" b="0" i="0" u="none" strike="noStrike" baseline="0" dirty="0">
                <a:latin typeface="Times New Roman" panose="02020603050405020304" pitchFamily="18" charset="0"/>
                <a:cs typeface="Times New Roman" panose="02020603050405020304" pitchFamily="18" charset="0"/>
              </a:rPr>
              <a:t>In English, nouns often end in derivational endings such as </a:t>
            </a:r>
            <a:r>
              <a:rPr lang="en-IN" sz="2000" b="0" i="1" u="none" strike="noStrike" baseline="0" dirty="0">
                <a:latin typeface="Times New Roman" panose="02020603050405020304" pitchFamily="18" charset="0"/>
                <a:cs typeface="Times New Roman" panose="02020603050405020304" pitchFamily="18" charset="0"/>
              </a:rPr>
              <a:t>-</a:t>
            </a:r>
            <a:r>
              <a:rPr lang="en-IN" sz="2000" b="0" i="1" u="none" strike="noStrike" baseline="0" dirty="0" err="1">
                <a:latin typeface="Times New Roman" panose="02020603050405020304" pitchFamily="18" charset="0"/>
                <a:cs typeface="Times New Roman" panose="02020603050405020304" pitchFamily="18" charset="0"/>
              </a:rPr>
              <a:t>ment</a:t>
            </a:r>
            <a:r>
              <a:rPr lang="en-IN" sz="2000" b="0" i="1" u="none" strike="noStrike" baseline="0" dirty="0">
                <a:latin typeface="Times New Roman" panose="02020603050405020304" pitchFamily="18" charset="0"/>
                <a:cs typeface="Times New Roman" panose="02020603050405020304" pitchFamily="18" charset="0"/>
              </a:rPr>
              <a:t> (basement), -ness (friendliness), -</a:t>
            </a:r>
            <a:r>
              <a:rPr lang="en-IN" sz="2000" b="0" i="1" u="none" strike="noStrike" baseline="0" dirty="0" err="1">
                <a:latin typeface="Times New Roman" panose="02020603050405020304" pitchFamily="18" charset="0"/>
                <a:cs typeface="Times New Roman" panose="02020603050405020304" pitchFamily="18" charset="0"/>
              </a:rPr>
              <a:t>ity</a:t>
            </a:r>
            <a:r>
              <a:rPr lang="en-IN" sz="2000" b="0" i="1" u="none" strike="noStrike" baseline="0" dirty="0">
                <a:latin typeface="Times New Roman" panose="02020603050405020304" pitchFamily="18" charset="0"/>
                <a:cs typeface="Times New Roman" panose="02020603050405020304" pitchFamily="18" charset="0"/>
              </a:rPr>
              <a:t> (sincerity), -ty (certainty), -(t)ion (devotion), -</a:t>
            </a:r>
            <a:r>
              <a:rPr lang="en-IN" sz="2000" b="0" i="1" u="none" strike="noStrike" baseline="0" dirty="0" err="1">
                <a:latin typeface="Times New Roman" panose="02020603050405020304" pitchFamily="18" charset="0"/>
                <a:cs typeface="Times New Roman" panose="02020603050405020304" pitchFamily="18" charset="0"/>
              </a:rPr>
              <a:t>ation</a:t>
            </a:r>
            <a:r>
              <a:rPr lang="en-IN" sz="2000" b="0" i="1" u="none" strike="noStrike" baseline="0" dirty="0">
                <a:latin typeface="Times New Roman" panose="02020603050405020304" pitchFamily="18" charset="0"/>
                <a:cs typeface="Times New Roman" panose="02020603050405020304" pitchFamily="18" charset="0"/>
              </a:rPr>
              <a:t> (expectation), -</a:t>
            </a:r>
            <a:r>
              <a:rPr lang="en-IN" sz="2000" b="0" i="1" u="none" strike="noStrike" baseline="0" dirty="0" err="1">
                <a:latin typeface="Times New Roman" panose="02020603050405020304" pitchFamily="18" charset="0"/>
                <a:cs typeface="Times New Roman" panose="02020603050405020304" pitchFamily="18" charset="0"/>
              </a:rPr>
              <a:t>ist</a:t>
            </a:r>
            <a:r>
              <a:rPr lang="en-IN" sz="2000" b="0" i="1" u="none" strike="noStrike" baseline="0" dirty="0">
                <a:latin typeface="Times New Roman" panose="02020603050405020304" pitchFamily="18" charset="0"/>
                <a:cs typeface="Times New Roman" panose="02020603050405020304" pitchFamily="18" charset="0"/>
              </a:rPr>
              <a:t> (specialist), -ant (attendant), -</a:t>
            </a:r>
            <a:r>
              <a:rPr lang="en-IN" sz="2000" b="0" i="1" u="none" strike="noStrike" baseline="0" dirty="0" err="1">
                <a:latin typeface="Times New Roman" panose="02020603050405020304" pitchFamily="18" charset="0"/>
                <a:cs typeface="Times New Roman" panose="02020603050405020304" pitchFamily="18" charset="0"/>
              </a:rPr>
              <a:t>ery</a:t>
            </a:r>
            <a:r>
              <a:rPr lang="en-IN" sz="2000" b="0" i="1" u="none" strike="noStrike" baseline="0" dirty="0">
                <a:latin typeface="Times New Roman" panose="02020603050405020304" pitchFamily="18" charset="0"/>
                <a:cs typeface="Times New Roman" panose="02020603050405020304" pitchFamily="18" charset="0"/>
              </a:rPr>
              <a:t> (shrubbery), -</a:t>
            </a:r>
            <a:r>
              <a:rPr lang="en-IN" sz="2000" b="0" i="1" u="none" strike="noStrike" baseline="0" dirty="0" err="1">
                <a:latin typeface="Times New Roman" panose="02020603050405020304" pitchFamily="18" charset="0"/>
                <a:cs typeface="Times New Roman" panose="02020603050405020304" pitchFamily="18" charset="0"/>
              </a:rPr>
              <a:t>ee</a:t>
            </a:r>
            <a:r>
              <a:rPr lang="en-IN" sz="2000" b="0" i="1" u="none" strike="noStrike" baseline="0" dirty="0">
                <a:latin typeface="Times New Roman" panose="02020603050405020304" pitchFamily="18" charset="0"/>
                <a:cs typeface="Times New Roman" panose="02020603050405020304" pitchFamily="18" charset="0"/>
              </a:rPr>
              <a:t> (employee), -ship (hardship), </a:t>
            </a:r>
            <a:r>
              <a:rPr lang="en-US" sz="2000" b="0" i="1" u="none" strike="noStrike" baseline="0" dirty="0">
                <a:latin typeface="Times New Roman" panose="02020603050405020304" pitchFamily="18" charset="0"/>
                <a:cs typeface="Times New Roman" panose="02020603050405020304" pitchFamily="18" charset="0"/>
              </a:rPr>
              <a:t>-</a:t>
            </a:r>
            <a:r>
              <a:rPr lang="en-US" sz="2000" b="0" i="1" u="none" strike="noStrike" baseline="0" dirty="0" err="1">
                <a:latin typeface="Times New Roman" panose="02020603050405020304" pitchFamily="18" charset="0"/>
                <a:cs typeface="Times New Roman" panose="02020603050405020304" pitchFamily="18" charset="0"/>
              </a:rPr>
              <a:t>aire</a:t>
            </a:r>
            <a:r>
              <a:rPr lang="en-US" sz="2000" b="0" i="1" u="none" strike="noStrike" baseline="0" dirty="0">
                <a:latin typeface="Times New Roman" panose="02020603050405020304" pitchFamily="18" charset="0"/>
                <a:cs typeface="Times New Roman" panose="02020603050405020304" pitchFamily="18" charset="0"/>
              </a:rPr>
              <a:t> (billionaire), -</a:t>
            </a:r>
            <a:r>
              <a:rPr lang="en-US" sz="2000" b="0" i="1" u="none" strike="noStrike" baseline="0" dirty="0" err="1">
                <a:latin typeface="Times New Roman" panose="02020603050405020304" pitchFamily="18" charset="0"/>
                <a:cs typeface="Times New Roman" panose="02020603050405020304" pitchFamily="18" charset="0"/>
              </a:rPr>
              <a:t>acy</a:t>
            </a:r>
            <a:r>
              <a:rPr lang="en-US" sz="2000" b="0" i="1" u="none" strike="noStrike" baseline="0" dirty="0">
                <a:latin typeface="Times New Roman" panose="02020603050405020304" pitchFamily="18" charset="0"/>
                <a:cs typeface="Times New Roman" panose="02020603050405020304" pitchFamily="18" charset="0"/>
              </a:rPr>
              <a:t> (advocacy), -let (piglet), -ling (underling), -hood (neighborhood), -ism (socialism),  -</a:t>
            </a:r>
            <a:r>
              <a:rPr lang="en-US" sz="2000" b="0" i="1" u="none" strike="noStrike" baseline="0" dirty="0" err="1">
                <a:latin typeface="Times New Roman" panose="02020603050405020304" pitchFamily="18" charset="0"/>
                <a:cs typeface="Times New Roman" panose="02020603050405020304" pitchFamily="18" charset="0"/>
              </a:rPr>
              <a:t>ing</a:t>
            </a:r>
            <a:r>
              <a:rPr lang="en-US" sz="2000" b="0" i="1" u="none" strike="noStrike" baseline="0" dirty="0">
                <a:latin typeface="Times New Roman" panose="02020603050405020304" pitchFamily="18" charset="0"/>
                <a:cs typeface="Times New Roman" panose="02020603050405020304" pitchFamily="18" charset="0"/>
              </a:rPr>
              <a:t>  (fencing).</a:t>
            </a:r>
          </a:p>
          <a:p>
            <a:pPr marR="1030" algn="l"/>
            <a:endParaRPr lang="en-IN" sz="2000" b="0" i="0" u="none" strike="noStrike" baseline="0" dirty="0">
              <a:latin typeface="Times New Roman" panose="02020603050405020304" pitchFamily="18" charset="0"/>
              <a:cs typeface="Times New Roman" panose="02020603050405020304" pitchFamily="18" charset="0"/>
            </a:endParaRPr>
          </a:p>
          <a:p>
            <a:pPr marR="1640" algn="l"/>
            <a:r>
              <a:rPr lang="en-US" sz="2000" b="1" i="0" u="none" strike="noStrike" baseline="0" dirty="0">
                <a:latin typeface="Times New Roman" panose="02020603050405020304" pitchFamily="18" charset="0"/>
                <a:cs typeface="Times New Roman" panose="02020603050405020304" pitchFamily="18" charset="0"/>
              </a:rPr>
              <a:t>Inflectional Suffixes: </a:t>
            </a:r>
            <a:r>
              <a:rPr lang="en-US" sz="2000" b="0" i="0" u="none" strike="noStrike" baseline="0" dirty="0">
                <a:latin typeface="Times New Roman" panose="02020603050405020304" pitchFamily="18" charset="0"/>
                <a:cs typeface="Times New Roman" panose="02020603050405020304" pitchFamily="18" charset="0"/>
              </a:rPr>
              <a:t>Nouns in English don't show much inflection, but when pluralized </a:t>
            </a:r>
          </a:p>
          <a:p>
            <a:pPr lvl="1" algn="l"/>
            <a:r>
              <a:rPr lang="en-US" b="0" i="0" u="none" strike="noStrike" baseline="0" dirty="0">
                <a:latin typeface="Times New Roman" panose="02020603050405020304" pitchFamily="18" charset="0"/>
                <a:cs typeface="Times New Roman" panose="02020603050405020304" pitchFamily="18" charset="0"/>
              </a:rPr>
              <a:t>can take suffixes such as -s </a:t>
            </a:r>
            <a:r>
              <a:rPr lang="en-US" b="0" i="1" u="none" strike="noStrike" baseline="0" dirty="0">
                <a:latin typeface="Times New Roman" panose="02020603050405020304" pitchFamily="18" charset="0"/>
                <a:cs typeface="Times New Roman" panose="02020603050405020304" pitchFamily="18" charset="0"/>
              </a:rPr>
              <a:t>(cats), -es (glasses), -</a:t>
            </a:r>
            <a:r>
              <a:rPr lang="en-US" b="0" i="1" u="none" strike="noStrike" baseline="0" dirty="0" err="1">
                <a:latin typeface="Times New Roman" panose="02020603050405020304" pitchFamily="18" charset="0"/>
                <a:cs typeface="Times New Roman" panose="02020603050405020304" pitchFamily="18" charset="0"/>
              </a:rPr>
              <a:t>en</a:t>
            </a:r>
            <a:r>
              <a:rPr lang="en-US" b="0" i="1" u="none" strike="noStrike" baseline="0" dirty="0">
                <a:latin typeface="Times New Roman" panose="02020603050405020304" pitchFamily="18" charset="0"/>
                <a:cs typeface="Times New Roman" panose="02020603050405020304" pitchFamily="18" charset="0"/>
              </a:rPr>
              <a:t> (oxen), -ren (children),</a:t>
            </a:r>
            <a:endParaRPr lang="en-US" b="0" i="0" u="none" strike="noStrike" baseline="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r>
              <a:rPr lang="en-US" sz="2000" b="1" i="0" u="none" strike="noStrike" baseline="0" dirty="0">
                <a:latin typeface="Times New Roman" panose="02020603050405020304" pitchFamily="18" charset="0"/>
              </a:rPr>
              <a:t>Syntactic Distribution: </a:t>
            </a:r>
            <a:r>
              <a:rPr lang="en-US" sz="2000" b="0" i="0" u="none" strike="noStrike" baseline="0" dirty="0">
                <a:latin typeface="Times New Roman" panose="02020603050405020304" pitchFamily="18" charset="0"/>
              </a:rPr>
              <a:t>Nouns often appear after determiners such as </a:t>
            </a:r>
            <a:r>
              <a:rPr lang="en-US" sz="2000" b="0" i="1" u="none" strike="noStrike" baseline="0" dirty="0">
                <a:latin typeface="Times New Roman" panose="02020603050405020304" pitchFamily="18" charset="0"/>
              </a:rPr>
              <a:t>the, those, these</a:t>
            </a:r>
            <a:endParaRPr lang="en-US" sz="2000" b="0" i="0" u="none" strike="noStrike" baseline="0" dirty="0">
              <a:latin typeface="Times New Roman" panose="02020603050405020304" pitchFamily="18" charset="0"/>
            </a:endParaRPr>
          </a:p>
          <a:p>
            <a:pPr marR="1210" algn="l"/>
            <a:r>
              <a:rPr lang="en-US" sz="2000" b="0" i="0" u="none" strike="noStrike" baseline="0" dirty="0">
                <a:latin typeface="Times New Roman" panose="02020603050405020304" pitchFamily="18" charset="0"/>
              </a:rPr>
              <a:t>(e.g., </a:t>
            </a:r>
            <a:r>
              <a:rPr lang="en-US" sz="2000" b="0" i="1" u="none" strike="noStrike" baseline="0" dirty="0">
                <a:latin typeface="Times New Roman" panose="02020603050405020304" pitchFamily="18" charset="0"/>
              </a:rPr>
              <a:t>these </a:t>
            </a:r>
            <a:r>
              <a:rPr lang="en-US" sz="2000" b="1" i="1" u="none" strike="noStrike" baseline="0" dirty="0">
                <a:latin typeface="Times New Roman" panose="02020603050405020304" pitchFamily="18" charset="0"/>
              </a:rPr>
              <a:t>peanuts</a:t>
            </a:r>
            <a:r>
              <a:rPr lang="en-US" sz="2000" b="0" i="1" u="none" strike="noStrike" baseline="0" dirty="0">
                <a:latin typeface="Times New Roman" panose="02020603050405020304" pitchFamily="18" charset="0"/>
              </a:rPr>
              <a:t>), </a:t>
            </a:r>
            <a:r>
              <a:rPr lang="en-US" sz="2000" b="0" i="0" u="none" strike="noStrike" baseline="0" dirty="0">
                <a:latin typeface="Times New Roman" panose="02020603050405020304" pitchFamily="18" charset="0"/>
              </a:rPr>
              <a:t>and can appear after adjectives </a:t>
            </a:r>
            <a:r>
              <a:rPr lang="en-US" sz="2000" b="0" i="1" u="none" strike="noStrike" baseline="0" dirty="0">
                <a:latin typeface="Times New Roman" panose="02020603050405020304" pitchFamily="18" charset="0"/>
              </a:rPr>
              <a:t>(the big </a:t>
            </a:r>
            <a:r>
              <a:rPr lang="en-US" sz="2000" b="1" i="1" u="none" strike="noStrike" baseline="0" dirty="0">
                <a:latin typeface="Times New Roman" panose="02020603050405020304" pitchFamily="18" charset="0"/>
              </a:rPr>
              <a:t>peanut</a:t>
            </a:r>
            <a:r>
              <a:rPr lang="en-US" sz="2000" b="0" i="1" u="none" strike="noStrike" baseline="0" dirty="0">
                <a:latin typeface="Times New Roman" panose="02020603050405020304" pitchFamily="18" charset="0"/>
              </a:rPr>
              <a:t>). </a:t>
            </a:r>
          </a:p>
          <a:p>
            <a:pPr marR="1210" algn="l"/>
            <a:r>
              <a:rPr lang="en-US" sz="2000" b="0" i="0" u="none" strike="noStrike" baseline="0" dirty="0">
                <a:latin typeface="Times New Roman" panose="02020603050405020304" pitchFamily="18" charset="0"/>
              </a:rPr>
              <a:t>Nouns can also follow prepositions </a:t>
            </a:r>
            <a:r>
              <a:rPr lang="en-US" sz="2000" b="0" i="1" u="none" strike="noStrike" baseline="0" dirty="0">
                <a:latin typeface="Times New Roman" panose="02020603050405020304" pitchFamily="18" charset="0"/>
              </a:rPr>
              <a:t>(in </a:t>
            </a:r>
            <a:r>
              <a:rPr lang="en-US" sz="2000" b="1" i="1" u="none" strike="noStrike" baseline="0" dirty="0">
                <a:latin typeface="Times New Roman" panose="02020603050405020304" pitchFamily="18" charset="0"/>
              </a:rPr>
              <a:t>school</a:t>
            </a:r>
            <a:r>
              <a:rPr lang="en-US" sz="2000" b="0" i="1" u="none" strike="noStrike" baseline="0" dirty="0">
                <a:latin typeface="Times New Roman" panose="02020603050405020304" pitchFamily="18" charset="0"/>
              </a:rPr>
              <a:t>). </a:t>
            </a:r>
          </a:p>
          <a:p>
            <a:pPr marR="1210" algn="l"/>
            <a:r>
              <a:rPr lang="en-US" sz="2000" b="0" i="0" u="none" strike="noStrike" baseline="0" dirty="0">
                <a:latin typeface="Times New Roman" panose="02020603050405020304" pitchFamily="18" charset="0"/>
              </a:rPr>
              <a:t>All of these conditions can happen together </a:t>
            </a:r>
            <a:r>
              <a:rPr lang="en-US" sz="2000" b="0" i="1" u="none" strike="noStrike" baseline="0" dirty="0">
                <a:latin typeface="Times New Roman" panose="02020603050405020304" pitchFamily="18" charset="0"/>
              </a:rPr>
              <a:t>(in the big gymnasium).</a:t>
            </a:r>
            <a:endParaRPr lang="en-US" sz="2000" b="0" i="0" u="none" strike="noStrike" baseline="0" dirty="0">
              <a:latin typeface="Times New Roman" panose="02020603050405020304" pitchFamily="18" charset="0"/>
            </a:endParaRPr>
          </a:p>
          <a:p>
            <a:pPr algn="l"/>
            <a:r>
              <a:rPr lang="en-US" sz="2000" b="0" i="0" u="none" strike="noStrike" baseline="0" dirty="0">
                <a:latin typeface="Times New Roman" panose="02020603050405020304" pitchFamily="18" charset="0"/>
              </a:rPr>
              <a:t>Nouns can appear as the subject of the sentence (</a:t>
            </a:r>
            <a:r>
              <a:rPr lang="en-US" sz="2000" b="1" i="1" u="none" strike="noStrike" baseline="0" dirty="0">
                <a:latin typeface="Times New Roman" panose="02020603050405020304" pitchFamily="18" charset="0"/>
              </a:rPr>
              <a:t>Mary</a:t>
            </a:r>
            <a:r>
              <a:rPr lang="en-US" sz="2000" b="0" i="1" u="none" strike="noStrike" baseline="0" dirty="0">
                <a:latin typeface="Times New Roman" panose="02020603050405020304" pitchFamily="18" charset="0"/>
              </a:rPr>
              <a:t> plucked the mango</a:t>
            </a:r>
            <a:r>
              <a:rPr lang="en-US" sz="2000" b="0" i="0" u="none" strike="noStrike" baseline="0" dirty="0">
                <a:latin typeface="Times New Roman" panose="02020603050405020304" pitchFamily="18" charset="0"/>
              </a:rPr>
              <a: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10</a:t>
            </a:fld>
            <a:endParaRPr lang="en-IN"/>
          </a:p>
        </p:txBody>
      </p:sp>
    </p:spTree>
    <p:extLst>
      <p:ext uri="{BB962C8B-B14F-4D97-AF65-F5344CB8AC3E}">
        <p14:creationId xmlns:p14="http://schemas.microsoft.com/office/powerpoint/2010/main" val="360098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11</a:t>
            </a:fld>
            <a:endParaRPr lang="en-IN"/>
          </a:p>
        </p:txBody>
      </p:sp>
      <p:pic>
        <p:nvPicPr>
          <p:cNvPr id="7" name="Picture 6">
            <a:extLst>
              <a:ext uri="{FF2B5EF4-FFF2-40B4-BE49-F238E27FC236}">
                <a16:creationId xmlns:a16="http://schemas.microsoft.com/office/drawing/2014/main" id="{92A5A062-5A86-1616-BDB0-AAE6226D9874}"/>
              </a:ext>
            </a:extLst>
          </p:cNvPr>
          <p:cNvPicPr>
            <a:picLocks noChangeAspect="1"/>
          </p:cNvPicPr>
          <p:nvPr/>
        </p:nvPicPr>
        <p:blipFill rotWithShape="1">
          <a:blip r:embed="rId2">
            <a:extLst>
              <a:ext uri="{28A0092B-C50C-407E-A947-70E740481C1C}">
                <a14:useLocalDpi xmlns:a14="http://schemas.microsoft.com/office/drawing/2010/main" val="0"/>
              </a:ext>
            </a:extLst>
          </a:blip>
          <a:srcRect t="23324"/>
          <a:stretch/>
        </p:blipFill>
        <p:spPr>
          <a:xfrm>
            <a:off x="870857" y="858838"/>
            <a:ext cx="9795816" cy="4007076"/>
          </a:xfrm>
          <a:prstGeom prst="rect">
            <a:avLst/>
          </a:prstGeom>
        </p:spPr>
      </p:pic>
    </p:spTree>
    <p:extLst>
      <p:ext uri="{BB962C8B-B14F-4D97-AF65-F5344CB8AC3E}">
        <p14:creationId xmlns:p14="http://schemas.microsoft.com/office/powerpoint/2010/main" val="133739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12</a:t>
            </a:fld>
            <a:endParaRPr lang="en-IN"/>
          </a:p>
        </p:txBody>
      </p:sp>
      <p:pic>
        <p:nvPicPr>
          <p:cNvPr id="4" name="Picture 3">
            <a:extLst>
              <a:ext uri="{FF2B5EF4-FFF2-40B4-BE49-F238E27FC236}">
                <a16:creationId xmlns:a16="http://schemas.microsoft.com/office/drawing/2014/main" id="{CD78C02A-9491-CA26-D774-BB0B0B272FE3}"/>
              </a:ext>
            </a:extLst>
          </p:cNvPr>
          <p:cNvPicPr>
            <a:picLocks noChangeAspect="1"/>
          </p:cNvPicPr>
          <p:nvPr/>
        </p:nvPicPr>
        <p:blipFill rotWithShape="1">
          <a:blip r:embed="rId2">
            <a:extLst>
              <a:ext uri="{28A0092B-C50C-407E-A947-70E740481C1C}">
                <a14:useLocalDpi xmlns:a14="http://schemas.microsoft.com/office/drawing/2010/main" val="0"/>
              </a:ext>
            </a:extLst>
          </a:blip>
          <a:srcRect t="21641"/>
          <a:stretch/>
        </p:blipFill>
        <p:spPr>
          <a:xfrm>
            <a:off x="935101" y="858838"/>
            <a:ext cx="9047099" cy="3899064"/>
          </a:xfrm>
          <a:prstGeom prst="rect">
            <a:avLst/>
          </a:prstGeom>
        </p:spPr>
      </p:pic>
    </p:spTree>
    <p:extLst>
      <p:ext uri="{BB962C8B-B14F-4D97-AF65-F5344CB8AC3E}">
        <p14:creationId xmlns:p14="http://schemas.microsoft.com/office/powerpoint/2010/main" val="157519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r>
              <a:rPr lang="en-IN" sz="2000" b="1" u="none" strike="noStrike" baseline="0" dirty="0">
                <a:latin typeface="Times New Roman" panose="02020603050405020304" pitchFamily="18" charset="0"/>
                <a:cs typeface="Times New Roman" panose="02020603050405020304" pitchFamily="18" charset="0"/>
              </a:rPr>
              <a:t>2.2  Verbs</a:t>
            </a:r>
          </a:p>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Derivational Suffixes</a:t>
            </a:r>
            <a:r>
              <a:rPr lang="en-US" sz="2000" dirty="0">
                <a:latin typeface="Times New Roman" panose="02020603050405020304" pitchFamily="18" charset="0"/>
                <a:cs typeface="Times New Roman" panose="02020603050405020304" pitchFamily="18" charset="0"/>
              </a:rPr>
              <a:t>: Verbs often end in derivational endings such as –ate (dissipate), and -</a:t>
            </a:r>
            <a:r>
              <a:rPr lang="en-US" sz="2000" dirty="0" err="1">
                <a:latin typeface="Times New Roman" panose="02020603050405020304" pitchFamily="18" charset="0"/>
                <a:cs typeface="Times New Roman" panose="02020603050405020304" pitchFamily="18" charset="0"/>
              </a:rPr>
              <a:t>ize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ise</a:t>
            </a:r>
            <a:r>
              <a:rPr lang="en-US" sz="2000" dirty="0">
                <a:latin typeface="Times New Roman" panose="02020603050405020304" pitchFamily="18" charset="0"/>
                <a:cs typeface="Times New Roman" panose="02020603050405020304" pitchFamily="18" charset="0"/>
              </a:rPr>
              <a:t> (regularize).</a:t>
            </a:r>
          </a:p>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Inflectional Suffixes</a:t>
            </a:r>
            <a:r>
              <a:rPr lang="en-US" sz="2000" dirty="0">
                <a:latin typeface="Times New Roman" panose="02020603050405020304" pitchFamily="18" charset="0"/>
                <a:cs typeface="Times New Roman" panose="02020603050405020304" pitchFamily="18" charset="0"/>
              </a:rPr>
              <a:t>: In the past tense, verbs usually take an -ed or -t ending. In the present tense, third person singular (he, she, it), they usually take the -s ending. Verbs can also take an -</a:t>
            </a:r>
            <a:r>
              <a:rPr lang="en-US" sz="2000" dirty="0" err="1">
                <a:latin typeface="Times New Roman" panose="02020603050405020304" pitchFamily="18" charset="0"/>
                <a:cs typeface="Times New Roman" panose="02020603050405020304" pitchFamily="18" charset="0"/>
              </a:rPr>
              <a:t>ing</a:t>
            </a:r>
            <a:r>
              <a:rPr lang="en-US" sz="2000" dirty="0">
                <a:latin typeface="Times New Roman" panose="02020603050405020304" pitchFamily="18" charset="0"/>
                <a:cs typeface="Times New Roman" panose="02020603050405020304" pitchFamily="18" charset="0"/>
              </a:rPr>
              <a:t>  ending in  some aspectual constructions, (she was walking) and most take either an -</a:t>
            </a:r>
            <a:r>
              <a:rPr lang="en-US" sz="2000"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 or an -ed suffix when they are passivized (more on </a:t>
            </a:r>
            <a:r>
              <a:rPr lang="en-US" sz="2000" dirty="0" err="1">
                <a:latin typeface="Times New Roman" panose="02020603050405020304" pitchFamily="18" charset="0"/>
                <a:cs typeface="Times New Roman" panose="02020603050405020304" pitchFamily="18" charset="0"/>
              </a:rPr>
              <a:t>passivization</a:t>
            </a:r>
            <a:r>
              <a:rPr lang="en-US" sz="2000" dirty="0">
                <a:latin typeface="Times New Roman" panose="02020603050405020304" pitchFamily="18" charset="0"/>
                <a:cs typeface="Times New Roman" panose="02020603050405020304" pitchFamily="18" charset="0"/>
              </a:rPr>
              <a:t> in later chapters): the ice cream was eaten.</a:t>
            </a:r>
          </a:p>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Syntactic Distribution</a:t>
            </a:r>
            <a:r>
              <a:rPr lang="en-US" sz="2000" dirty="0">
                <a:latin typeface="Times New Roman" panose="02020603050405020304" pitchFamily="18" charset="0"/>
                <a:cs typeface="Times New Roman" panose="02020603050405020304" pitchFamily="18" charset="0"/>
              </a:rPr>
              <a:t>: Verbs can follow auxiliaries and modals such as </a:t>
            </a:r>
            <a:r>
              <a:rPr lang="en-US" sz="2000" i="1" dirty="0">
                <a:latin typeface="Times New Roman" panose="02020603050405020304" pitchFamily="18" charset="0"/>
                <a:cs typeface="Times New Roman" panose="02020603050405020304" pitchFamily="18" charset="0"/>
              </a:rPr>
              <a:t>will, have, having, had, has, am, be, been, being, is, are, were, was, would, can, could, shall, should, may, must</a:t>
            </a:r>
            <a:r>
              <a:rPr lang="en-US" sz="2000" dirty="0">
                <a:latin typeface="Times New Roman" panose="02020603050405020304" pitchFamily="18" charset="0"/>
                <a:cs typeface="Times New Roman" panose="02020603050405020304" pitchFamily="18" charset="0"/>
              </a:rPr>
              <a:t>, and the special non-finite marker</a:t>
            </a:r>
            <a:r>
              <a:rPr lang="en-US" sz="2000" i="1" dirty="0">
                <a:latin typeface="Times New Roman" panose="02020603050405020304" pitchFamily="18" charset="0"/>
                <a:cs typeface="Times New Roman" panose="02020603050405020304" pitchFamily="18" charset="0"/>
              </a:rPr>
              <a:t> to</a:t>
            </a:r>
            <a:r>
              <a:rPr lang="en-US" sz="2000" dirty="0">
                <a:latin typeface="Times New Roman" panose="02020603050405020304" pitchFamily="18" charset="0"/>
                <a:cs typeface="Times New Roman" panose="02020603050405020304" pitchFamily="18" charset="0"/>
              </a:rPr>
              <a:t>. Verbs follow subjects, and can follow adverbs such as </a:t>
            </a:r>
            <a:r>
              <a:rPr lang="en-US" sz="2000" i="1" dirty="0">
                <a:latin typeface="Times New Roman" panose="02020603050405020304" pitchFamily="18" charset="0"/>
                <a:cs typeface="Times New Roman" panose="02020603050405020304" pitchFamily="18" charset="0"/>
              </a:rPr>
              <a:t>often </a:t>
            </a:r>
            <a:r>
              <a:rPr lang="en-US" sz="2000" dirty="0">
                <a:latin typeface="Times New Roman" panose="02020603050405020304" pitchFamily="18" charset="0"/>
                <a:cs typeface="Times New Roman" panose="02020603050405020304" pitchFamily="18" charset="0"/>
              </a:rPr>
              <a:t>and</a:t>
            </a:r>
            <a:r>
              <a:rPr lang="en-US" sz="2000" i="1" dirty="0">
                <a:latin typeface="Times New Roman" panose="02020603050405020304" pitchFamily="18" charset="0"/>
                <a:cs typeface="Times New Roman" panose="02020603050405020304" pitchFamily="18" charset="0"/>
              </a:rPr>
              <a:t> frequently</a:t>
            </a:r>
            <a:r>
              <a:rPr lang="en-US" sz="2000" dirty="0">
                <a:latin typeface="Times New Roman" panose="02020603050405020304" pitchFamily="18" charset="0"/>
                <a:cs typeface="Times New Roman" panose="02020603050405020304" pitchFamily="18" charset="0"/>
              </a:rPr>
              <a:t>. Verbs can be negated with </a:t>
            </a:r>
            <a:r>
              <a:rPr lang="en-US" sz="2000" i="1" dirty="0">
                <a:latin typeface="Times New Roman" panose="02020603050405020304" pitchFamily="18" charset="0"/>
                <a:cs typeface="Times New Roman" panose="02020603050405020304" pitchFamily="18" charset="0"/>
              </a:rPr>
              <a:t>not</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13</a:t>
            </a:fld>
            <a:endParaRPr lang="en-IN"/>
          </a:p>
        </p:txBody>
      </p:sp>
    </p:spTree>
    <p:extLst>
      <p:ext uri="{BB962C8B-B14F-4D97-AF65-F5344CB8AC3E}">
        <p14:creationId xmlns:p14="http://schemas.microsoft.com/office/powerpoint/2010/main" val="4171200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14</a:t>
            </a:fld>
            <a:endParaRPr lang="en-IN"/>
          </a:p>
        </p:txBody>
      </p:sp>
      <p:pic>
        <p:nvPicPr>
          <p:cNvPr id="4" name="Picture 3">
            <a:extLst>
              <a:ext uri="{FF2B5EF4-FFF2-40B4-BE49-F238E27FC236}">
                <a16:creationId xmlns:a16="http://schemas.microsoft.com/office/drawing/2014/main" id="{62557A79-58B5-1707-2AE6-31DD669E09CA}"/>
              </a:ext>
            </a:extLst>
          </p:cNvPr>
          <p:cNvPicPr>
            <a:picLocks noChangeAspect="1"/>
          </p:cNvPicPr>
          <p:nvPr/>
        </p:nvPicPr>
        <p:blipFill rotWithShape="1">
          <a:blip r:embed="rId3">
            <a:extLst>
              <a:ext uri="{28A0092B-C50C-407E-A947-70E740481C1C}">
                <a14:useLocalDpi xmlns:a14="http://schemas.microsoft.com/office/drawing/2010/main" val="0"/>
              </a:ext>
            </a:extLst>
          </a:blip>
          <a:srcRect t="21087"/>
          <a:stretch/>
        </p:blipFill>
        <p:spPr>
          <a:xfrm>
            <a:off x="947057" y="957943"/>
            <a:ext cx="8844058" cy="3993778"/>
          </a:xfrm>
          <a:prstGeom prst="rect">
            <a:avLst/>
          </a:prstGeom>
        </p:spPr>
      </p:pic>
    </p:spTree>
    <p:extLst>
      <p:ext uri="{BB962C8B-B14F-4D97-AF65-F5344CB8AC3E}">
        <p14:creationId xmlns:p14="http://schemas.microsoft.com/office/powerpoint/2010/main" val="292640250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15</a:t>
            </a:fld>
            <a:endParaRPr lang="en-IN"/>
          </a:p>
        </p:txBody>
      </p:sp>
      <p:pic>
        <p:nvPicPr>
          <p:cNvPr id="4" name="Picture 3">
            <a:extLst>
              <a:ext uri="{FF2B5EF4-FFF2-40B4-BE49-F238E27FC236}">
                <a16:creationId xmlns:a16="http://schemas.microsoft.com/office/drawing/2014/main" id="{917F2436-3CB4-01A5-690B-0CE0D08B44C3}"/>
              </a:ext>
            </a:extLst>
          </p:cNvPr>
          <p:cNvPicPr>
            <a:picLocks noChangeAspect="1"/>
          </p:cNvPicPr>
          <p:nvPr/>
        </p:nvPicPr>
        <p:blipFill rotWithShape="1">
          <a:blip r:embed="rId2">
            <a:extLst>
              <a:ext uri="{28A0092B-C50C-407E-A947-70E740481C1C}">
                <a14:useLocalDpi xmlns:a14="http://schemas.microsoft.com/office/drawing/2010/main" val="0"/>
              </a:ext>
            </a:extLst>
          </a:blip>
          <a:srcRect t="19794"/>
          <a:stretch/>
        </p:blipFill>
        <p:spPr>
          <a:xfrm>
            <a:off x="914797" y="973776"/>
            <a:ext cx="9067403" cy="4122861"/>
          </a:xfrm>
          <a:prstGeom prst="rect">
            <a:avLst/>
          </a:prstGeom>
        </p:spPr>
      </p:pic>
    </p:spTree>
    <p:extLst>
      <p:ext uri="{BB962C8B-B14F-4D97-AF65-F5344CB8AC3E}">
        <p14:creationId xmlns:p14="http://schemas.microsoft.com/office/powerpoint/2010/main" val="2317191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2.3 Adjectives</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Derivational   Suffixes</a:t>
            </a:r>
            <a:r>
              <a:rPr lang="en-US" sz="2000" dirty="0">
                <a:latin typeface="Times New Roman" panose="02020603050405020304" pitchFamily="18" charset="0"/>
                <a:cs typeface="Times New Roman" panose="02020603050405020304" pitchFamily="18" charset="0"/>
              </a:rPr>
              <a:t>:  Adjectives   often   end   in   derivational   endings such as -</a:t>
            </a:r>
            <a:r>
              <a:rPr lang="en-US" sz="2000" dirty="0" err="1">
                <a:latin typeface="Times New Roman" panose="02020603050405020304" pitchFamily="18" charset="0"/>
                <a:cs typeface="Times New Roman" panose="02020603050405020304" pitchFamily="18" charset="0"/>
              </a:rPr>
              <a:t>ing</a:t>
            </a:r>
            <a:r>
              <a:rPr lang="en-US" sz="2000" dirty="0">
                <a:latin typeface="Times New Roman" panose="02020603050405020304" pitchFamily="18" charset="0"/>
                <a:cs typeface="Times New Roman" panose="02020603050405020304" pitchFamily="18" charset="0"/>
              </a:rPr>
              <a:t> (the dancing cat), -</a:t>
            </a:r>
            <a:r>
              <a:rPr lang="en-US" sz="2000" dirty="0" err="1">
                <a:latin typeface="Times New Roman" panose="02020603050405020304" pitchFamily="18" charset="0"/>
                <a:cs typeface="Times New Roman" panose="02020603050405020304" pitchFamily="18" charset="0"/>
              </a:rPr>
              <a:t>ive</a:t>
            </a:r>
            <a:r>
              <a:rPr lang="en-US" sz="2000" dirty="0">
                <a:latin typeface="Times New Roman" panose="02020603050405020304" pitchFamily="18" charset="0"/>
                <a:cs typeface="Times New Roman" panose="02020603050405020304" pitchFamily="18" charset="0"/>
              </a:rPr>
              <a:t> (indicative), -able (readable), -al (traditional), -ate (intimate), -</a:t>
            </a:r>
            <a:r>
              <a:rPr lang="en-US" sz="2000" dirty="0" err="1">
                <a:latin typeface="Times New Roman" panose="02020603050405020304" pitchFamily="18" charset="0"/>
                <a:cs typeface="Times New Roman" panose="02020603050405020304" pitchFamily="18" charset="0"/>
              </a:rPr>
              <a:t>ish</a:t>
            </a:r>
            <a:r>
              <a:rPr lang="en-US" sz="2000" dirty="0">
                <a:latin typeface="Times New Roman" panose="02020603050405020304" pitchFamily="18" charset="0"/>
                <a:cs typeface="Times New Roman" panose="02020603050405020304" pitchFamily="18" charset="0"/>
              </a:rPr>
              <a:t> (childish), -some (tiresome),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)an (reptilian), -</a:t>
            </a:r>
            <a:r>
              <a:rPr lang="en-US" sz="2000" dirty="0" err="1">
                <a:latin typeface="Times New Roman" panose="02020603050405020304" pitchFamily="18" charset="0"/>
                <a:cs typeface="Times New Roman" panose="02020603050405020304" pitchFamily="18" charset="0"/>
              </a:rPr>
              <a:t>ful</a:t>
            </a:r>
            <a:r>
              <a:rPr lang="en-US" sz="2000" dirty="0">
                <a:latin typeface="Times New Roman" panose="02020603050405020304" pitchFamily="18" charset="0"/>
                <a:cs typeface="Times New Roman" panose="02020603050405020304" pitchFamily="18" charset="0"/>
              </a:rPr>
              <a:t> (wishful), -less (selfless), -</a:t>
            </a:r>
            <a:r>
              <a:rPr lang="en-US" sz="2000" dirty="0" err="1">
                <a:latin typeface="Times New Roman" panose="02020603050405020304" pitchFamily="18" charset="0"/>
                <a:cs typeface="Times New Roman" panose="02020603050405020304" pitchFamily="18" charset="0"/>
              </a:rPr>
              <a:t>ly</a:t>
            </a:r>
            <a:r>
              <a:rPr lang="en-US" sz="2000" dirty="0">
                <a:latin typeface="Times New Roman" panose="02020603050405020304" pitchFamily="18" charset="0"/>
                <a:cs typeface="Times New Roman" panose="02020603050405020304" pitchFamily="18" charset="0"/>
              </a:rPr>
              <a:t> (friendly).</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Inflectional Suffixes</a:t>
            </a:r>
            <a:r>
              <a:rPr lang="en-US" sz="2000" dirty="0">
                <a:latin typeface="Times New Roman" panose="02020603050405020304" pitchFamily="18" charset="0"/>
                <a:cs typeface="Times New Roman" panose="02020603050405020304" pitchFamily="18" charset="0"/>
              </a:rPr>
              <a:t>: Adjectives can be inflected into a comparative form using -er (alternately they follow the word more). They can also be inflected into their superlative form using -</a:t>
            </a:r>
            <a:r>
              <a:rPr lang="en-US" sz="2000" dirty="0" err="1">
                <a:latin typeface="Times New Roman" panose="02020603050405020304" pitchFamily="18" charset="0"/>
                <a:cs typeface="Times New Roman" panose="02020603050405020304" pitchFamily="18" charset="0"/>
              </a:rPr>
              <a:t>est</a:t>
            </a:r>
            <a:r>
              <a:rPr lang="en-US" sz="2000" dirty="0">
                <a:latin typeface="Times New Roman" panose="02020603050405020304" pitchFamily="18" charset="0"/>
                <a:cs typeface="Times New Roman" panose="02020603050405020304" pitchFamily="18" charset="0"/>
              </a:rPr>
              <a:t> (alternately they follow the word most).</a:t>
            </a:r>
          </a:p>
          <a:p>
            <a:pPr marR="1130" algn="l"/>
            <a:r>
              <a:rPr lang="en-US" sz="2000" b="1" i="0" u="none" strike="noStrike" baseline="0" dirty="0">
                <a:latin typeface="Times New Roman" panose="02020603050405020304" pitchFamily="18" charset="0"/>
                <a:cs typeface="Times New Roman" panose="02020603050405020304" pitchFamily="18" charset="0"/>
              </a:rPr>
              <a:t>Syntactic Distribution: </a:t>
            </a:r>
            <a:r>
              <a:rPr lang="en-US" sz="2000" b="0" i="0" u="none" strike="noStrike" baseline="0" dirty="0">
                <a:latin typeface="Times New Roman" panose="02020603050405020304" pitchFamily="18" charset="0"/>
                <a:cs typeface="Times New Roman" panose="02020603050405020304" pitchFamily="18" charset="0"/>
              </a:rPr>
              <a:t>Adjectives can appear between determiners such as </a:t>
            </a:r>
            <a:r>
              <a:rPr lang="en-US" sz="2000" b="0" i="1" u="none" strike="noStrike" baseline="0" dirty="0">
                <a:latin typeface="Times New Roman" panose="02020603050405020304" pitchFamily="18" charset="0"/>
                <a:cs typeface="Times New Roman" panose="02020603050405020304" pitchFamily="18" charset="0"/>
              </a:rPr>
              <a:t>the, a, these, </a:t>
            </a:r>
            <a:r>
              <a:rPr lang="en-US" sz="2000" b="0" i="0" u="none" strike="noStrike" baseline="0" dirty="0">
                <a:latin typeface="Times New Roman" panose="02020603050405020304" pitchFamily="18" charset="0"/>
                <a:cs typeface="Times New Roman" panose="02020603050405020304" pitchFamily="18" charset="0"/>
              </a:rPr>
              <a:t>etc. and nouns (</a:t>
            </a:r>
            <a:r>
              <a:rPr lang="en-US" sz="2000" b="0" i="1" u="none" strike="noStrike" baseline="0" dirty="0">
                <a:latin typeface="Times New Roman" panose="02020603050405020304" pitchFamily="18" charset="0"/>
                <a:cs typeface="Times New Roman" panose="02020603050405020304" pitchFamily="18" charset="0"/>
              </a:rPr>
              <a:t>the </a:t>
            </a:r>
            <a:r>
              <a:rPr lang="en-US" sz="2000" b="0" i="1" u="sng" strike="noStrike" baseline="0" dirty="0">
                <a:latin typeface="Times New Roman" panose="02020603050405020304" pitchFamily="18" charset="0"/>
                <a:cs typeface="Times New Roman" panose="02020603050405020304" pitchFamily="18" charset="0"/>
              </a:rPr>
              <a:t>big </a:t>
            </a:r>
            <a:r>
              <a:rPr lang="en-US" sz="2000" b="0" i="1" u="none" strike="noStrike" baseline="0" dirty="0">
                <a:latin typeface="Times New Roman" panose="02020603050405020304" pitchFamily="18" charset="0"/>
                <a:cs typeface="Times New Roman" panose="02020603050405020304" pitchFamily="18" charset="0"/>
              </a:rPr>
              <a:t>peanut</a:t>
            </a:r>
            <a:r>
              <a:rPr lang="en-US" sz="2000" b="0" i="0" u="none" strike="noStrike" baseline="0" dirty="0">
                <a:latin typeface="Times New Roman" panose="02020603050405020304" pitchFamily="18" charset="0"/>
                <a:cs typeface="Times New Roman" panose="02020603050405020304" pitchFamily="18" charset="0"/>
              </a:rPr>
              <a:t>). They also can follow the auxiliary </a:t>
            </a:r>
            <a:r>
              <a:rPr lang="en-US" sz="2000" b="0" i="1" u="none" strike="noStrike" baseline="0" dirty="0">
                <a:latin typeface="Times New Roman" panose="02020603050405020304" pitchFamily="18" charset="0"/>
                <a:cs typeface="Times New Roman" panose="02020603050405020304" pitchFamily="18" charset="0"/>
              </a:rPr>
              <a:t>am/is/are/was/were/be/been/being </a:t>
            </a:r>
            <a:r>
              <a:rPr lang="en-US" sz="2000" b="0" i="0" u="none" strike="noStrike" baseline="0" dirty="0">
                <a:latin typeface="Times New Roman" panose="02020603050405020304" pitchFamily="18" charset="0"/>
                <a:cs typeface="Times New Roman" panose="02020603050405020304" pitchFamily="18" charset="0"/>
              </a:rPr>
              <a:t>(warning: this distribution overlaps with verbs)</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Frequently, adjectives can be modified by the adverb </a:t>
            </a:r>
            <a:r>
              <a:rPr lang="en-US" sz="2000" b="0" i="1" u="none" strike="noStrike" baseline="0" dirty="0">
                <a:latin typeface="Times New Roman" panose="02020603050405020304" pitchFamily="18" charset="0"/>
                <a:cs typeface="Times New Roman" panose="02020603050405020304" pitchFamily="18" charset="0"/>
              </a:rPr>
              <a:t>very.</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16</a:t>
            </a:fld>
            <a:endParaRPr lang="en-IN"/>
          </a:p>
        </p:txBody>
      </p:sp>
    </p:spTree>
    <p:extLst>
      <p:ext uri="{BB962C8B-B14F-4D97-AF65-F5344CB8AC3E}">
        <p14:creationId xmlns:p14="http://schemas.microsoft.com/office/powerpoint/2010/main" val="280842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17</a:t>
            </a:fld>
            <a:endParaRPr lang="en-IN"/>
          </a:p>
        </p:txBody>
      </p:sp>
      <p:pic>
        <p:nvPicPr>
          <p:cNvPr id="4" name="Picture 3">
            <a:extLst>
              <a:ext uri="{FF2B5EF4-FFF2-40B4-BE49-F238E27FC236}">
                <a16:creationId xmlns:a16="http://schemas.microsoft.com/office/drawing/2014/main" id="{55FE0DB0-9BFC-B288-D0C6-E1D44743D836}"/>
              </a:ext>
            </a:extLst>
          </p:cNvPr>
          <p:cNvPicPr>
            <a:picLocks noChangeAspect="1"/>
          </p:cNvPicPr>
          <p:nvPr/>
        </p:nvPicPr>
        <p:blipFill rotWithShape="1">
          <a:blip r:embed="rId2">
            <a:extLst>
              <a:ext uri="{28A0092B-C50C-407E-A947-70E740481C1C}">
                <a14:useLocalDpi xmlns:a14="http://schemas.microsoft.com/office/drawing/2010/main" val="0"/>
              </a:ext>
            </a:extLst>
          </a:blip>
          <a:srcRect t="19482"/>
          <a:stretch/>
        </p:blipFill>
        <p:spPr>
          <a:xfrm>
            <a:off x="948508" y="858838"/>
            <a:ext cx="9033692" cy="4061505"/>
          </a:xfrm>
          <a:prstGeom prst="rect">
            <a:avLst/>
          </a:prstGeom>
        </p:spPr>
      </p:pic>
    </p:spTree>
    <p:extLst>
      <p:ext uri="{BB962C8B-B14F-4D97-AF65-F5344CB8AC3E}">
        <p14:creationId xmlns:p14="http://schemas.microsoft.com/office/powerpoint/2010/main" val="460573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18</a:t>
            </a:fld>
            <a:endParaRPr lang="en-IN"/>
          </a:p>
        </p:txBody>
      </p:sp>
      <p:pic>
        <p:nvPicPr>
          <p:cNvPr id="4" name="Picture 3">
            <a:extLst>
              <a:ext uri="{FF2B5EF4-FFF2-40B4-BE49-F238E27FC236}">
                <a16:creationId xmlns:a16="http://schemas.microsoft.com/office/drawing/2014/main" id="{C795F969-8DB2-3A5F-8A04-A3F0C9F13296}"/>
              </a:ext>
            </a:extLst>
          </p:cNvPr>
          <p:cNvPicPr>
            <a:picLocks noChangeAspect="1"/>
          </p:cNvPicPr>
          <p:nvPr/>
        </p:nvPicPr>
        <p:blipFill rotWithShape="1">
          <a:blip r:embed="rId2">
            <a:extLst>
              <a:ext uri="{28A0092B-C50C-407E-A947-70E740481C1C}">
                <a14:useLocalDpi xmlns:a14="http://schemas.microsoft.com/office/drawing/2010/main" val="0"/>
              </a:ext>
            </a:extLst>
          </a:blip>
          <a:srcRect t="19121"/>
          <a:stretch/>
        </p:blipFill>
        <p:spPr>
          <a:xfrm>
            <a:off x="953984" y="985651"/>
            <a:ext cx="7753890" cy="4032662"/>
          </a:xfrm>
          <a:prstGeom prst="rect">
            <a:avLst/>
          </a:prstGeom>
        </p:spPr>
      </p:pic>
    </p:spTree>
    <p:extLst>
      <p:ext uri="{BB962C8B-B14F-4D97-AF65-F5344CB8AC3E}">
        <p14:creationId xmlns:p14="http://schemas.microsoft.com/office/powerpoint/2010/main" val="768022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0885714" cy="5160961"/>
          </a:xfrm>
        </p:spPr>
        <p:txBody>
          <a:bodyPr>
            <a:normAutofit fontScale="92500" lnSpcReduction="20000"/>
          </a:bodyPr>
          <a:lstStyle/>
          <a:p>
            <a:pPr algn="l">
              <a:lnSpc>
                <a:spcPct val="150000"/>
              </a:lnSpc>
              <a:spcBef>
                <a:spcPts val="0"/>
              </a:spcBef>
            </a:pPr>
            <a:r>
              <a:rPr lang="en-IN" sz="2600" b="1" u="none" strike="noStrike" baseline="0" dirty="0">
                <a:latin typeface="Times New Roman" panose="02020603050405020304" pitchFamily="18" charset="0"/>
                <a:cs typeface="Times New Roman" panose="02020603050405020304" pitchFamily="18" charset="0"/>
              </a:rPr>
              <a:t>2.4 Adverbs</a:t>
            </a:r>
          </a:p>
          <a:p>
            <a:pPr marR="7170" algn="l">
              <a:lnSpc>
                <a:spcPct val="150000"/>
              </a:lnSpc>
              <a:spcBef>
                <a:spcPts val="0"/>
              </a:spcBef>
            </a:pPr>
            <a:r>
              <a:rPr lang="en-US" sz="2200" b="1" i="0" u="none" strike="noStrike" baseline="0" dirty="0">
                <a:latin typeface="Times New Roman" panose="02020603050405020304" pitchFamily="18" charset="0"/>
                <a:cs typeface="Times New Roman" panose="02020603050405020304" pitchFamily="18" charset="0"/>
              </a:rPr>
              <a:t>Derivational Suffixes: </a:t>
            </a:r>
            <a:r>
              <a:rPr lang="en-US" sz="2200" b="0" i="0" u="none" strike="noStrike" baseline="0" dirty="0">
                <a:latin typeface="Times New Roman" panose="02020603050405020304" pitchFamily="18" charset="0"/>
                <a:cs typeface="Times New Roman" panose="02020603050405020304" pitchFamily="18" charset="0"/>
              </a:rPr>
              <a:t>Many adverbs end in </a:t>
            </a:r>
            <a:r>
              <a:rPr lang="en-US" sz="2200" b="0" i="1" u="none" strike="noStrike" baseline="0" dirty="0">
                <a:latin typeface="Times New Roman" panose="02020603050405020304" pitchFamily="18" charset="0"/>
                <a:cs typeface="Times New Roman" panose="02020603050405020304" pitchFamily="18" charset="0"/>
              </a:rPr>
              <a:t>-</a:t>
            </a:r>
            <a:r>
              <a:rPr lang="en-US" sz="2200" b="0" i="1" u="none" strike="noStrike" baseline="0" dirty="0" err="1">
                <a:latin typeface="Times New Roman" panose="02020603050405020304" pitchFamily="18" charset="0"/>
                <a:cs typeface="Times New Roman" panose="02020603050405020304" pitchFamily="18" charset="0"/>
              </a:rPr>
              <a:t>ly</a:t>
            </a:r>
            <a:r>
              <a:rPr lang="en-US" sz="2200" b="0" i="0" u="none" strike="noStrike" baseline="0" dirty="0">
                <a:latin typeface="Times New Roman" panose="02020603050405020304" pitchFamily="18" charset="0"/>
                <a:cs typeface="Times New Roman" panose="02020603050405020304" pitchFamily="18" charset="0"/>
              </a:rPr>
              <a:t>: </a:t>
            </a:r>
            <a:r>
              <a:rPr lang="en-US" sz="2200" b="0" i="1" u="none" strike="noStrike" baseline="0" dirty="0">
                <a:latin typeface="Times New Roman" panose="02020603050405020304" pitchFamily="18" charset="0"/>
                <a:cs typeface="Times New Roman" panose="02020603050405020304" pitchFamily="18" charset="0"/>
              </a:rPr>
              <a:t>quickly</a:t>
            </a:r>
            <a:r>
              <a:rPr lang="en-US" sz="2200" b="0" i="0" u="none" strike="noStrike" baseline="0" dirty="0">
                <a:latin typeface="Times New Roman" panose="02020603050405020304" pitchFamily="18" charset="0"/>
                <a:cs typeface="Times New Roman" panose="02020603050405020304" pitchFamily="18" charset="0"/>
              </a:rPr>
              <a:t>, </a:t>
            </a:r>
            <a:r>
              <a:rPr lang="en-US" sz="2200" b="0" i="1" u="none" strike="noStrike" baseline="0" dirty="0">
                <a:latin typeface="Times New Roman" panose="02020603050405020304" pitchFamily="18" charset="0"/>
                <a:cs typeface="Times New Roman" panose="02020603050405020304" pitchFamily="18" charset="0"/>
              </a:rPr>
              <a:t>frequently, </a:t>
            </a:r>
            <a:r>
              <a:rPr lang="en-US" sz="2200" b="0" i="0" u="none" strike="noStrike" baseline="0" dirty="0">
                <a:latin typeface="Times New Roman" panose="02020603050405020304" pitchFamily="18" charset="0"/>
                <a:cs typeface="Times New Roman" panose="02020603050405020304" pitchFamily="18" charset="0"/>
              </a:rPr>
              <a:t>etc.</a:t>
            </a:r>
            <a:endParaRPr lang="en-IN" sz="2200" b="0" i="0" u="none" strike="noStrike" baseline="0" dirty="0">
              <a:latin typeface="Times New Roman" panose="02020603050405020304" pitchFamily="18" charset="0"/>
              <a:cs typeface="Times New Roman" panose="02020603050405020304" pitchFamily="18" charset="0"/>
            </a:endParaRPr>
          </a:p>
          <a:p>
            <a:pPr marR="1140" algn="l">
              <a:lnSpc>
                <a:spcPct val="150000"/>
              </a:lnSpc>
              <a:spcBef>
                <a:spcPts val="0"/>
              </a:spcBef>
            </a:pPr>
            <a:r>
              <a:rPr lang="en-US" sz="2200" b="1" i="0" u="none" strike="noStrike" baseline="0" dirty="0">
                <a:latin typeface="Times New Roman" panose="02020603050405020304" pitchFamily="18" charset="0"/>
                <a:cs typeface="Times New Roman" panose="02020603050405020304" pitchFamily="18" charset="0"/>
              </a:rPr>
              <a:t>Inflectional Suffixes: </a:t>
            </a:r>
            <a:r>
              <a:rPr lang="en-US" sz="2200" b="0" i="0" u="none" strike="noStrike" baseline="0" dirty="0">
                <a:latin typeface="Times New Roman" panose="02020603050405020304" pitchFamily="18" charset="0"/>
                <a:cs typeface="Times New Roman" panose="02020603050405020304" pitchFamily="18" charset="0"/>
              </a:rPr>
              <a:t>Adverbs generally don’t take any inflectional suffixes. However, on rare occasions they can be used comparatively and follow the word </a:t>
            </a:r>
            <a:r>
              <a:rPr lang="en-US" sz="2200" b="0" i="1" u="none" strike="noStrike" baseline="0" dirty="0">
                <a:latin typeface="Times New Roman" panose="02020603050405020304" pitchFamily="18" charset="0"/>
                <a:cs typeface="Times New Roman" panose="02020603050405020304" pitchFamily="18" charset="0"/>
              </a:rPr>
              <a:t>more</a:t>
            </a:r>
            <a:r>
              <a:rPr lang="en-US" sz="2200" b="0" i="0" u="none" strike="noStrike" baseline="0" dirty="0">
                <a:latin typeface="Times New Roman" panose="02020603050405020304" pitchFamily="18" charset="0"/>
                <a:cs typeface="Times New Roman" panose="02020603050405020304" pitchFamily="18" charset="0"/>
              </a:rPr>
              <a:t>: </a:t>
            </a:r>
            <a:r>
              <a:rPr lang="en-US" sz="2200" b="0" i="1" u="none" strike="noStrike" baseline="0" dirty="0">
                <a:latin typeface="Times New Roman" panose="02020603050405020304" pitchFamily="18" charset="0"/>
                <a:cs typeface="Times New Roman" panose="02020603050405020304" pitchFamily="18" charset="0"/>
              </a:rPr>
              <a:t>She went </a:t>
            </a:r>
            <a:r>
              <a:rPr lang="en-US" sz="2200" b="0" i="1" u="sng" strike="noStrike" baseline="0" dirty="0">
                <a:latin typeface="Times New Roman" panose="02020603050405020304" pitchFamily="18" charset="0"/>
                <a:cs typeface="Times New Roman" panose="02020603050405020304" pitchFamily="18" charset="0"/>
              </a:rPr>
              <a:t>more quickly </a:t>
            </a:r>
            <a:r>
              <a:rPr lang="en-US" sz="2200" b="0" i="1" u="none" strike="noStrike" baseline="0" dirty="0">
                <a:latin typeface="Times New Roman" panose="02020603050405020304" pitchFamily="18" charset="0"/>
                <a:cs typeface="Times New Roman" panose="02020603050405020304" pitchFamily="18" charset="0"/>
              </a:rPr>
              <a:t>than he did. </a:t>
            </a:r>
            <a:r>
              <a:rPr lang="en-US" sz="2200" b="0" i="0" u="none" strike="noStrike" baseline="0" dirty="0">
                <a:latin typeface="Times New Roman" panose="02020603050405020304" pitchFamily="18" charset="0"/>
                <a:cs typeface="Times New Roman" panose="02020603050405020304" pitchFamily="18" charset="0"/>
              </a:rPr>
              <a:t>Adverbs typically don’t take the  prefix  </a:t>
            </a:r>
            <a:r>
              <a:rPr lang="en-US" sz="2200" b="0" i="1" u="none" strike="noStrike" baseline="0" dirty="0">
                <a:latin typeface="Times New Roman" panose="02020603050405020304" pitchFamily="18" charset="0"/>
                <a:cs typeface="Times New Roman" panose="02020603050405020304" pitchFamily="18" charset="0"/>
              </a:rPr>
              <a:t>un-  </a:t>
            </a:r>
            <a:r>
              <a:rPr lang="en-US" sz="2200" b="0" i="0" u="none" strike="noStrike" baseline="0" dirty="0">
                <a:latin typeface="Times New Roman" panose="02020603050405020304" pitchFamily="18" charset="0"/>
                <a:cs typeface="Times New Roman" panose="02020603050405020304" pitchFamily="18" charset="0"/>
              </a:rPr>
              <a:t>unless  the  adjective  they  are  derived   from  does  first</a:t>
            </a:r>
          </a:p>
          <a:p>
            <a:pPr algn="l">
              <a:lnSpc>
                <a:spcPct val="150000"/>
              </a:lnSpc>
              <a:spcBef>
                <a:spcPts val="0"/>
              </a:spcBef>
            </a:pPr>
            <a:r>
              <a:rPr lang="en-US" sz="2200" b="0" i="0" u="none" strike="noStrike" baseline="0" dirty="0">
                <a:latin typeface="Times New Roman" panose="02020603050405020304" pitchFamily="18" charset="0"/>
                <a:cs typeface="Times New Roman" panose="02020603050405020304" pitchFamily="18" charset="0"/>
              </a:rPr>
              <a:t>(e.g., </a:t>
            </a:r>
            <a:r>
              <a:rPr lang="en-US" sz="2200" b="0" i="1" u="none" strike="noStrike" baseline="0" dirty="0">
                <a:latin typeface="Times New Roman" panose="02020603050405020304" pitchFamily="18" charset="0"/>
                <a:cs typeface="Times New Roman" panose="02020603050405020304" pitchFamily="18" charset="0"/>
              </a:rPr>
              <a:t>unhelpfully </a:t>
            </a:r>
            <a:r>
              <a:rPr lang="en-US" sz="2200" b="0" i="0" u="none" strike="noStrike" baseline="0" dirty="0">
                <a:latin typeface="Times New Roman" panose="02020603050405020304" pitchFamily="18" charset="0"/>
                <a:cs typeface="Times New Roman" panose="02020603050405020304" pitchFamily="18" charset="0"/>
              </a:rPr>
              <a:t>from </a:t>
            </a:r>
            <a:r>
              <a:rPr lang="en-US" sz="2200" b="0" i="1" u="none" strike="noStrike" baseline="0" dirty="0">
                <a:latin typeface="Times New Roman" panose="02020603050405020304" pitchFamily="18" charset="0"/>
                <a:cs typeface="Times New Roman" panose="02020603050405020304" pitchFamily="18" charset="0"/>
              </a:rPr>
              <a:t>unhelpful</a:t>
            </a:r>
            <a:r>
              <a:rPr lang="en-US" sz="2200" b="0" i="0" u="none" strike="noStrike" baseline="0" dirty="0">
                <a:latin typeface="Times New Roman" panose="02020603050405020304" pitchFamily="18" charset="0"/>
                <a:cs typeface="Times New Roman" panose="02020603050405020304" pitchFamily="18" charset="0"/>
              </a:rPr>
              <a:t>, but </a:t>
            </a:r>
            <a:r>
              <a:rPr lang="en-US" sz="2200" b="0" i="1" u="none" strike="noStrike" baseline="0" dirty="0">
                <a:latin typeface="Times New Roman" panose="02020603050405020304" pitchFamily="18" charset="0"/>
                <a:cs typeface="Times New Roman" panose="02020603050405020304" pitchFamily="18" charset="0"/>
              </a:rPr>
              <a:t>*</a:t>
            </a:r>
            <a:r>
              <a:rPr lang="en-US" sz="2200" b="0" i="1" u="none" strike="noStrike" baseline="0" dirty="0" err="1">
                <a:latin typeface="Times New Roman" panose="02020603050405020304" pitchFamily="18" charset="0"/>
                <a:cs typeface="Times New Roman" panose="02020603050405020304" pitchFamily="18" charset="0"/>
              </a:rPr>
              <a:t>unquickly</a:t>
            </a:r>
            <a:r>
              <a:rPr lang="en-US" sz="2200" b="0" i="1" u="none" strike="noStrike" baseline="0" dirty="0">
                <a:latin typeface="Times New Roman" panose="02020603050405020304" pitchFamily="18" charset="0"/>
                <a:cs typeface="Times New Roman" panose="02020603050405020304" pitchFamily="18" charset="0"/>
              </a:rPr>
              <a:t>, *</a:t>
            </a:r>
            <a:r>
              <a:rPr lang="en-US" sz="2200" b="0" i="1" u="none" strike="noStrike" baseline="0" dirty="0" err="1">
                <a:latin typeface="Times New Roman" panose="02020603050405020304" pitchFamily="18" charset="0"/>
                <a:cs typeface="Times New Roman" panose="02020603050405020304" pitchFamily="18" charset="0"/>
              </a:rPr>
              <a:t>unquick</a:t>
            </a:r>
            <a:r>
              <a:rPr lang="en-US" sz="2200" b="0" i="0" u="none" strike="noStrike" baseline="0" dirty="0">
                <a:latin typeface="Times New Roman" panose="02020603050405020304" pitchFamily="18" charset="0"/>
                <a:cs typeface="Times New Roman" panose="02020603050405020304" pitchFamily="18" charset="0"/>
              </a:rPr>
              <a:t>).</a:t>
            </a:r>
          </a:p>
          <a:p>
            <a:pPr marR="1160" algn="l">
              <a:lnSpc>
                <a:spcPct val="150000"/>
              </a:lnSpc>
              <a:spcBef>
                <a:spcPts val="0"/>
              </a:spcBef>
            </a:pPr>
            <a:r>
              <a:rPr lang="en-US" sz="2200" b="1" i="0" u="none" strike="noStrike" baseline="0" dirty="0">
                <a:latin typeface="Times New Roman" panose="02020603050405020304" pitchFamily="18" charset="0"/>
                <a:cs typeface="Times New Roman" panose="02020603050405020304" pitchFamily="18" charset="0"/>
              </a:rPr>
              <a:t>Syntactic Distribution: </a:t>
            </a:r>
            <a:r>
              <a:rPr lang="en-US" sz="2200" b="0" i="0" u="none" strike="noStrike" baseline="0" dirty="0">
                <a:latin typeface="Times New Roman" panose="02020603050405020304" pitchFamily="18" charset="0"/>
                <a:cs typeface="Times New Roman" panose="02020603050405020304" pitchFamily="18" charset="0"/>
              </a:rPr>
              <a:t>The syntactic distribution of adverbs is most easily</a:t>
            </a:r>
          </a:p>
          <a:p>
            <a:pPr marR="1140" algn="l">
              <a:lnSpc>
                <a:spcPct val="150000"/>
              </a:lnSpc>
              <a:spcBef>
                <a:spcPts val="0"/>
              </a:spcBef>
            </a:pPr>
            <a:r>
              <a:rPr lang="en-US" sz="2200" b="0" i="0" u="none" strike="noStrike" baseline="0" dirty="0">
                <a:latin typeface="Times New Roman" panose="02020603050405020304" pitchFamily="18" charset="0"/>
                <a:cs typeface="Times New Roman" panose="02020603050405020304" pitchFamily="18" charset="0"/>
              </a:rPr>
              <a:t>described by stating where they can’t appear. Adverbs can’t appear between a determiner and a noun (*</a:t>
            </a:r>
            <a:r>
              <a:rPr lang="en-US" sz="2200" b="0" i="1" u="none" strike="noStrike" baseline="0" dirty="0">
                <a:latin typeface="Times New Roman" panose="02020603050405020304" pitchFamily="18" charset="0"/>
                <a:cs typeface="Times New Roman" panose="02020603050405020304" pitchFamily="18" charset="0"/>
              </a:rPr>
              <a:t>the quickly fox</a:t>
            </a:r>
            <a:r>
              <a:rPr lang="en-US" sz="2200" b="0" i="0" u="none" strike="noStrike" baseline="0" dirty="0">
                <a:latin typeface="Times New Roman" panose="02020603050405020304" pitchFamily="18" charset="0"/>
                <a:cs typeface="Times New Roman" panose="02020603050405020304" pitchFamily="18" charset="0"/>
              </a:rPr>
              <a:t>) or after the verb </a:t>
            </a:r>
            <a:r>
              <a:rPr lang="en-US" sz="2200" b="0" i="1" u="none" strike="noStrike" baseline="0" dirty="0">
                <a:latin typeface="Times New Roman" panose="02020603050405020304" pitchFamily="18" charset="0"/>
                <a:cs typeface="Times New Roman" panose="02020603050405020304" pitchFamily="18" charset="0"/>
              </a:rPr>
              <a:t>is </a:t>
            </a:r>
            <a:r>
              <a:rPr lang="en-US" sz="2200" b="0" i="0" u="none" strike="noStrike" baseline="0" dirty="0">
                <a:latin typeface="Times New Roman" panose="02020603050405020304" pitchFamily="18" charset="0"/>
                <a:cs typeface="Times New Roman" panose="02020603050405020304" pitchFamily="18" charset="0"/>
              </a:rPr>
              <a:t>and its variants. They can really appear pretty much anywhere else in the sentence, although typically they appear at either the beginning or the end of the clause/sentence. Frequently,  like adjectives,  they can be modified  by the</a:t>
            </a:r>
          </a:p>
          <a:p>
            <a:pPr marR="1140" algn="l">
              <a:lnSpc>
                <a:spcPct val="150000"/>
              </a:lnSpc>
              <a:spcBef>
                <a:spcPts val="0"/>
              </a:spcBef>
            </a:pPr>
            <a:r>
              <a:rPr lang="en-US" sz="2200" b="0" i="0" u="none" strike="noStrike" baseline="0" dirty="0">
                <a:latin typeface="Times New Roman" panose="02020603050405020304" pitchFamily="18" charset="0"/>
                <a:cs typeface="Times New Roman" panose="02020603050405020304" pitchFamily="18" charset="0"/>
              </a:rPr>
              <a:t>adverb very.</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19</a:t>
            </a:fld>
            <a:endParaRPr lang="en-IN"/>
          </a:p>
        </p:txBody>
      </p:sp>
    </p:spTree>
    <p:extLst>
      <p:ext uri="{BB962C8B-B14F-4D97-AF65-F5344CB8AC3E}">
        <p14:creationId xmlns:p14="http://schemas.microsoft.com/office/powerpoint/2010/main" val="85780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Introduction</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Let’s first look at the different kinds of words</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word's part  of speech  (also known  as syntactic category or word class).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most common parts of speech are </a:t>
            </a:r>
            <a:r>
              <a:rPr lang="en-US" b="1" dirty="0">
                <a:latin typeface="Times New Roman" panose="02020603050405020304" pitchFamily="18" charset="0"/>
                <a:cs typeface="Times New Roman" panose="02020603050405020304" pitchFamily="18" charset="0"/>
              </a:rPr>
              <a:t>nouns, verbs, adjectives, adverbs, and prepositions  </a:t>
            </a:r>
            <a:r>
              <a:rPr lang="en-US" dirty="0">
                <a:latin typeface="Times New Roman" panose="02020603050405020304" pitchFamily="18" charset="0"/>
                <a:cs typeface="Times New Roman" panose="02020603050405020304" pitchFamily="18" charset="0"/>
              </a:rPr>
              <a:t>(also see </a:t>
            </a:r>
            <a:r>
              <a:rPr lang="fr-FR" dirty="0" err="1">
                <a:latin typeface="Times New Roman" panose="02020603050405020304" pitchFamily="18" charset="0"/>
                <a:cs typeface="Times New Roman" panose="02020603050405020304" pitchFamily="18" charset="0"/>
              </a:rPr>
              <a:t>pronouns</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prepositions</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conjunctions</a:t>
            </a:r>
            <a:r>
              <a:rPr lang="fr-FR" dirty="0">
                <a:latin typeface="Times New Roman" panose="02020603050405020304" pitchFamily="18" charset="0"/>
                <a:cs typeface="Times New Roman" panose="02020603050405020304" pitchFamily="18" charset="0"/>
              </a:rPr>
              <a:t>, articles/</a:t>
            </a:r>
            <a:r>
              <a:rPr lang="fr-FR" dirty="0" err="1">
                <a:latin typeface="Times New Roman" panose="02020603050405020304" pitchFamily="18" charset="0"/>
                <a:cs typeface="Times New Roman" panose="02020603050405020304" pitchFamily="18" charset="0"/>
              </a:rPr>
              <a:t>determiners</a:t>
            </a:r>
            <a:r>
              <a:rPr lang="fr-FR"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Parts of speech tell us how a word is going to function in the sentence.</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a:t>
            </a:fld>
            <a:endParaRPr lang="en-IN"/>
          </a:p>
        </p:txBody>
      </p:sp>
    </p:spTree>
    <p:extLst>
      <p:ext uri="{BB962C8B-B14F-4D97-AF65-F5344CB8AC3E}">
        <p14:creationId xmlns:p14="http://schemas.microsoft.com/office/powerpoint/2010/main" val="1190234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20</a:t>
            </a:fld>
            <a:endParaRPr lang="en-IN"/>
          </a:p>
        </p:txBody>
      </p:sp>
      <p:pic>
        <p:nvPicPr>
          <p:cNvPr id="4" name="Picture 3">
            <a:extLst>
              <a:ext uri="{FF2B5EF4-FFF2-40B4-BE49-F238E27FC236}">
                <a16:creationId xmlns:a16="http://schemas.microsoft.com/office/drawing/2014/main" id="{1E826597-7C8D-4F6E-899C-37606B51470C}"/>
              </a:ext>
            </a:extLst>
          </p:cNvPr>
          <p:cNvPicPr>
            <a:picLocks noChangeAspect="1"/>
          </p:cNvPicPr>
          <p:nvPr/>
        </p:nvPicPr>
        <p:blipFill rotWithShape="1">
          <a:blip r:embed="rId2">
            <a:extLst>
              <a:ext uri="{28A0092B-C50C-407E-A947-70E740481C1C}">
                <a14:useLocalDpi xmlns:a14="http://schemas.microsoft.com/office/drawing/2010/main" val="0"/>
              </a:ext>
            </a:extLst>
          </a:blip>
          <a:srcRect t="18658"/>
          <a:stretch/>
        </p:blipFill>
        <p:spPr>
          <a:xfrm>
            <a:off x="929264" y="1001342"/>
            <a:ext cx="9052936" cy="4181248"/>
          </a:xfrm>
          <a:prstGeom prst="rect">
            <a:avLst/>
          </a:prstGeom>
        </p:spPr>
      </p:pic>
    </p:spTree>
    <p:extLst>
      <p:ext uri="{BB962C8B-B14F-4D97-AF65-F5344CB8AC3E}">
        <p14:creationId xmlns:p14="http://schemas.microsoft.com/office/powerpoint/2010/main" val="3570066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21</a:t>
            </a:fld>
            <a:endParaRPr lang="en-IN"/>
          </a:p>
        </p:txBody>
      </p:sp>
      <p:pic>
        <p:nvPicPr>
          <p:cNvPr id="4" name="Picture 3">
            <a:extLst>
              <a:ext uri="{FF2B5EF4-FFF2-40B4-BE49-F238E27FC236}">
                <a16:creationId xmlns:a16="http://schemas.microsoft.com/office/drawing/2014/main" id="{AB267281-90AB-4AEE-87DA-A18A458688D2}"/>
              </a:ext>
            </a:extLst>
          </p:cNvPr>
          <p:cNvPicPr>
            <a:picLocks noChangeAspect="1"/>
          </p:cNvPicPr>
          <p:nvPr/>
        </p:nvPicPr>
        <p:blipFill rotWithShape="1">
          <a:blip r:embed="rId2">
            <a:extLst>
              <a:ext uri="{28A0092B-C50C-407E-A947-70E740481C1C}">
                <a14:useLocalDpi xmlns:a14="http://schemas.microsoft.com/office/drawing/2010/main" val="0"/>
              </a:ext>
            </a:extLst>
          </a:blip>
          <a:srcRect t="18869"/>
          <a:stretch/>
        </p:blipFill>
        <p:spPr>
          <a:xfrm>
            <a:off x="958529" y="858838"/>
            <a:ext cx="9023671" cy="4170362"/>
          </a:xfrm>
          <a:prstGeom prst="rect">
            <a:avLst/>
          </a:prstGeom>
        </p:spPr>
      </p:pic>
    </p:spTree>
    <p:extLst>
      <p:ext uri="{BB962C8B-B14F-4D97-AF65-F5344CB8AC3E}">
        <p14:creationId xmlns:p14="http://schemas.microsoft.com/office/powerpoint/2010/main" val="1244089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Prepositions and Determiners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Preposition Distribution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They occur before a noun.</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It was a book written by John.</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want to go into the party.</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Determiners distribution: They occur at the beginning of a noun phrase.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John remembers that this person knew every detail.</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One person told me which doctor your brother liked.</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22</a:t>
            </a:fld>
            <a:endParaRPr lang="en-IN"/>
          </a:p>
        </p:txBody>
      </p:sp>
    </p:spTree>
    <p:extLst>
      <p:ext uri="{BB962C8B-B14F-4D97-AF65-F5344CB8AC3E}">
        <p14:creationId xmlns:p14="http://schemas.microsoft.com/office/powerpoint/2010/main" val="3657011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23</a:t>
            </a:fld>
            <a:endParaRPr lang="en-IN"/>
          </a:p>
        </p:txBody>
      </p:sp>
      <p:pic>
        <p:nvPicPr>
          <p:cNvPr id="4" name="Picture 3">
            <a:extLst>
              <a:ext uri="{FF2B5EF4-FFF2-40B4-BE49-F238E27FC236}">
                <a16:creationId xmlns:a16="http://schemas.microsoft.com/office/drawing/2014/main" id="{D24B0738-BBD2-57E4-251D-C663C8BAE595}"/>
              </a:ext>
            </a:extLst>
          </p:cNvPr>
          <p:cNvPicPr>
            <a:picLocks noChangeAspect="1"/>
          </p:cNvPicPr>
          <p:nvPr/>
        </p:nvPicPr>
        <p:blipFill rotWithShape="1">
          <a:blip r:embed="rId2">
            <a:extLst>
              <a:ext uri="{28A0092B-C50C-407E-A947-70E740481C1C}">
                <a14:useLocalDpi xmlns:a14="http://schemas.microsoft.com/office/drawing/2010/main" val="0"/>
              </a:ext>
            </a:extLst>
          </a:blip>
          <a:srcRect t="18935"/>
          <a:stretch/>
        </p:blipFill>
        <p:spPr>
          <a:xfrm>
            <a:off x="870857" y="858838"/>
            <a:ext cx="8042088" cy="3980041"/>
          </a:xfrm>
          <a:prstGeom prst="rect">
            <a:avLst/>
          </a:prstGeom>
        </p:spPr>
      </p:pic>
    </p:spTree>
    <p:extLst>
      <p:ext uri="{BB962C8B-B14F-4D97-AF65-F5344CB8AC3E}">
        <p14:creationId xmlns:p14="http://schemas.microsoft.com/office/powerpoint/2010/main" val="2717186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Conjunctions &amp; Complementizers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Conjunctions distribution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They connect two of the same type of phrase..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was sleepy] but [I still tried my best].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want neither [cats] nor [dogs].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Complementizer distribution: They occur at the beginning of a clause, allowing a clause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to be used as an argument.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know [him].</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know [that he is watching me].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know [whether he is watching me (or not)]</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24</a:t>
            </a:fld>
            <a:endParaRPr lang="en-IN"/>
          </a:p>
        </p:txBody>
      </p:sp>
    </p:spTree>
    <p:extLst>
      <p:ext uri="{BB962C8B-B14F-4D97-AF65-F5344CB8AC3E}">
        <p14:creationId xmlns:p14="http://schemas.microsoft.com/office/powerpoint/2010/main" val="4019811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25</a:t>
            </a:fld>
            <a:endParaRPr lang="en-IN"/>
          </a:p>
        </p:txBody>
      </p:sp>
      <p:pic>
        <p:nvPicPr>
          <p:cNvPr id="4" name="Picture 3">
            <a:extLst>
              <a:ext uri="{FF2B5EF4-FFF2-40B4-BE49-F238E27FC236}">
                <a16:creationId xmlns:a16="http://schemas.microsoft.com/office/drawing/2014/main" id="{1096D9CF-23AA-30B3-A037-8D3CDBAEC027}"/>
              </a:ext>
            </a:extLst>
          </p:cNvPr>
          <p:cNvPicPr>
            <a:picLocks noChangeAspect="1"/>
          </p:cNvPicPr>
          <p:nvPr/>
        </p:nvPicPr>
        <p:blipFill rotWithShape="1">
          <a:blip r:embed="rId2">
            <a:extLst>
              <a:ext uri="{28A0092B-C50C-407E-A947-70E740481C1C}">
                <a14:useLocalDpi xmlns:a14="http://schemas.microsoft.com/office/drawing/2010/main" val="0"/>
              </a:ext>
            </a:extLst>
          </a:blip>
          <a:srcRect t="18260"/>
          <a:stretch/>
        </p:blipFill>
        <p:spPr>
          <a:xfrm>
            <a:off x="870857" y="858838"/>
            <a:ext cx="8600104" cy="4076206"/>
          </a:xfrm>
          <a:prstGeom prst="rect">
            <a:avLst/>
          </a:prstGeom>
        </p:spPr>
      </p:pic>
    </p:spTree>
    <p:extLst>
      <p:ext uri="{BB962C8B-B14F-4D97-AF65-F5344CB8AC3E}">
        <p14:creationId xmlns:p14="http://schemas.microsoft.com/office/powerpoint/2010/main" val="3804906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lnSpcReduction="10000"/>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Auxiliaries &amp; Modals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Auxiliaries distribution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They occur in the following order.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Perfect (have) &gt; Progressive (be) &gt; Passive (be) &gt; verb</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have been sleeping.</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have slept.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was awoken by John.</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Modal distribution: They occur before any auxiliaries and the verb.</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could write a book.</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should be resting.</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might have been too mean.</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26</a:t>
            </a:fld>
            <a:endParaRPr lang="en-IN"/>
          </a:p>
        </p:txBody>
      </p:sp>
    </p:spTree>
    <p:extLst>
      <p:ext uri="{BB962C8B-B14F-4D97-AF65-F5344CB8AC3E}">
        <p14:creationId xmlns:p14="http://schemas.microsoft.com/office/powerpoint/2010/main" val="1100473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27</a:t>
            </a:fld>
            <a:endParaRPr lang="en-IN"/>
          </a:p>
        </p:txBody>
      </p:sp>
      <p:pic>
        <p:nvPicPr>
          <p:cNvPr id="9" name="Picture 8">
            <a:extLst>
              <a:ext uri="{FF2B5EF4-FFF2-40B4-BE49-F238E27FC236}">
                <a16:creationId xmlns:a16="http://schemas.microsoft.com/office/drawing/2014/main" id="{C5AA8DE5-C2B7-98E7-1915-EBC2915EBBD2}"/>
              </a:ext>
            </a:extLst>
          </p:cNvPr>
          <p:cNvPicPr>
            <a:picLocks noChangeAspect="1"/>
          </p:cNvPicPr>
          <p:nvPr/>
        </p:nvPicPr>
        <p:blipFill rotWithShape="1">
          <a:blip r:embed="rId2">
            <a:extLst>
              <a:ext uri="{28A0092B-C50C-407E-A947-70E740481C1C}">
                <a14:useLocalDpi xmlns:a14="http://schemas.microsoft.com/office/drawing/2010/main" val="0"/>
              </a:ext>
            </a:extLst>
          </a:blip>
          <a:srcRect t="12049"/>
          <a:stretch/>
        </p:blipFill>
        <p:spPr>
          <a:xfrm>
            <a:off x="870857" y="858838"/>
            <a:ext cx="8708572" cy="4193445"/>
          </a:xfrm>
          <a:prstGeom prst="rect">
            <a:avLst/>
          </a:prstGeom>
        </p:spPr>
      </p:pic>
    </p:spTree>
    <p:extLst>
      <p:ext uri="{BB962C8B-B14F-4D97-AF65-F5344CB8AC3E}">
        <p14:creationId xmlns:p14="http://schemas.microsoft.com/office/powerpoint/2010/main" val="1446244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r>
              <a:rPr lang="en-US" b="1" i="0" dirty="0">
                <a:solidFill>
                  <a:srgbClr val="000000"/>
                </a:solidFill>
                <a:effectLst/>
                <a:highlight>
                  <a:srgbClr val="FFFFFF"/>
                </a:highlight>
                <a:latin typeface="Times New Roman" panose="02020603050405020304" pitchFamily="18" charset="0"/>
                <a:cs typeface="Times New Roman" panose="02020603050405020304" pitchFamily="18" charset="0"/>
              </a:rPr>
              <a:t>Word Class</a:t>
            </a:r>
          </a:p>
          <a:p>
            <a:pPr algn="l"/>
            <a:endPar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l"/>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Words are fundamental units in every sentence, so we will begin by looking at these. Consider the words in the following sentence:  </a:t>
            </a:r>
            <a:br>
              <a:rPr lang="en-US" dirty="0">
                <a:latin typeface="Times New Roman" panose="02020603050405020304" pitchFamily="18" charset="0"/>
                <a:cs typeface="Times New Roman" panose="02020603050405020304" pitchFamily="18" charset="0"/>
              </a:rPr>
            </a:b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US" b="1" i="1" dirty="0">
                <a:solidFill>
                  <a:srgbClr val="000000"/>
                </a:solidFill>
                <a:effectLst/>
                <a:highlight>
                  <a:srgbClr val="FFFFFF"/>
                </a:highlight>
                <a:latin typeface="Times New Roman" panose="02020603050405020304" pitchFamily="18" charset="0"/>
                <a:cs typeface="Times New Roman" panose="02020603050405020304" pitchFamily="18" charset="0"/>
              </a:rPr>
              <a:t>my brother drives a big car</a:t>
            </a:r>
          </a:p>
          <a:p>
            <a:pPr algn="l"/>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We can tell almost instinctively that </a:t>
            </a:r>
            <a:r>
              <a:rPr lang="en-US" b="0" i="1" dirty="0">
                <a:solidFill>
                  <a:srgbClr val="000000"/>
                </a:solidFill>
                <a:effectLst/>
                <a:highlight>
                  <a:srgbClr val="FFFFFF"/>
                </a:highlight>
                <a:latin typeface="Times New Roman" panose="02020603050405020304" pitchFamily="18" charset="0"/>
                <a:cs typeface="Times New Roman" panose="02020603050405020304" pitchFamily="18" charset="0"/>
              </a:rPr>
              <a:t>brother </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and </a:t>
            </a:r>
            <a:r>
              <a:rPr lang="en-US" b="0" i="1" dirty="0">
                <a:solidFill>
                  <a:srgbClr val="000000"/>
                </a:solidFill>
                <a:effectLst/>
                <a:highlight>
                  <a:srgbClr val="FFFFFF"/>
                </a:highlight>
                <a:latin typeface="Times New Roman" panose="02020603050405020304" pitchFamily="18" charset="0"/>
                <a:cs typeface="Times New Roman" panose="02020603050405020304" pitchFamily="18" charset="0"/>
              </a:rPr>
              <a:t>car </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are the same type of word (Noun), </a:t>
            </a:r>
          </a:p>
          <a:p>
            <a:pPr algn="l"/>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and also that </a:t>
            </a:r>
            <a:r>
              <a:rPr lang="en-US" b="0" i="1" dirty="0">
                <a:solidFill>
                  <a:srgbClr val="000000"/>
                </a:solidFill>
                <a:effectLst/>
                <a:highlight>
                  <a:srgbClr val="FFFFFF"/>
                </a:highlight>
                <a:latin typeface="Times New Roman" panose="02020603050405020304" pitchFamily="18" charset="0"/>
                <a:cs typeface="Times New Roman" panose="02020603050405020304" pitchFamily="18" charset="0"/>
              </a:rPr>
              <a:t>brother </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and </a:t>
            </a:r>
            <a:r>
              <a:rPr lang="en-US" b="0" i="1" dirty="0">
                <a:solidFill>
                  <a:srgbClr val="000000"/>
                </a:solidFill>
                <a:effectLst/>
                <a:highlight>
                  <a:srgbClr val="FFFFFF"/>
                </a:highlight>
                <a:latin typeface="Times New Roman" panose="02020603050405020304" pitchFamily="18" charset="0"/>
                <a:cs typeface="Times New Roman" panose="02020603050405020304" pitchFamily="18" charset="0"/>
              </a:rPr>
              <a:t>drives </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are different types of words (Different word category). </a:t>
            </a:r>
          </a:p>
          <a:p>
            <a:pPr algn="l"/>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By this we mean that </a:t>
            </a:r>
            <a:r>
              <a:rPr lang="en-US" b="0" i="1" dirty="0">
                <a:solidFill>
                  <a:srgbClr val="000000"/>
                </a:solidFill>
                <a:effectLst/>
                <a:highlight>
                  <a:srgbClr val="FFFFFF"/>
                </a:highlight>
                <a:latin typeface="Times New Roman" panose="02020603050405020304" pitchFamily="18" charset="0"/>
                <a:cs typeface="Times New Roman" panose="02020603050405020304" pitchFamily="18" charset="0"/>
              </a:rPr>
              <a:t>brother </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and </a:t>
            </a:r>
            <a:r>
              <a:rPr lang="en-US" b="0" i="1" dirty="0">
                <a:solidFill>
                  <a:srgbClr val="000000"/>
                </a:solidFill>
                <a:effectLst/>
                <a:highlight>
                  <a:srgbClr val="FFFFFF"/>
                </a:highlight>
                <a:latin typeface="Times New Roman" panose="02020603050405020304" pitchFamily="18" charset="0"/>
                <a:cs typeface="Times New Roman" panose="02020603050405020304" pitchFamily="18" charset="0"/>
              </a:rPr>
              <a:t>car </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belong to the same word class (Noun). </a:t>
            </a:r>
          </a:p>
          <a:p>
            <a:pPr algn="l"/>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Similarly, when we </a:t>
            </a:r>
            <a:r>
              <a:rPr lang="en-US" b="0" i="0" dirty="0" err="1">
                <a:solidFill>
                  <a:srgbClr val="000000"/>
                </a:solidFill>
                <a:effectLst/>
                <a:highlight>
                  <a:srgbClr val="FFFFFF"/>
                </a:highlight>
                <a:latin typeface="Times New Roman" panose="02020603050405020304" pitchFamily="18" charset="0"/>
                <a:cs typeface="Times New Roman" panose="02020603050405020304" pitchFamily="18" charset="0"/>
              </a:rPr>
              <a:t>recognise</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 that </a:t>
            </a:r>
            <a:r>
              <a:rPr lang="en-US" b="0" i="1" dirty="0">
                <a:solidFill>
                  <a:srgbClr val="000000"/>
                </a:solidFill>
                <a:effectLst/>
                <a:highlight>
                  <a:srgbClr val="FFFFFF"/>
                </a:highlight>
                <a:latin typeface="Times New Roman" panose="02020603050405020304" pitchFamily="18" charset="0"/>
                <a:cs typeface="Times New Roman" panose="02020603050405020304" pitchFamily="18" charset="0"/>
              </a:rPr>
              <a:t>brother </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and </a:t>
            </a:r>
            <a:r>
              <a:rPr lang="en-US" b="0" i="1" dirty="0">
                <a:solidFill>
                  <a:srgbClr val="000000"/>
                </a:solidFill>
                <a:effectLst/>
                <a:highlight>
                  <a:srgbClr val="FFFFFF"/>
                </a:highlight>
                <a:latin typeface="Times New Roman" panose="02020603050405020304" pitchFamily="18" charset="0"/>
                <a:cs typeface="Times New Roman" panose="02020603050405020304" pitchFamily="18" charset="0"/>
              </a:rPr>
              <a:t>drives </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are different types, we mean that they belong to different word classes. </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28</a:t>
            </a:fld>
            <a:endParaRPr lang="en-IN"/>
          </a:p>
        </p:txBody>
      </p:sp>
    </p:spTree>
    <p:extLst>
      <p:ext uri="{BB962C8B-B14F-4D97-AF65-F5344CB8AC3E}">
        <p14:creationId xmlns:p14="http://schemas.microsoft.com/office/powerpoint/2010/main" val="1934135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r>
              <a:rPr lang="en-US" b="1" i="0" dirty="0">
                <a:solidFill>
                  <a:srgbClr val="000000"/>
                </a:solidFill>
                <a:effectLst/>
                <a:highlight>
                  <a:srgbClr val="FFFFFF"/>
                </a:highlight>
                <a:latin typeface="Times New Roman" panose="02020603050405020304" pitchFamily="18" charset="0"/>
                <a:cs typeface="Times New Roman" panose="02020603050405020304" pitchFamily="18" charset="0"/>
              </a:rPr>
              <a:t>Definition of Word classes</a:t>
            </a:r>
          </a:p>
          <a:p>
            <a:pPr marL="342900" indent="-342900" algn="l">
              <a:buFont typeface="Wingdings" panose="05000000000000000000" pitchFamily="2" charset="2"/>
              <a:buChar char="Ø"/>
            </a:pP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The words in a language are organized into different Categories. </a:t>
            </a:r>
          </a:p>
          <a:p>
            <a:pPr marL="342900" indent="-342900" algn="l">
              <a:buFont typeface="Wingdings" panose="05000000000000000000" pitchFamily="2" charset="2"/>
              <a:buChar char="Ø"/>
            </a:pP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In traditional terms, they are called </a:t>
            </a:r>
            <a:r>
              <a:rPr lang="en-US" b="1" i="0" dirty="0">
                <a:solidFill>
                  <a:srgbClr val="000000"/>
                </a:solidFill>
                <a:effectLst/>
                <a:highlight>
                  <a:srgbClr val="FFFFFF"/>
                </a:highlight>
                <a:latin typeface="Times New Roman" panose="02020603050405020304" pitchFamily="18" charset="0"/>
                <a:cs typeface="Times New Roman" panose="02020603050405020304" pitchFamily="18" charset="0"/>
              </a:rPr>
              <a:t>parts of speech </a:t>
            </a: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and</a:t>
            </a:r>
          </a:p>
          <a:p>
            <a:pPr marL="342900" indent="-342900" algn="l">
              <a:buFont typeface="Wingdings" panose="05000000000000000000" pitchFamily="2" charset="2"/>
              <a:buChar char="Ø"/>
            </a:pPr>
            <a:r>
              <a:rPr lang="en-US" dirty="0">
                <a:solidFill>
                  <a:srgbClr val="000000"/>
                </a:solidFill>
                <a:highlight>
                  <a:srgbClr val="FFFFFF"/>
                </a:highlight>
                <a:latin typeface="Times New Roman" panose="02020603050405020304" pitchFamily="18" charset="0"/>
                <a:cs typeface="Times New Roman" panose="02020603050405020304" pitchFamily="18" charset="0"/>
              </a:rPr>
              <a:t>I</a:t>
            </a: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n modern terms, </a:t>
            </a:r>
            <a:r>
              <a:rPr lang="en-US" b="1" i="0" dirty="0">
                <a:solidFill>
                  <a:srgbClr val="000000"/>
                </a:solidFill>
                <a:effectLst/>
                <a:highlight>
                  <a:srgbClr val="FFFFFF"/>
                </a:highlight>
                <a:latin typeface="Times New Roman" panose="02020603050405020304" pitchFamily="18" charset="0"/>
                <a:cs typeface="Times New Roman" panose="02020603050405020304" pitchFamily="18" charset="0"/>
              </a:rPr>
              <a:t>word classes</a:t>
            </a: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b="1" i="0" dirty="0">
                <a:solidFill>
                  <a:srgbClr val="000000"/>
                </a:solidFill>
                <a:effectLst/>
                <a:highlight>
                  <a:srgbClr val="FFFFFF"/>
                </a:highlight>
                <a:latin typeface="Times New Roman" panose="02020603050405020304" pitchFamily="18" charset="0"/>
                <a:cs typeface="Times New Roman" panose="02020603050405020304" pitchFamily="18" charset="0"/>
              </a:rPr>
              <a:t>Word class  </a:t>
            </a: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is  a  group  of  words which are </a:t>
            </a:r>
            <a:r>
              <a:rPr lang="en-US" i="0" dirty="0" err="1">
                <a:solidFill>
                  <a:srgbClr val="000000"/>
                </a:solidFill>
                <a:effectLst/>
                <a:highlight>
                  <a:srgbClr val="FFFFFF"/>
                </a:highlight>
                <a:latin typeface="Times New Roman" panose="02020603050405020304" pitchFamily="18" charset="0"/>
                <a:cs typeface="Times New Roman" panose="02020603050405020304" pitchFamily="18" charset="0"/>
              </a:rPr>
              <a:t>similiar</a:t>
            </a: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 in function.</a:t>
            </a:r>
          </a:p>
          <a:p>
            <a:pPr marL="342900" indent="-342900" algn="l">
              <a:buFont typeface="Wingdings" panose="05000000000000000000" pitchFamily="2" charset="2"/>
              <a:buChar char="Ø"/>
            </a:pP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Words are grouped into word classes according to</a:t>
            </a:r>
          </a:p>
          <a:p>
            <a:pPr marL="342900" indent="-342900" algn="l">
              <a:buFont typeface="Arial" panose="020B0604020202020204" pitchFamily="34" charset="0"/>
              <a:buChar char="•"/>
            </a:pP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US" b="1" i="1" dirty="0">
                <a:solidFill>
                  <a:srgbClr val="000000"/>
                </a:solidFill>
                <a:effectLst/>
                <a:highlight>
                  <a:srgbClr val="FFFFFF"/>
                </a:highlight>
                <a:latin typeface="Times New Roman" panose="02020603050405020304" pitchFamily="18" charset="0"/>
                <a:cs typeface="Times New Roman" panose="02020603050405020304" pitchFamily="18" charset="0"/>
              </a:rPr>
              <a:t>how they combine with others words</a:t>
            </a: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US" b="1" i="1" dirty="0">
                <a:solidFill>
                  <a:srgbClr val="000000"/>
                </a:solidFill>
                <a:effectLst/>
                <a:highlight>
                  <a:srgbClr val="FFFFFF"/>
                </a:highlight>
                <a:latin typeface="Times New Roman" panose="02020603050405020304" pitchFamily="18" charset="0"/>
                <a:cs typeface="Times New Roman" panose="02020603050405020304" pitchFamily="18" charset="0"/>
              </a:rPr>
              <a:t>how they change their form</a:t>
            </a: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29</a:t>
            </a:fld>
            <a:endParaRPr lang="en-IN"/>
          </a:p>
        </p:txBody>
      </p:sp>
    </p:spTree>
    <p:extLst>
      <p:ext uri="{BB962C8B-B14F-4D97-AF65-F5344CB8AC3E}">
        <p14:creationId xmlns:p14="http://schemas.microsoft.com/office/powerpoint/2010/main" val="927620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91177" y="564198"/>
            <a:ext cx="11077303" cy="5694362"/>
          </a:xfrm>
        </p:spPr>
        <p:txBody>
          <a:bodyPr>
            <a:normAutofit lnSpcReduction="10000"/>
          </a:bodyPr>
          <a:lstStyle/>
          <a:p>
            <a:pPr algn="l">
              <a:lnSpc>
                <a:spcPct val="150000"/>
              </a:lnSpc>
              <a:spcBef>
                <a:spcPts val="0"/>
              </a:spcBef>
            </a:pPr>
            <a:r>
              <a:rPr lang="en-US" sz="2200" dirty="0">
                <a:latin typeface="Times New Roman" panose="02020603050405020304" pitchFamily="18" charset="0"/>
                <a:cs typeface="Times New Roman" panose="02020603050405020304" pitchFamily="18" charset="0"/>
              </a:rPr>
              <a:t>Consider the sentences in (1). Notice that we can substitute various words that are of the type </a:t>
            </a:r>
          </a:p>
          <a:p>
            <a:pPr algn="l">
              <a:lnSpc>
                <a:spcPct val="150000"/>
              </a:lnSpc>
              <a:spcBef>
                <a:spcPts val="0"/>
              </a:spcBef>
            </a:pPr>
            <a:r>
              <a:rPr lang="en-US" sz="2200" dirty="0">
                <a:latin typeface="Times New Roman" panose="02020603050405020304" pitchFamily="18" charset="0"/>
                <a:cs typeface="Times New Roman" panose="02020603050405020304" pitchFamily="18" charset="0"/>
              </a:rPr>
              <a:t>noun for the second word in the sentence:</a:t>
            </a:r>
          </a:p>
          <a:p>
            <a:pPr algn="l">
              <a:lnSpc>
                <a:spcPct val="100000"/>
              </a:lnSpc>
              <a:spcBef>
                <a:spcPts val="0"/>
              </a:spcBef>
            </a:pPr>
            <a:r>
              <a:rPr lang="en-US" sz="2200" dirty="0">
                <a:latin typeface="Times New Roman" panose="02020603050405020304" pitchFamily="18" charset="0"/>
                <a:cs typeface="Times New Roman" panose="02020603050405020304" pitchFamily="18" charset="0"/>
              </a:rPr>
              <a:t>1)   a)   The </a:t>
            </a:r>
            <a:r>
              <a:rPr lang="en-US" sz="2200" i="1" dirty="0">
                <a:latin typeface="Times New Roman" panose="02020603050405020304" pitchFamily="18" charset="0"/>
                <a:cs typeface="Times New Roman" panose="02020603050405020304" pitchFamily="18" charset="0"/>
              </a:rPr>
              <a:t>woman</a:t>
            </a:r>
            <a:r>
              <a:rPr lang="en-US" sz="2200" dirty="0">
                <a:latin typeface="Times New Roman" panose="02020603050405020304" pitchFamily="18" charset="0"/>
                <a:cs typeface="Times New Roman" panose="02020603050405020304" pitchFamily="18" charset="0"/>
              </a:rPr>
              <a:t> loved peanut butter cookies.</a:t>
            </a:r>
          </a:p>
          <a:p>
            <a:pPr algn="l">
              <a:lnSpc>
                <a:spcPct val="100000"/>
              </a:lnSpc>
              <a:spcBef>
                <a:spcPts val="0"/>
              </a:spcBef>
            </a:pPr>
            <a:r>
              <a:rPr lang="en-US" sz="2200" dirty="0">
                <a:latin typeface="Times New Roman" panose="02020603050405020304" pitchFamily="18" charset="0"/>
                <a:cs typeface="Times New Roman" panose="02020603050405020304" pitchFamily="18" charset="0"/>
              </a:rPr>
              <a:t>      b)   The </a:t>
            </a:r>
            <a:r>
              <a:rPr lang="en-US" sz="2200" i="1" dirty="0">
                <a:latin typeface="Times New Roman" panose="02020603050405020304" pitchFamily="18" charset="0"/>
                <a:cs typeface="Times New Roman" panose="02020603050405020304" pitchFamily="18" charset="0"/>
              </a:rPr>
              <a:t>puppy</a:t>
            </a:r>
            <a:r>
              <a:rPr lang="en-US" sz="2200" dirty="0">
                <a:latin typeface="Times New Roman" panose="02020603050405020304" pitchFamily="18" charset="0"/>
                <a:cs typeface="Times New Roman" panose="02020603050405020304" pitchFamily="18" charset="0"/>
              </a:rPr>
              <a:t> loved peanut butter cookies.</a:t>
            </a:r>
          </a:p>
          <a:p>
            <a:pPr algn="l">
              <a:lnSpc>
                <a:spcPct val="100000"/>
              </a:lnSpc>
              <a:spcBef>
                <a:spcPts val="0"/>
              </a:spcBef>
            </a:pPr>
            <a:r>
              <a:rPr lang="en-US" sz="2200" dirty="0">
                <a:latin typeface="Times New Roman" panose="02020603050405020304" pitchFamily="18" charset="0"/>
                <a:cs typeface="Times New Roman" panose="02020603050405020304" pitchFamily="18" charset="0"/>
              </a:rPr>
              <a:t>      c)   The </a:t>
            </a:r>
            <a:r>
              <a:rPr lang="en-US" sz="2200" i="1" dirty="0">
                <a:latin typeface="Times New Roman" panose="02020603050405020304" pitchFamily="18" charset="0"/>
                <a:cs typeface="Times New Roman" panose="02020603050405020304" pitchFamily="18" charset="0"/>
              </a:rPr>
              <a:t>queen</a:t>
            </a:r>
            <a:r>
              <a:rPr lang="en-US" sz="2200" dirty="0">
                <a:latin typeface="Times New Roman" panose="02020603050405020304" pitchFamily="18" charset="0"/>
                <a:cs typeface="Times New Roman" panose="02020603050405020304" pitchFamily="18" charset="0"/>
              </a:rPr>
              <a:t> loved peanut butter cookies.</a:t>
            </a:r>
          </a:p>
          <a:p>
            <a:pPr algn="l">
              <a:lnSpc>
                <a:spcPct val="100000"/>
              </a:lnSpc>
              <a:spcBef>
                <a:spcPts val="0"/>
              </a:spcBef>
            </a:pPr>
            <a:endParaRPr lang="en-US" sz="22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200" dirty="0">
                <a:latin typeface="Times New Roman" panose="02020603050405020304" pitchFamily="18" charset="0"/>
                <a:cs typeface="Times New Roman" panose="02020603050405020304" pitchFamily="18" charset="0"/>
              </a:rPr>
              <a:t>However, we cannot substitute words that aren't nouns:</a:t>
            </a:r>
          </a:p>
          <a:p>
            <a:pPr algn="l">
              <a:lnSpc>
                <a:spcPct val="100000"/>
              </a:lnSpc>
              <a:spcBef>
                <a:spcPts val="0"/>
              </a:spcBef>
            </a:pPr>
            <a:r>
              <a:rPr lang="en-US" sz="2200" dirty="0">
                <a:latin typeface="Times New Roman" panose="02020603050405020304" pitchFamily="18" charset="0"/>
                <a:cs typeface="Times New Roman" panose="02020603050405020304" pitchFamily="18" charset="0"/>
              </a:rPr>
              <a:t>2)    a)    *The </a:t>
            </a:r>
            <a:r>
              <a:rPr lang="en-US" sz="2200" i="1" dirty="0">
                <a:latin typeface="Times New Roman" panose="02020603050405020304" pitchFamily="18" charset="0"/>
                <a:cs typeface="Times New Roman" panose="02020603050405020304" pitchFamily="18" charset="0"/>
              </a:rPr>
              <a:t>green</a:t>
            </a:r>
            <a:r>
              <a:rPr lang="en-US" sz="2200" dirty="0">
                <a:latin typeface="Times New Roman" panose="02020603050405020304" pitchFamily="18" charset="0"/>
                <a:cs typeface="Times New Roman" panose="02020603050405020304" pitchFamily="18" charset="0"/>
              </a:rPr>
              <a:t> loved peanut butter cookies.</a:t>
            </a:r>
          </a:p>
          <a:p>
            <a:pPr algn="l">
              <a:lnSpc>
                <a:spcPct val="100000"/>
              </a:lnSpc>
              <a:spcBef>
                <a:spcPts val="0"/>
              </a:spcBef>
            </a:pPr>
            <a:r>
              <a:rPr lang="en-US" sz="2200" dirty="0">
                <a:latin typeface="Times New Roman" panose="02020603050405020304" pitchFamily="18" charset="0"/>
                <a:cs typeface="Times New Roman" panose="02020603050405020304" pitchFamily="18" charset="0"/>
              </a:rPr>
              <a:t>       b)   *The </a:t>
            </a:r>
            <a:r>
              <a:rPr lang="en-US" sz="2200" i="1" dirty="0">
                <a:latin typeface="Times New Roman" panose="02020603050405020304" pitchFamily="18" charset="0"/>
                <a:cs typeface="Times New Roman" panose="02020603050405020304" pitchFamily="18" charset="0"/>
              </a:rPr>
              <a:t>in</a:t>
            </a:r>
            <a:r>
              <a:rPr lang="en-US" sz="2200" dirty="0">
                <a:latin typeface="Times New Roman" panose="02020603050405020304" pitchFamily="18" charset="0"/>
                <a:cs typeface="Times New Roman" panose="02020603050405020304" pitchFamily="18" charset="0"/>
              </a:rPr>
              <a:t> loved peanut butter cookies.</a:t>
            </a:r>
          </a:p>
          <a:p>
            <a:pPr algn="l">
              <a:lnSpc>
                <a:spcPct val="100000"/>
              </a:lnSpc>
              <a:spcBef>
                <a:spcPts val="0"/>
              </a:spcBef>
            </a:pPr>
            <a:r>
              <a:rPr lang="en-US" sz="2200" dirty="0">
                <a:latin typeface="Times New Roman" panose="02020603050405020304" pitchFamily="18" charset="0"/>
                <a:cs typeface="Times New Roman" panose="02020603050405020304" pitchFamily="18" charset="0"/>
              </a:rPr>
              <a:t>       c)   *The </a:t>
            </a:r>
            <a:r>
              <a:rPr lang="en-US" sz="2200" i="1" dirty="0">
                <a:latin typeface="Times New Roman" panose="02020603050405020304" pitchFamily="18" charset="0"/>
                <a:cs typeface="Times New Roman" panose="02020603050405020304" pitchFamily="18" charset="0"/>
              </a:rPr>
              <a:t>sing</a:t>
            </a:r>
            <a:r>
              <a:rPr lang="en-US" sz="2200" dirty="0">
                <a:latin typeface="Times New Roman" panose="02020603050405020304" pitchFamily="18" charset="0"/>
                <a:cs typeface="Times New Roman" panose="02020603050405020304" pitchFamily="18" charset="0"/>
              </a:rPr>
              <a:t> loved peanut butter cookies.</a:t>
            </a:r>
            <a:endParaRPr lang="en-US" dirty="0">
              <a:latin typeface="Times New Roman" panose="02020603050405020304" pitchFamily="18" charset="0"/>
              <a:cs typeface="Times New Roman" panose="02020603050405020304" pitchFamily="18" charset="0"/>
            </a:endParaRPr>
          </a:p>
          <a:p>
            <a:pPr algn="l">
              <a:lnSpc>
                <a:spcPct val="12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20000"/>
              </a:lnSpc>
              <a:spcBef>
                <a:spcPts val="0"/>
              </a:spcBef>
            </a:pPr>
            <a:r>
              <a:rPr lang="en-US" sz="2200" dirty="0">
                <a:latin typeface="Times New Roman" panose="02020603050405020304" pitchFamily="18" charset="0"/>
                <a:cs typeface="Times New Roman" panose="02020603050405020304" pitchFamily="18" charset="0"/>
              </a:rPr>
              <a:t>The same holds true for larger groups of words (the square brackets  [ ... ] mark off the relevant </a:t>
            </a:r>
          </a:p>
          <a:p>
            <a:pPr algn="l">
              <a:lnSpc>
                <a:spcPct val="120000"/>
              </a:lnSpc>
              <a:spcBef>
                <a:spcPts val="0"/>
              </a:spcBef>
            </a:pPr>
            <a:r>
              <a:rPr lang="en-US" sz="2200" dirty="0">
                <a:latin typeface="Times New Roman" panose="02020603050405020304" pitchFamily="18" charset="0"/>
                <a:cs typeface="Times New Roman" panose="02020603050405020304" pitchFamily="18" charset="0"/>
              </a:rPr>
              <a:t>groups of words).</a:t>
            </a:r>
          </a:p>
          <a:p>
            <a:pPr algn="l">
              <a:lnSpc>
                <a:spcPct val="100000"/>
              </a:lnSpc>
              <a:spcBef>
                <a:spcPts val="0"/>
              </a:spcBef>
            </a:pPr>
            <a:r>
              <a:rPr lang="en-US" sz="2200" dirty="0">
                <a:latin typeface="Times New Roman" panose="02020603050405020304" pitchFamily="18" charset="0"/>
                <a:cs typeface="Times New Roman" panose="02020603050405020304" pitchFamily="18" charset="0"/>
              </a:rPr>
              <a:t>3)   a)   [Moises] went to the store.</a:t>
            </a:r>
          </a:p>
          <a:p>
            <a:pPr algn="l">
              <a:lnSpc>
                <a:spcPct val="100000"/>
              </a:lnSpc>
              <a:spcBef>
                <a:spcPts val="0"/>
              </a:spcBef>
            </a:pPr>
            <a:r>
              <a:rPr lang="en-US" sz="2200" dirty="0">
                <a:latin typeface="Times New Roman" panose="02020603050405020304" pitchFamily="18" charset="0"/>
                <a:cs typeface="Times New Roman" panose="02020603050405020304" pitchFamily="18" charset="0"/>
              </a:rPr>
              <a:t>      b)    [The man] went to the store.</a:t>
            </a:r>
          </a:p>
          <a:p>
            <a:pPr algn="l">
              <a:lnSpc>
                <a:spcPct val="100000"/>
              </a:lnSpc>
              <a:spcBef>
                <a:spcPts val="0"/>
              </a:spcBef>
            </a:pPr>
            <a:r>
              <a:rPr lang="en-US" sz="2200" dirty="0">
                <a:latin typeface="Times New Roman" panose="02020603050405020304" pitchFamily="18" charset="0"/>
                <a:cs typeface="Times New Roman" panose="02020603050405020304" pitchFamily="18" charset="0"/>
              </a:rPr>
              <a:t>      c)   *[Quickly walks] went to the store.</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a:t>
            </a:fld>
            <a:endParaRPr lang="en-IN"/>
          </a:p>
        </p:txBody>
      </p:sp>
    </p:spTree>
    <p:extLst>
      <p:ext uri="{BB962C8B-B14F-4D97-AF65-F5344CB8AC3E}">
        <p14:creationId xmlns:p14="http://schemas.microsoft.com/office/powerpoint/2010/main" val="1789941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r>
              <a:rPr lang="en-US" b="1" u="none" strike="noStrike" baseline="0" dirty="0">
                <a:latin typeface="Times New Roman" panose="02020603050405020304" pitchFamily="18" charset="0"/>
              </a:rPr>
              <a:t>Open word vs. Closed word Parts of Speech</a:t>
            </a:r>
            <a:endParaRPr lang="en-US" sz="2000" b="0" i="0" u="none" strike="noStrike" baseline="0" dirty="0">
              <a:latin typeface="Times New Roman" panose="02020603050405020304" pitchFamily="18" charset="0"/>
            </a:endParaRPr>
          </a:p>
          <a:p>
            <a:pPr algn="l"/>
            <a:endParaRPr lang="en-US" b="0" i="0" u="none" strike="noStrike" baseline="0" dirty="0">
              <a:latin typeface="Times New Roman" panose="02020603050405020304" pitchFamily="18" charset="0"/>
            </a:endParaRPr>
          </a:p>
          <a:p>
            <a:pPr algn="l"/>
            <a:r>
              <a:rPr lang="en-US" b="0" i="0" u="none" strike="noStrike" baseline="0" dirty="0">
                <a:latin typeface="Times New Roman" panose="02020603050405020304" pitchFamily="18" charset="0"/>
              </a:rPr>
              <a:t>Some parts of speech allow you to add affixes or new words, </a:t>
            </a:r>
          </a:p>
          <a:p>
            <a:pPr algn="l"/>
            <a:r>
              <a:rPr lang="en-US" dirty="0">
                <a:latin typeface="Times New Roman" panose="02020603050405020304" pitchFamily="18" charset="0"/>
              </a:rPr>
              <a:t>While some parts of speech does not allow adding of affixes or new words.</a:t>
            </a:r>
            <a:endParaRPr lang="en-US" b="0" i="0" u="none" strike="noStrike" baseline="0" dirty="0">
              <a:latin typeface="Times New Roman" panose="02020603050405020304" pitchFamily="18" charset="0"/>
            </a:endParaRPr>
          </a:p>
          <a:p>
            <a:pPr algn="l"/>
            <a:r>
              <a:rPr lang="en-US" dirty="0">
                <a:latin typeface="Times New Roman" panose="02020603050405020304" pitchFamily="18" charset="0"/>
              </a:rPr>
              <a:t>Based on this, parts of speech can be classified into two: </a:t>
            </a:r>
          </a:p>
          <a:p>
            <a:pPr algn="l"/>
            <a:r>
              <a:rPr lang="en-US" b="1" u="none" strike="noStrike" baseline="0" dirty="0">
                <a:latin typeface="Times New Roman" panose="02020603050405020304" pitchFamily="18" charset="0"/>
              </a:rPr>
              <a:t>Open Class vs. Closed Class </a:t>
            </a:r>
            <a:r>
              <a:rPr lang="en-US" u="none" strike="noStrike" baseline="0" dirty="0">
                <a:latin typeface="Times New Roman" panose="02020603050405020304" pitchFamily="18" charset="0"/>
              </a:rPr>
              <a:t>Parts of Speech</a:t>
            </a:r>
            <a:endParaRPr lang="en-US" i="0" u="none" strike="noStrike" baseline="0" dirty="0">
              <a:latin typeface="Times New Roman" panose="02020603050405020304" pitchFamily="18" charset="0"/>
            </a:endParaRPr>
          </a:p>
          <a:p>
            <a:pPr algn="l"/>
            <a:endParaRPr lang="en-US" b="0" i="0" u="none" strike="noStrike" baseline="0" dirty="0">
              <a:latin typeface="Times New Roman" panose="02020603050405020304" pitchFamily="18" charset="0"/>
            </a:endParaRPr>
          </a:p>
          <a:p>
            <a:pPr algn="l"/>
            <a:endParaRPr lang="en-US" sz="2000" b="0" u="none" strike="noStrike" baseline="0" dirty="0">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30</a:t>
            </a:fld>
            <a:endParaRPr lang="en-IN"/>
          </a:p>
        </p:txBody>
      </p:sp>
    </p:spTree>
    <p:extLst>
      <p:ext uri="{BB962C8B-B14F-4D97-AF65-F5344CB8AC3E}">
        <p14:creationId xmlns:p14="http://schemas.microsoft.com/office/powerpoint/2010/main" val="747907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762000" y="499608"/>
            <a:ext cx="11212286" cy="5856741"/>
          </a:xfrm>
        </p:spPr>
        <p:txBody>
          <a:bodyPr>
            <a:normAutofit/>
          </a:bodyPr>
          <a:lstStyle/>
          <a:p>
            <a:pPr algn="l">
              <a:lnSpc>
                <a:spcPct val="150000"/>
              </a:lnSpc>
              <a:spcBef>
                <a:spcPts val="0"/>
              </a:spcBef>
            </a:pPr>
            <a:r>
              <a:rPr lang="en-US" sz="2600" b="1" dirty="0">
                <a:latin typeface="Times New Roman" panose="02020603050405020304" pitchFamily="18" charset="0"/>
                <a:cs typeface="Times New Roman" panose="02020603050405020304" pitchFamily="18" charset="0"/>
              </a:rPr>
              <a:t>Open-class word</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Also called </a:t>
            </a:r>
            <a:r>
              <a:rPr lang="en-US" b="1" dirty="0">
                <a:latin typeface="Times New Roman" panose="02020603050405020304" pitchFamily="18" charset="0"/>
                <a:cs typeface="Times New Roman" panose="02020603050405020304" pitchFamily="18" charset="0"/>
              </a:rPr>
              <a:t>lexical </a:t>
            </a:r>
            <a:r>
              <a:rPr lang="en-US" dirty="0">
                <a:latin typeface="Times New Roman" panose="02020603050405020304" pitchFamily="18" charset="0"/>
                <a:cs typeface="Times New Roman" panose="02020603050405020304" pitchFamily="18" charset="0"/>
              </a:rPr>
              <a:t>or</a:t>
            </a:r>
            <a:r>
              <a:rPr lang="en-US" b="1" dirty="0">
                <a:latin typeface="Times New Roman" panose="02020603050405020304" pitchFamily="18" charset="0"/>
                <a:cs typeface="Times New Roman" panose="02020603050405020304" pitchFamily="18" charset="0"/>
              </a:rPr>
              <a:t> content words </a:t>
            </a:r>
            <a:r>
              <a:rPr lang="en-US" dirty="0">
                <a:latin typeface="Times New Roman" panose="02020603050405020304" pitchFamily="18" charset="0"/>
                <a:cs typeface="Times New Roman" panose="02020603050405020304" pitchFamily="18" charset="0"/>
              </a:rPr>
              <a:t>or</a:t>
            </a:r>
            <a:r>
              <a:rPr lang="en-US" b="1" dirty="0">
                <a:latin typeface="Times New Roman" panose="02020603050405020304" pitchFamily="18" charset="0"/>
                <a:cs typeface="Times New Roman" panose="02020603050405020304" pitchFamily="18" charset="0"/>
              </a:rPr>
              <a:t> major word class</a:t>
            </a:r>
            <a:r>
              <a:rPr lang="en-US" sz="2000" dirty="0">
                <a:latin typeface="Times New Roman" panose="02020603050405020304" pitchFamily="18" charset="0"/>
                <a:cs typeface="Times New Roman" panose="02020603050405020304" pitchFamily="18" charset="0"/>
              </a:rPr>
              <a:t>, these words are flexible and allow adding new words as the need arises. They include </a:t>
            </a:r>
            <a:r>
              <a:rPr lang="en-US" sz="2000" b="1" dirty="0">
                <a:latin typeface="Times New Roman" panose="02020603050405020304" pitchFamily="18" charset="0"/>
                <a:cs typeface="Times New Roman" panose="02020603050405020304" pitchFamily="18" charset="0"/>
              </a:rPr>
              <a:t>nouns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verbs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adjectives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adverbs</a:t>
            </a:r>
            <a:r>
              <a:rPr lang="en-US" sz="2000" dirty="0">
                <a:latin typeface="Times New Roman" panose="02020603050405020304" pitchFamily="18" charset="0"/>
                <a:cs typeface="Times New Roman" panose="02020603050405020304" pitchFamily="18" charset="0"/>
              </a:rPr>
              <a:t>. For example, new nouns are created every day.     </a:t>
            </a:r>
          </a:p>
          <a:p>
            <a:pPr algn="l">
              <a:lnSpc>
                <a:spcPct val="100000"/>
              </a:lnSpc>
              <a:spcBef>
                <a:spcPts val="0"/>
              </a:spcBef>
            </a:pPr>
            <a:r>
              <a:rPr lang="en-US" sz="2000" dirty="0" err="1">
                <a:latin typeface="Times New Roman" panose="02020603050405020304" pitchFamily="18" charset="0"/>
                <a:cs typeface="Times New Roman" panose="02020603050405020304" pitchFamily="18" charset="0"/>
              </a:rPr>
              <a:t>Egs</a:t>
            </a:r>
            <a:r>
              <a:rPr lang="en-US" sz="2000" dirty="0">
                <a:latin typeface="Times New Roman" panose="02020603050405020304" pitchFamily="18" charset="0"/>
                <a:cs typeface="Times New Roman" panose="02020603050405020304" pitchFamily="18" charset="0"/>
              </a:rPr>
              <a:t>:  dog, dogs;      </a:t>
            </a:r>
            <a:r>
              <a:rPr lang="en-US" sz="2000" dirty="0" err="1">
                <a:latin typeface="Times New Roman" panose="02020603050405020304" pitchFamily="18" charset="0"/>
                <a:cs typeface="Times New Roman" panose="02020603050405020304" pitchFamily="18" charset="0"/>
              </a:rPr>
              <a:t>black+box</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blackbox</a:t>
            </a: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play, player, plays, playing</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tall, taller, tallest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Open-class words comprise a large portion of any language.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Unlike closed-class words, which are finite, the possibility of creating and adding new words to an open word-class is practically infinite.</a:t>
            </a:r>
          </a:p>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Open class words </a:t>
            </a:r>
            <a:r>
              <a:rPr lang="en-US" sz="2000" dirty="0">
                <a:latin typeface="Times New Roman" panose="02020603050405020304" pitchFamily="18" charset="0"/>
                <a:cs typeface="Times New Roman" panose="02020603050405020304" pitchFamily="18" charset="0"/>
              </a:rPr>
              <a:t>are further divided into two: </a:t>
            </a:r>
            <a:r>
              <a:rPr lang="en-US" sz="2000" b="1" dirty="0">
                <a:latin typeface="Times New Roman" panose="02020603050405020304" pitchFamily="18" charset="0"/>
                <a:cs typeface="Times New Roman" panose="02020603050405020304" pitchFamily="18" charset="0"/>
              </a:rPr>
              <a:t>simple</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complex words</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A simple word only has one morpheme. For example, </a:t>
            </a:r>
            <a:r>
              <a:rPr lang="en-US" sz="2000" i="1" dirty="0">
                <a:latin typeface="Times New Roman" panose="02020603050405020304" pitchFamily="18" charset="0"/>
                <a:cs typeface="Times New Roman" panose="02020603050405020304" pitchFamily="18" charset="0"/>
              </a:rPr>
              <a:t>swim, green, and house </a:t>
            </a:r>
            <a:r>
              <a:rPr lang="en-US" sz="2000" dirty="0">
                <a:latin typeface="Times New Roman" panose="02020603050405020304" pitchFamily="18" charset="0"/>
                <a:cs typeface="Times New Roman" panose="02020603050405020304" pitchFamily="18" charset="0"/>
              </a:rPr>
              <a:t>only have one morpheme.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A complex word has more than one morpheme. Some examples include </a:t>
            </a:r>
            <a:r>
              <a:rPr lang="en-US" sz="2000" i="1" dirty="0">
                <a:latin typeface="Times New Roman" panose="02020603050405020304" pitchFamily="18" charset="0"/>
                <a:cs typeface="Times New Roman" panose="02020603050405020304" pitchFamily="18" charset="0"/>
              </a:rPr>
              <a:t>swimming, greenest, and houses</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31</a:t>
            </a:fld>
            <a:endParaRPr lang="en-IN"/>
          </a:p>
        </p:txBody>
      </p:sp>
    </p:spTree>
    <p:extLst>
      <p:ext uri="{BB962C8B-B14F-4D97-AF65-F5344CB8AC3E}">
        <p14:creationId xmlns:p14="http://schemas.microsoft.com/office/powerpoint/2010/main" val="3037166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532267"/>
            <a:ext cx="11125200" cy="6042704"/>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Closed-class word</a:t>
            </a:r>
          </a:p>
          <a:p>
            <a:pPr marL="342900" indent="-342900" algn="l">
              <a:lnSpc>
                <a:spcPct val="150000"/>
              </a:lnSpc>
              <a:spcBef>
                <a:spcPts val="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Closed word class </a:t>
            </a:r>
            <a:r>
              <a:rPr lang="en-US" dirty="0">
                <a:latin typeface="Times New Roman" panose="02020603050405020304" pitchFamily="18" charset="0"/>
                <a:cs typeface="Times New Roman" panose="02020603050405020304" pitchFamily="18" charset="0"/>
              </a:rPr>
              <a:t>or </a:t>
            </a:r>
            <a:r>
              <a:rPr lang="en-US" b="1" dirty="0">
                <a:latin typeface="Times New Roman" panose="02020603050405020304" pitchFamily="18" charset="0"/>
                <a:cs typeface="Times New Roman" panose="02020603050405020304" pitchFamily="18" charset="0"/>
              </a:rPr>
              <a:t>minor word classes </a:t>
            </a:r>
            <a:r>
              <a:rPr lang="en-US" dirty="0">
                <a:latin typeface="Times New Roman" panose="02020603050405020304" pitchFamily="18" charset="0"/>
                <a:cs typeface="Times New Roman" panose="02020603050405020304" pitchFamily="18" charset="0"/>
              </a:rPr>
              <a:t>include </a:t>
            </a:r>
            <a:r>
              <a:rPr lang="en-US" i="1" dirty="0">
                <a:latin typeface="Times New Roman" panose="02020603050405020304" pitchFamily="18" charset="0"/>
                <a:cs typeface="Times New Roman" panose="02020603050405020304" pitchFamily="18" charset="0"/>
              </a:rPr>
              <a:t>pronouns, determiners (article, demonstratives, etc.), prepositions, conjunctions, interjections</a:t>
            </a:r>
            <a:r>
              <a:rPr lang="en-US" dirty="0">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32</a:t>
            </a:fld>
            <a:endParaRPr lang="en-IN"/>
          </a:p>
        </p:txBody>
      </p:sp>
      <p:graphicFrame>
        <p:nvGraphicFramePr>
          <p:cNvPr id="2" name="Table 1">
            <a:extLst>
              <a:ext uri="{FF2B5EF4-FFF2-40B4-BE49-F238E27FC236}">
                <a16:creationId xmlns:a16="http://schemas.microsoft.com/office/drawing/2014/main" id="{C0B94B02-6CB1-021C-4DFA-5050FA6E9702}"/>
              </a:ext>
            </a:extLst>
          </p:cNvPr>
          <p:cNvGraphicFramePr>
            <a:graphicFrameLocks noGrp="1"/>
          </p:cNvGraphicFramePr>
          <p:nvPr>
            <p:extLst>
              <p:ext uri="{D42A27DB-BD31-4B8C-83A1-F6EECF244321}">
                <p14:modId xmlns:p14="http://schemas.microsoft.com/office/powerpoint/2010/main" val="1488791598"/>
              </p:ext>
            </p:extLst>
          </p:nvPr>
        </p:nvGraphicFramePr>
        <p:xfrm>
          <a:off x="925286" y="2664628"/>
          <a:ext cx="7685314" cy="2912959"/>
        </p:xfrm>
        <a:graphic>
          <a:graphicData uri="http://schemas.openxmlformats.org/drawingml/2006/table">
            <a:tbl>
              <a:tblPr>
                <a:tableStyleId>{BC89EF96-8CEA-46FF-86C4-4CE0E7609802}</a:tableStyleId>
              </a:tblPr>
              <a:tblGrid>
                <a:gridCol w="2950028">
                  <a:extLst>
                    <a:ext uri="{9D8B030D-6E8A-4147-A177-3AD203B41FA5}">
                      <a16:colId xmlns:a16="http://schemas.microsoft.com/office/drawing/2014/main" val="2905447559"/>
                    </a:ext>
                  </a:extLst>
                </a:gridCol>
                <a:gridCol w="4735286">
                  <a:extLst>
                    <a:ext uri="{9D8B030D-6E8A-4147-A177-3AD203B41FA5}">
                      <a16:colId xmlns:a16="http://schemas.microsoft.com/office/drawing/2014/main" val="2038631814"/>
                    </a:ext>
                  </a:extLst>
                </a:gridCol>
              </a:tblGrid>
              <a:tr h="433498">
                <a:tc>
                  <a:txBody>
                    <a:bodyPr/>
                    <a:lstStyle/>
                    <a:p>
                      <a:r>
                        <a:rPr lang="en-US" b="1" dirty="0">
                          <a:solidFill>
                            <a:schemeClr val="tx1"/>
                          </a:solidFill>
                          <a:effectLst/>
                        </a:rPr>
                        <a:t>Closed Class Words</a:t>
                      </a:r>
                    </a:p>
                  </a:txBody>
                  <a:tcPr anchor="ctr"/>
                </a:tc>
                <a:tc>
                  <a:txBody>
                    <a:bodyPr/>
                    <a:lstStyle/>
                    <a:p>
                      <a:r>
                        <a:rPr lang="en-IN" b="1" dirty="0">
                          <a:solidFill>
                            <a:schemeClr val="tx1"/>
                          </a:solidFill>
                          <a:effectLst/>
                        </a:rPr>
                        <a:t>Examples</a:t>
                      </a:r>
                    </a:p>
                  </a:txBody>
                  <a:tcPr anchor="ctr"/>
                </a:tc>
                <a:extLst>
                  <a:ext uri="{0D108BD9-81ED-4DB2-BD59-A6C34878D82A}">
                    <a16:rowId xmlns:a16="http://schemas.microsoft.com/office/drawing/2014/main" val="1164637515"/>
                  </a:ext>
                </a:extLst>
              </a:tr>
              <a:tr h="433498">
                <a:tc>
                  <a:txBody>
                    <a:bodyPr/>
                    <a:lstStyle/>
                    <a:p>
                      <a:r>
                        <a:rPr lang="en-IN" b="0" dirty="0">
                          <a:solidFill>
                            <a:schemeClr val="tx1"/>
                          </a:solidFill>
                          <a:effectLst/>
                        </a:rPr>
                        <a:t>Pronoun</a:t>
                      </a:r>
                      <a:endParaRPr lang="en-IN" b="0" i="0" dirty="0">
                        <a:solidFill>
                          <a:schemeClr val="tx1"/>
                        </a:solidFill>
                        <a:effectLst/>
                      </a:endParaRPr>
                    </a:p>
                  </a:txBody>
                  <a:tcPr/>
                </a:tc>
                <a:tc>
                  <a:txBody>
                    <a:bodyPr/>
                    <a:lstStyle/>
                    <a:p>
                      <a:r>
                        <a:rPr lang="en-US" b="0" dirty="0">
                          <a:solidFill>
                            <a:schemeClr val="tx1"/>
                          </a:solidFill>
                          <a:effectLst/>
                        </a:rPr>
                        <a:t>you, me, she, them, some, it, us</a:t>
                      </a:r>
                      <a:endParaRPr lang="en-US" b="0" i="0" dirty="0">
                        <a:solidFill>
                          <a:schemeClr val="tx1"/>
                        </a:solidFill>
                        <a:effectLst/>
                      </a:endParaRPr>
                    </a:p>
                  </a:txBody>
                  <a:tcPr anchor="ctr"/>
                </a:tc>
                <a:extLst>
                  <a:ext uri="{0D108BD9-81ED-4DB2-BD59-A6C34878D82A}">
                    <a16:rowId xmlns:a16="http://schemas.microsoft.com/office/drawing/2014/main" val="3638869863"/>
                  </a:ext>
                </a:extLst>
              </a:tr>
              <a:tr h="433498">
                <a:tc>
                  <a:txBody>
                    <a:bodyPr/>
                    <a:lstStyle/>
                    <a:p>
                      <a:r>
                        <a:rPr lang="en-IN" b="0" dirty="0">
                          <a:solidFill>
                            <a:schemeClr val="tx1"/>
                          </a:solidFill>
                          <a:effectLst/>
                        </a:rPr>
                        <a:t>Determiner</a:t>
                      </a:r>
                      <a:endParaRPr lang="en-IN" b="0" i="0" dirty="0">
                        <a:solidFill>
                          <a:schemeClr val="tx1"/>
                        </a:solidFill>
                        <a:effectLst/>
                      </a:endParaRPr>
                    </a:p>
                  </a:txBody>
                  <a:tcPr/>
                </a:tc>
                <a:tc>
                  <a:txBody>
                    <a:bodyPr/>
                    <a:lstStyle/>
                    <a:p>
                      <a:r>
                        <a:rPr lang="en-US" b="0" dirty="0">
                          <a:solidFill>
                            <a:schemeClr val="tx1"/>
                          </a:solidFill>
                          <a:effectLst/>
                        </a:rPr>
                        <a:t>the, a, an,  this, that,   some, any, all</a:t>
                      </a:r>
                      <a:endParaRPr lang="en-US" b="0" i="0" dirty="0">
                        <a:solidFill>
                          <a:schemeClr val="tx1"/>
                        </a:solidFill>
                        <a:effectLst/>
                      </a:endParaRPr>
                    </a:p>
                  </a:txBody>
                  <a:tcPr anchor="ctr"/>
                </a:tc>
                <a:extLst>
                  <a:ext uri="{0D108BD9-81ED-4DB2-BD59-A6C34878D82A}">
                    <a16:rowId xmlns:a16="http://schemas.microsoft.com/office/drawing/2014/main" val="4169417258"/>
                  </a:ext>
                </a:extLst>
              </a:tr>
              <a:tr h="433498">
                <a:tc>
                  <a:txBody>
                    <a:bodyPr/>
                    <a:lstStyle/>
                    <a:p>
                      <a:r>
                        <a:rPr lang="en-IN" b="0" dirty="0">
                          <a:solidFill>
                            <a:schemeClr val="tx1"/>
                          </a:solidFill>
                          <a:effectLst/>
                        </a:rPr>
                        <a:t>Preposition</a:t>
                      </a:r>
                      <a:endParaRPr lang="en-IN" b="0" i="0" dirty="0">
                        <a:solidFill>
                          <a:schemeClr val="tx1"/>
                        </a:solidFill>
                        <a:effectLst/>
                      </a:endParaRPr>
                    </a:p>
                  </a:txBody>
                  <a:tcPr/>
                </a:tc>
                <a:tc>
                  <a:txBody>
                    <a:bodyPr/>
                    <a:lstStyle/>
                    <a:p>
                      <a:r>
                        <a:rPr lang="en-US" b="0" dirty="0">
                          <a:solidFill>
                            <a:schemeClr val="tx1"/>
                          </a:solidFill>
                          <a:effectLst/>
                        </a:rPr>
                        <a:t>in, of, on, at, to, under, from</a:t>
                      </a:r>
                      <a:endParaRPr lang="en-US" b="0" i="0" dirty="0">
                        <a:solidFill>
                          <a:schemeClr val="tx1"/>
                        </a:solidFill>
                        <a:effectLst/>
                      </a:endParaRPr>
                    </a:p>
                  </a:txBody>
                  <a:tcPr anchor="ctr"/>
                </a:tc>
                <a:extLst>
                  <a:ext uri="{0D108BD9-81ED-4DB2-BD59-A6C34878D82A}">
                    <a16:rowId xmlns:a16="http://schemas.microsoft.com/office/drawing/2014/main" val="4281779695"/>
                  </a:ext>
                </a:extLst>
              </a:tr>
              <a:tr h="433498">
                <a:tc>
                  <a:txBody>
                    <a:bodyPr/>
                    <a:lstStyle/>
                    <a:p>
                      <a:r>
                        <a:rPr lang="en-IN" b="0" dirty="0">
                          <a:solidFill>
                            <a:schemeClr val="tx1"/>
                          </a:solidFill>
                          <a:effectLst/>
                        </a:rPr>
                        <a:t>Conjunction</a:t>
                      </a:r>
                      <a:endParaRPr lang="en-IN" b="0" i="0" dirty="0">
                        <a:solidFill>
                          <a:schemeClr val="tx1"/>
                        </a:solidFill>
                        <a:effectLst/>
                      </a:endParaRPr>
                    </a:p>
                  </a:txBody>
                  <a:tcPr/>
                </a:tc>
                <a:tc>
                  <a:txBody>
                    <a:bodyPr/>
                    <a:lstStyle/>
                    <a:p>
                      <a:r>
                        <a:rPr lang="en-US" b="0" dirty="0">
                          <a:solidFill>
                            <a:schemeClr val="tx1"/>
                          </a:solidFill>
                          <a:effectLst/>
                        </a:rPr>
                        <a:t>and, but, or, if...then, although</a:t>
                      </a:r>
                      <a:endParaRPr lang="en-US" b="0" i="0" dirty="0">
                        <a:solidFill>
                          <a:schemeClr val="tx1"/>
                        </a:solidFill>
                        <a:effectLst/>
                      </a:endParaRPr>
                    </a:p>
                  </a:txBody>
                  <a:tcPr anchor="ctr"/>
                </a:tc>
                <a:extLst>
                  <a:ext uri="{0D108BD9-81ED-4DB2-BD59-A6C34878D82A}">
                    <a16:rowId xmlns:a16="http://schemas.microsoft.com/office/drawing/2014/main" val="3385055923"/>
                  </a:ext>
                </a:extLst>
              </a:tr>
              <a:tr h="745469">
                <a:tc>
                  <a:txBody>
                    <a:bodyPr/>
                    <a:lstStyle/>
                    <a:p>
                      <a:r>
                        <a:rPr lang="en-IN" b="0" dirty="0">
                          <a:solidFill>
                            <a:schemeClr val="tx1"/>
                          </a:solidFill>
                          <a:effectLst/>
                        </a:rPr>
                        <a:t>Interjection</a:t>
                      </a:r>
                      <a:endParaRPr lang="en-IN" b="0" i="0" dirty="0">
                        <a:solidFill>
                          <a:schemeClr val="tx1"/>
                        </a:solidFill>
                        <a:effectLst/>
                      </a:endParaRPr>
                    </a:p>
                  </a:txBody>
                  <a:tcPr/>
                </a:tc>
                <a:tc>
                  <a:txBody>
                    <a:bodyPr/>
                    <a:lstStyle/>
                    <a:p>
                      <a:r>
                        <a:rPr lang="en-US" b="0" dirty="0">
                          <a:solidFill>
                            <a:schemeClr val="tx1"/>
                          </a:solidFill>
                          <a:effectLst/>
                        </a:rPr>
                        <a:t>oh, ah, ugh, hey</a:t>
                      </a:r>
                      <a:endParaRPr lang="en-US" b="0" i="0" dirty="0">
                        <a:solidFill>
                          <a:schemeClr val="tx1"/>
                        </a:solidFill>
                        <a:effectLst/>
                      </a:endParaRPr>
                    </a:p>
                  </a:txBody>
                  <a:tcPr anchor="ctr"/>
                </a:tc>
                <a:extLst>
                  <a:ext uri="{0D108BD9-81ED-4DB2-BD59-A6C34878D82A}">
                    <a16:rowId xmlns:a16="http://schemas.microsoft.com/office/drawing/2014/main" val="153495387"/>
                  </a:ext>
                </a:extLst>
              </a:tr>
            </a:tbl>
          </a:graphicData>
        </a:graphic>
      </p:graphicFrame>
    </p:spTree>
    <p:extLst>
      <p:ext uri="{BB962C8B-B14F-4D97-AF65-F5344CB8AC3E}">
        <p14:creationId xmlns:p14="http://schemas.microsoft.com/office/powerpoint/2010/main" val="4022681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532267"/>
            <a:ext cx="11125200" cy="6042704"/>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Difference between Open class word and Closed class word</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Open classes have a very large number of members. Every language has a large number of nouns, verbs, adjectives and adverbs. The Closed classes, on the other hand, are highly restricted in their membership.</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number of members of Open classes in a language in always increasing. New words are formed to suit the ever increasing needs of the community and new words are also borrowed from other language communities. On the other hand, the number of words in Closed classes remains more or less fixed.</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33</a:t>
            </a:fld>
            <a:endParaRPr lang="en-IN"/>
          </a:p>
        </p:txBody>
      </p:sp>
    </p:spTree>
    <p:extLst>
      <p:ext uri="{BB962C8B-B14F-4D97-AF65-F5344CB8AC3E}">
        <p14:creationId xmlns:p14="http://schemas.microsoft.com/office/powerpoint/2010/main" val="972403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Lexical vs. Functional</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Open Word class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Closed Word class </a:t>
            </a:r>
            <a:r>
              <a:rPr lang="en-US" dirty="0">
                <a:latin typeface="Times New Roman" panose="02020603050405020304" pitchFamily="18" charset="0"/>
                <a:cs typeface="Times New Roman" panose="02020603050405020304" pitchFamily="18" charset="0"/>
              </a:rPr>
              <a:t>distinction is similar to (but not identical to) another useful distinction in parts of speech.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is the distinction between </a:t>
            </a:r>
            <a:r>
              <a:rPr lang="en-US" b="1" dirty="0">
                <a:latin typeface="Times New Roman" panose="02020603050405020304" pitchFamily="18" charset="0"/>
                <a:cs typeface="Times New Roman" panose="02020603050405020304" pitchFamily="18" charset="0"/>
              </a:rPr>
              <a:t>Lexical</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Functional</a:t>
            </a:r>
            <a:r>
              <a:rPr lang="en-US" dirty="0">
                <a:latin typeface="Times New Roman" panose="02020603050405020304" pitchFamily="18" charset="0"/>
                <a:cs typeface="Times New Roman" panose="02020603050405020304" pitchFamily="18" charset="0"/>
              </a:rPr>
              <a:t> parts of speech.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34</a:t>
            </a:fld>
            <a:endParaRPr lang="en-IN"/>
          </a:p>
        </p:txBody>
      </p:sp>
    </p:spTree>
    <p:extLst>
      <p:ext uri="{BB962C8B-B14F-4D97-AF65-F5344CB8AC3E}">
        <p14:creationId xmlns:p14="http://schemas.microsoft.com/office/powerpoint/2010/main" val="4066414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597581"/>
            <a:ext cx="11097366" cy="5183147"/>
          </a:xfrm>
        </p:spPr>
        <p:txBody>
          <a:bodyPr>
            <a:normAutofit/>
          </a:bodyPr>
          <a:lstStyle/>
          <a:p>
            <a:pPr marL="342900" indent="-342900" algn="l">
              <a:lnSpc>
                <a:spcPct val="150000"/>
              </a:lnSpc>
              <a:spcBef>
                <a:spcPts val="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Lexical</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words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Lexical words provide the "content" of the sentence.</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They carry a concrete meaning.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means they have clear meanings that you could describe to someone.</a:t>
            </a:r>
          </a:p>
          <a:p>
            <a:pPr algn="l">
              <a:lnSpc>
                <a:spcPct val="150000"/>
              </a:lnSpc>
              <a:spcBef>
                <a:spcPts val="0"/>
              </a:spcBef>
            </a:pPr>
            <a:r>
              <a:rPr lang="en-US" i="1" dirty="0">
                <a:latin typeface="Times New Roman" panose="02020603050405020304" pitchFamily="18" charset="0"/>
                <a:cs typeface="Times New Roman" panose="02020603050405020304" pitchFamily="18" charset="0"/>
              </a:rPr>
              <a:t>     Nouns, verbs, adjectives, and  adverbs  </a:t>
            </a:r>
            <a:r>
              <a:rPr lang="en-US" dirty="0">
                <a:latin typeface="Times New Roman" panose="02020603050405020304" pitchFamily="18" charset="0"/>
                <a:cs typeface="Times New Roman" panose="02020603050405020304" pitchFamily="18" charset="0"/>
              </a:rPr>
              <a:t>are all lexical parts  of  speech. </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And they are all open classes of words, that is to say, affixes can be added to them.</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Lexical words are crucial to understand the meaning of a text or piece of information. Even if you leave out all the other words and keep just the lexical words, the meaning will be understandable.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35</a:t>
            </a:fld>
            <a:endParaRPr lang="en-IN"/>
          </a:p>
        </p:txBody>
      </p:sp>
    </p:spTree>
    <p:extLst>
      <p:ext uri="{BB962C8B-B14F-4D97-AF65-F5344CB8AC3E}">
        <p14:creationId xmlns:p14="http://schemas.microsoft.com/office/powerpoint/2010/main" val="1084060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597581"/>
            <a:ext cx="11097366" cy="5183147"/>
          </a:xfrm>
        </p:spPr>
        <p:txBody>
          <a:bodyPr>
            <a:normAutofit/>
          </a:bodyPr>
          <a:lstStyle/>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is often used in headlines or telegrams. Here’s an example of a headline:</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Missing Link Found in Australia</a:t>
            </a:r>
          </a:p>
          <a:p>
            <a:pPr marL="342900" indent="-342900" algn="l">
              <a:lnSpc>
                <a:spcPct val="15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you can see the above sentence, most of the function words have been removed and only the lexical ones have been maintained. Still, the meaning is clear..</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36</a:t>
            </a:fld>
            <a:endParaRPr lang="en-IN"/>
          </a:p>
        </p:txBody>
      </p:sp>
    </p:spTree>
    <p:extLst>
      <p:ext uri="{BB962C8B-B14F-4D97-AF65-F5344CB8AC3E}">
        <p14:creationId xmlns:p14="http://schemas.microsoft.com/office/powerpoint/2010/main" val="710803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573831"/>
            <a:ext cx="11097366" cy="518314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Functional  words</a:t>
            </a:r>
          </a:p>
          <a:p>
            <a:pPr marL="342900" indent="-342900" algn="l">
              <a:lnSpc>
                <a:spcPct val="150000"/>
              </a:lnSpc>
              <a:spcBef>
                <a:spcPts val="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Functional</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grammatical</a:t>
            </a:r>
            <a:r>
              <a:rPr lang="en-US" dirty="0">
                <a:latin typeface="Times New Roman" panose="02020603050405020304" pitchFamily="18" charset="0"/>
                <a:cs typeface="Times New Roman" panose="02020603050405020304" pitchFamily="18" charset="0"/>
              </a:rPr>
              <a:t> categories include </a:t>
            </a:r>
            <a:r>
              <a:rPr lang="en-US" i="1" dirty="0">
                <a:latin typeface="Times New Roman" panose="02020603050405020304" pitchFamily="18" charset="0"/>
                <a:cs typeface="Times New Roman" panose="02020603050405020304" pitchFamily="18" charset="0"/>
              </a:rPr>
              <a:t>determiners, prepositions, complementizers, conjunctions, negation, auxiliaries, and modals, affixes.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They do not carry a meaning themselves.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They bind lexical words and create relationships between them in a sentence. They also help you interpret lexical words in a text or sentence.</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They provide  the</a:t>
            </a:r>
            <a:r>
              <a:rPr lang="en-US" i="1" dirty="0">
                <a:latin typeface="Times New Roman" panose="02020603050405020304" pitchFamily="18" charset="0"/>
                <a:cs typeface="Times New Roman" panose="02020603050405020304" pitchFamily="18" charset="0"/>
              </a:rPr>
              <a:t>  grammatical  information in a sentence</a:t>
            </a:r>
            <a:r>
              <a:rPr lang="en-US"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They are words that exist to explain or create grammatical or structural relationships  </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into which the content words may fit in the sentence. </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37</a:t>
            </a:fld>
            <a:endParaRPr lang="en-IN"/>
          </a:p>
        </p:txBody>
      </p:sp>
    </p:spTree>
    <p:extLst>
      <p:ext uri="{BB962C8B-B14F-4D97-AF65-F5344CB8AC3E}">
        <p14:creationId xmlns:p14="http://schemas.microsoft.com/office/powerpoint/2010/main" val="1883417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fontScale="92500"/>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Difference between Lexical and Functional categories</a:t>
            </a:r>
          </a:p>
          <a:p>
            <a:pPr marL="342900" indent="-342900" algn="l">
              <a:lnSpc>
                <a:spcPct val="150000"/>
              </a:lnSpc>
              <a:spcBef>
                <a:spcPts val="0"/>
              </a:spcBef>
              <a:buFont typeface="Wingdings" panose="05000000000000000000" pitchFamily="2" charset="2"/>
              <a:buChar char="Ø"/>
            </a:pPr>
            <a:r>
              <a:rPr lang="en-US" b="0" i="0" u="none" strike="noStrike" baseline="0" dirty="0">
                <a:latin typeface="Times New Roman" panose="02020603050405020304" pitchFamily="18" charset="0"/>
              </a:rPr>
              <a:t>All words in the dictionary or those used by native speakers of English are lexical words or morphemes. </a:t>
            </a:r>
            <a:r>
              <a:rPr lang="en-US" b="1" i="0" u="none" strike="noStrike" baseline="0" dirty="0">
                <a:latin typeface="Times New Roman" panose="02020603050405020304" pitchFamily="18" charset="0"/>
              </a:rPr>
              <a:t>But</a:t>
            </a:r>
            <a:r>
              <a:rPr lang="en-US" b="0" i="0" u="none" strike="noStrike" baseline="0" dirty="0">
                <a:latin typeface="Times New Roman" panose="02020603050405020304" pitchFamily="18" charset="0"/>
              </a:rPr>
              <a:t> words such as </a:t>
            </a:r>
            <a:r>
              <a:rPr lang="en-US" b="0" i="1" u="none" strike="noStrike" baseline="0" dirty="0">
                <a:latin typeface="Times New Roman" panose="02020603050405020304" pitchFamily="18" charset="0"/>
              </a:rPr>
              <a:t>pronouns, prepositions, conjunctions, and determiners </a:t>
            </a:r>
            <a:r>
              <a:rPr lang="en-US" b="0" i="0" u="none" strike="noStrike" baseline="0" dirty="0">
                <a:latin typeface="Times New Roman" panose="02020603050405020304" pitchFamily="18" charset="0"/>
              </a:rPr>
              <a:t>(a, an, the, some, many. any, etc.) are always grammatical words or morphemes. </a:t>
            </a:r>
          </a:p>
          <a:p>
            <a:pPr marL="342900" indent="-342900" algn="l">
              <a:lnSpc>
                <a:spcPct val="150000"/>
              </a:lnSpc>
              <a:spcBef>
                <a:spcPts val="0"/>
              </a:spcBef>
              <a:buFont typeface="Wingdings" panose="05000000000000000000" pitchFamily="2" charset="2"/>
              <a:buChar char="Ø"/>
            </a:pPr>
            <a:r>
              <a:rPr lang="en-US" b="0" i="0" u="none" strike="noStrike" baseline="0" dirty="0">
                <a:latin typeface="Times New Roman" panose="02020603050405020304" pitchFamily="18" charset="0"/>
              </a:rPr>
              <a:t>Lexical words are huge in number and get constantly added over time, whereas the number of grammatical words or morphemes remains constant because they are functional words.</a:t>
            </a:r>
          </a:p>
          <a:p>
            <a:pPr marL="342900" indent="-342900" algn="l">
              <a:lnSpc>
                <a:spcPct val="150000"/>
              </a:lnSpc>
              <a:spcBef>
                <a:spcPts val="0"/>
              </a:spcBef>
              <a:buFont typeface="Arial" panose="020B0604020202020204" pitchFamily="34" charset="0"/>
              <a:buChar char="•"/>
            </a:pPr>
            <a:r>
              <a:rPr lang="en-US" b="0" i="0" u="none" strike="noStrike" baseline="0" dirty="0">
                <a:latin typeface="Times New Roman" panose="02020603050405020304" pitchFamily="18" charset="0"/>
              </a:rPr>
              <a:t> For example, words like ‘</a:t>
            </a:r>
            <a:r>
              <a:rPr lang="en-US" dirty="0" err="1">
                <a:latin typeface="Times New Roman" panose="02020603050405020304" pitchFamily="18" charset="0"/>
              </a:rPr>
              <a:t>ipad</a:t>
            </a:r>
            <a:r>
              <a:rPr lang="en-US" b="0" i="0" u="none" strike="noStrike" baseline="0" dirty="0">
                <a:latin typeface="Times New Roman" panose="02020603050405020304" pitchFamily="18" charset="0"/>
              </a:rPr>
              <a:t>’, ‘</a:t>
            </a:r>
            <a:r>
              <a:rPr lang="en-US" b="0" i="0" u="none" strike="noStrike" baseline="0" dirty="0" err="1">
                <a:latin typeface="Times New Roman" panose="02020603050405020304" pitchFamily="18" charset="0"/>
              </a:rPr>
              <a:t>iphone</a:t>
            </a:r>
            <a:r>
              <a:rPr lang="en-US" b="0" i="0" u="none" strike="noStrike" baseline="0" dirty="0">
                <a:latin typeface="Times New Roman" panose="02020603050405020304" pitchFamily="18" charset="0"/>
              </a:rPr>
              <a:t>’, ‘missile, etc. weren’t in use many decades ago. </a:t>
            </a:r>
          </a:p>
          <a:p>
            <a:pPr marL="342900" indent="-342900" algn="l">
              <a:lnSpc>
                <a:spcPct val="150000"/>
              </a:lnSpc>
              <a:spcBef>
                <a:spcPts val="0"/>
              </a:spcBef>
              <a:buFont typeface="Arial" panose="020B0604020202020204" pitchFamily="34" charset="0"/>
              <a:buChar char="•"/>
            </a:pPr>
            <a:r>
              <a:rPr lang="en-US" b="0" i="0" u="none" strike="noStrike" baseline="0" dirty="0">
                <a:latin typeface="Times New Roman" panose="02020603050405020304" pitchFamily="18" charset="0"/>
              </a:rPr>
              <a:t>How many new grammatical words have been added in English? None. This is the difference. Also, all inflections (-al, -</a:t>
            </a:r>
            <a:r>
              <a:rPr lang="en-US" b="0" i="0" u="none" strike="noStrike" baseline="0" dirty="0" err="1">
                <a:latin typeface="Times New Roman" panose="02020603050405020304" pitchFamily="18" charset="0"/>
              </a:rPr>
              <a:t>ly</a:t>
            </a:r>
            <a:r>
              <a:rPr lang="en-US" b="0" i="0" u="none" strike="noStrike" baseline="0" dirty="0">
                <a:latin typeface="Times New Roman" panose="02020603050405020304" pitchFamily="18" charset="0"/>
              </a:rPr>
              <a:t>, -</a:t>
            </a:r>
            <a:r>
              <a:rPr lang="en-US" b="0" i="0" u="none" strike="noStrike" baseline="0" dirty="0" err="1">
                <a:latin typeface="Times New Roman" panose="02020603050405020304" pitchFamily="18" charset="0"/>
              </a:rPr>
              <a:t>ic</a:t>
            </a:r>
            <a:r>
              <a:rPr lang="en-US" b="0" i="0" u="none" strike="noStrike" baseline="0" dirty="0">
                <a:latin typeface="Times New Roman" panose="02020603050405020304" pitchFamily="18" charset="0"/>
              </a:rPr>
              <a:t>, -er, -</a:t>
            </a:r>
            <a:r>
              <a:rPr lang="en-US" b="0" i="0" u="none" strike="noStrike" baseline="0" dirty="0" err="1">
                <a:latin typeface="Times New Roman" panose="02020603050405020304" pitchFamily="18" charset="0"/>
              </a:rPr>
              <a:t>en</a:t>
            </a:r>
            <a:r>
              <a:rPr lang="en-US" b="0" i="0" u="none" strike="noStrike" baseline="0" dirty="0">
                <a:latin typeface="Times New Roman" panose="02020603050405020304" pitchFamily="18" charset="0"/>
              </a:rPr>
              <a:t>, etc.) are grammatical morphemes.</a:t>
            </a:r>
            <a:endParaRPr lang="en-IN" b="0" i="0" u="none" strike="noStrike" baseline="0" dirty="0">
              <a:latin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38</a:t>
            </a:fld>
            <a:endParaRPr lang="en-IN"/>
          </a:p>
        </p:txBody>
      </p:sp>
    </p:spTree>
    <p:extLst>
      <p:ext uri="{BB962C8B-B14F-4D97-AF65-F5344CB8AC3E}">
        <p14:creationId xmlns:p14="http://schemas.microsoft.com/office/powerpoint/2010/main" val="3324416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marR="11810" algn="l"/>
            <a:endParaRPr lang="en-IN" b="0" i="0" u="none" strike="noStrike" baseline="0" dirty="0">
              <a:latin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39</a:t>
            </a:fld>
            <a:endParaRPr lang="en-IN"/>
          </a:p>
        </p:txBody>
      </p:sp>
      <p:graphicFrame>
        <p:nvGraphicFramePr>
          <p:cNvPr id="4" name="Table 3">
            <a:extLst>
              <a:ext uri="{FF2B5EF4-FFF2-40B4-BE49-F238E27FC236}">
                <a16:creationId xmlns:a16="http://schemas.microsoft.com/office/drawing/2014/main" id="{958865EF-F08D-6284-47A1-24BC38A5D7EA}"/>
              </a:ext>
            </a:extLst>
          </p:cNvPr>
          <p:cNvGraphicFramePr>
            <a:graphicFrameLocks noGrp="1"/>
          </p:cNvGraphicFramePr>
          <p:nvPr>
            <p:extLst>
              <p:ext uri="{D42A27DB-BD31-4B8C-83A1-F6EECF244321}">
                <p14:modId xmlns:p14="http://schemas.microsoft.com/office/powerpoint/2010/main" val="1339442312"/>
              </p:ext>
            </p:extLst>
          </p:nvPr>
        </p:nvGraphicFramePr>
        <p:xfrm>
          <a:off x="1089144" y="544474"/>
          <a:ext cx="10879079" cy="5747700"/>
        </p:xfrm>
        <a:graphic>
          <a:graphicData uri="http://schemas.openxmlformats.org/drawingml/2006/table">
            <a:tbl>
              <a:tblPr>
                <a:tableStyleId>{5940675A-B579-460E-94D1-54222C63F5DA}</a:tableStyleId>
              </a:tblPr>
              <a:tblGrid>
                <a:gridCol w="1909237">
                  <a:extLst>
                    <a:ext uri="{9D8B030D-6E8A-4147-A177-3AD203B41FA5}">
                      <a16:colId xmlns:a16="http://schemas.microsoft.com/office/drawing/2014/main" val="63409176"/>
                    </a:ext>
                  </a:extLst>
                </a:gridCol>
                <a:gridCol w="4401879">
                  <a:extLst>
                    <a:ext uri="{9D8B030D-6E8A-4147-A177-3AD203B41FA5}">
                      <a16:colId xmlns:a16="http://schemas.microsoft.com/office/drawing/2014/main" val="2629913549"/>
                    </a:ext>
                  </a:extLst>
                </a:gridCol>
                <a:gridCol w="4567963">
                  <a:extLst>
                    <a:ext uri="{9D8B030D-6E8A-4147-A177-3AD203B41FA5}">
                      <a16:colId xmlns:a16="http://schemas.microsoft.com/office/drawing/2014/main" val="375003435"/>
                    </a:ext>
                  </a:extLst>
                </a:gridCol>
              </a:tblGrid>
              <a:tr h="344003">
                <a:tc>
                  <a:txBody>
                    <a:bodyPr/>
                    <a:lstStyle/>
                    <a:p>
                      <a:pPr algn="l"/>
                      <a:r>
                        <a:rPr lang="en-IN" sz="2000" b="1" dirty="0">
                          <a:effectLst/>
                        </a:rPr>
                        <a:t>feature</a:t>
                      </a:r>
                      <a:endParaRPr lang="en-IN" sz="2000" dirty="0">
                        <a:effectLst/>
                        <a:latin typeface="Times New Roman" panose="02020603050405020304" pitchFamily="18" charset="0"/>
                        <a:cs typeface="Times New Roman" panose="02020603050405020304" pitchFamily="18" charset="0"/>
                      </a:endParaRPr>
                    </a:p>
                  </a:txBody>
                  <a:tcPr marL="47297" marR="47297" marT="23649" marB="23649" anchor="ctr"/>
                </a:tc>
                <a:tc>
                  <a:txBody>
                    <a:bodyPr/>
                    <a:lstStyle/>
                    <a:p>
                      <a:pPr algn="l"/>
                      <a:r>
                        <a:rPr lang="en-IN" sz="2000" b="1">
                          <a:effectLst/>
                        </a:rPr>
                        <a:t>lexical words</a:t>
                      </a:r>
                      <a:endParaRPr lang="en-IN" sz="2000">
                        <a:effectLst/>
                        <a:latin typeface="Times New Roman" panose="02020603050405020304" pitchFamily="18" charset="0"/>
                        <a:cs typeface="Times New Roman" panose="02020603050405020304" pitchFamily="18" charset="0"/>
                      </a:endParaRPr>
                    </a:p>
                  </a:txBody>
                  <a:tcPr marL="47297" marR="47297" marT="23649" marB="23649" anchor="ctr"/>
                </a:tc>
                <a:tc>
                  <a:txBody>
                    <a:bodyPr/>
                    <a:lstStyle/>
                    <a:p>
                      <a:pPr algn="l"/>
                      <a:r>
                        <a:rPr lang="en-IN" sz="2000" b="1">
                          <a:effectLst/>
                        </a:rPr>
                        <a:t>function words</a:t>
                      </a:r>
                      <a:endParaRPr lang="en-IN" sz="2000">
                        <a:effectLst/>
                        <a:latin typeface="Times New Roman" panose="02020603050405020304" pitchFamily="18" charset="0"/>
                        <a:cs typeface="Times New Roman" panose="02020603050405020304" pitchFamily="18" charset="0"/>
                      </a:endParaRPr>
                    </a:p>
                  </a:txBody>
                  <a:tcPr marL="47297" marR="47297" marT="23649" marB="23649" anchor="ctr"/>
                </a:tc>
                <a:extLst>
                  <a:ext uri="{0D108BD9-81ED-4DB2-BD59-A6C34878D82A}">
                    <a16:rowId xmlns:a16="http://schemas.microsoft.com/office/drawing/2014/main" val="4254429254"/>
                  </a:ext>
                </a:extLst>
              </a:tr>
              <a:tr h="1172685">
                <a:tc>
                  <a:txBody>
                    <a:bodyPr/>
                    <a:lstStyle/>
                    <a:p>
                      <a:pPr algn="l"/>
                      <a:r>
                        <a:rPr lang="en-IN" sz="2000" dirty="0">
                          <a:effectLst/>
                        </a:rPr>
                        <a:t>number</a:t>
                      </a:r>
                      <a:endParaRPr lang="en-IN" sz="2000" dirty="0">
                        <a:effectLst/>
                        <a:latin typeface="Times New Roman" panose="02020603050405020304" pitchFamily="18" charset="0"/>
                        <a:cs typeface="Times New Roman" panose="02020603050405020304" pitchFamily="18" charset="0"/>
                      </a:endParaRPr>
                    </a:p>
                  </a:txBody>
                  <a:tcPr marL="47297" marR="47297" marT="23649" marB="23649" anchor="ctr"/>
                </a:tc>
                <a:tc>
                  <a:txBody>
                    <a:bodyPr/>
                    <a:lstStyle/>
                    <a:p>
                      <a:pPr algn="l"/>
                      <a:r>
                        <a:rPr lang="en-US" sz="2000" dirty="0">
                          <a:effectLst/>
                        </a:rPr>
                        <a:t>There’s an </a:t>
                      </a:r>
                      <a:r>
                        <a:rPr lang="en-US" sz="2000" b="1" dirty="0">
                          <a:effectLst/>
                        </a:rPr>
                        <a:t>unlimited</a:t>
                      </a:r>
                      <a:r>
                        <a:rPr lang="en-US" sz="2000" dirty="0">
                          <a:effectLst/>
                        </a:rPr>
                        <a:t> number of lexical words, because they belong to the open classes.</a:t>
                      </a:r>
                      <a:endParaRPr lang="en-US" sz="2000" dirty="0">
                        <a:effectLst/>
                        <a:latin typeface="Times New Roman" panose="02020603050405020304" pitchFamily="18" charset="0"/>
                        <a:cs typeface="Times New Roman" panose="02020603050405020304" pitchFamily="18" charset="0"/>
                      </a:endParaRPr>
                    </a:p>
                  </a:txBody>
                  <a:tcPr marL="47297" marR="47297" marT="23649" marB="23649" anchor="ctr"/>
                </a:tc>
                <a:tc>
                  <a:txBody>
                    <a:bodyPr/>
                    <a:lstStyle/>
                    <a:p>
                      <a:pPr algn="l"/>
                      <a:r>
                        <a:rPr lang="en-US" sz="2000" dirty="0">
                          <a:effectLst/>
                        </a:rPr>
                        <a:t>There’s a </a:t>
                      </a:r>
                      <a:r>
                        <a:rPr lang="en-US" sz="2000" b="0" dirty="0">
                          <a:effectLst/>
                        </a:rPr>
                        <a:t>limited</a:t>
                      </a:r>
                      <a:r>
                        <a:rPr lang="en-US" sz="2000" dirty="0">
                          <a:effectLst/>
                        </a:rPr>
                        <a:t> and relatively small number of function words, because they belong to the closed classes.</a:t>
                      </a:r>
                      <a:endParaRPr lang="en-US" sz="2000" dirty="0">
                        <a:effectLst/>
                        <a:latin typeface="Times New Roman" panose="02020603050405020304" pitchFamily="18" charset="0"/>
                        <a:cs typeface="Times New Roman" panose="02020603050405020304" pitchFamily="18" charset="0"/>
                      </a:endParaRPr>
                    </a:p>
                  </a:txBody>
                  <a:tcPr marL="47297" marR="47297" marT="23649" marB="23649" anchor="ctr"/>
                </a:tc>
                <a:extLst>
                  <a:ext uri="{0D108BD9-81ED-4DB2-BD59-A6C34878D82A}">
                    <a16:rowId xmlns:a16="http://schemas.microsoft.com/office/drawing/2014/main" val="3637429980"/>
                  </a:ext>
                </a:extLst>
              </a:tr>
              <a:tr h="344003">
                <a:tc>
                  <a:txBody>
                    <a:bodyPr/>
                    <a:lstStyle/>
                    <a:p>
                      <a:pPr algn="l"/>
                      <a:r>
                        <a:rPr lang="en-IN" sz="2000">
                          <a:effectLst/>
                        </a:rPr>
                        <a:t>length</a:t>
                      </a:r>
                      <a:endParaRPr lang="en-IN" sz="2000">
                        <a:effectLst/>
                        <a:latin typeface="Times New Roman" panose="02020603050405020304" pitchFamily="18" charset="0"/>
                        <a:cs typeface="Times New Roman" panose="02020603050405020304" pitchFamily="18" charset="0"/>
                      </a:endParaRPr>
                    </a:p>
                  </a:txBody>
                  <a:tcPr marL="47297" marR="47297" marT="23649" marB="23649" anchor="ctr"/>
                </a:tc>
                <a:tc>
                  <a:txBody>
                    <a:bodyPr/>
                    <a:lstStyle/>
                    <a:p>
                      <a:pPr algn="l"/>
                      <a:r>
                        <a:rPr lang="en-US" sz="2000" dirty="0">
                          <a:effectLst/>
                        </a:rPr>
                        <a:t>Lexical words may be of </a:t>
                      </a:r>
                      <a:r>
                        <a:rPr lang="en-US" sz="2000" b="1" dirty="0">
                          <a:effectLst/>
                        </a:rPr>
                        <a:t>any length</a:t>
                      </a:r>
                      <a:r>
                        <a:rPr lang="en-US" sz="2000" dirty="0">
                          <a:effectLst/>
                        </a:rPr>
                        <a:t>.</a:t>
                      </a:r>
                      <a:endParaRPr lang="en-US" sz="2000" dirty="0">
                        <a:effectLst/>
                        <a:latin typeface="Times New Roman" panose="02020603050405020304" pitchFamily="18" charset="0"/>
                        <a:cs typeface="Times New Roman" panose="02020603050405020304" pitchFamily="18" charset="0"/>
                      </a:endParaRPr>
                    </a:p>
                  </a:txBody>
                  <a:tcPr marL="47297" marR="47297" marT="23649" marB="23649" anchor="ctr"/>
                </a:tc>
                <a:tc>
                  <a:txBody>
                    <a:bodyPr/>
                    <a:lstStyle/>
                    <a:p>
                      <a:pPr algn="l"/>
                      <a:r>
                        <a:rPr lang="en-US" sz="2000" dirty="0">
                          <a:effectLst/>
                        </a:rPr>
                        <a:t>Most function words are </a:t>
                      </a:r>
                      <a:r>
                        <a:rPr lang="en-US" sz="2000" b="1" dirty="0">
                          <a:effectLst/>
                        </a:rPr>
                        <a:t>short</a:t>
                      </a:r>
                      <a:r>
                        <a:rPr lang="en-US" sz="2000" dirty="0">
                          <a:effectLst/>
                        </a:rPr>
                        <a:t>.</a:t>
                      </a:r>
                      <a:endParaRPr lang="en-US" sz="2000" dirty="0">
                        <a:effectLst/>
                        <a:latin typeface="Times New Roman" panose="02020603050405020304" pitchFamily="18" charset="0"/>
                        <a:cs typeface="Times New Roman" panose="02020603050405020304" pitchFamily="18" charset="0"/>
                      </a:endParaRPr>
                    </a:p>
                  </a:txBody>
                  <a:tcPr marL="47297" marR="47297" marT="23649" marB="23649" anchor="ctr"/>
                </a:tc>
                <a:extLst>
                  <a:ext uri="{0D108BD9-81ED-4DB2-BD59-A6C34878D82A}">
                    <a16:rowId xmlns:a16="http://schemas.microsoft.com/office/drawing/2014/main" val="1841739790"/>
                  </a:ext>
                </a:extLst>
              </a:tr>
              <a:tr h="1097761">
                <a:tc>
                  <a:txBody>
                    <a:bodyPr/>
                    <a:lstStyle/>
                    <a:p>
                      <a:pPr algn="l"/>
                      <a:r>
                        <a:rPr lang="en-IN" sz="2000">
                          <a:effectLst/>
                        </a:rPr>
                        <a:t>frequency</a:t>
                      </a:r>
                      <a:endParaRPr lang="en-IN" sz="2000">
                        <a:effectLst/>
                        <a:latin typeface="Times New Roman" panose="02020603050405020304" pitchFamily="18" charset="0"/>
                        <a:cs typeface="Times New Roman" panose="02020603050405020304" pitchFamily="18" charset="0"/>
                      </a:endParaRPr>
                    </a:p>
                  </a:txBody>
                  <a:tcPr marL="47297" marR="47297" marT="23649" marB="23649" anchor="ctr"/>
                </a:tc>
                <a:tc>
                  <a:txBody>
                    <a:bodyPr/>
                    <a:lstStyle/>
                    <a:p>
                      <a:pPr algn="l"/>
                      <a:r>
                        <a:rPr lang="en-US" sz="2000" dirty="0">
                          <a:effectLst/>
                        </a:rPr>
                        <a:t>Lexical words occur with </a:t>
                      </a:r>
                      <a:r>
                        <a:rPr lang="en-US" sz="2000" b="1" dirty="0">
                          <a:effectLst/>
                        </a:rPr>
                        <a:t>low frequencies</a:t>
                      </a:r>
                      <a:r>
                        <a:rPr lang="en-US" sz="2000" dirty="0">
                          <a:effectLst/>
                        </a:rPr>
                        <a:t>. Some of them only occur in specialized texts.</a:t>
                      </a:r>
                      <a:endParaRPr lang="en-US" sz="2000" dirty="0">
                        <a:effectLst/>
                        <a:latin typeface="Times New Roman" panose="02020603050405020304" pitchFamily="18" charset="0"/>
                        <a:cs typeface="Times New Roman" panose="02020603050405020304" pitchFamily="18" charset="0"/>
                      </a:endParaRPr>
                    </a:p>
                  </a:txBody>
                  <a:tcPr marL="47297" marR="47297" marT="23649" marB="23649" anchor="ctr"/>
                </a:tc>
                <a:tc>
                  <a:txBody>
                    <a:bodyPr/>
                    <a:lstStyle/>
                    <a:p>
                      <a:pPr algn="l"/>
                      <a:r>
                        <a:rPr lang="en-US" sz="2000" dirty="0">
                          <a:effectLst/>
                        </a:rPr>
                        <a:t>They occur </a:t>
                      </a:r>
                      <a:r>
                        <a:rPr lang="en-US" sz="2000" b="1" dirty="0">
                          <a:effectLst/>
                        </a:rPr>
                        <a:t>frequently</a:t>
                      </a:r>
                      <a:r>
                        <a:rPr lang="en-US" sz="2000" dirty="0">
                          <a:effectLst/>
                        </a:rPr>
                        <a:t> in any text. Some occur more frequently than others, though.</a:t>
                      </a:r>
                      <a:endParaRPr lang="en-US" sz="2000" dirty="0">
                        <a:effectLst/>
                        <a:latin typeface="Times New Roman" panose="02020603050405020304" pitchFamily="18" charset="0"/>
                        <a:cs typeface="Times New Roman" panose="02020603050405020304" pitchFamily="18" charset="0"/>
                      </a:endParaRPr>
                    </a:p>
                  </a:txBody>
                  <a:tcPr marL="47297" marR="47297" marT="23649" marB="23649" anchor="ctr"/>
                </a:tc>
                <a:extLst>
                  <a:ext uri="{0D108BD9-81ED-4DB2-BD59-A6C34878D82A}">
                    <a16:rowId xmlns:a16="http://schemas.microsoft.com/office/drawing/2014/main" val="1045416029"/>
                  </a:ext>
                </a:extLst>
              </a:tr>
              <a:tr h="641796">
                <a:tc>
                  <a:txBody>
                    <a:bodyPr/>
                    <a:lstStyle/>
                    <a:p>
                      <a:pPr algn="l"/>
                      <a:r>
                        <a:rPr lang="en-IN" sz="2000">
                          <a:effectLst/>
                        </a:rPr>
                        <a:t>lexical meaning</a:t>
                      </a:r>
                      <a:endParaRPr lang="en-IN" sz="2000">
                        <a:effectLst/>
                        <a:latin typeface="Times New Roman" panose="02020603050405020304" pitchFamily="18" charset="0"/>
                        <a:cs typeface="Times New Roman" panose="02020603050405020304" pitchFamily="18" charset="0"/>
                      </a:endParaRPr>
                    </a:p>
                  </a:txBody>
                  <a:tcPr marL="47297" marR="47297" marT="23649" marB="23649" anchor="ctr"/>
                </a:tc>
                <a:tc>
                  <a:txBody>
                    <a:bodyPr/>
                    <a:lstStyle/>
                    <a:p>
                      <a:pPr algn="l"/>
                      <a:r>
                        <a:rPr lang="en-US" sz="2000" dirty="0">
                          <a:effectLst/>
                        </a:rPr>
                        <a:t>Lexical words carry a </a:t>
                      </a:r>
                      <a:r>
                        <a:rPr lang="en-US" sz="2000" b="1" dirty="0">
                          <a:effectLst/>
                        </a:rPr>
                        <a:t>meaning</a:t>
                      </a:r>
                      <a:r>
                        <a:rPr lang="en-US" sz="2000" dirty="0">
                          <a:effectLst/>
                        </a:rPr>
                        <a:t>.</a:t>
                      </a:r>
                      <a:endParaRPr lang="en-US" sz="2000" dirty="0">
                        <a:effectLst/>
                        <a:latin typeface="Times New Roman" panose="02020603050405020304" pitchFamily="18" charset="0"/>
                        <a:cs typeface="Times New Roman" panose="02020603050405020304" pitchFamily="18" charset="0"/>
                      </a:endParaRPr>
                    </a:p>
                  </a:txBody>
                  <a:tcPr marL="47297" marR="47297" marT="23649" marB="23649" anchor="ctr"/>
                </a:tc>
                <a:tc>
                  <a:txBody>
                    <a:bodyPr/>
                    <a:lstStyle/>
                    <a:p>
                      <a:pPr algn="l"/>
                      <a:r>
                        <a:rPr lang="en-US" sz="2000" dirty="0">
                          <a:effectLst/>
                        </a:rPr>
                        <a:t>Function words </a:t>
                      </a:r>
                      <a:r>
                        <a:rPr lang="en-US" sz="2000" b="1" dirty="0">
                          <a:effectLst/>
                        </a:rPr>
                        <a:t>don’t have a lexical meaning.</a:t>
                      </a:r>
                      <a:endParaRPr lang="en-US" sz="2000" b="1" dirty="0">
                        <a:effectLst/>
                        <a:latin typeface="Times New Roman" panose="02020603050405020304" pitchFamily="18" charset="0"/>
                        <a:cs typeface="Times New Roman" panose="02020603050405020304" pitchFamily="18" charset="0"/>
                      </a:endParaRPr>
                    </a:p>
                  </a:txBody>
                  <a:tcPr marL="47297" marR="47297" marT="23649" marB="23649" anchor="ctr"/>
                </a:tc>
                <a:extLst>
                  <a:ext uri="{0D108BD9-81ED-4DB2-BD59-A6C34878D82A}">
                    <a16:rowId xmlns:a16="http://schemas.microsoft.com/office/drawing/2014/main" val="3525206172"/>
                  </a:ext>
                </a:extLst>
              </a:tr>
              <a:tr h="641796">
                <a:tc>
                  <a:txBody>
                    <a:bodyPr/>
                    <a:lstStyle/>
                    <a:p>
                      <a:pPr algn="l"/>
                      <a:r>
                        <a:rPr lang="en-IN" sz="2000">
                          <a:effectLst/>
                        </a:rPr>
                        <a:t>morphology</a:t>
                      </a:r>
                      <a:endParaRPr lang="en-IN" sz="2000">
                        <a:effectLst/>
                        <a:latin typeface="Times New Roman" panose="02020603050405020304" pitchFamily="18" charset="0"/>
                        <a:cs typeface="Times New Roman" panose="02020603050405020304" pitchFamily="18" charset="0"/>
                      </a:endParaRPr>
                    </a:p>
                  </a:txBody>
                  <a:tcPr marL="47297" marR="47297" marT="23649" marB="23649" anchor="ctr"/>
                </a:tc>
                <a:tc>
                  <a:txBody>
                    <a:bodyPr/>
                    <a:lstStyle/>
                    <a:p>
                      <a:pPr algn="l"/>
                      <a:r>
                        <a:rPr lang="en-US" sz="2000" dirty="0">
                          <a:effectLst/>
                        </a:rPr>
                        <a:t>Lexical words are </a:t>
                      </a:r>
                      <a:r>
                        <a:rPr lang="en-US" sz="2000" b="1" dirty="0">
                          <a:effectLst/>
                        </a:rPr>
                        <a:t>variable</a:t>
                      </a:r>
                      <a:r>
                        <a:rPr lang="en-US" sz="2000" dirty="0">
                          <a:effectLst/>
                        </a:rPr>
                        <a:t>. They can be inflected.</a:t>
                      </a:r>
                      <a:endParaRPr lang="en-US" sz="2000" dirty="0">
                        <a:effectLst/>
                        <a:latin typeface="Times New Roman" panose="02020603050405020304" pitchFamily="18" charset="0"/>
                        <a:cs typeface="Times New Roman" panose="02020603050405020304" pitchFamily="18" charset="0"/>
                      </a:endParaRPr>
                    </a:p>
                  </a:txBody>
                  <a:tcPr marL="47297" marR="47297" marT="23649" marB="23649" anchor="ctr"/>
                </a:tc>
                <a:tc>
                  <a:txBody>
                    <a:bodyPr/>
                    <a:lstStyle/>
                    <a:p>
                      <a:pPr algn="l"/>
                      <a:r>
                        <a:rPr lang="en-IN" sz="2000" dirty="0">
                          <a:effectLst/>
                        </a:rPr>
                        <a:t>Function words are </a:t>
                      </a:r>
                      <a:r>
                        <a:rPr lang="en-IN" sz="2000" b="1" dirty="0">
                          <a:effectLst/>
                        </a:rPr>
                        <a:t>invariable</a:t>
                      </a:r>
                      <a:r>
                        <a:rPr lang="en-IN" sz="2000" dirty="0">
                          <a:effectLst/>
                        </a:rPr>
                        <a:t>.</a:t>
                      </a:r>
                      <a:endParaRPr lang="en-IN" sz="2000" dirty="0">
                        <a:effectLst/>
                        <a:latin typeface="Times New Roman" panose="02020603050405020304" pitchFamily="18" charset="0"/>
                        <a:cs typeface="Times New Roman" panose="02020603050405020304" pitchFamily="18" charset="0"/>
                      </a:endParaRPr>
                    </a:p>
                  </a:txBody>
                  <a:tcPr marL="47297" marR="47297" marT="23649" marB="23649" anchor="ctr"/>
                </a:tc>
                <a:extLst>
                  <a:ext uri="{0D108BD9-81ED-4DB2-BD59-A6C34878D82A}">
                    <a16:rowId xmlns:a16="http://schemas.microsoft.com/office/drawing/2014/main" val="3956625931"/>
                  </a:ext>
                </a:extLst>
              </a:tr>
              <a:tr h="802364">
                <a:tc>
                  <a:txBody>
                    <a:bodyPr/>
                    <a:lstStyle/>
                    <a:p>
                      <a:pPr algn="l"/>
                      <a:r>
                        <a:rPr lang="en-IN" sz="2000">
                          <a:effectLst/>
                        </a:rPr>
                        <a:t>stress</a:t>
                      </a:r>
                      <a:endParaRPr lang="en-IN" sz="2000">
                        <a:effectLst/>
                        <a:latin typeface="Times New Roman" panose="02020603050405020304" pitchFamily="18" charset="0"/>
                        <a:cs typeface="Times New Roman" panose="02020603050405020304" pitchFamily="18" charset="0"/>
                      </a:endParaRPr>
                    </a:p>
                  </a:txBody>
                  <a:tcPr marL="47297" marR="47297" marT="23649" marB="23649" anchor="ctr"/>
                </a:tc>
                <a:tc>
                  <a:txBody>
                    <a:bodyPr/>
                    <a:lstStyle/>
                    <a:p>
                      <a:pPr algn="l"/>
                      <a:r>
                        <a:rPr lang="en-US" sz="2000" dirty="0">
                          <a:effectLst/>
                        </a:rPr>
                        <a:t>Lexical words usually carry the primary or secondary </a:t>
                      </a:r>
                      <a:r>
                        <a:rPr lang="en-US" sz="2000" b="1" dirty="0">
                          <a:effectLst/>
                        </a:rPr>
                        <a:t>stress</a:t>
                      </a:r>
                      <a:r>
                        <a:rPr lang="en-US" sz="2000" dirty="0">
                          <a:effectLst/>
                        </a:rPr>
                        <a:t>.</a:t>
                      </a:r>
                      <a:endParaRPr lang="en-US" sz="2000" dirty="0">
                        <a:effectLst/>
                        <a:latin typeface="Times New Roman" panose="02020603050405020304" pitchFamily="18" charset="0"/>
                        <a:cs typeface="Times New Roman" panose="02020603050405020304" pitchFamily="18" charset="0"/>
                      </a:endParaRPr>
                    </a:p>
                  </a:txBody>
                  <a:tcPr marL="47297" marR="47297" marT="23649" marB="23649" anchor="ctr"/>
                </a:tc>
                <a:tc>
                  <a:txBody>
                    <a:bodyPr/>
                    <a:lstStyle/>
                    <a:p>
                      <a:pPr algn="l"/>
                      <a:r>
                        <a:rPr lang="en-US" sz="2000" dirty="0">
                          <a:effectLst/>
                        </a:rPr>
                        <a:t>Function words are usually </a:t>
                      </a:r>
                      <a:r>
                        <a:rPr lang="en-US" sz="2000" b="1" dirty="0">
                          <a:effectLst/>
                        </a:rPr>
                        <a:t>unstressed</a:t>
                      </a:r>
                      <a:r>
                        <a:rPr lang="en-US" sz="2000" dirty="0">
                          <a:effectLst/>
                        </a:rPr>
                        <a:t> and often reduced.</a:t>
                      </a:r>
                      <a:endParaRPr lang="en-US" sz="2000" dirty="0">
                        <a:effectLst/>
                        <a:latin typeface="Times New Roman" panose="02020603050405020304" pitchFamily="18" charset="0"/>
                        <a:cs typeface="Times New Roman" panose="02020603050405020304" pitchFamily="18" charset="0"/>
                      </a:endParaRPr>
                    </a:p>
                  </a:txBody>
                  <a:tcPr marL="47297" marR="47297" marT="23649" marB="23649" anchor="ctr"/>
                </a:tc>
                <a:extLst>
                  <a:ext uri="{0D108BD9-81ED-4DB2-BD59-A6C34878D82A}">
                    <a16:rowId xmlns:a16="http://schemas.microsoft.com/office/drawing/2014/main" val="2917563659"/>
                  </a:ext>
                </a:extLst>
              </a:tr>
              <a:tr h="641796">
                <a:tc>
                  <a:txBody>
                    <a:bodyPr/>
                    <a:lstStyle/>
                    <a:p>
                      <a:pPr algn="l"/>
                      <a:r>
                        <a:rPr lang="en-IN" sz="2000">
                          <a:effectLst/>
                        </a:rPr>
                        <a:t>role in phrase</a:t>
                      </a:r>
                      <a:endParaRPr lang="en-IN" sz="2000">
                        <a:effectLst/>
                        <a:latin typeface="Times New Roman" panose="02020603050405020304" pitchFamily="18" charset="0"/>
                        <a:cs typeface="Times New Roman" panose="02020603050405020304" pitchFamily="18" charset="0"/>
                      </a:endParaRPr>
                    </a:p>
                  </a:txBody>
                  <a:tcPr marL="47297" marR="47297" marT="23649" marB="23649" anchor="ctr"/>
                </a:tc>
                <a:tc>
                  <a:txBody>
                    <a:bodyPr/>
                    <a:lstStyle/>
                    <a:p>
                      <a:pPr algn="l"/>
                      <a:r>
                        <a:rPr lang="en-US" sz="2000" dirty="0">
                          <a:effectLst/>
                        </a:rPr>
                        <a:t>Lexical words can be the </a:t>
                      </a:r>
                      <a:r>
                        <a:rPr lang="en-US" sz="2000" b="1" dirty="0">
                          <a:effectLst/>
                        </a:rPr>
                        <a:t>heads</a:t>
                      </a:r>
                      <a:r>
                        <a:rPr lang="en-US" sz="2000" dirty="0">
                          <a:effectLst/>
                        </a:rPr>
                        <a:t> of phrases.</a:t>
                      </a:r>
                      <a:endParaRPr lang="en-US" sz="2000" dirty="0">
                        <a:effectLst/>
                        <a:latin typeface="Times New Roman" panose="02020603050405020304" pitchFamily="18" charset="0"/>
                        <a:cs typeface="Times New Roman" panose="02020603050405020304" pitchFamily="18" charset="0"/>
                      </a:endParaRPr>
                    </a:p>
                  </a:txBody>
                  <a:tcPr marL="47297" marR="47297" marT="23649" marB="23649" anchor="ctr"/>
                </a:tc>
                <a:tc>
                  <a:txBody>
                    <a:bodyPr/>
                    <a:lstStyle/>
                    <a:p>
                      <a:pPr algn="l"/>
                      <a:r>
                        <a:rPr lang="en-US" sz="2000" dirty="0">
                          <a:effectLst/>
                        </a:rPr>
                        <a:t>Function words are </a:t>
                      </a:r>
                      <a:r>
                        <a:rPr lang="en-US" sz="2000" b="1" dirty="0">
                          <a:effectLst/>
                        </a:rPr>
                        <a:t>never the heads </a:t>
                      </a:r>
                      <a:r>
                        <a:rPr lang="en-US" sz="2000" dirty="0">
                          <a:effectLst/>
                        </a:rPr>
                        <a:t>of phrases.</a:t>
                      </a:r>
                      <a:endParaRPr lang="en-US" sz="2000" dirty="0">
                        <a:effectLst/>
                        <a:latin typeface="Times New Roman" panose="02020603050405020304" pitchFamily="18" charset="0"/>
                        <a:cs typeface="Times New Roman" panose="02020603050405020304" pitchFamily="18" charset="0"/>
                      </a:endParaRPr>
                    </a:p>
                  </a:txBody>
                  <a:tcPr marL="47297" marR="47297" marT="23649" marB="23649" anchor="ctr"/>
                </a:tc>
                <a:extLst>
                  <a:ext uri="{0D108BD9-81ED-4DB2-BD59-A6C34878D82A}">
                    <a16:rowId xmlns:a16="http://schemas.microsoft.com/office/drawing/2014/main" val="4195863362"/>
                  </a:ext>
                </a:extLst>
              </a:tr>
            </a:tbl>
          </a:graphicData>
        </a:graphic>
      </p:graphicFrame>
    </p:spTree>
    <p:extLst>
      <p:ext uri="{BB962C8B-B14F-4D97-AF65-F5344CB8AC3E}">
        <p14:creationId xmlns:p14="http://schemas.microsoft.com/office/powerpoint/2010/main" val="2261850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1817" y="594678"/>
            <a:ext cx="11067143" cy="5653722"/>
          </a:xfrm>
        </p:spPr>
        <p:txBody>
          <a:bodyPr>
            <a:normAutofit fontScale="92500" lnSpcReduction="20000"/>
          </a:bodyPr>
          <a:lstStyle/>
          <a:p>
            <a:pPr algn="l">
              <a:lnSpc>
                <a:spcPct val="150000"/>
              </a:lnSpc>
              <a:spcBef>
                <a:spcPts val="0"/>
              </a:spcBef>
            </a:pPr>
            <a:r>
              <a:rPr lang="en-IN" sz="2800" b="1" dirty="0">
                <a:effectLst/>
                <a:latin typeface="Times New Roman" panose="02020603050405020304" pitchFamily="18" charset="0"/>
                <a:ea typeface="Calibri" panose="020F0502020204030204" pitchFamily="34" charset="0"/>
              </a:rPr>
              <a:t>Determining Part of Speech </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1.2 The Problem of Traditional Definitions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you were taught any grammar in school, you may have been told that a noun is a "person, place, or thing", or that a verb is "an action, state, or state of being". Alas, this is a very over-simplistic way to characterize various parts of speech.</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first thing to notice about definitions like this is that they are based on semantic criteria.</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4)   The </a:t>
            </a:r>
            <a:r>
              <a:rPr lang="en-US" sz="2000" i="1" dirty="0">
                <a:latin typeface="Times New Roman" panose="02020603050405020304" pitchFamily="18" charset="0"/>
                <a:cs typeface="Times New Roman" panose="02020603050405020304" pitchFamily="18" charset="0"/>
              </a:rPr>
              <a:t>destruction</a:t>
            </a:r>
            <a:r>
              <a:rPr lang="en-US" sz="2000" dirty="0">
                <a:latin typeface="Times New Roman" panose="02020603050405020304" pitchFamily="18" charset="0"/>
                <a:cs typeface="Times New Roman" panose="02020603050405020304" pitchFamily="18" charset="0"/>
              </a:rPr>
              <a:t> of the city bothered the Mongols.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meaning of destruction is not a "person, place, or thing". It is an action. By semantic criteria, this word should be a verb. But in fact, native speakers unanimously identify it as a noun.</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5)   a)   </a:t>
            </a:r>
            <a:r>
              <a:rPr lang="en-US" sz="2000" i="1" dirty="0">
                <a:latin typeface="Times New Roman" panose="02020603050405020304" pitchFamily="18" charset="0"/>
                <a:cs typeface="Times New Roman" panose="02020603050405020304" pitchFamily="18" charset="0"/>
              </a:rPr>
              <a:t>Sincerity</a:t>
            </a:r>
            <a:r>
              <a:rPr lang="en-US" sz="2000" dirty="0">
                <a:latin typeface="Times New Roman" panose="02020603050405020304" pitchFamily="18" charset="0"/>
                <a:cs typeface="Times New Roman" panose="02020603050405020304" pitchFamily="18" charset="0"/>
              </a:rPr>
              <a:t> is an important quality.</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b)   the </a:t>
            </a:r>
            <a:r>
              <a:rPr lang="en-US" sz="2000" i="1" dirty="0">
                <a:latin typeface="Times New Roman" panose="02020603050405020304" pitchFamily="18" charset="0"/>
                <a:cs typeface="Times New Roman" panose="02020603050405020304" pitchFamily="18" charset="0"/>
              </a:rPr>
              <a:t>assassination</a:t>
            </a:r>
            <a:r>
              <a:rPr lang="en-US" sz="2000" dirty="0">
                <a:latin typeface="Times New Roman" panose="02020603050405020304" pitchFamily="18" charset="0"/>
                <a:cs typeface="Times New Roman" panose="02020603050405020304" pitchFamily="18" charset="0"/>
              </a:rPr>
              <a:t> of the president.</a:t>
            </a:r>
          </a:p>
          <a:p>
            <a:pPr marL="342900" indent="-342900" algn="l">
              <a:lnSpc>
                <a:spcPct val="150000"/>
              </a:lnSpc>
              <a:spcBef>
                <a:spcPts val="0"/>
              </a:spcBef>
              <a:buFont typeface="Wingdings" panose="05000000000000000000" pitchFamily="2" charset="2"/>
              <a:buChar char="§"/>
            </a:pPr>
            <a:r>
              <a:rPr lang="en-US" sz="2000" i="1" dirty="0">
                <a:latin typeface="Times New Roman" panose="02020603050405020304" pitchFamily="18" charset="0"/>
                <a:cs typeface="Times New Roman" panose="02020603050405020304" pitchFamily="18" charset="0"/>
              </a:rPr>
              <a:t>Sincerity</a:t>
            </a:r>
            <a:r>
              <a:rPr lang="en-US" sz="2000" dirty="0">
                <a:latin typeface="Times New Roman" panose="02020603050405020304" pitchFamily="18" charset="0"/>
                <a:cs typeface="Times New Roman" panose="02020603050405020304" pitchFamily="18" charset="0"/>
              </a:rPr>
              <a:t>  is an attribute, a property  normally  associated  with  adjectives.  </a:t>
            </a:r>
          </a:p>
          <a:p>
            <a:pPr marL="342900" indent="-342900" algn="l">
              <a:lnSpc>
                <a:spcPct val="150000"/>
              </a:lnSpc>
              <a:spcBef>
                <a:spcPts val="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Yet  in (5a), sincerity is a noun. </a:t>
            </a:r>
          </a:p>
          <a:p>
            <a:pPr marL="342900" indent="-342900" algn="l">
              <a:lnSpc>
                <a:spcPct val="150000"/>
              </a:lnSpc>
              <a:spcBef>
                <a:spcPts val="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Similarly in (5b) </a:t>
            </a:r>
            <a:r>
              <a:rPr lang="en-US" sz="2000" i="1" dirty="0">
                <a:latin typeface="Times New Roman" panose="02020603050405020304" pitchFamily="18" charset="0"/>
                <a:cs typeface="Times New Roman" panose="02020603050405020304" pitchFamily="18" charset="0"/>
              </a:rPr>
              <a:t>assassination</a:t>
            </a:r>
            <a:r>
              <a:rPr lang="en-US" sz="2000" dirty="0">
                <a:latin typeface="Times New Roman" panose="02020603050405020304" pitchFamily="18" charset="0"/>
                <a:cs typeface="Times New Roman" panose="02020603050405020304" pitchFamily="18" charset="0"/>
              </a:rPr>
              <a:t>, an action, is functioning as a noun.</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a:t>
            </a:fld>
            <a:endParaRPr lang="en-IN"/>
          </a:p>
        </p:txBody>
      </p:sp>
    </p:spTree>
    <p:extLst>
      <p:ext uri="{BB962C8B-B14F-4D97-AF65-F5344CB8AC3E}">
        <p14:creationId xmlns:p14="http://schemas.microsoft.com/office/powerpoint/2010/main" val="2585555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Some Functional  (Closed) Categories of English</a:t>
            </a:r>
          </a:p>
          <a:p>
            <a:pPr marL="342900" indent="-342900" algn="l">
              <a:lnSpc>
                <a:spcPct val="150000"/>
              </a:lnSpc>
              <a:spcBef>
                <a:spcPts val="0"/>
              </a:spcBef>
              <a:buFont typeface="Wingdings" panose="05000000000000000000" pitchFamily="2" charset="2"/>
              <a:buChar char="Ø"/>
            </a:pPr>
            <a:r>
              <a:rPr lang="en-US" b="0" i="0" u="none" strike="noStrike" baseline="0" dirty="0">
                <a:latin typeface="Times New Roman" panose="02020603050405020304" pitchFamily="18" charset="0"/>
              </a:rPr>
              <a:t>Let’s see </a:t>
            </a:r>
            <a:r>
              <a:rPr lang="en-US" dirty="0">
                <a:latin typeface="Times New Roman" panose="02020603050405020304" pitchFamily="18" charset="0"/>
              </a:rPr>
              <a:t>the </a:t>
            </a:r>
            <a:r>
              <a:rPr lang="en-US" b="0" i="0" u="none" strike="noStrike" baseline="0" dirty="0">
                <a:latin typeface="Times New Roman" panose="02020603050405020304" pitchFamily="18" charset="0"/>
              </a:rPr>
              <a:t>functional categories of English.</a:t>
            </a:r>
          </a:p>
          <a:p>
            <a:pPr marR="11810" algn="l"/>
            <a:endParaRPr lang="en-IN" b="0" i="0" u="none" strike="noStrike" baseline="0" dirty="0">
              <a:latin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40</a:t>
            </a:fld>
            <a:endParaRPr lang="en-IN"/>
          </a:p>
        </p:txBody>
      </p:sp>
    </p:spTree>
    <p:extLst>
      <p:ext uri="{BB962C8B-B14F-4D97-AF65-F5344CB8AC3E}">
        <p14:creationId xmlns:p14="http://schemas.microsoft.com/office/powerpoint/2010/main" val="1055244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1. Determiners</a:t>
            </a:r>
          </a:p>
          <a:p>
            <a:pPr algn="l">
              <a:lnSpc>
                <a:spcPct val="150000"/>
              </a:lnSpc>
              <a:spcBef>
                <a:spcPts val="0"/>
              </a:spcBef>
            </a:pPr>
            <a:r>
              <a:rPr lang="en-US" dirty="0">
                <a:latin typeface="Times New Roman" panose="02020603050405020304" pitchFamily="18" charset="0"/>
                <a:cs typeface="Times New Roman" panose="02020603050405020304" pitchFamily="18" charset="0"/>
              </a:rPr>
              <a:t>The class of determiners (D) is a little broader. It contains a number of subcategories</a:t>
            </a:r>
          </a:p>
          <a:p>
            <a:pPr algn="l">
              <a:lnSpc>
                <a:spcPct val="150000"/>
              </a:lnSpc>
              <a:spcBef>
                <a:spcPts val="0"/>
              </a:spcBef>
            </a:pPr>
            <a:r>
              <a:rPr lang="en-US" dirty="0">
                <a:latin typeface="Times New Roman" panose="02020603050405020304" pitchFamily="18" charset="0"/>
                <a:cs typeface="Times New Roman" panose="02020603050405020304" pitchFamily="18" charset="0"/>
              </a:rPr>
              <a:t>including </a:t>
            </a:r>
            <a:r>
              <a:rPr lang="en-US" i="1" dirty="0">
                <a:latin typeface="Times New Roman" panose="02020603050405020304" pitchFamily="18" charset="0"/>
                <a:cs typeface="Times New Roman" panose="02020603050405020304" pitchFamily="18" charset="0"/>
              </a:rPr>
              <a:t>articles, quantifiers, numerals, deictics, </a:t>
            </a:r>
            <a:r>
              <a:rPr lang="en-US" dirty="0">
                <a:latin typeface="Times New Roman" panose="02020603050405020304" pitchFamily="18" charset="0"/>
                <a:cs typeface="Times New Roman" panose="02020603050405020304" pitchFamily="18" charset="0"/>
              </a:rPr>
              <a:t>and</a:t>
            </a:r>
            <a:r>
              <a:rPr lang="en-US" i="1" dirty="0">
                <a:latin typeface="Times New Roman" panose="02020603050405020304" pitchFamily="18" charset="0"/>
                <a:cs typeface="Times New Roman" panose="02020603050405020304" pitchFamily="18" charset="0"/>
              </a:rPr>
              <a:t> possessive pronouns</a:t>
            </a:r>
            <a:r>
              <a:rPr lang="en-US" dirty="0">
                <a:latin typeface="Times New Roman" panose="02020603050405020304" pitchFamily="18" charset="0"/>
                <a:cs typeface="Times New Roman" panose="02020603050405020304" pitchFamily="18" charset="0"/>
              </a:rPr>
              <a:t>. Determiners</a:t>
            </a:r>
          </a:p>
          <a:p>
            <a:pPr algn="l">
              <a:lnSpc>
                <a:spcPct val="150000"/>
              </a:lnSpc>
              <a:spcBef>
                <a:spcPts val="0"/>
              </a:spcBef>
            </a:pPr>
            <a:r>
              <a:rPr lang="en-US" dirty="0">
                <a:latin typeface="Times New Roman" panose="02020603050405020304" pitchFamily="18" charset="0"/>
                <a:cs typeface="Times New Roman" panose="02020603050405020304" pitchFamily="18" charset="0"/>
              </a:rPr>
              <a:t>appear at the very beginning of English noun phrases.</a:t>
            </a:r>
          </a:p>
          <a:p>
            <a:pPr algn="l"/>
            <a:r>
              <a:rPr lang="en-IN" sz="2000" b="0" i="1" u="none" strike="noStrike" baseline="0" dirty="0">
                <a:latin typeface="Times New Roman" panose="02020603050405020304" pitchFamily="18" charset="0"/>
                <a:cs typeface="Times New Roman" panose="02020603050405020304" pitchFamily="18" charset="0"/>
              </a:rPr>
              <a:t>Determiners of English </a:t>
            </a:r>
            <a:r>
              <a:rPr lang="en-IN" sz="2000" b="0" i="0" u="none" strike="noStrike" baseline="0" dirty="0">
                <a:latin typeface="Times New Roman" panose="02020603050405020304" pitchFamily="18" charset="0"/>
                <a:cs typeface="Times New Roman" panose="02020603050405020304" pitchFamily="18" charset="0"/>
              </a:rPr>
              <a:t>(D)</a:t>
            </a:r>
          </a:p>
          <a:p>
            <a:pPr lvl="1" algn="l"/>
            <a:r>
              <a:rPr lang="en-IN" b="0" i="1" u="none" strike="noStrike" baseline="0" dirty="0">
                <a:latin typeface="Times New Roman" panose="02020603050405020304" pitchFamily="18" charset="0"/>
                <a:cs typeface="Times New Roman" panose="02020603050405020304" pitchFamily="18" charset="0"/>
              </a:rPr>
              <a:t>	Articles:    </a:t>
            </a:r>
            <a:r>
              <a:rPr lang="en-IN" b="0" i="0" u="none" strike="noStrike" baseline="0" dirty="0">
                <a:latin typeface="Times New Roman" panose="02020603050405020304" pitchFamily="18" charset="0"/>
                <a:cs typeface="Times New Roman" panose="02020603050405020304" pitchFamily="18" charset="0"/>
              </a:rPr>
              <a:t>the, a, an</a:t>
            </a:r>
          </a:p>
          <a:p>
            <a:pPr lvl="1" algn="l"/>
            <a:r>
              <a:rPr lang="en-US" b="0" i="1" u="none" strike="noStrike" baseline="0" dirty="0">
                <a:latin typeface="Times New Roman" panose="02020603050405020304" pitchFamily="18" charset="0"/>
                <a:cs typeface="Times New Roman" panose="02020603050405020304" pitchFamily="18" charset="0"/>
              </a:rPr>
              <a:t>	Deictic articles:   </a:t>
            </a:r>
            <a:r>
              <a:rPr lang="en-US" b="0" i="0" u="none" strike="noStrike" baseline="0" dirty="0">
                <a:latin typeface="Times New Roman" panose="02020603050405020304" pitchFamily="18" charset="0"/>
                <a:cs typeface="Times New Roman" panose="02020603050405020304" pitchFamily="18" charset="0"/>
              </a:rPr>
              <a:t>this, that, these, those, yon</a:t>
            </a:r>
          </a:p>
          <a:p>
            <a:pPr algn="l"/>
            <a:r>
              <a:rPr lang="en-US" sz="2000" b="0" i="1" u="none" strike="noStrike" baseline="0" dirty="0">
                <a:latin typeface="Times New Roman" panose="02020603050405020304" pitchFamily="18" charset="0"/>
                <a:cs typeface="Times New Roman" panose="02020603050405020304" pitchFamily="18" charset="0"/>
              </a:rPr>
              <a:t>	Quantifiers:   </a:t>
            </a:r>
            <a:r>
              <a:rPr lang="en-US" sz="2000" b="0" i="0" u="none" dirty="0">
                <a:latin typeface="Times New Roman" panose="02020603050405020304" pitchFamily="18" charset="0"/>
                <a:cs typeface="Times New Roman" panose="02020603050405020304" pitchFamily="18" charset="0"/>
              </a:rPr>
              <a:t>every, some, many, most, few, all, each, any, less, fewer, no</a:t>
            </a:r>
          </a:p>
          <a:p>
            <a:pPr algn="l"/>
            <a:r>
              <a:rPr lang="en-US" sz="2000" b="0" i="1" u="none" strike="noStrike" baseline="0" dirty="0">
                <a:latin typeface="Times New Roman" panose="02020603050405020304" pitchFamily="18" charset="0"/>
                <a:cs typeface="Times New Roman" panose="02020603050405020304" pitchFamily="18" charset="0"/>
              </a:rPr>
              <a:t>	(Cardinal) numerals:  </a:t>
            </a:r>
            <a:r>
              <a:rPr lang="en-US" sz="2000" b="0" i="0" u="none" strike="noStrike" baseline="0" dirty="0">
                <a:latin typeface="Times New Roman" panose="02020603050405020304" pitchFamily="18" charset="0"/>
                <a:cs typeface="Times New Roman" panose="02020603050405020304" pitchFamily="18" charset="0"/>
              </a:rPr>
              <a:t>one, two, three, four, etc.</a:t>
            </a:r>
          </a:p>
          <a:p>
            <a:pPr algn="l"/>
            <a:r>
              <a:rPr lang="en-US" sz="2000" b="0" i="1" u="none" strike="noStrike" baseline="0" dirty="0">
                <a:latin typeface="Times New Roman" panose="02020603050405020304" pitchFamily="18" charset="0"/>
                <a:cs typeface="Times New Roman" panose="02020603050405020304" pitchFamily="18" charset="0"/>
              </a:rPr>
              <a:t>	Possessive pronouns</a:t>
            </a:r>
            <a:r>
              <a:rPr lang="en-US" sz="2000" b="0" i="1" u="none" strike="noStrike" dirty="0">
                <a:latin typeface="Times New Roman" panose="02020603050405020304" pitchFamily="18" charset="0"/>
                <a:cs typeface="Times New Roman" panose="02020603050405020304" pitchFamily="18" charset="0"/>
              </a:rPr>
              <a:t>: </a:t>
            </a:r>
            <a:r>
              <a:rPr lang="en-US" sz="2000" b="0" i="0" u="none" strike="noStrike" dirty="0">
                <a:latin typeface="Times New Roman" panose="02020603050405020304" pitchFamily="18" charset="0"/>
                <a:cs typeface="Times New Roman" panose="02020603050405020304" pitchFamily="18" charset="0"/>
              </a:rPr>
              <a:t>my, your, his, her, its, our, their</a:t>
            </a:r>
          </a:p>
          <a:p>
            <a:pPr algn="l"/>
            <a:r>
              <a:rPr lang="en-US" sz="2000" b="0" i="1" u="none" strike="noStrike" baseline="0" dirty="0">
                <a:latin typeface="Times New Roman" panose="02020603050405020304" pitchFamily="18" charset="0"/>
                <a:cs typeface="Times New Roman" panose="02020603050405020304" pitchFamily="18" charset="0"/>
              </a:rPr>
              <a:t>	Some </a:t>
            </a:r>
            <a:r>
              <a:rPr lang="en-US" sz="2000" b="0" i="1" u="none" strike="noStrike" baseline="0" dirty="0" err="1">
                <a:latin typeface="Times New Roman" panose="02020603050405020304" pitchFamily="18" charset="0"/>
                <a:cs typeface="Times New Roman" panose="02020603050405020304" pitchFamily="18" charset="0"/>
              </a:rPr>
              <a:t>wh</a:t>
            </a:r>
            <a:r>
              <a:rPr lang="en-US" sz="2000" b="0" i="1" u="none" strike="noStrike" baseline="0" dirty="0">
                <a:latin typeface="Times New Roman" panose="02020603050405020304" pitchFamily="18" charset="0"/>
                <a:cs typeface="Times New Roman" panose="02020603050405020304" pitchFamily="18" charset="0"/>
              </a:rPr>
              <a:t>-question words: </a:t>
            </a:r>
            <a:r>
              <a:rPr lang="en-US" sz="2000" b="0" i="0" u="none" strike="noStrike" baseline="0" dirty="0">
                <a:latin typeface="Times New Roman" panose="02020603050405020304" pitchFamily="18" charset="0"/>
                <a:cs typeface="Times New Roman" panose="02020603050405020304" pitchFamily="18" charset="0"/>
              </a:rPr>
              <a:t>which, whose</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41</a:t>
            </a:fld>
            <a:endParaRPr lang="en-IN"/>
          </a:p>
        </p:txBody>
      </p:sp>
    </p:spTree>
    <p:extLst>
      <p:ext uri="{BB962C8B-B14F-4D97-AF65-F5344CB8AC3E}">
        <p14:creationId xmlns:p14="http://schemas.microsoft.com/office/powerpoint/2010/main" val="1430894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b="1" i="0" u="none" strike="noStrike" baseline="0" dirty="0">
                <a:latin typeface="Times New Roman" panose="02020603050405020304" pitchFamily="18" charset="0"/>
              </a:rPr>
              <a:t>2. Preposition (P):</a:t>
            </a:r>
          </a:p>
          <a:p>
            <a:pPr marL="342900" marR="11810" indent="-342900" algn="l">
              <a:buFont typeface="Wingdings" panose="05000000000000000000" pitchFamily="2" charset="2"/>
              <a:buChar char="Ø"/>
            </a:pPr>
            <a:r>
              <a:rPr lang="en-IN" sz="2000" b="0" i="0" u="none" strike="noStrike" baseline="0" dirty="0">
                <a:latin typeface="Times New Roman" panose="02020603050405020304" pitchFamily="18" charset="0"/>
              </a:rPr>
              <a:t>Prepositions appear </a:t>
            </a:r>
            <a:r>
              <a:rPr lang="en-US" sz="2000" b="0" i="0" u="none" strike="noStrike" baseline="0" dirty="0">
                <a:latin typeface="Times New Roman" panose="02020603050405020304" pitchFamily="18" charset="0"/>
              </a:rPr>
              <a:t>before  nouns  (or  more precisely,  noun  phrases).  English  prepositions  include  the </a:t>
            </a:r>
            <a:r>
              <a:rPr lang="en-IN" sz="2000" b="0" i="0" u="none" strike="noStrike" baseline="0" dirty="0">
                <a:latin typeface="Times New Roman" panose="02020603050405020304" pitchFamily="18" charset="0"/>
              </a:rPr>
              <a:t>following:</a:t>
            </a:r>
            <a:endParaRPr lang="en-US" sz="2000" b="0" i="0" u="none" strike="noStrike" baseline="0" dirty="0">
              <a:latin typeface="Times New Roman" panose="02020603050405020304" pitchFamily="18" charset="0"/>
            </a:endParaRPr>
          </a:p>
          <a:p>
            <a:pPr marL="342900" marR="11810" indent="-342900" algn="l">
              <a:buFont typeface="Wingdings" panose="05000000000000000000" pitchFamily="2" charset="2"/>
              <a:buChar char="Ø"/>
            </a:pPr>
            <a:r>
              <a:rPr lang="en-US" sz="2000" b="0" i="0" u="none" strike="noStrike" baseline="0" dirty="0">
                <a:latin typeface="Times New Roman" panose="02020603050405020304" pitchFamily="18" charset="0"/>
              </a:rPr>
              <a:t>Prepositions  of English  (P): to, from, under,  over, with, by,  at, above, before,  after, through, near, on, off, for, in, into, of, during, across, without, since, until.</a:t>
            </a:r>
          </a:p>
          <a:p>
            <a:pPr marL="342900" marR="11810" indent="-342900" algn="l">
              <a:buFont typeface="Wingdings" panose="05000000000000000000" pitchFamily="2" charset="2"/>
              <a:buChar char="Ø"/>
            </a:pPr>
            <a:endParaRPr lang="en-IN" sz="2000" b="0" i="0" u="none" strike="noStrike" baseline="0" dirty="0">
              <a:latin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42</a:t>
            </a:fld>
            <a:endParaRPr lang="en-IN"/>
          </a:p>
        </p:txBody>
      </p:sp>
    </p:spTree>
    <p:extLst>
      <p:ext uri="{BB962C8B-B14F-4D97-AF65-F5344CB8AC3E}">
        <p14:creationId xmlns:p14="http://schemas.microsoft.com/office/powerpoint/2010/main" val="24691202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3. Complementizers:</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class of complementizers (C) also connects structures together, but they embed one clause inside of another instead of keeping them on an equal level:</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Complementizers of English (C): that, for, if, whether</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43</a:t>
            </a:fld>
            <a:endParaRPr lang="en-IN"/>
          </a:p>
        </p:txBody>
      </p:sp>
    </p:spTree>
    <p:extLst>
      <p:ext uri="{BB962C8B-B14F-4D97-AF65-F5344CB8AC3E}">
        <p14:creationId xmlns:p14="http://schemas.microsoft.com/office/powerpoint/2010/main" val="871596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4. Conjunctions: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Conjunctions (</a:t>
            </a:r>
            <a:r>
              <a:rPr lang="en-US" sz="2000" dirty="0" err="1">
                <a:latin typeface="Times New Roman" panose="02020603050405020304" pitchFamily="18" charset="0"/>
                <a:cs typeface="Times New Roman" panose="02020603050405020304" pitchFamily="18" charset="0"/>
              </a:rPr>
              <a:t>Conj</a:t>
            </a:r>
            <a:r>
              <a:rPr lang="en-US" sz="2000" dirty="0">
                <a:latin typeface="Times New Roman" panose="02020603050405020304" pitchFamily="18" charset="0"/>
                <a:cs typeface="Times New Roman" panose="02020603050405020304" pitchFamily="18" charset="0"/>
              </a:rPr>
              <a:t>) are words that connect two or more phrases together on an equal level:</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Conjunctions of English (</a:t>
            </a:r>
            <a:r>
              <a:rPr lang="en-US" sz="2000" dirty="0" err="1">
                <a:latin typeface="Times New Roman" panose="02020603050405020304" pitchFamily="18" charset="0"/>
                <a:cs typeface="Times New Roman" panose="02020603050405020304" pitchFamily="18" charset="0"/>
              </a:rPr>
              <a:t>Conj</a:t>
            </a:r>
            <a:r>
              <a:rPr lang="en-US" sz="2000" dirty="0">
                <a:latin typeface="Times New Roman" panose="02020603050405020304" pitchFamily="18" charset="0"/>
                <a:cs typeface="Times New Roman" panose="02020603050405020304" pitchFamily="18" charset="0"/>
              </a:rPr>
              <a:t>): and, or, nor, neither ... nor, either ... or</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44</a:t>
            </a:fld>
            <a:endParaRPr lang="en-IN"/>
          </a:p>
        </p:txBody>
      </p:sp>
    </p:spTree>
    <p:extLst>
      <p:ext uri="{BB962C8B-B14F-4D97-AF65-F5344CB8AC3E}">
        <p14:creationId xmlns:p14="http://schemas.microsoft.com/office/powerpoint/2010/main" val="3850189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fontScale="85000" lnSpcReduction="10000"/>
          </a:bodyPr>
          <a:lstStyle/>
          <a:p>
            <a:pPr algn="l">
              <a:lnSpc>
                <a:spcPct val="150000"/>
              </a:lnSpc>
              <a:spcBef>
                <a:spcPts val="0"/>
              </a:spcBef>
            </a:pPr>
            <a:r>
              <a:rPr lang="en-US" sz="2800" b="1" dirty="0">
                <a:latin typeface="Times New Roman" panose="02020603050405020304" pitchFamily="18" charset="0"/>
                <a:cs typeface="Times New Roman" panose="02020603050405020304" pitchFamily="18" charset="0"/>
              </a:rPr>
              <a:t>5. Tense:</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One of the most important categories that we'll use is the category of </a:t>
            </a:r>
            <a:r>
              <a:rPr lang="en-US" b="1" dirty="0">
                <a:latin typeface="Times New Roman" panose="02020603050405020304" pitchFamily="18" charset="0"/>
                <a:cs typeface="Times New Roman" panose="02020603050405020304" pitchFamily="18" charset="0"/>
              </a:rPr>
              <a:t>tense</a:t>
            </a:r>
            <a:r>
              <a:rPr lang="en-US" dirty="0">
                <a:latin typeface="Times New Roman" panose="02020603050405020304" pitchFamily="18" charset="0"/>
                <a:cs typeface="Times New Roman" panose="02020603050405020304" pitchFamily="18" charset="0"/>
              </a:rPr>
              <a:t> (T).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the moment we will not include tense suffixes such as </a:t>
            </a:r>
            <a:r>
              <a:rPr lang="en-US" i="1" dirty="0">
                <a:latin typeface="Times New Roman" panose="02020603050405020304" pitchFamily="18" charset="0"/>
                <a:cs typeface="Times New Roman" panose="02020603050405020304" pitchFamily="18" charset="0"/>
              </a:rPr>
              <a:t>-ed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in this class, and treat those as parts of verbs.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Instead, the category T consists of auxiliaries, modals, and the non-finite tense marker. In the older syntactic literature, the category T is sometimes called </a:t>
            </a:r>
            <a:r>
              <a:rPr lang="en-US" dirty="0" err="1">
                <a:latin typeface="Times New Roman" panose="02020603050405020304" pitchFamily="18" charset="0"/>
                <a:cs typeface="Times New Roman" panose="02020603050405020304" pitchFamily="18" charset="0"/>
              </a:rPr>
              <a:t>Infl</a:t>
            </a:r>
            <a:r>
              <a:rPr lang="en-US" dirty="0">
                <a:latin typeface="Times New Roman" panose="02020603050405020304" pitchFamily="18" charset="0"/>
                <a:cs typeface="Times New Roman" panose="02020603050405020304" pitchFamily="18" charset="0"/>
              </a:rPr>
              <a:t> (inflection) or Aux (Auxiliary).</a:t>
            </a:r>
          </a:p>
          <a:p>
            <a:pPr marL="342900" indent="-342900" algn="l">
              <a:lnSpc>
                <a:spcPct val="15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Tense categories of English (T)  .</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Auxiliaries</a:t>
            </a:r>
            <a:r>
              <a:rPr lang="en-US" dirty="0">
                <a:latin typeface="Times New Roman" panose="02020603050405020304" pitchFamily="18" charset="0"/>
                <a:cs typeface="Times New Roman" panose="02020603050405020304" pitchFamily="18" charset="0"/>
              </a:rPr>
              <a:t>:    have/has/had, am/is/ are/was/were, do/ does/ did</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Modals</a:t>
            </a:r>
            <a:r>
              <a:rPr lang="en-US" dirty="0">
                <a:latin typeface="Times New Roman" panose="02020603050405020304" pitchFamily="18" charset="0"/>
                <a:cs typeface="Times New Roman" panose="02020603050405020304" pitchFamily="18" charset="0"/>
              </a:rPr>
              <a:t>:     will, would, shall, should, can, could, may, might, must</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Non-finite tense marker:    to</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45</a:t>
            </a:fld>
            <a:endParaRPr lang="en-IN"/>
          </a:p>
        </p:txBody>
      </p:sp>
    </p:spTree>
    <p:extLst>
      <p:ext uri="{BB962C8B-B14F-4D97-AF65-F5344CB8AC3E}">
        <p14:creationId xmlns:p14="http://schemas.microsoft.com/office/powerpoint/2010/main" val="34190592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sz="2800" b="1" dirty="0">
                <a:latin typeface="Times New Roman" panose="02020603050405020304" pitchFamily="18" charset="0"/>
                <a:cs typeface="Times New Roman" panose="02020603050405020304" pitchFamily="18" charset="0"/>
              </a:rPr>
              <a:t>Subcategories and features of Nouns and verbs</a:t>
            </a:r>
            <a:endParaRPr lang="en-US" sz="28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t>
            </a:r>
            <a:r>
              <a:rPr lang="en-US">
                <a:latin typeface="Times New Roman" panose="02020603050405020304" pitchFamily="18" charset="0"/>
                <a:cs typeface="Times New Roman" panose="02020603050405020304" pitchFamily="18" charset="0"/>
              </a:rPr>
              <a:t>ach </a:t>
            </a:r>
            <a:r>
              <a:rPr lang="en-US" dirty="0">
                <a:latin typeface="Times New Roman" panose="02020603050405020304" pitchFamily="18" charset="0"/>
                <a:cs typeface="Times New Roman" panose="02020603050405020304" pitchFamily="18" charset="0"/>
              </a:rPr>
              <a:t>major part of speech category may have subtypes.</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example, we listed six different kinds of D (articles, demonstrative, quantifiers) and three kinds of T (auxiliaries, modals, and the non-finite marker).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technical term for these subtypes is subcategories.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But we shall be looking at the subcategories and features of Nouns and Verbs.</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Because one way to mark subcategories is through the use of features.</a:t>
            </a:r>
          </a:p>
          <a:p>
            <a:pPr marL="342900" indent="-342900" algn="l">
              <a:lnSpc>
                <a:spcPct val="15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46</a:t>
            </a:fld>
            <a:endParaRPr lang="en-IN"/>
          </a:p>
        </p:txBody>
      </p:sp>
    </p:spTree>
    <p:extLst>
      <p:ext uri="{BB962C8B-B14F-4D97-AF65-F5344CB8AC3E}">
        <p14:creationId xmlns:p14="http://schemas.microsoft.com/office/powerpoint/2010/main" val="38036804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One way to mark subcategories is through the use of </a:t>
            </a:r>
            <a:r>
              <a:rPr lang="en-US" b="1" i="1" u="none" strike="noStrike" baseline="0" dirty="0">
                <a:latin typeface="Times New Roman" panose="02020603050405020304" pitchFamily="18" charset="0"/>
                <a:cs typeface="Times New Roman" panose="02020603050405020304" pitchFamily="18" charset="0"/>
              </a:rPr>
              <a:t>features</a:t>
            </a:r>
            <a:r>
              <a:rPr lang="en-US" b="0" i="0" u="none" strike="noStrike" baseline="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Consider the  case  of  T (tense).  </a:t>
            </a: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To  distinguish  among  the  subcategories  we  can  appeal to the features [±modal] and [±non-finite]:</a:t>
            </a:r>
          </a:p>
          <a:p>
            <a:pPr marL="342900" indent="-342900" algn="l">
              <a:buFont typeface="Wingdings" panose="05000000000000000000" pitchFamily="2" charset="2"/>
              <a:buChar char="Ø"/>
            </a:pPr>
            <a:endParaRPr lang="en-US"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1)  Auxiliary      T[–modal, –nonfinite]</a:t>
            </a:r>
          </a:p>
          <a:p>
            <a:pPr algn="l"/>
            <a:r>
              <a:rPr lang="en-US" b="0" i="0" u="none" strike="noStrike" baseline="0" dirty="0">
                <a:latin typeface="Times New Roman" panose="02020603050405020304" pitchFamily="18" charset="0"/>
                <a:cs typeface="Times New Roman" panose="02020603050405020304" pitchFamily="18" charset="0"/>
              </a:rPr>
              <a:t>         Modal           T[+modal, –nonfinite]</a:t>
            </a:r>
          </a:p>
          <a:p>
            <a:pPr algn="l"/>
            <a:r>
              <a:rPr lang="en-US" b="0" i="0" u="none" strike="noStrike" baseline="0" dirty="0">
                <a:latin typeface="Times New Roman" panose="02020603050405020304" pitchFamily="18" charset="0"/>
                <a:cs typeface="Times New Roman" panose="02020603050405020304" pitchFamily="18" charset="0"/>
              </a:rPr>
              <a:t>         to                   T[+modal, +nonfinite]</a:t>
            </a:r>
          </a:p>
          <a:p>
            <a:pPr algn="l"/>
            <a:endParaRPr lang="en-US"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We  might  similarly  distinguish  among  tense  forms  using  features  like</a:t>
            </a:r>
          </a:p>
          <a:p>
            <a:pPr algn="l"/>
            <a:r>
              <a:rPr lang="en-US" b="0" i="0" u="none" strike="noStrike" baseline="0" dirty="0">
                <a:latin typeface="Times New Roman" panose="02020603050405020304" pitchFamily="18" charset="0"/>
                <a:cs typeface="Times New Roman" panose="02020603050405020304" pitchFamily="18" charset="0"/>
              </a:rPr>
              <a:t>     [±past] etc. So </a:t>
            </a:r>
            <a:r>
              <a:rPr lang="en-US" b="1" i="1" u="none" strike="noStrike" baseline="0" dirty="0">
                <a:latin typeface="Times New Roman" panose="02020603050405020304" pitchFamily="18" charset="0"/>
                <a:cs typeface="Times New Roman" panose="02020603050405020304" pitchFamily="18" charset="0"/>
              </a:rPr>
              <a:t>was</a:t>
            </a:r>
            <a:r>
              <a:rPr lang="en-US" b="0" i="0" u="none" strike="noStrike" baseline="0" dirty="0">
                <a:latin typeface="Times New Roman" panose="02020603050405020304" pitchFamily="18" charset="0"/>
                <a:cs typeface="Times New Roman" panose="02020603050405020304" pitchFamily="18" charset="0"/>
              </a:rPr>
              <a:t> is [+past]; </a:t>
            </a:r>
            <a:r>
              <a:rPr lang="en-US" b="1" i="1" u="none" strike="noStrike" baseline="0" dirty="0">
                <a:latin typeface="Times New Roman" panose="02020603050405020304" pitchFamily="18" charset="0"/>
                <a:cs typeface="Times New Roman" panose="02020603050405020304" pitchFamily="18" charset="0"/>
              </a:rPr>
              <a:t>is</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is</a:t>
            </a:r>
            <a:r>
              <a:rPr lang="en-US" b="0" i="0" u="none" strike="noStrike" baseline="0" dirty="0">
                <a:latin typeface="Times New Roman" panose="02020603050405020304" pitchFamily="18" charset="0"/>
                <a:cs typeface="Times New Roman" panose="02020603050405020304" pitchFamily="18" charset="0"/>
              </a:rPr>
              <a:t> [-past] etc.</a:t>
            </a:r>
          </a:p>
          <a:p>
            <a:pPr marL="342900" indent="-342900" algn="l">
              <a:buFont typeface="Wingdings" panose="05000000000000000000" pitchFamily="2" charset="2"/>
              <a:buChar char="Ø"/>
            </a:pPr>
            <a:endParaRPr lang="en-US" b="0" i="0" u="none" strike="noStrike" baseline="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47</a:t>
            </a:fld>
            <a:endParaRPr lang="en-IN"/>
          </a:p>
        </p:txBody>
      </p:sp>
    </p:spTree>
    <p:extLst>
      <p:ext uri="{BB962C8B-B14F-4D97-AF65-F5344CB8AC3E}">
        <p14:creationId xmlns:p14="http://schemas.microsoft.com/office/powerpoint/2010/main" val="10929132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Subcategories of Nouns</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Nouns can be divided into different subcategories.</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shall see some basic subcategories:</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plural vs. singular,     proper vs. common noun, count vs. mass noun,  </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pronoun vs anaphors</a:t>
            </a:r>
          </a:p>
          <a:p>
            <a:pPr marL="342900" indent="-342900" algn="l">
              <a:lnSpc>
                <a:spcPct val="15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48</a:t>
            </a:fld>
            <a:endParaRPr lang="en-IN"/>
          </a:p>
        </p:txBody>
      </p:sp>
    </p:spTree>
    <p:extLst>
      <p:ext uri="{BB962C8B-B14F-4D97-AF65-F5344CB8AC3E}">
        <p14:creationId xmlns:p14="http://schemas.microsoft.com/office/powerpoint/2010/main" val="12150640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6" y="514453"/>
            <a:ext cx="11321143" cy="5755718"/>
          </a:xfrm>
        </p:spPr>
        <p:txBody>
          <a:bodyPr>
            <a:normAutofit fontScale="92500" lnSpcReduction="10000"/>
          </a:bodyPr>
          <a:lstStyle/>
          <a:p>
            <a:pPr algn="l">
              <a:lnSpc>
                <a:spcPct val="150000"/>
              </a:lnSpc>
              <a:spcBef>
                <a:spcPts val="0"/>
              </a:spcBef>
            </a:pPr>
            <a:r>
              <a:rPr lang="en-US" sz="2600" b="1" dirty="0">
                <a:latin typeface="Times New Roman" panose="02020603050405020304" pitchFamily="18" charset="0"/>
                <a:cs typeface="Times New Roman" panose="02020603050405020304" pitchFamily="18" charset="0"/>
              </a:rPr>
              <a:t>Singular vs plural </a:t>
            </a:r>
            <a:r>
              <a:rPr lang="en-US" sz="2600" b="1" i="0" u="none" strike="noStrike" baseline="0" dirty="0">
                <a:latin typeface="Times New Roman" panose="02020603050405020304" pitchFamily="18" charset="0"/>
                <a:cs typeface="Times New Roman" panose="02020603050405020304" pitchFamily="18" charset="0"/>
              </a:rPr>
              <a:t>noun distinction</a:t>
            </a:r>
            <a:endParaRPr lang="en-US" sz="2600" b="1"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First let’s distinguish along the line of plurality.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English nouns can be either singular  or  plural.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distinction  between  singular  and  plural is usually morphologically marked with one of the plural endings like </a:t>
            </a:r>
            <a:r>
              <a:rPr lang="en-US" b="1" dirty="0">
                <a:latin typeface="Times New Roman" panose="02020603050405020304" pitchFamily="18" charset="0"/>
                <a:cs typeface="Times New Roman" panose="02020603050405020304" pitchFamily="18" charset="0"/>
              </a:rPr>
              <a:t>-s </a:t>
            </a:r>
            <a:r>
              <a:rPr lang="en-US" dirty="0">
                <a:latin typeface="Times New Roman" panose="02020603050405020304" pitchFamily="18" charset="0"/>
                <a:cs typeface="Times New Roman" panose="02020603050405020304" pitchFamily="18" charset="0"/>
              </a:rPr>
              <a:t>or </a:t>
            </a:r>
            <a:r>
              <a:rPr lang="en-US" b="1" dirty="0">
                <a:latin typeface="Times New Roman" panose="02020603050405020304" pitchFamily="18" charset="0"/>
                <a:cs typeface="Times New Roman" panose="02020603050405020304" pitchFamily="18" charset="0"/>
              </a:rPr>
              <a:t>-es </a:t>
            </a:r>
            <a:r>
              <a:rPr lang="en-US" dirty="0">
                <a:latin typeface="Times New Roman" panose="02020603050405020304" pitchFamily="18" charset="0"/>
                <a:cs typeface="Times New Roman" panose="02020603050405020304" pitchFamily="18" charset="0"/>
              </a:rPr>
              <a:t>(although it need not be, as in </a:t>
            </a:r>
            <a:r>
              <a:rPr lang="en-US" b="1" dirty="0">
                <a:latin typeface="Times New Roman" panose="02020603050405020304" pitchFamily="18" charset="0"/>
                <a:cs typeface="Times New Roman" panose="02020603050405020304" pitchFamily="18" charset="0"/>
              </a:rPr>
              <a:t>sheep</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deer</a:t>
            </a:r>
            <a:r>
              <a:rPr lang="en-US" dirty="0">
                <a:latin typeface="Times New Roman" panose="02020603050405020304" pitchFamily="18" charset="0"/>
                <a:cs typeface="Times New Roman" panose="02020603050405020304" pitchFamily="18" charset="0"/>
              </a:rPr>
              <a:t>). Most singular nouns in English require a Determiner; plural ones do not require a Determiner, although they allow one:</a:t>
            </a:r>
          </a:p>
          <a:p>
            <a:pPr algn="l">
              <a:lnSpc>
                <a:spcPct val="150000"/>
              </a:lnSpc>
              <a:spcBef>
                <a:spcPts val="0"/>
              </a:spcBef>
            </a:pPr>
            <a:r>
              <a:rPr lang="en-US" dirty="0">
                <a:latin typeface="Times New Roman" panose="02020603050405020304" pitchFamily="18" charset="0"/>
                <a:cs typeface="Times New Roman" panose="02020603050405020304" pitchFamily="18" charset="0"/>
              </a:rPr>
              <a:t>2) a)   *Cat ate the spider.</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b)   The cat ate the spider.</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c)   Cats ate the spider.</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d)   The cats ate the spider.</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mark this distinction with the feature [±PLURAL].</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49</a:t>
            </a:fld>
            <a:endParaRPr lang="en-IN"/>
          </a:p>
        </p:txBody>
      </p:sp>
    </p:spTree>
    <p:extLst>
      <p:ext uri="{BB962C8B-B14F-4D97-AF65-F5344CB8AC3E}">
        <p14:creationId xmlns:p14="http://schemas.microsoft.com/office/powerpoint/2010/main" val="3996641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1.2 Distributional Criteria</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criteria  we  use  for  determining  part  of  speech  is NOT  based on the meanings of the word,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but on its distribution.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will use two kinds of  distributional tests  for  determining  part   of  speech: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morphological distribution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syntactic distribution</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a:t>
            </a:fld>
            <a:endParaRPr lang="en-IN"/>
          </a:p>
        </p:txBody>
      </p:sp>
    </p:spTree>
    <p:extLst>
      <p:ext uri="{BB962C8B-B14F-4D97-AF65-F5344CB8AC3E}">
        <p14:creationId xmlns:p14="http://schemas.microsoft.com/office/powerpoint/2010/main" val="29206358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58982" y="585705"/>
            <a:ext cx="11097366" cy="5183147"/>
          </a:xfrm>
        </p:spPr>
        <p:txBody>
          <a:bodyPr>
            <a:normAutofit fontScale="92500" lnSpcReduction="10000"/>
          </a:bodyPr>
          <a:lstStyle/>
          <a:p>
            <a:pPr algn="l"/>
            <a:r>
              <a:rPr lang="en-US" b="1" dirty="0">
                <a:latin typeface="Times New Roman" panose="02020603050405020304" pitchFamily="18" charset="0"/>
                <a:cs typeface="Times New Roman" panose="02020603050405020304" pitchFamily="18" charset="0"/>
              </a:rPr>
              <a:t>C</a:t>
            </a:r>
            <a:r>
              <a:rPr lang="en-US" b="1" u="none" strike="noStrike" baseline="0" dirty="0">
                <a:latin typeface="Times New Roman" panose="02020603050405020304" pitchFamily="18" charset="0"/>
                <a:cs typeface="Times New Roman" panose="02020603050405020304" pitchFamily="18" charset="0"/>
              </a:rPr>
              <a:t>ount vs. Mass noun distinction</a:t>
            </a: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Count nouns represent individual, “countable” elements. </a:t>
            </a:r>
          </a:p>
          <a:p>
            <a:pPr marL="342900" indent="-342900" algn="l">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For example, </a:t>
            </a:r>
            <a:r>
              <a:rPr lang="en-US" b="0" i="1" u="none" strike="noStrike" baseline="0" dirty="0">
                <a:latin typeface="Times New Roman" panose="02020603050405020304" pitchFamily="18" charset="0"/>
                <a:cs typeface="Times New Roman" panose="02020603050405020304" pitchFamily="18" charset="0"/>
              </a:rPr>
              <a:t>apple </a:t>
            </a:r>
            <a:r>
              <a:rPr lang="en-US" b="0" i="0" u="none" strike="noStrike" baseline="0" dirty="0">
                <a:latin typeface="Times New Roman" panose="02020603050405020304" pitchFamily="18" charset="0"/>
                <a:cs typeface="Times New Roman" panose="02020603050405020304" pitchFamily="18" charset="0"/>
              </a:rPr>
              <a:t>is a count noun.</a:t>
            </a: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 “Mass nouns” usually can’t be counted in the same way. </a:t>
            </a:r>
          </a:p>
          <a:p>
            <a:pPr marL="342900" indent="-342900" algn="l">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For example </a:t>
            </a:r>
            <a:r>
              <a:rPr lang="en-US" b="0" i="1" u="none" strike="noStrike" baseline="0" dirty="0">
                <a:latin typeface="Times New Roman" panose="02020603050405020304" pitchFamily="18" charset="0"/>
                <a:cs typeface="Times New Roman" panose="02020603050405020304" pitchFamily="18" charset="0"/>
              </a:rPr>
              <a:t>sincerity </a:t>
            </a:r>
            <a:r>
              <a:rPr lang="en-US" b="0" i="0" u="none" strike="noStrike" baseline="0" dirty="0">
                <a:latin typeface="Times New Roman" panose="02020603050405020304" pitchFamily="18" charset="0"/>
                <a:cs typeface="Times New Roman" panose="02020603050405020304" pitchFamily="18" charset="0"/>
              </a:rPr>
              <a:t>and </a:t>
            </a:r>
            <a:r>
              <a:rPr lang="en-US" b="0" i="1" u="none" strike="noStrike" baseline="0" dirty="0">
                <a:latin typeface="Times New Roman" panose="02020603050405020304" pitchFamily="18" charset="0"/>
                <a:cs typeface="Times New Roman" panose="02020603050405020304" pitchFamily="18" charset="0"/>
              </a:rPr>
              <a:t>air </a:t>
            </a:r>
            <a:r>
              <a:rPr lang="en-US" b="0" i="0" u="none" strike="noStrike" baseline="0" dirty="0">
                <a:latin typeface="Times New Roman" panose="02020603050405020304" pitchFamily="18" charset="0"/>
                <a:cs typeface="Times New Roman" panose="02020603050405020304" pitchFamily="18" charset="0"/>
              </a:rPr>
              <a:t>are mass nouns. There are two easy distributional tests to distinguish between mass and count nouns.</a:t>
            </a: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Mass nouns take the quantifier </a:t>
            </a:r>
            <a:r>
              <a:rPr lang="en-US" b="0" i="1" u="none" strike="noStrike" baseline="0" dirty="0">
                <a:latin typeface="Times New Roman" panose="02020603050405020304" pitchFamily="18" charset="0"/>
                <a:cs typeface="Times New Roman" panose="02020603050405020304" pitchFamily="18" charset="0"/>
              </a:rPr>
              <a:t>much</a:t>
            </a:r>
            <a:r>
              <a:rPr lang="en-US" b="0" i="0" u="none" strike="noStrike" baseline="0" dirty="0">
                <a:latin typeface="Times New Roman" panose="02020603050405020304" pitchFamily="18" charset="0"/>
                <a:cs typeface="Times New Roman" panose="02020603050405020304" pitchFamily="18" charset="0"/>
              </a:rPr>
              <a:t>, while count nouns take </a:t>
            </a:r>
            <a:r>
              <a:rPr lang="en-US" b="0" i="1" u="none" strike="noStrike" baseline="0" dirty="0">
                <a:latin typeface="Times New Roman" panose="02020603050405020304" pitchFamily="18" charset="0"/>
                <a:cs typeface="Times New Roman" panose="02020603050405020304" pitchFamily="18" charset="0"/>
              </a:rPr>
              <a:t>many</a:t>
            </a:r>
            <a:r>
              <a:rPr lang="en-US" b="0" i="0" u="none" strike="noStrike" baseline="0" dirty="0">
                <a:latin typeface="Times New Roman" panose="02020603050405020304" pitchFamily="18" charset="0"/>
                <a:cs typeface="Times New Roman" panose="02020603050405020304" pitchFamily="18" charset="0"/>
              </a:rPr>
              <a:t>.</a:t>
            </a:r>
          </a:p>
          <a:p>
            <a:pPr algn="l"/>
            <a:r>
              <a:rPr lang="en-US" b="0" i="0" u="none" strike="noStrike" baseline="0" dirty="0">
                <a:latin typeface="Times New Roman" panose="02020603050405020304" pitchFamily="18" charset="0"/>
                <a:cs typeface="Times New Roman" panose="02020603050405020304" pitchFamily="18" charset="0"/>
              </a:rPr>
              <a:t>3) a)   many apples</a:t>
            </a:r>
          </a:p>
          <a:p>
            <a:pPr algn="l"/>
            <a:r>
              <a:rPr lang="en-US" b="0" i="0" u="none" strike="noStrike" baseline="0" dirty="0">
                <a:latin typeface="Times New Roman" panose="02020603050405020304" pitchFamily="18" charset="0"/>
                <a:cs typeface="Times New Roman" panose="02020603050405020304" pitchFamily="18" charset="0"/>
              </a:rPr>
              <a:t>    b)    *much apples/apple11</a:t>
            </a:r>
          </a:p>
          <a:p>
            <a:pPr algn="l"/>
            <a:r>
              <a:rPr lang="en-US" b="0" i="0" u="none" strike="noStrike" baseline="0" dirty="0">
                <a:latin typeface="Times New Roman" panose="02020603050405020304" pitchFamily="18" charset="0"/>
                <a:cs typeface="Times New Roman" panose="02020603050405020304" pitchFamily="18" charset="0"/>
              </a:rPr>
              <a:t>    c)   *many sincerity</a:t>
            </a:r>
          </a:p>
          <a:p>
            <a:pPr algn="l"/>
            <a:r>
              <a:rPr lang="en-US" b="0" i="0" u="none" strike="noStrike" baseline="0" dirty="0">
                <a:latin typeface="Times New Roman" panose="02020603050405020304" pitchFamily="18" charset="0"/>
                <a:cs typeface="Times New Roman" panose="02020603050405020304" pitchFamily="18" charset="0"/>
              </a:rPr>
              <a:t>    d)   *many air</a:t>
            </a:r>
          </a:p>
          <a:p>
            <a:pPr algn="l"/>
            <a:r>
              <a:rPr lang="en-US" b="0" i="0" u="none" strike="noStrike" baseline="0" dirty="0">
                <a:latin typeface="Times New Roman" panose="02020603050405020304" pitchFamily="18" charset="0"/>
                <a:cs typeface="Times New Roman" panose="02020603050405020304" pitchFamily="18" charset="0"/>
              </a:rPr>
              <a:t>    e)   much sincerity</a:t>
            </a:r>
          </a:p>
          <a:p>
            <a:pPr algn="l"/>
            <a:r>
              <a:rPr lang="en-US" b="0" i="0" u="none" strike="noStrike" baseline="0" dirty="0">
                <a:latin typeface="Times New Roman" panose="02020603050405020304" pitchFamily="18" charset="0"/>
                <a:cs typeface="Times New Roman" panose="02020603050405020304" pitchFamily="18" charset="0"/>
              </a:rPr>
              <a:t>    f)    much air</a:t>
            </a:r>
          </a:p>
          <a:p>
            <a:pPr marL="342900" indent="-342900" algn="l">
              <a:buFont typeface="Wingdings" panose="05000000000000000000" pitchFamily="2" charset="2"/>
              <a:buChar char="Ø"/>
            </a:pPr>
            <a:endParaRPr lang="en-US" b="0" i="0" u="none" strike="noStrike" baseline="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50</a:t>
            </a:fld>
            <a:endParaRPr lang="en-IN"/>
          </a:p>
        </p:txBody>
      </p:sp>
    </p:spTree>
    <p:extLst>
      <p:ext uri="{BB962C8B-B14F-4D97-AF65-F5344CB8AC3E}">
        <p14:creationId xmlns:p14="http://schemas.microsoft.com/office/powerpoint/2010/main" val="24488583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573830"/>
            <a:ext cx="10695709" cy="5304456"/>
          </a:xfrm>
        </p:spPr>
        <p:txBody>
          <a:bodyPr>
            <a:no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Like plurals, mass nouns generally don’t require a determiner, but count </a:t>
            </a:r>
            <a:r>
              <a:rPr lang="en-IN" sz="2000" b="0" i="0" u="none" strike="noStrike" baseline="0" dirty="0">
                <a:latin typeface="Times New Roman" panose="02020603050405020304" pitchFamily="18" charset="0"/>
                <a:cs typeface="Times New Roman" panose="02020603050405020304" pitchFamily="18" charset="0"/>
              </a:rPr>
              <a:t>nouns do:</a:t>
            </a:r>
          </a:p>
          <a:p>
            <a:pPr algn="l"/>
            <a:r>
              <a:rPr lang="en-IN" sz="2000" b="0" i="0" u="none" strike="noStrike" baseline="0" dirty="0">
                <a:latin typeface="Times New Roman" panose="02020603050405020304" pitchFamily="18" charset="0"/>
                <a:cs typeface="Times New Roman" panose="02020603050405020304" pitchFamily="18" charset="0"/>
              </a:rPr>
              <a:t>4)   *I ate apple.</a:t>
            </a:r>
          </a:p>
          <a:p>
            <a:pPr lvl="1" algn="l"/>
            <a:r>
              <a:rPr lang="en-IN" b="0" i="0" u="none" strike="noStrike" baseline="0" dirty="0">
                <a:latin typeface="Times New Roman" panose="02020603050405020304" pitchFamily="18" charset="0"/>
                <a:cs typeface="Times New Roman" panose="02020603050405020304" pitchFamily="18" charset="0"/>
              </a:rPr>
              <a:t>I ate the (an) apple.</a:t>
            </a:r>
          </a:p>
          <a:p>
            <a:pPr lvl="1" algn="l"/>
            <a:r>
              <a:rPr lang="en-IN" b="0" i="0" u="none" strike="noStrike" baseline="0" dirty="0">
                <a:latin typeface="Times New Roman" panose="02020603050405020304" pitchFamily="18" charset="0"/>
                <a:cs typeface="Times New Roman" panose="02020603050405020304" pitchFamily="18" charset="0"/>
              </a:rPr>
              <a:t>I ate sugar.</a:t>
            </a:r>
          </a:p>
          <a:p>
            <a:pPr lvl="1" algn="l"/>
            <a:r>
              <a:rPr lang="en-IN" b="0" i="0" u="none" strike="noStrike" baseline="0" dirty="0">
                <a:latin typeface="Times New Roman" panose="02020603050405020304" pitchFamily="18" charset="0"/>
                <a:cs typeface="Times New Roman" panose="02020603050405020304" pitchFamily="18" charset="0"/>
              </a:rPr>
              <a:t>I ate the sugar.</a:t>
            </a:r>
          </a:p>
          <a:p>
            <a:pPr lvl="1" algn="l"/>
            <a:r>
              <a:rPr lang="en-US" b="0" i="0" u="none" strike="noStrike" baseline="0" dirty="0">
                <a:latin typeface="Times New Roman" panose="02020603050405020304" pitchFamily="18" charset="0"/>
                <a:cs typeface="Times New Roman" panose="02020603050405020304" pitchFamily="18" charset="0"/>
              </a:rPr>
              <a:t>He is filled with sincerity.</a:t>
            </a:r>
          </a:p>
          <a:p>
            <a:pPr lvl="1" algn="l"/>
            <a:r>
              <a:rPr lang="en-IN" b="0" i="0" u="none" strike="noStrike" baseline="0" dirty="0">
                <a:latin typeface="Times New Roman" panose="02020603050405020304" pitchFamily="18" charset="0"/>
                <a:cs typeface="Times New Roman" panose="02020603050405020304" pitchFamily="18" charset="0"/>
              </a:rPr>
              <a:t>I doubt his sincerity.</a:t>
            </a:r>
          </a:p>
          <a:p>
            <a:pPr lvl="1" algn="l"/>
            <a:endParaRPr lang="en-IN" b="0" i="0" u="none" strike="noStrike" baseline="0" dirty="0">
              <a:latin typeface="Times New Roman" panose="02020603050405020304" pitchFamily="18" charset="0"/>
              <a:cs typeface="Times New Roman" panose="02020603050405020304" pitchFamily="18" charset="0"/>
            </a:endParaRPr>
          </a:p>
          <a:p>
            <a:pPr lvl="1" algn="l"/>
            <a:r>
              <a:rPr lang="en-US" b="0" i="0" u="none" strike="noStrike" baseline="0" dirty="0">
                <a:latin typeface="Times New Roman" panose="02020603050405020304" pitchFamily="18" charset="0"/>
                <a:cs typeface="Times New Roman" panose="02020603050405020304" pitchFamily="18" charset="0"/>
              </a:rPr>
              <a:t>We distinguish between count and mass nouns using the feature [±count].</a:t>
            </a:r>
          </a:p>
          <a:p>
            <a:pPr lvl="1" algn="l"/>
            <a:endParaRPr lang="en-IN" b="0" i="0" u="none" strike="noStrike" baseline="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51</a:t>
            </a:fld>
            <a:endParaRPr lang="en-IN"/>
          </a:p>
        </p:txBody>
      </p:sp>
    </p:spTree>
    <p:extLst>
      <p:ext uri="{BB962C8B-B14F-4D97-AF65-F5344CB8AC3E}">
        <p14:creationId xmlns:p14="http://schemas.microsoft.com/office/powerpoint/2010/main" val="19717699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111346" cy="5782520"/>
          </a:xfrm>
        </p:spPr>
        <p:txBody>
          <a:bodyPr>
            <a:normAutofit lnSpcReduction="10000"/>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Proper names  and common nouns</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Proper nouns are the names of specific individuals, things, places, companies, etc. People: John, Mary</a:t>
            </a:r>
          </a:p>
          <a:p>
            <a:pPr marL="800100" lvl="1" indent="-342900" algn="l">
              <a:lnSpc>
                <a:spcPct val="15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Places: London, Delhi</a:t>
            </a:r>
          </a:p>
          <a:p>
            <a:pPr marL="800100" lvl="1" indent="-342900" algn="l">
              <a:lnSpc>
                <a:spcPct val="15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Things: The Statue of Liberty</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Common nouns are general: they usually name classes of things, people, and places rather than specific things, people, and places.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Proper nouns are not modified by determiners (*the John)</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But common nouns can be modified by determiners (the dog)</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are some exceptions to this generalization.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when referring to a family it’s common to say </a:t>
            </a:r>
            <a:r>
              <a:rPr lang="en-US" b="1" i="1" dirty="0">
                <a:latin typeface="Times New Roman" panose="02020603050405020304" pitchFamily="18" charset="0"/>
                <a:cs typeface="Times New Roman" panose="02020603050405020304" pitchFamily="18" charset="0"/>
              </a:rPr>
              <a:t>the </a:t>
            </a:r>
            <a:r>
              <a:rPr lang="en-US" b="1" i="1" dirty="0" err="1">
                <a:latin typeface="Times New Roman" panose="02020603050405020304" pitchFamily="18" charset="0"/>
                <a:cs typeface="Times New Roman" panose="02020603050405020304" pitchFamily="18" charset="0"/>
              </a:rPr>
              <a:t>Ambanis</a:t>
            </a:r>
            <a:r>
              <a:rPr lang="en-US"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52</a:t>
            </a:fld>
            <a:endParaRPr lang="en-IN"/>
          </a:p>
        </p:txBody>
      </p:sp>
    </p:spTree>
    <p:extLst>
      <p:ext uri="{BB962C8B-B14F-4D97-AF65-F5344CB8AC3E}">
        <p14:creationId xmlns:p14="http://schemas.microsoft.com/office/powerpoint/2010/main" val="23747784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However, in other languages, proper names can take determiners.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example, in some dialects of Spanish, </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it is okay to say </a:t>
            </a:r>
            <a:r>
              <a:rPr lang="en-US" b="1" i="1" dirty="0">
                <a:latin typeface="Times New Roman" panose="02020603050405020304" pitchFamily="18" charset="0"/>
                <a:cs typeface="Times New Roman" panose="02020603050405020304" pitchFamily="18" charset="0"/>
              </a:rPr>
              <a:t>La Rosamaria  </a:t>
            </a:r>
            <a:r>
              <a:rPr lang="en-US" dirty="0">
                <a:latin typeface="Times New Roman" panose="02020603050405020304" pitchFamily="18" charset="0"/>
                <a:cs typeface="Times New Roman" panose="02020603050405020304" pitchFamily="18" charset="0"/>
              </a:rPr>
              <a:t>“the Rosemary”.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necessary, we can  distinguish  proper  names  from  common  nouns using  the  feature [±PROPER], although this feature is less useful than the others.</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53</a:t>
            </a:fld>
            <a:endParaRPr lang="en-IN"/>
          </a:p>
        </p:txBody>
      </p:sp>
    </p:spTree>
    <p:extLst>
      <p:ext uri="{BB962C8B-B14F-4D97-AF65-F5344CB8AC3E}">
        <p14:creationId xmlns:p14="http://schemas.microsoft.com/office/powerpoint/2010/main" val="39002677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573830"/>
            <a:ext cx="10873839" cy="5782520"/>
          </a:xfrm>
        </p:spPr>
        <p:txBody>
          <a:bodyPr>
            <a:no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Common Nouns can be subdivided into Countable and Uncountable</a:t>
            </a:r>
          </a:p>
          <a:p>
            <a:pPr algn="l"/>
            <a:r>
              <a:rPr lang="en-US" sz="2000" dirty="0">
                <a:latin typeface="Times New Roman" panose="02020603050405020304" pitchFamily="18" charset="0"/>
                <a:cs typeface="Times New Roman" panose="02020603050405020304" pitchFamily="18" charset="0"/>
              </a:rPr>
              <a:t>                                                                      NOUN</a:t>
            </a:r>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Common noun                                      Proper noun</a:t>
            </a:r>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Countable          Uncountable noun</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Animate         Inanimate</a:t>
            </a:r>
            <a:endParaRPr lang="en-US"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      Animate                  Inanimate                             Human  Non-human        Egypt</a:t>
            </a:r>
          </a:p>
          <a:p>
            <a:pPr algn="l"/>
            <a:r>
              <a:rPr lang="en-IN" sz="2000" dirty="0">
                <a:latin typeface="Times New Roman" panose="02020603050405020304" pitchFamily="18" charset="0"/>
                <a:cs typeface="Times New Roman" panose="02020603050405020304" pitchFamily="18" charset="0"/>
              </a:rPr>
              <a:t>Human   Non-human      book                                  John          Fido (pet)</a:t>
            </a:r>
          </a:p>
          <a:p>
            <a:pPr algn="l"/>
            <a:r>
              <a:rPr lang="en-IN" sz="2000" dirty="0">
                <a:latin typeface="Times New Roman" panose="02020603050405020304" pitchFamily="18" charset="0"/>
                <a:cs typeface="Times New Roman" panose="02020603050405020304" pitchFamily="18" charset="0"/>
              </a:rPr>
              <a:t>Boy           dog</a:t>
            </a:r>
          </a:p>
          <a:p>
            <a:pPr algn="l"/>
            <a:r>
              <a:rPr lang="en-IN" sz="2000" dirty="0">
                <a:latin typeface="Times New Roman" panose="02020603050405020304" pitchFamily="18" charset="0"/>
                <a:cs typeface="Times New Roman" panose="02020603050405020304" pitchFamily="18" charset="0"/>
              </a:rPr>
              <a:t>                             Abstract                                                    Concrete</a:t>
            </a:r>
          </a:p>
          <a:p>
            <a:pPr algn="l"/>
            <a:r>
              <a:rPr lang="en-IN" sz="2000" dirty="0">
                <a:latin typeface="Times New Roman" panose="02020603050405020304" pitchFamily="18" charset="0"/>
                <a:cs typeface="Times New Roman" panose="02020603050405020304" pitchFamily="18" charset="0"/>
              </a:rPr>
              <a:t>Lacking SG          Lacking PL                                Lacking SG                           Lacking PL</a:t>
            </a:r>
          </a:p>
          <a:p>
            <a:pPr algn="l"/>
            <a:r>
              <a:rPr lang="en-IN" sz="2000" dirty="0">
                <a:latin typeface="Times New Roman" panose="02020603050405020304" pitchFamily="18" charset="0"/>
                <a:cs typeface="Times New Roman" panose="02020603050405020304" pitchFamily="18" charset="0"/>
              </a:rPr>
              <a:t>Congratulations    goodness                     Animate                  Inanimate                   copper</a:t>
            </a:r>
          </a:p>
          <a:p>
            <a:pPr algn="l"/>
            <a:r>
              <a:rPr lang="en-IN" sz="2000" dirty="0">
                <a:latin typeface="Times New Roman" panose="02020603050405020304" pitchFamily="18" charset="0"/>
                <a:cs typeface="Times New Roman" panose="02020603050405020304" pitchFamily="18" charset="0"/>
              </a:rPr>
              <a:t>Thanks                  shame           Human        Non-human           goods                       wheat</a:t>
            </a:r>
          </a:p>
          <a:p>
            <a:pPr algn="l"/>
            <a:r>
              <a:rPr lang="en-IN" sz="2000" dirty="0">
                <a:latin typeface="Times New Roman" panose="02020603050405020304" pitchFamily="18" charset="0"/>
                <a:cs typeface="Times New Roman" panose="02020603050405020304" pitchFamily="18" charset="0"/>
              </a:rPr>
              <a:t>(Good) wishes                              police             cattle                particulars</a:t>
            </a:r>
          </a:p>
          <a:p>
            <a:pPr algn="l"/>
            <a:r>
              <a:rPr lang="en-IN" sz="2000" dirty="0">
                <a:latin typeface="Times New Roman" panose="02020603050405020304" pitchFamily="18" charset="0"/>
                <a:cs typeface="Times New Roman" panose="02020603050405020304" pitchFamily="18" charset="0"/>
              </a:rPr>
              <a:t>(Best) wishes                                people             </a:t>
            </a:r>
            <a:r>
              <a:rPr lang="en-IN" sz="2000" dirty="0" err="1">
                <a:latin typeface="Times New Roman" panose="02020603050405020304" pitchFamily="18" charset="0"/>
                <a:cs typeface="Times New Roman" panose="02020603050405020304" pitchFamily="18" charset="0"/>
              </a:rPr>
              <a:t>vamin</a:t>
            </a:r>
            <a:r>
              <a:rPr lang="en-IN" sz="2000" dirty="0">
                <a:latin typeface="Times New Roman" panose="02020603050405020304" pitchFamily="18" charset="0"/>
                <a:cs typeface="Times New Roman" panose="02020603050405020304" pitchFamily="18" charset="0"/>
              </a:rPr>
              <a:t>                remains</a:t>
            </a:r>
          </a:p>
          <a:p>
            <a:pPr algn="l"/>
            <a:r>
              <a:rPr lang="en-IN" sz="2000" dirty="0">
                <a:latin typeface="Times New Roman" panose="02020603050405020304" pitchFamily="18" charset="0"/>
                <a:cs typeface="Times New Roman" panose="02020603050405020304" pitchFamily="18" charset="0"/>
              </a:rPr>
              <a:t>                                                                                                        valuables</a:t>
            </a:r>
          </a:p>
          <a:p>
            <a:pPr algn="l"/>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                 </a:t>
            </a:r>
            <a:endParaRPr lang="en-IN" sz="2000" b="0" i="0" u="none" strike="noStrike" baseline="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54</a:t>
            </a:fld>
            <a:endParaRPr lang="en-IN"/>
          </a:p>
        </p:txBody>
      </p:sp>
      <p:cxnSp>
        <p:nvCxnSpPr>
          <p:cNvPr id="6" name="Straight Arrow Connector 5">
            <a:extLst>
              <a:ext uri="{FF2B5EF4-FFF2-40B4-BE49-F238E27FC236}">
                <a16:creationId xmlns:a16="http://schemas.microsoft.com/office/drawing/2014/main" id="{E49345F6-0E5F-6128-F7E7-B7E42AA25F65}"/>
              </a:ext>
            </a:extLst>
          </p:cNvPr>
          <p:cNvCxnSpPr>
            <a:cxnSpLocks/>
          </p:cNvCxnSpPr>
          <p:nvPr/>
        </p:nvCxnSpPr>
        <p:spPr>
          <a:xfrm flipH="1">
            <a:off x="3686794" y="2079707"/>
            <a:ext cx="1443346" cy="134929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FAB377C-DEFC-6D6F-D514-0DD73188E749}"/>
              </a:ext>
            </a:extLst>
          </p:cNvPr>
          <p:cNvCxnSpPr>
            <a:cxnSpLocks/>
          </p:cNvCxnSpPr>
          <p:nvPr/>
        </p:nvCxnSpPr>
        <p:spPr>
          <a:xfrm flipH="1">
            <a:off x="1409207" y="2381003"/>
            <a:ext cx="368134" cy="3429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ACE7891-5706-D5DE-50E2-6983391B1810}"/>
              </a:ext>
            </a:extLst>
          </p:cNvPr>
          <p:cNvCxnSpPr>
            <a:cxnSpLocks/>
          </p:cNvCxnSpPr>
          <p:nvPr/>
        </p:nvCxnSpPr>
        <p:spPr>
          <a:xfrm>
            <a:off x="1777341" y="2371643"/>
            <a:ext cx="381991" cy="3523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290555A-13C0-20A5-199B-3D638F2C504F}"/>
              </a:ext>
            </a:extLst>
          </p:cNvPr>
          <p:cNvCxnSpPr>
            <a:cxnSpLocks/>
          </p:cNvCxnSpPr>
          <p:nvPr/>
        </p:nvCxnSpPr>
        <p:spPr>
          <a:xfrm>
            <a:off x="2835233" y="2019342"/>
            <a:ext cx="381991" cy="3523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01382DB-E203-15C6-EE95-B61DFC92E36E}"/>
              </a:ext>
            </a:extLst>
          </p:cNvPr>
          <p:cNvCxnSpPr>
            <a:cxnSpLocks/>
          </p:cNvCxnSpPr>
          <p:nvPr/>
        </p:nvCxnSpPr>
        <p:spPr>
          <a:xfrm flipH="1">
            <a:off x="2244437" y="2001528"/>
            <a:ext cx="368134" cy="3429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9897884-0FE8-D41A-0D04-2508054D916C}"/>
              </a:ext>
            </a:extLst>
          </p:cNvPr>
          <p:cNvCxnSpPr>
            <a:cxnSpLocks/>
          </p:cNvCxnSpPr>
          <p:nvPr/>
        </p:nvCxnSpPr>
        <p:spPr>
          <a:xfrm>
            <a:off x="3786249" y="2371643"/>
            <a:ext cx="0" cy="3557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403ED50-7C7A-97D2-BEBC-644190DD039C}"/>
              </a:ext>
            </a:extLst>
          </p:cNvPr>
          <p:cNvCxnSpPr>
            <a:cxnSpLocks/>
          </p:cNvCxnSpPr>
          <p:nvPr/>
        </p:nvCxnSpPr>
        <p:spPr>
          <a:xfrm>
            <a:off x="2244437" y="2755612"/>
            <a:ext cx="0" cy="3557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A2B05C-C848-7A1A-4595-6875BA33D521}"/>
              </a:ext>
            </a:extLst>
          </p:cNvPr>
          <p:cNvCxnSpPr>
            <a:cxnSpLocks/>
          </p:cNvCxnSpPr>
          <p:nvPr/>
        </p:nvCxnSpPr>
        <p:spPr>
          <a:xfrm>
            <a:off x="1197429" y="2813277"/>
            <a:ext cx="0" cy="3557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6D2021E-5707-AD56-AC5F-225629550785}"/>
              </a:ext>
            </a:extLst>
          </p:cNvPr>
          <p:cNvCxnSpPr>
            <a:cxnSpLocks/>
          </p:cNvCxnSpPr>
          <p:nvPr/>
        </p:nvCxnSpPr>
        <p:spPr>
          <a:xfrm flipH="1">
            <a:off x="3215246" y="1558183"/>
            <a:ext cx="368134" cy="3429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A11709E-7CEE-7484-9AD0-FA28F20A80F6}"/>
              </a:ext>
            </a:extLst>
          </p:cNvPr>
          <p:cNvCxnSpPr>
            <a:cxnSpLocks/>
          </p:cNvCxnSpPr>
          <p:nvPr/>
        </p:nvCxnSpPr>
        <p:spPr>
          <a:xfrm>
            <a:off x="3906982" y="1558183"/>
            <a:ext cx="381991" cy="3523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97BAF68-DDF4-675D-BE72-ACD5E7DA0F52}"/>
              </a:ext>
            </a:extLst>
          </p:cNvPr>
          <p:cNvCxnSpPr>
            <a:cxnSpLocks/>
          </p:cNvCxnSpPr>
          <p:nvPr/>
        </p:nvCxnSpPr>
        <p:spPr>
          <a:xfrm>
            <a:off x="5123213" y="2061358"/>
            <a:ext cx="1417616" cy="136764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59B3305-211D-2A95-3819-59F60F9F5016}"/>
              </a:ext>
            </a:extLst>
          </p:cNvPr>
          <p:cNvCxnSpPr>
            <a:cxnSpLocks/>
          </p:cNvCxnSpPr>
          <p:nvPr/>
        </p:nvCxnSpPr>
        <p:spPr>
          <a:xfrm flipH="1">
            <a:off x="4667003" y="1299087"/>
            <a:ext cx="1025234" cy="2590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F9DC5D5-2356-A16C-830C-9D94D4F8E159}"/>
              </a:ext>
            </a:extLst>
          </p:cNvPr>
          <p:cNvCxnSpPr>
            <a:cxnSpLocks/>
          </p:cNvCxnSpPr>
          <p:nvPr/>
        </p:nvCxnSpPr>
        <p:spPr>
          <a:xfrm>
            <a:off x="5692237" y="1299087"/>
            <a:ext cx="1516084" cy="3404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2E04675-8533-A5EB-2394-69D236FBBB6D}"/>
              </a:ext>
            </a:extLst>
          </p:cNvPr>
          <p:cNvCxnSpPr>
            <a:cxnSpLocks/>
          </p:cNvCxnSpPr>
          <p:nvPr/>
        </p:nvCxnSpPr>
        <p:spPr>
          <a:xfrm>
            <a:off x="7821876" y="1584449"/>
            <a:ext cx="381991" cy="3523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927D287-2C23-9D16-499F-5D19646F5C41}"/>
              </a:ext>
            </a:extLst>
          </p:cNvPr>
          <p:cNvCxnSpPr>
            <a:cxnSpLocks/>
          </p:cNvCxnSpPr>
          <p:nvPr/>
        </p:nvCxnSpPr>
        <p:spPr>
          <a:xfrm flipH="1">
            <a:off x="7453742" y="1593809"/>
            <a:ext cx="368134" cy="3429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60108D-743D-47E3-D0B5-6DB2F9A02526}"/>
              </a:ext>
            </a:extLst>
          </p:cNvPr>
          <p:cNvCxnSpPr>
            <a:cxnSpLocks/>
          </p:cNvCxnSpPr>
          <p:nvPr/>
        </p:nvCxnSpPr>
        <p:spPr>
          <a:xfrm flipH="1">
            <a:off x="6667995" y="1937822"/>
            <a:ext cx="368134" cy="3429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A05CF57-E3DD-B12B-1C7F-0D5FDF84F8E7}"/>
              </a:ext>
            </a:extLst>
          </p:cNvPr>
          <p:cNvCxnSpPr>
            <a:cxnSpLocks/>
          </p:cNvCxnSpPr>
          <p:nvPr/>
        </p:nvCxnSpPr>
        <p:spPr>
          <a:xfrm>
            <a:off x="7013367" y="2012499"/>
            <a:ext cx="381991" cy="3523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A3A1757-9779-69FB-ECC0-1E39EE538DED}"/>
              </a:ext>
            </a:extLst>
          </p:cNvPr>
          <p:cNvCxnSpPr>
            <a:cxnSpLocks/>
          </p:cNvCxnSpPr>
          <p:nvPr/>
        </p:nvCxnSpPr>
        <p:spPr>
          <a:xfrm>
            <a:off x="9045039" y="1961387"/>
            <a:ext cx="0" cy="3557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6FF67F8-C82F-55F8-693A-06C10FE79465}"/>
              </a:ext>
            </a:extLst>
          </p:cNvPr>
          <p:cNvCxnSpPr>
            <a:cxnSpLocks/>
          </p:cNvCxnSpPr>
          <p:nvPr/>
        </p:nvCxnSpPr>
        <p:spPr>
          <a:xfrm>
            <a:off x="7736774" y="2405268"/>
            <a:ext cx="0" cy="3557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5925C57-2286-D0FB-D06D-49ECDE03A6EA}"/>
              </a:ext>
            </a:extLst>
          </p:cNvPr>
          <p:cNvCxnSpPr>
            <a:cxnSpLocks/>
          </p:cNvCxnSpPr>
          <p:nvPr/>
        </p:nvCxnSpPr>
        <p:spPr>
          <a:xfrm>
            <a:off x="6406736" y="2344469"/>
            <a:ext cx="0" cy="3557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700A33B-6CF4-2722-6FE0-8F26D89EF5BD}"/>
              </a:ext>
            </a:extLst>
          </p:cNvPr>
          <p:cNvCxnSpPr>
            <a:cxnSpLocks/>
          </p:cNvCxnSpPr>
          <p:nvPr/>
        </p:nvCxnSpPr>
        <p:spPr>
          <a:xfrm flipH="1">
            <a:off x="2244437" y="3621974"/>
            <a:ext cx="590796" cy="3087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282ADBD-6937-86EC-2F70-21B141D5EECD}"/>
              </a:ext>
            </a:extLst>
          </p:cNvPr>
          <p:cNvCxnSpPr>
            <a:cxnSpLocks/>
          </p:cNvCxnSpPr>
          <p:nvPr/>
        </p:nvCxnSpPr>
        <p:spPr>
          <a:xfrm>
            <a:off x="2835233" y="3541176"/>
            <a:ext cx="381991" cy="3523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8068181-7C64-D39B-6640-EFCC05A80982}"/>
              </a:ext>
            </a:extLst>
          </p:cNvPr>
          <p:cNvCxnSpPr>
            <a:cxnSpLocks/>
          </p:cNvCxnSpPr>
          <p:nvPr/>
        </p:nvCxnSpPr>
        <p:spPr>
          <a:xfrm>
            <a:off x="3215246" y="3930732"/>
            <a:ext cx="0" cy="3557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5D5C972-6F4D-EDC1-C4D8-635BA7A6B465}"/>
              </a:ext>
            </a:extLst>
          </p:cNvPr>
          <p:cNvCxnSpPr>
            <a:cxnSpLocks/>
          </p:cNvCxnSpPr>
          <p:nvPr/>
        </p:nvCxnSpPr>
        <p:spPr>
          <a:xfrm>
            <a:off x="1465616" y="4108593"/>
            <a:ext cx="0" cy="2471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E02D62A-CE6F-6CB0-9CAF-2497ABCC703F}"/>
              </a:ext>
            </a:extLst>
          </p:cNvPr>
          <p:cNvCxnSpPr>
            <a:cxnSpLocks/>
          </p:cNvCxnSpPr>
          <p:nvPr/>
        </p:nvCxnSpPr>
        <p:spPr>
          <a:xfrm>
            <a:off x="5308270" y="4355727"/>
            <a:ext cx="299855" cy="3542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3B72194-7818-2840-2BA6-967452E551C1}"/>
              </a:ext>
            </a:extLst>
          </p:cNvPr>
          <p:cNvCxnSpPr>
            <a:cxnSpLocks/>
          </p:cNvCxnSpPr>
          <p:nvPr/>
        </p:nvCxnSpPr>
        <p:spPr>
          <a:xfrm flipH="1">
            <a:off x="4713022" y="4401249"/>
            <a:ext cx="590796" cy="3087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35F102A-7557-C248-94F8-3C8CBD1F130A}"/>
              </a:ext>
            </a:extLst>
          </p:cNvPr>
          <p:cNvCxnSpPr>
            <a:cxnSpLocks/>
          </p:cNvCxnSpPr>
          <p:nvPr/>
        </p:nvCxnSpPr>
        <p:spPr>
          <a:xfrm flipH="1">
            <a:off x="5903030" y="4046969"/>
            <a:ext cx="590796" cy="3087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FC756BA-3096-FD2D-5FF0-EA238F6E4037}"/>
              </a:ext>
            </a:extLst>
          </p:cNvPr>
          <p:cNvCxnSpPr>
            <a:cxnSpLocks/>
          </p:cNvCxnSpPr>
          <p:nvPr/>
        </p:nvCxnSpPr>
        <p:spPr>
          <a:xfrm>
            <a:off x="6540829" y="4046969"/>
            <a:ext cx="516583" cy="2394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98E5EF7-6551-2903-660A-B8305DAEF84C}"/>
              </a:ext>
            </a:extLst>
          </p:cNvPr>
          <p:cNvCxnSpPr>
            <a:cxnSpLocks/>
          </p:cNvCxnSpPr>
          <p:nvPr/>
        </p:nvCxnSpPr>
        <p:spPr>
          <a:xfrm>
            <a:off x="7637809" y="4377766"/>
            <a:ext cx="0" cy="3557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FA98795-365F-5624-219C-9D8D91AC3E11}"/>
              </a:ext>
            </a:extLst>
          </p:cNvPr>
          <p:cNvCxnSpPr>
            <a:cxnSpLocks/>
          </p:cNvCxnSpPr>
          <p:nvPr/>
        </p:nvCxnSpPr>
        <p:spPr>
          <a:xfrm>
            <a:off x="9704115" y="4000004"/>
            <a:ext cx="0" cy="3557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785AE2C-6A2A-F17D-B080-72BBA4D6DF4F}"/>
              </a:ext>
            </a:extLst>
          </p:cNvPr>
          <p:cNvCxnSpPr>
            <a:cxnSpLocks/>
          </p:cNvCxnSpPr>
          <p:nvPr/>
        </p:nvCxnSpPr>
        <p:spPr>
          <a:xfrm>
            <a:off x="7866404" y="3688278"/>
            <a:ext cx="993575" cy="1761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021AFA8-F31C-071C-5B3E-0B4480EF8DE4}"/>
              </a:ext>
            </a:extLst>
          </p:cNvPr>
          <p:cNvCxnSpPr>
            <a:cxnSpLocks/>
          </p:cNvCxnSpPr>
          <p:nvPr/>
        </p:nvCxnSpPr>
        <p:spPr>
          <a:xfrm flipH="1">
            <a:off x="6893617" y="3612167"/>
            <a:ext cx="590796" cy="3087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084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algn="l">
              <a:lnSpc>
                <a:spcPct val="150000"/>
              </a:lnSpc>
              <a:spcBef>
                <a:spcPts val="0"/>
              </a:spcBef>
            </a:pPr>
            <a:r>
              <a:rPr lang="en-US" sz="2600" b="1" dirty="0">
                <a:latin typeface="Times New Roman" panose="02020603050405020304" pitchFamily="18" charset="0"/>
                <a:cs typeface="Times New Roman" panose="02020603050405020304" pitchFamily="18" charset="0"/>
              </a:rPr>
              <a:t>Pronouns and anaphors vs Lexical nouns</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classes differ from the others in that they are </a:t>
            </a:r>
            <a:r>
              <a:rPr lang="en-US" b="1" dirty="0">
                <a:latin typeface="Times New Roman" panose="02020603050405020304" pitchFamily="18" charset="0"/>
                <a:cs typeface="Times New Roman" panose="02020603050405020304" pitchFamily="18" charset="0"/>
              </a:rPr>
              <a:t>closed word class</a:t>
            </a:r>
            <a:r>
              <a:rPr lang="en-US"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They never allow determiners or adjectival modification.</a:t>
            </a:r>
          </a:p>
          <a:p>
            <a:pPr algn="l">
              <a:lnSpc>
                <a:spcPct val="150000"/>
              </a:lnSpc>
              <a:spcBef>
                <a:spcPts val="0"/>
              </a:spcBef>
            </a:pPr>
            <a:r>
              <a:rPr lang="en-US" dirty="0">
                <a:latin typeface="Times New Roman" panose="02020603050405020304" pitchFamily="18" charset="0"/>
                <a:cs typeface="Times New Roman" panose="02020603050405020304" pitchFamily="18" charset="0"/>
              </a:rPr>
              <a:t>5) a)   he                        b)   himself</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c)   *the he                d)   *the himself</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e)   *big he                f)    *big himself</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Pronouns   belong   to   the   class   [+PRONOUN,   –ANAPHOR].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Anaphors   are [+PRONOUN, +ANAPHOR].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All other nouns are [–PRONOUN, –ANAPHOR].</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55</a:t>
            </a:fld>
            <a:endParaRPr lang="en-IN"/>
          </a:p>
        </p:txBody>
      </p:sp>
    </p:spTree>
    <p:extLst>
      <p:ext uri="{BB962C8B-B14F-4D97-AF65-F5344CB8AC3E}">
        <p14:creationId xmlns:p14="http://schemas.microsoft.com/office/powerpoint/2010/main" val="1245367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Subcategories of Verbs</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are two  major  ways  in  which  we  can  divide  up  verbs into subcategories. </a:t>
            </a:r>
            <a:r>
              <a:rPr lang="en-US" b="1" dirty="0">
                <a:latin typeface="Times New Roman" panose="02020603050405020304" pitchFamily="18" charset="0"/>
                <a:cs typeface="Times New Roman" panose="02020603050405020304" pitchFamily="18" charset="0"/>
              </a:rPr>
              <a:t>One</a:t>
            </a:r>
            <a:r>
              <a:rPr lang="en-US" dirty="0">
                <a:latin typeface="Times New Roman" panose="02020603050405020304" pitchFamily="18" charset="0"/>
                <a:cs typeface="Times New Roman" panose="02020603050405020304" pitchFamily="18" charset="0"/>
              </a:rPr>
              <a:t> is along the lines of </a:t>
            </a:r>
            <a:r>
              <a:rPr lang="en-US" b="1" dirty="0">
                <a:latin typeface="Times New Roman" panose="02020603050405020304" pitchFamily="18" charset="0"/>
                <a:cs typeface="Times New Roman" panose="02020603050405020304" pitchFamily="18" charset="0"/>
              </a:rPr>
              <a:t>tense/finiteness </a:t>
            </a:r>
          </a:p>
          <a:p>
            <a:pPr algn="l">
              <a:lnSpc>
                <a:spcPct val="150000"/>
              </a:lnSpc>
              <a:spcBef>
                <a:spcPts val="0"/>
              </a:spcBef>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(i.e., whether the  verb  is  </a:t>
            </a:r>
            <a:r>
              <a:rPr lang="en-US" i="1" dirty="0">
                <a:latin typeface="Times New Roman" panose="02020603050405020304" pitchFamily="18" charset="0"/>
                <a:cs typeface="Times New Roman" panose="02020603050405020304" pitchFamily="18" charset="0"/>
              </a:rPr>
              <a:t>left,  leaves,  (will)  leave </a:t>
            </a:r>
            <a:r>
              <a:rPr lang="en-US" dirty="0">
                <a:latin typeface="Times New Roman" panose="02020603050405020304" pitchFamily="18" charset="0"/>
                <a:cs typeface="Times New Roman" panose="02020603050405020304" pitchFamily="18" charset="0"/>
              </a:rPr>
              <a:t> or  </a:t>
            </a:r>
            <a:r>
              <a:rPr lang="en-US" i="1" dirty="0">
                <a:latin typeface="Times New Roman" panose="02020603050405020304" pitchFamily="18" charset="0"/>
                <a:cs typeface="Times New Roman" panose="02020603050405020304" pitchFamily="18" charset="0"/>
              </a:rPr>
              <a:t>(to)  leave).</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other way </a:t>
            </a:r>
            <a:r>
              <a:rPr lang="en-US" dirty="0">
                <a:latin typeface="Times New Roman" panose="02020603050405020304" pitchFamily="18" charset="0"/>
                <a:cs typeface="Times New Roman" panose="02020603050405020304" pitchFamily="18" charset="0"/>
              </a:rPr>
              <a:t> is in terms of </a:t>
            </a:r>
            <a:r>
              <a:rPr lang="en-US" b="1" dirty="0">
                <a:latin typeface="Times New Roman" panose="02020603050405020304" pitchFamily="18" charset="0"/>
                <a:cs typeface="Times New Roman" panose="02020603050405020304" pitchFamily="18" charset="0"/>
              </a:rPr>
              <a:t>the number of</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noun phrases (NPs) and prepositional phrases (PPs) or  clauses  (CPs)  they  require</a:t>
            </a:r>
            <a:r>
              <a:rPr lang="en-US" dirty="0">
                <a:latin typeface="Times New Roman" panose="02020603050405020304" pitchFamily="18" charset="0"/>
                <a:cs typeface="Times New Roman" panose="02020603050405020304" pitchFamily="18" charset="0"/>
              </a:rPr>
              <a:t>.  This  second  kind  of  division  is  known as argument structure.</a:t>
            </a:r>
          </a:p>
          <a:p>
            <a:pPr marL="342900" indent="-342900" algn="l">
              <a:lnSpc>
                <a:spcPct val="15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56</a:t>
            </a:fld>
            <a:endParaRPr lang="en-IN"/>
          </a:p>
        </p:txBody>
      </p:sp>
    </p:spTree>
    <p:extLst>
      <p:ext uri="{BB962C8B-B14F-4D97-AF65-F5344CB8AC3E}">
        <p14:creationId xmlns:p14="http://schemas.microsoft.com/office/powerpoint/2010/main" val="17933521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marL="342900" indent="-342900" algn="l">
              <a:lnSpc>
                <a:spcPct val="150000"/>
              </a:lnSpc>
              <a:spcBef>
                <a:spcPts val="0"/>
              </a:spcBef>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first we need to  define some basic terms.</a:t>
            </a: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In school grammar we might have learnt that </a:t>
            </a:r>
            <a:r>
              <a:rPr lang="en-US" b="1" i="0" u="none" strike="noStrike" baseline="0" dirty="0">
                <a:latin typeface="Times New Roman" panose="02020603050405020304" pitchFamily="18" charset="0"/>
                <a:cs typeface="Times New Roman" panose="02020603050405020304" pitchFamily="18" charset="0"/>
              </a:rPr>
              <a:t>“every sentence has a subject and a predicate.” </a:t>
            </a: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This would </a:t>
            </a:r>
            <a:r>
              <a:rPr lang="en-US" dirty="0">
                <a:latin typeface="Times New Roman" panose="02020603050405020304" pitchFamily="18" charset="0"/>
                <a:cs typeface="Times New Roman" panose="02020603050405020304" pitchFamily="18" charset="0"/>
              </a:rPr>
              <a:t>mean that </a:t>
            </a:r>
            <a:r>
              <a:rPr lang="en-US" b="0" i="0" u="none" strike="noStrike" baseline="0" dirty="0">
                <a:latin typeface="Times New Roman" panose="02020603050405020304" pitchFamily="18" charset="0"/>
                <a:cs typeface="Times New Roman" panose="02020603050405020304" pitchFamily="18" charset="0"/>
              </a:rPr>
              <a:t>the subject is usually </a:t>
            </a:r>
            <a:r>
              <a:rPr lang="en-US" b="1" i="0" u="none" strike="noStrike" baseline="0" dirty="0">
                <a:latin typeface="Times New Roman" panose="02020603050405020304" pitchFamily="18" charset="0"/>
                <a:cs typeface="Times New Roman" panose="02020603050405020304" pitchFamily="18" charset="0"/>
              </a:rPr>
              <a:t>the first noun phrase </a:t>
            </a:r>
            <a:r>
              <a:rPr lang="en-US" b="0" i="0" u="none" strike="noStrike" baseline="0" dirty="0">
                <a:latin typeface="Times New Roman" panose="02020603050405020304" pitchFamily="18" charset="0"/>
                <a:cs typeface="Times New Roman" panose="02020603050405020304" pitchFamily="18" charset="0"/>
              </a:rPr>
              <a:t>(that is, the first noun and all things that go along with it), and the predicate is everything else in the sentence. </a:t>
            </a: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So for example, in (6) the subject is </a:t>
            </a:r>
            <a:r>
              <a:rPr lang="en-US" b="0" i="1" u="none" strike="noStrike" baseline="0" dirty="0">
                <a:latin typeface="Times New Roman" panose="02020603050405020304" pitchFamily="18" charset="0"/>
                <a:cs typeface="Times New Roman" panose="02020603050405020304" pitchFamily="18" charset="0"/>
              </a:rPr>
              <a:t>the dastardly phonologist</a:t>
            </a:r>
            <a:r>
              <a:rPr lang="en-US" b="0" i="0" u="none" strike="noStrike" baseline="0" dirty="0">
                <a:latin typeface="Times New Roman" panose="02020603050405020304" pitchFamily="18" charset="0"/>
                <a:cs typeface="Times New Roman" panose="02020603050405020304" pitchFamily="18" charset="0"/>
              </a:rPr>
              <a:t>, and the predicate would be </a:t>
            </a:r>
            <a:r>
              <a:rPr lang="en-US" b="0" i="1" u="none" strike="noStrike" baseline="0" dirty="0">
                <a:latin typeface="Times New Roman" panose="02020603050405020304" pitchFamily="18" charset="0"/>
                <a:cs typeface="Times New Roman" panose="02020603050405020304" pitchFamily="18" charset="0"/>
              </a:rPr>
              <a:t>stole the syntactician’s lunch</a:t>
            </a:r>
            <a:r>
              <a:rPr lang="en-US" b="0" i="0" u="none" strike="noStrike" baseline="0" dirty="0">
                <a:latin typeface="Times New Roman" panose="02020603050405020304" pitchFamily="18" charset="0"/>
                <a:cs typeface="Times New Roman" panose="02020603050405020304" pitchFamily="18" charset="0"/>
              </a:rPr>
              <a:t>.</a:t>
            </a:r>
            <a:endParaRPr lang="en-IN" b="0" i="0" u="none" strike="noStrike" baseline="0" dirty="0">
              <a:latin typeface="Times New Roman" panose="02020603050405020304" pitchFamily="18" charset="0"/>
              <a:cs typeface="Times New Roman" panose="02020603050405020304" pitchFamily="18" charset="0"/>
            </a:endParaRPr>
          </a:p>
          <a:p>
            <a:pPr marR="13950" algn="l"/>
            <a:r>
              <a:rPr lang="en-US" b="0" i="0" u="none" strike="noStrike" baseline="0" dirty="0">
                <a:latin typeface="Times New Roman" panose="02020603050405020304" pitchFamily="18" charset="0"/>
                <a:cs typeface="Times New Roman" panose="02020603050405020304" pitchFamily="18" charset="0"/>
              </a:rPr>
              <a:t>6) [The dastardly phonologist][stole the syntactician’s lunch].</a:t>
            </a:r>
          </a:p>
          <a:p>
            <a:pPr lvl="1" algn="l"/>
            <a:r>
              <a:rPr lang="en-IN" sz="2400" b="0" i="1" u="none" strike="noStrike" baseline="0" dirty="0">
                <a:latin typeface="Times New Roman" panose="02020603050405020304" pitchFamily="18" charset="0"/>
                <a:cs typeface="Times New Roman" panose="02020603050405020304" pitchFamily="18" charset="0"/>
              </a:rPr>
              <a:t>subject                                 predicate              </a:t>
            </a:r>
            <a:r>
              <a:rPr lang="en-IN" sz="2400" b="0" i="0" u="none" strike="noStrike" baseline="0" dirty="0">
                <a:latin typeface="Times New Roman" panose="02020603050405020304" pitchFamily="18" charset="0"/>
                <a:cs typeface="Times New Roman" panose="02020603050405020304" pitchFamily="18" charset="0"/>
              </a:rPr>
              <a:t>(</a:t>
            </a:r>
            <a:r>
              <a:rPr lang="en-IN" sz="2400" b="0" i="1" u="none" strike="noStrike" baseline="0" dirty="0">
                <a:latin typeface="Times New Roman" panose="02020603050405020304" pitchFamily="18" charset="0"/>
                <a:cs typeface="Times New Roman" panose="02020603050405020304" pitchFamily="18" charset="0"/>
              </a:rPr>
              <a:t>traditional definitions</a:t>
            </a:r>
            <a:r>
              <a:rPr lang="en-IN" sz="2400" b="0" i="0" u="none" strike="noStrike" baseline="0"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57</a:t>
            </a:fld>
            <a:endParaRPr lang="en-IN"/>
          </a:p>
        </p:txBody>
      </p:sp>
    </p:spTree>
    <p:extLst>
      <p:ext uri="{BB962C8B-B14F-4D97-AF65-F5344CB8AC3E}">
        <p14:creationId xmlns:p14="http://schemas.microsoft.com/office/powerpoint/2010/main" val="1893038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But in syntax, predicate is based on the mathematical notion of a “relation”.</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predicate</a:t>
            </a:r>
            <a:r>
              <a:rPr lang="en-US" dirty="0">
                <a:latin typeface="Times New Roman" panose="02020603050405020304" pitchFamily="18" charset="0"/>
                <a:cs typeface="Times New Roman" panose="02020603050405020304" pitchFamily="18" charset="0"/>
              </a:rPr>
              <a:t>  defines the  relation  between the  individuals being  talked about and the real world – as well as among themselves. The entities (which can be abstract) participating in the relation are called </a:t>
            </a:r>
            <a:r>
              <a:rPr lang="en-US" b="1" dirty="0">
                <a:latin typeface="Times New Roman" panose="02020603050405020304" pitchFamily="18" charset="0"/>
                <a:cs typeface="Times New Roman" panose="02020603050405020304" pitchFamily="18" charset="0"/>
              </a:rPr>
              <a:t>arguments</a:t>
            </a:r>
            <a:r>
              <a:rPr lang="en-US" dirty="0">
                <a:latin typeface="Times New Roman" panose="02020603050405020304" pitchFamily="18" charset="0"/>
                <a:cs typeface="Times New Roman" panose="02020603050405020304" pitchFamily="18" charset="0"/>
              </a:rPr>
              <a:t>. </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58</a:t>
            </a:fld>
            <a:endParaRPr lang="en-IN"/>
          </a:p>
        </p:txBody>
      </p:sp>
    </p:spTree>
    <p:extLst>
      <p:ext uri="{BB962C8B-B14F-4D97-AF65-F5344CB8AC3E}">
        <p14:creationId xmlns:p14="http://schemas.microsoft.com/office/powerpoint/2010/main" val="18037257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algn="l"/>
            <a:r>
              <a:rPr lang="en-US" dirty="0">
                <a:latin typeface="Times New Roman" panose="02020603050405020304" pitchFamily="18" charset="0"/>
                <a:cs typeface="Times New Roman" panose="02020603050405020304" pitchFamily="18" charset="0"/>
              </a:rPr>
              <a:t>To see how this works, look at the following example:</a:t>
            </a:r>
          </a:p>
          <a:p>
            <a:pPr algn="l"/>
            <a:r>
              <a:rPr lang="en-US" b="0" i="0" u="none" strike="noStrike" baseline="0" dirty="0">
                <a:latin typeface="Times New Roman" panose="02020603050405020304" pitchFamily="18" charset="0"/>
                <a:cs typeface="Times New Roman" panose="02020603050405020304" pitchFamily="18" charset="0"/>
              </a:rPr>
              <a:t>7) John hit the baseball.</a:t>
            </a:r>
          </a:p>
          <a:p>
            <a:pPr algn="l"/>
            <a:endParaRPr lang="en-US" b="0" i="0" u="none" strike="noStrike" baseline="0" dirty="0">
              <a:latin typeface="Times New Roman" panose="02020603050405020304" pitchFamily="18" charset="0"/>
              <a:cs typeface="Times New Roman" panose="02020603050405020304" pitchFamily="18" charset="0"/>
            </a:endParaRPr>
          </a:p>
          <a:p>
            <a:pPr marL="342900" marR="113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There are two arguments in this example, </a:t>
            </a:r>
            <a:r>
              <a:rPr lang="en-US" i="1" dirty="0">
                <a:latin typeface="Times New Roman" panose="02020603050405020304" pitchFamily="18" charset="0"/>
                <a:cs typeface="Times New Roman" panose="02020603050405020304" pitchFamily="18" charset="0"/>
              </a:rPr>
              <a:t>John</a:t>
            </a:r>
            <a:r>
              <a:rPr lang="en-US" b="0" i="1" u="none" strike="noStrike" baseline="0"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and </a:t>
            </a:r>
            <a:r>
              <a:rPr lang="en-US" b="0" i="1" u="none" strike="noStrike" baseline="0" dirty="0">
                <a:latin typeface="Times New Roman" panose="02020603050405020304" pitchFamily="18" charset="0"/>
                <a:cs typeface="Times New Roman" panose="02020603050405020304" pitchFamily="18" charset="0"/>
              </a:rPr>
              <a:t>the baseball</a:t>
            </a:r>
            <a:r>
              <a:rPr lang="en-US" b="0" i="0" u="none" strike="noStrike" baseline="0" dirty="0">
                <a:latin typeface="Times New Roman" panose="02020603050405020304" pitchFamily="18" charset="0"/>
                <a:cs typeface="Times New Roman" panose="02020603050405020304" pitchFamily="18" charset="0"/>
              </a:rPr>
              <a:t>.  </a:t>
            </a:r>
          </a:p>
          <a:p>
            <a:pPr marL="342900" marR="1130" indent="-342900" algn="l">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These are elements in the world that are participants in the action described by the sentence. </a:t>
            </a:r>
          </a:p>
          <a:p>
            <a:pPr marL="342900" marR="1130" indent="-342900" algn="l">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The predicate here is </a:t>
            </a:r>
            <a:r>
              <a:rPr lang="en-US" b="0" i="1" u="none" strike="noStrike" baseline="0" dirty="0">
                <a:latin typeface="Times New Roman" panose="02020603050405020304" pitchFamily="18" charset="0"/>
                <a:cs typeface="Times New Roman" panose="02020603050405020304" pitchFamily="18" charset="0"/>
              </a:rPr>
              <a:t>hit</a:t>
            </a:r>
            <a:r>
              <a:rPr lang="en-US" b="0" i="0" u="none" strike="noStrike" baseline="0" dirty="0">
                <a:latin typeface="Times New Roman" panose="02020603050405020304" pitchFamily="18" charset="0"/>
                <a:cs typeface="Times New Roman" panose="02020603050405020304" pitchFamily="18" charset="0"/>
              </a:rPr>
              <a:t>. </a:t>
            </a:r>
            <a:r>
              <a:rPr lang="en-US" b="0" i="1" u="none" strike="noStrike" baseline="0" dirty="0">
                <a:latin typeface="Times New Roman" panose="02020603050405020304" pitchFamily="18" charset="0"/>
                <a:cs typeface="Times New Roman" panose="02020603050405020304" pitchFamily="18" charset="0"/>
              </a:rPr>
              <a:t>Hit </a:t>
            </a:r>
            <a:r>
              <a:rPr lang="en-US" b="0" i="0" u="none" strike="noStrike" baseline="0" dirty="0">
                <a:latin typeface="Times New Roman" panose="02020603050405020304" pitchFamily="18" charset="0"/>
                <a:cs typeface="Times New Roman" panose="02020603050405020304" pitchFamily="18" charset="0"/>
              </a:rPr>
              <a:t>expresses a relation between the two arguments: more precisely, it indicates that the </a:t>
            </a:r>
            <a:r>
              <a:rPr lang="en-US" b="1" i="0" u="none" strike="noStrike" baseline="0" dirty="0">
                <a:latin typeface="Times New Roman" panose="02020603050405020304" pitchFamily="18" charset="0"/>
                <a:cs typeface="Times New Roman" panose="02020603050405020304" pitchFamily="18" charset="0"/>
              </a:rPr>
              <a:t>first argument (</a:t>
            </a:r>
            <a:r>
              <a:rPr lang="en-US" b="1" i="1" dirty="0">
                <a:latin typeface="Times New Roman" panose="02020603050405020304" pitchFamily="18" charset="0"/>
                <a:cs typeface="Times New Roman" panose="02020603050405020304" pitchFamily="18" charset="0"/>
              </a:rPr>
              <a:t>Joh</a:t>
            </a:r>
            <a:r>
              <a:rPr lang="en-US" b="1" i="1" u="none" strike="noStrike" baseline="0" dirty="0">
                <a:latin typeface="Times New Roman" panose="02020603050405020304" pitchFamily="18" charset="0"/>
                <a:cs typeface="Times New Roman" panose="02020603050405020304" pitchFamily="18" charset="0"/>
              </a:rPr>
              <a:t>n</a:t>
            </a:r>
            <a:r>
              <a:rPr lang="en-US" b="1" i="0" u="none" strike="noStrike" baseline="0"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is applying some force on the </a:t>
            </a:r>
            <a:r>
              <a:rPr lang="en-US" b="1" i="0" u="none" strike="noStrike" baseline="0" dirty="0">
                <a:latin typeface="Times New Roman" panose="02020603050405020304" pitchFamily="18" charset="0"/>
                <a:cs typeface="Times New Roman" panose="02020603050405020304" pitchFamily="18" charset="0"/>
              </a:rPr>
              <a:t>second argument (</a:t>
            </a:r>
            <a:r>
              <a:rPr lang="en-US" b="1" i="1" u="none" strike="noStrike" baseline="0" dirty="0">
                <a:latin typeface="Times New Roman" panose="02020603050405020304" pitchFamily="18" charset="0"/>
                <a:cs typeface="Times New Roman" panose="02020603050405020304" pitchFamily="18" charset="0"/>
              </a:rPr>
              <a:t>the baseball</a:t>
            </a:r>
            <a:r>
              <a:rPr lang="en-US" b="0" i="0" u="none" strike="noStrike" baseline="0" dirty="0">
                <a:latin typeface="Times New Roman" panose="02020603050405020304" pitchFamily="18" charset="0"/>
                <a:cs typeface="Times New Roman" panose="02020603050405020304" pitchFamily="18" charset="0"/>
              </a:rPr>
              <a:t>). This may seem patently self-evident, but it’s important to understand what is going on  here  on  an  abstract  level.  This  usage  of  the  terms  predicate  and argument is identical to how they are used in formal logic.</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59</a:t>
            </a:fld>
            <a:endParaRPr lang="en-IN"/>
          </a:p>
        </p:txBody>
      </p:sp>
    </p:spTree>
    <p:extLst>
      <p:ext uri="{BB962C8B-B14F-4D97-AF65-F5344CB8AC3E}">
        <p14:creationId xmlns:p14="http://schemas.microsoft.com/office/powerpoint/2010/main" val="2735205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1.2.1 Morphological distribution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First we look at morphological distribution; this refers to the kinds of affixes (prefixes and suffixes) and other morphology that appear on a word. Let's consider two different types of affixes. </a:t>
            </a:r>
          </a:p>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First</a:t>
            </a:r>
            <a:r>
              <a:rPr lang="en-US" sz="2000" dirty="0">
                <a:latin typeface="Times New Roman" panose="02020603050405020304" pitchFamily="18" charset="0"/>
                <a:cs typeface="Times New Roman" panose="02020603050405020304" pitchFamily="18" charset="0"/>
              </a:rPr>
              <a:t>, we have affixes that make words out of other words. We call these affixes </a:t>
            </a:r>
            <a:r>
              <a:rPr lang="en-US" sz="2000" b="1" dirty="0">
                <a:latin typeface="Times New Roman" panose="02020603050405020304" pitchFamily="18" charset="0"/>
                <a:cs typeface="Times New Roman" panose="02020603050405020304" pitchFamily="18" charset="0"/>
              </a:rPr>
              <a:t>derivational morphemes</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suffixes usually result in a different part of speech from the word they attach to.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example, if we take the word distribute we can add the derivational suffix </a:t>
            </a:r>
            <a:r>
              <a:rPr lang="en-US" sz="2000" b="1" i="1" dirty="0">
                <a:latin typeface="Times New Roman" panose="02020603050405020304" pitchFamily="18" charset="0"/>
                <a:cs typeface="Times New Roman" panose="02020603050405020304" pitchFamily="18" charset="0"/>
              </a:rPr>
              <a:t>-(t)ion </a:t>
            </a:r>
            <a:r>
              <a:rPr lang="en-US" sz="2000" dirty="0">
                <a:latin typeface="Times New Roman" panose="02020603050405020304" pitchFamily="18" charset="0"/>
                <a:cs typeface="Times New Roman" panose="02020603050405020304" pitchFamily="18" charset="0"/>
              </a:rPr>
              <a:t>and we get the noun distribution. The </a:t>
            </a:r>
            <a:r>
              <a:rPr lang="en-US" sz="2000" b="1" i="1" dirty="0">
                <a:latin typeface="Times New Roman" panose="02020603050405020304" pitchFamily="18" charset="0"/>
                <a:cs typeface="Times New Roman" panose="02020603050405020304" pitchFamily="18" charset="0"/>
              </a:rPr>
              <a:t>-(t)ion </a:t>
            </a:r>
            <a:r>
              <a:rPr lang="en-US" sz="2000" dirty="0">
                <a:latin typeface="Times New Roman" panose="02020603050405020304" pitchFamily="18" charset="0"/>
                <a:cs typeface="Times New Roman" panose="02020603050405020304" pitchFamily="18" charset="0"/>
              </a:rPr>
              <a:t>affix thus creates </a:t>
            </a:r>
            <a:r>
              <a:rPr lang="en-US" sz="2000" b="1" dirty="0">
                <a:latin typeface="Times New Roman" panose="02020603050405020304" pitchFamily="18" charset="0"/>
                <a:cs typeface="Times New Roman" panose="02020603050405020304" pitchFamily="18" charset="0"/>
              </a:rPr>
              <a:t>nouns</a:t>
            </a:r>
            <a:r>
              <a:rPr lang="en-US" sz="2000" dirty="0">
                <a:latin typeface="Times New Roman" panose="02020603050405020304" pitchFamily="18" charset="0"/>
                <a:cs typeface="Times New Roman" panose="02020603050405020304" pitchFamily="18" charset="0"/>
              </a:rPr>
              <a:t>. Any word ending in </a:t>
            </a:r>
            <a:r>
              <a:rPr lang="en-US" sz="2000" b="1" i="1" dirty="0">
                <a:latin typeface="Times New Roman" panose="02020603050405020304" pitchFamily="18" charset="0"/>
                <a:cs typeface="Times New Roman" panose="02020603050405020304" pitchFamily="18" charset="0"/>
              </a:rPr>
              <a:t>-(t)ion </a:t>
            </a:r>
            <a:r>
              <a:rPr lang="en-US" sz="2000" dirty="0">
                <a:latin typeface="Times New Roman" panose="02020603050405020304" pitchFamily="18" charset="0"/>
                <a:cs typeface="Times New Roman" panose="02020603050405020304" pitchFamily="18" charset="0"/>
              </a:rPr>
              <a:t>is a noun. This is an example of a </a:t>
            </a:r>
            <a:r>
              <a:rPr lang="en-US" sz="2000" b="1" dirty="0">
                <a:latin typeface="Times New Roman" panose="02020603050405020304" pitchFamily="18" charset="0"/>
                <a:cs typeface="Times New Roman" panose="02020603050405020304" pitchFamily="18" charset="0"/>
              </a:rPr>
              <a:t>morphological distribution</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similar example is found with the affix </a:t>
            </a:r>
            <a:r>
              <a:rPr lang="en-US" sz="2000" b="1" i="1" dirty="0">
                <a:latin typeface="Times New Roman" panose="02020603050405020304" pitchFamily="18" charset="0"/>
                <a:cs typeface="Times New Roman" panose="02020603050405020304" pitchFamily="18" charset="0"/>
              </a:rPr>
              <a:t>-al</a:t>
            </a:r>
            <a:r>
              <a:rPr lang="en-US" sz="2000" dirty="0">
                <a:latin typeface="Times New Roman" panose="02020603050405020304" pitchFamily="18" charset="0"/>
                <a:cs typeface="Times New Roman" panose="02020603050405020304" pitchFamily="18" charset="0"/>
              </a:rPr>
              <a:t>, which creates </a:t>
            </a:r>
            <a:r>
              <a:rPr lang="en-US" sz="2000" b="1" dirty="0">
                <a:latin typeface="Times New Roman" panose="02020603050405020304" pitchFamily="18" charset="0"/>
                <a:cs typeface="Times New Roman" panose="02020603050405020304" pitchFamily="18" charset="0"/>
              </a:rPr>
              <a:t>adjectives</a:t>
            </a:r>
            <a:r>
              <a:rPr lang="en-US" sz="2000" dirty="0">
                <a:latin typeface="Times New Roman" panose="02020603050405020304" pitchFamily="18" charset="0"/>
                <a:cs typeface="Times New Roman" panose="02020603050405020304" pitchFamily="18" charset="0"/>
              </a:rPr>
              <a:t>. If we take distribution, and add </a:t>
            </a:r>
            <a:r>
              <a:rPr lang="en-US" sz="2000" b="1" i="1" dirty="0">
                <a:latin typeface="Times New Roman" panose="02020603050405020304" pitchFamily="18" charset="0"/>
                <a:cs typeface="Times New Roman" panose="02020603050405020304" pitchFamily="18" charset="0"/>
              </a:rPr>
              <a:t>-al </a:t>
            </a:r>
            <a:r>
              <a:rPr lang="en-US" sz="2000" dirty="0">
                <a:latin typeface="Times New Roman" panose="02020603050405020304" pitchFamily="18" charset="0"/>
                <a:cs typeface="Times New Roman" panose="02020603050405020304" pitchFamily="18" charset="0"/>
              </a:rPr>
              <a:t>to it, we get the adjective distributional. The </a:t>
            </a:r>
            <a:r>
              <a:rPr lang="en-US" sz="2000" b="1" i="1" dirty="0">
                <a:latin typeface="Times New Roman" panose="02020603050405020304" pitchFamily="18" charset="0"/>
                <a:cs typeface="Times New Roman" panose="02020603050405020304" pitchFamily="18" charset="0"/>
              </a:rPr>
              <a:t>-al </a:t>
            </a:r>
            <a:r>
              <a:rPr lang="en-US" sz="2000" dirty="0">
                <a:latin typeface="Times New Roman" panose="02020603050405020304" pitchFamily="18" charset="0"/>
                <a:cs typeface="Times New Roman" panose="02020603050405020304" pitchFamily="18" charset="0"/>
              </a:rPr>
              <a:t>ending is a test for being an adjective.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a:t>
            </a:fld>
            <a:endParaRPr lang="en-IN"/>
          </a:p>
        </p:txBody>
      </p:sp>
    </p:spTree>
    <p:extLst>
      <p:ext uri="{BB962C8B-B14F-4D97-AF65-F5344CB8AC3E}">
        <p14:creationId xmlns:p14="http://schemas.microsoft.com/office/powerpoint/2010/main" val="2204393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We  can  speak  about  any  particular  predicate’s  </a:t>
            </a:r>
            <a:r>
              <a:rPr lang="en-US" b="1" i="1" u="none" strike="noStrike" baseline="0" dirty="0">
                <a:latin typeface="Times New Roman" panose="02020603050405020304" pitchFamily="18" charset="0"/>
                <a:cs typeface="Times New Roman" panose="02020603050405020304" pitchFamily="18" charset="0"/>
              </a:rPr>
              <a:t>argument  structure</a:t>
            </a:r>
            <a:r>
              <a:rPr lang="en-US" b="0" i="0" u="none" strike="noStrike" baseline="0" dirty="0">
                <a:latin typeface="Times New Roman" panose="02020603050405020304" pitchFamily="18" charset="0"/>
                <a:cs typeface="Times New Roman" panose="02020603050405020304" pitchFamily="18" charset="0"/>
              </a:rPr>
              <a:t>.</a:t>
            </a:r>
          </a:p>
          <a:p>
            <a:pPr marL="342900" marR="112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This refers to the number of arguments that a particular predicate requires. </a:t>
            </a:r>
          </a:p>
          <a:p>
            <a:pPr marL="342900" marR="112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Another name for argument structure is </a:t>
            </a:r>
            <a:r>
              <a:rPr lang="en-US" b="1" i="1" u="none" strike="noStrike" baseline="0" dirty="0">
                <a:latin typeface="Times New Roman" panose="02020603050405020304" pitchFamily="18" charset="0"/>
                <a:cs typeface="Times New Roman" panose="02020603050405020304" pitchFamily="18" charset="0"/>
              </a:rPr>
              <a:t>valency</a:t>
            </a:r>
            <a:r>
              <a:rPr lang="en-US" b="0" i="0" u="none" strike="noStrike" baseline="0" dirty="0">
                <a:latin typeface="Times New Roman" panose="02020603050405020304" pitchFamily="18" charset="0"/>
                <a:cs typeface="Times New Roman" panose="02020603050405020304" pitchFamily="18" charset="0"/>
              </a:rPr>
              <a:t>. </a:t>
            </a:r>
          </a:p>
          <a:p>
            <a:pPr marL="342900" marR="1120" indent="-342900" algn="l">
              <a:buFont typeface="Wingdings" panose="05000000000000000000" pitchFamily="2" charset="2"/>
              <a:buChar char="Ø"/>
            </a:pPr>
            <a:r>
              <a:rPr lang="en-US" u="none" strike="noStrike" baseline="0" dirty="0">
                <a:latin typeface="Times New Roman" panose="02020603050405020304" pitchFamily="18" charset="0"/>
                <a:cs typeface="Times New Roman" panose="02020603050405020304" pitchFamily="18" charset="0"/>
              </a:rPr>
              <a:t>The word </a:t>
            </a:r>
            <a:r>
              <a:rPr lang="en-US" b="1" i="1" u="none" strike="noStrike" baseline="0" dirty="0">
                <a:latin typeface="Times New Roman" panose="02020603050405020304" pitchFamily="18" charset="0"/>
                <a:cs typeface="Times New Roman" panose="02020603050405020304" pitchFamily="18" charset="0"/>
              </a:rPr>
              <a:t>Take</a:t>
            </a:r>
            <a:r>
              <a:rPr lang="en-US" b="0" i="0" u="none" strike="noStrike" baseline="0" dirty="0">
                <a:latin typeface="Times New Roman" panose="02020603050405020304" pitchFamily="18" charset="0"/>
                <a:cs typeface="Times New Roman" panose="02020603050405020304" pitchFamily="18" charset="0"/>
              </a:rPr>
              <a:t>, for example, </a:t>
            </a:r>
            <a:r>
              <a:rPr lang="en-US" b="1" i="0" u="none" strike="noStrike" baseline="0" dirty="0">
                <a:latin typeface="Times New Roman" panose="02020603050405020304" pitchFamily="18" charset="0"/>
                <a:cs typeface="Times New Roman" panose="02020603050405020304" pitchFamily="18" charset="0"/>
              </a:rPr>
              <a:t>predicates that take only one argument </a:t>
            </a:r>
            <a:r>
              <a:rPr lang="en-US" b="0" i="0" u="none" strike="noStrike" baseline="0" dirty="0">
                <a:latin typeface="Times New Roman" panose="02020603050405020304" pitchFamily="18" charset="0"/>
                <a:cs typeface="Times New Roman" panose="02020603050405020304" pitchFamily="18" charset="0"/>
              </a:rPr>
              <a:t>(i.e., </a:t>
            </a:r>
            <a:r>
              <a:rPr lang="en-US" b="1" i="0" u="none" strike="noStrike" baseline="0" dirty="0">
                <a:latin typeface="Times New Roman" panose="02020603050405020304" pitchFamily="18" charset="0"/>
                <a:cs typeface="Times New Roman" panose="02020603050405020304" pitchFamily="18" charset="0"/>
              </a:rPr>
              <a:t>they have a valency of 1</a:t>
            </a:r>
            <a:r>
              <a:rPr lang="en-US" b="0" i="0" u="none" strike="noStrike" baseline="0" dirty="0">
                <a:latin typeface="Times New Roman" panose="02020603050405020304" pitchFamily="18" charset="0"/>
                <a:cs typeface="Times New Roman" panose="02020603050405020304" pitchFamily="18" charset="0"/>
              </a:rPr>
              <a:t>). These are predicates like </a:t>
            </a:r>
            <a:r>
              <a:rPr lang="en-US" b="0" i="1" u="none" strike="noStrike" baseline="0" dirty="0">
                <a:latin typeface="Times New Roman" panose="02020603050405020304" pitchFamily="18" charset="0"/>
                <a:cs typeface="Times New Roman" panose="02020603050405020304" pitchFamily="18" charset="0"/>
              </a:rPr>
              <a:t>smile</a:t>
            </a:r>
            <a:r>
              <a:rPr lang="en-US" b="0" i="0" u="none" strike="noStrike" baseline="0" dirty="0">
                <a:latin typeface="Times New Roman" panose="02020603050405020304" pitchFamily="18" charset="0"/>
                <a:cs typeface="Times New Roman" panose="02020603050405020304" pitchFamily="18" charset="0"/>
              </a:rPr>
              <a:t>, </a:t>
            </a:r>
            <a:r>
              <a:rPr lang="en-US" b="0" i="1" u="none" strike="noStrike" baseline="0" dirty="0">
                <a:latin typeface="Times New Roman" panose="02020603050405020304" pitchFamily="18" charset="0"/>
                <a:cs typeface="Times New Roman" panose="02020603050405020304" pitchFamily="18" charset="0"/>
              </a:rPr>
              <a:t>arrive</a:t>
            </a:r>
            <a:r>
              <a:rPr lang="en-US" b="0" i="0" u="none" strike="noStrike" baseline="0" dirty="0">
                <a:latin typeface="Times New Roman" panose="02020603050405020304" pitchFamily="18" charset="0"/>
                <a:cs typeface="Times New Roman" panose="02020603050405020304" pitchFamily="18" charset="0"/>
              </a:rPr>
              <a:t>, </a:t>
            </a:r>
            <a:r>
              <a:rPr lang="en-US" b="0" i="1" u="none" strike="noStrike" baseline="0" dirty="0">
                <a:latin typeface="Times New Roman" panose="02020603050405020304" pitchFamily="18" charset="0"/>
                <a:cs typeface="Times New Roman" panose="02020603050405020304" pitchFamily="18" charset="0"/>
              </a:rPr>
              <a:t>sit</a:t>
            </a:r>
            <a:r>
              <a:rPr lang="en-US" b="0" i="0" u="none" strike="noStrike" baseline="0" dirty="0">
                <a:latin typeface="Times New Roman" panose="02020603050405020304" pitchFamily="18" charset="0"/>
                <a:cs typeface="Times New Roman" panose="02020603050405020304" pitchFamily="18" charset="0"/>
              </a:rPr>
              <a:t>, </a:t>
            </a:r>
            <a:r>
              <a:rPr lang="en-US" b="0" i="1" u="none" strike="noStrike" baseline="0" dirty="0">
                <a:latin typeface="Times New Roman" panose="02020603050405020304" pitchFamily="18" charset="0"/>
                <a:cs typeface="Times New Roman" panose="02020603050405020304" pitchFamily="18" charset="0"/>
              </a:rPr>
              <a:t>run</a:t>
            </a:r>
            <a:r>
              <a:rPr lang="en-US" b="0" i="0" u="none" strike="noStrike" baseline="0" dirty="0">
                <a:latin typeface="Times New Roman" panose="02020603050405020304" pitchFamily="18" charset="0"/>
                <a:cs typeface="Times New Roman" panose="02020603050405020304" pitchFamily="18" charset="0"/>
              </a:rPr>
              <a:t>, etc. </a:t>
            </a:r>
          </a:p>
          <a:p>
            <a:pPr marL="342900" marR="112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The property of transitivity refers to how many arguments follow the verb. In predicates with a valency of 1, no  arguments  follow  the  verb  (the  single  argument  </a:t>
            </a:r>
            <a:r>
              <a:rPr lang="en-US" b="0" i="1" u="none" strike="noStrike" baseline="0" dirty="0">
                <a:latin typeface="Times New Roman" panose="02020603050405020304" pitchFamily="18" charset="0"/>
                <a:cs typeface="Times New Roman" panose="02020603050405020304" pitchFamily="18" charset="0"/>
              </a:rPr>
              <a:t>precedes  </a:t>
            </a:r>
            <a:r>
              <a:rPr lang="en-US" b="0" i="0" u="none" strike="noStrike" baseline="0" dirty="0">
                <a:latin typeface="Times New Roman" panose="02020603050405020304" pitchFamily="18" charset="0"/>
                <a:cs typeface="Times New Roman" panose="02020603050405020304" pitchFamily="18" charset="0"/>
              </a:rPr>
              <a:t>the  verb),</a:t>
            </a: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So these predicates  are said  to be </a:t>
            </a:r>
            <a:r>
              <a:rPr lang="en-US" b="1" i="1" u="none" strike="noStrike" baseline="0" dirty="0">
                <a:latin typeface="Times New Roman" panose="02020603050405020304" pitchFamily="18" charset="0"/>
                <a:cs typeface="Times New Roman" panose="02020603050405020304" pitchFamily="18" charset="0"/>
              </a:rPr>
              <a:t>intransitive verbs</a:t>
            </a:r>
            <a:r>
              <a:rPr lang="en-US" b="0" i="0" u="none" strike="noStrike" baseline="0" dirty="0">
                <a:latin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60</a:t>
            </a:fld>
            <a:endParaRPr lang="en-IN"/>
          </a:p>
        </p:txBody>
      </p:sp>
    </p:spTree>
    <p:extLst>
      <p:ext uri="{BB962C8B-B14F-4D97-AF65-F5344CB8AC3E}">
        <p14:creationId xmlns:p14="http://schemas.microsoft.com/office/powerpoint/2010/main" val="14668014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marL="342900" indent="-342900" algn="l">
              <a:buFont typeface="Wingdings" panose="05000000000000000000" pitchFamily="2" charset="2"/>
              <a:buChar char="Ø"/>
            </a:pPr>
            <a:r>
              <a:rPr lang="en-IN" b="1" i="0" u="none" strike="noStrike" baseline="0" dirty="0">
                <a:latin typeface="Times New Roman" panose="02020603050405020304" pitchFamily="18" charset="0"/>
                <a:cs typeface="Times New Roman" panose="02020603050405020304" pitchFamily="18" charset="0"/>
              </a:rPr>
              <a:t>Predicates</a:t>
            </a:r>
            <a:r>
              <a:rPr lang="en-IN" b="0" i="0" u="none" strike="noStrike" baseline="0" dirty="0">
                <a:latin typeface="Times New Roman" panose="02020603050405020304" pitchFamily="18" charset="0"/>
                <a:cs typeface="Times New Roman" panose="02020603050405020304" pitchFamily="18" charset="0"/>
              </a:rPr>
              <a:t>  that take </a:t>
            </a:r>
            <a:r>
              <a:rPr lang="en-IN" b="1" i="0" u="none" strike="noStrike" baseline="0" dirty="0">
                <a:latin typeface="Times New Roman" panose="02020603050405020304" pitchFamily="18" charset="0"/>
                <a:cs typeface="Times New Roman" panose="02020603050405020304" pitchFamily="18" charset="0"/>
              </a:rPr>
              <a:t>two </a:t>
            </a:r>
            <a:r>
              <a:rPr lang="en-US" b="1" i="0" u="none" strike="noStrike" baseline="0" dirty="0">
                <a:latin typeface="Times New Roman" panose="02020603050405020304" pitchFamily="18" charset="0"/>
                <a:cs typeface="Times New Roman" panose="02020603050405020304" pitchFamily="18" charset="0"/>
              </a:rPr>
              <a:t>obligatory arguments </a:t>
            </a:r>
            <a:r>
              <a:rPr lang="en-US" b="0" i="0" u="none" strike="noStrike" baseline="0" dirty="0">
                <a:latin typeface="Times New Roman" panose="02020603050405020304" pitchFamily="18" charset="0"/>
                <a:cs typeface="Times New Roman" panose="02020603050405020304" pitchFamily="18" charset="0"/>
              </a:rPr>
              <a:t>have </a:t>
            </a:r>
            <a:r>
              <a:rPr lang="en-US" b="1" i="0" u="none" strike="noStrike" baseline="0" dirty="0">
                <a:latin typeface="Times New Roman" panose="02020603050405020304" pitchFamily="18" charset="0"/>
                <a:cs typeface="Times New Roman" panose="02020603050405020304" pitchFamily="18" charset="0"/>
              </a:rPr>
              <a:t>a valency of 2</a:t>
            </a:r>
            <a:r>
              <a:rPr lang="en-US" b="0" i="0" u="none" strike="noStrike" baseline="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a:t>
            </a:r>
            <a:r>
              <a:rPr lang="en-US" b="0" i="0" u="none" strike="noStrike" baseline="0" dirty="0">
                <a:latin typeface="Times New Roman" panose="02020603050405020304" pitchFamily="18" charset="0"/>
                <a:cs typeface="Times New Roman" panose="02020603050405020304" pitchFamily="18" charset="0"/>
              </a:rPr>
              <a:t>ome examples are </a:t>
            </a:r>
            <a:r>
              <a:rPr lang="en-US" b="0" i="1" u="none" strike="noStrike" baseline="0" dirty="0">
                <a:latin typeface="Times New Roman" panose="02020603050405020304" pitchFamily="18" charset="0"/>
                <a:cs typeface="Times New Roman" panose="02020603050405020304" pitchFamily="18" charset="0"/>
              </a:rPr>
              <a:t>hit</a:t>
            </a:r>
            <a:r>
              <a:rPr lang="en-US" b="0" i="0" u="none" strike="noStrike" baseline="0" dirty="0">
                <a:latin typeface="Times New Roman" panose="02020603050405020304" pitchFamily="18" charset="0"/>
                <a:cs typeface="Times New Roman" panose="02020603050405020304" pitchFamily="18" charset="0"/>
              </a:rPr>
              <a:t>, </a:t>
            </a:r>
            <a:r>
              <a:rPr lang="en-US" b="0" i="1" u="none" strike="noStrike" baseline="0" dirty="0">
                <a:latin typeface="Times New Roman" panose="02020603050405020304" pitchFamily="18" charset="0"/>
                <a:cs typeface="Times New Roman" panose="02020603050405020304" pitchFamily="18" charset="0"/>
              </a:rPr>
              <a:t>love</a:t>
            </a:r>
            <a:r>
              <a:rPr lang="en-US" b="0" i="0" u="none" strike="noStrike" baseline="0" dirty="0">
                <a:latin typeface="Times New Roman" panose="02020603050405020304" pitchFamily="18" charset="0"/>
                <a:cs typeface="Times New Roman" panose="02020603050405020304" pitchFamily="18" charset="0"/>
              </a:rPr>
              <a:t>, </a:t>
            </a:r>
            <a:r>
              <a:rPr lang="en-US" b="0" i="1" u="none" strike="noStrike" baseline="0" dirty="0">
                <a:latin typeface="Times New Roman" panose="02020603050405020304" pitchFamily="18" charset="0"/>
                <a:cs typeface="Times New Roman" panose="02020603050405020304" pitchFamily="18" charset="0"/>
              </a:rPr>
              <a:t>see</a:t>
            </a:r>
            <a:r>
              <a:rPr lang="en-US" b="0" i="0" u="none" strike="noStrike" baseline="0" dirty="0">
                <a:latin typeface="Times New Roman" panose="02020603050405020304" pitchFamily="18" charset="0"/>
                <a:cs typeface="Times New Roman" panose="02020603050405020304" pitchFamily="18" charset="0"/>
              </a:rPr>
              <a:t>, </a:t>
            </a:r>
            <a:r>
              <a:rPr lang="en-US" b="0" i="1" u="none" strike="noStrike" baseline="0" dirty="0">
                <a:latin typeface="Times New Roman" panose="02020603050405020304" pitchFamily="18" charset="0"/>
                <a:cs typeface="Times New Roman" panose="02020603050405020304" pitchFamily="18" charset="0"/>
              </a:rPr>
              <a:t>kiss</a:t>
            </a:r>
            <a:r>
              <a:rPr lang="en-US" b="0" i="0" u="none" strike="noStrike" baseline="0" dirty="0">
                <a:latin typeface="Times New Roman" panose="02020603050405020304" pitchFamily="18" charset="0"/>
                <a:cs typeface="Times New Roman" panose="02020603050405020304" pitchFamily="18" charset="0"/>
              </a:rPr>
              <a:t>, </a:t>
            </a:r>
            <a:r>
              <a:rPr lang="en-US" b="0" i="1" u="none" strike="noStrike" baseline="0" dirty="0">
                <a:latin typeface="Times New Roman" panose="02020603050405020304" pitchFamily="18" charset="0"/>
                <a:cs typeface="Times New Roman" panose="02020603050405020304" pitchFamily="18" charset="0"/>
              </a:rPr>
              <a:t>admire</a:t>
            </a:r>
            <a:r>
              <a:rPr lang="en-US" b="0" i="0" u="none" strike="noStrike" baseline="0" dirty="0">
                <a:latin typeface="Times New Roman" panose="02020603050405020304" pitchFamily="18" charset="0"/>
                <a:cs typeface="Times New Roman" panose="02020603050405020304" pitchFamily="18" charset="0"/>
              </a:rPr>
              <a:t>, etc. </a:t>
            </a: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These predicates are said to be </a:t>
            </a:r>
            <a:r>
              <a:rPr lang="en-US" b="1" i="1" u="none" strike="noStrike" baseline="0" dirty="0">
                <a:latin typeface="Times New Roman" panose="02020603050405020304" pitchFamily="18" charset="0"/>
                <a:cs typeface="Times New Roman" panose="02020603050405020304" pitchFamily="18" charset="0"/>
              </a:rPr>
              <a:t>transitive</a:t>
            </a:r>
            <a:r>
              <a:rPr lang="en-US" b="0" i="0" u="none" strike="noStrike" baseline="0" dirty="0">
                <a:latin typeface="Times New Roman" panose="02020603050405020304" pitchFamily="18" charset="0"/>
                <a:cs typeface="Times New Roman" panose="02020603050405020304" pitchFamily="18" charset="0"/>
              </a:rPr>
              <a:t>, because they have a single argument after the verb (the other argument precedes the verb). </a:t>
            </a:r>
          </a:p>
          <a:p>
            <a:pPr marL="342900" indent="-342900" algn="l">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Finally </a:t>
            </a:r>
            <a:r>
              <a:rPr lang="en-US" b="1" i="0" u="none" strike="noStrike" baseline="0" dirty="0">
                <a:latin typeface="Times New Roman" panose="02020603050405020304" pitchFamily="18" charset="0"/>
                <a:cs typeface="Times New Roman" panose="02020603050405020304" pitchFamily="18" charset="0"/>
              </a:rPr>
              <a:t>predicates</a:t>
            </a:r>
            <a:r>
              <a:rPr lang="en-US" b="0" i="0" u="none" strike="noStrike" baseline="0" dirty="0">
                <a:latin typeface="Times New Roman" panose="02020603050405020304" pitchFamily="18" charset="0"/>
                <a:cs typeface="Times New Roman" panose="02020603050405020304" pitchFamily="18" charset="0"/>
              </a:rPr>
              <a:t> that take </a:t>
            </a:r>
            <a:r>
              <a:rPr lang="en-US" b="1" i="0" u="none" strike="noStrike" baseline="0" dirty="0">
                <a:latin typeface="Times New Roman" panose="02020603050405020304" pitchFamily="18" charset="0"/>
                <a:cs typeface="Times New Roman" panose="02020603050405020304" pitchFamily="18" charset="0"/>
              </a:rPr>
              <a:t>three arguments</a:t>
            </a:r>
            <a:r>
              <a:rPr lang="en-US" b="0" i="0" u="none" strike="noStrike" baseline="0" dirty="0">
                <a:latin typeface="Times New Roman" panose="02020603050405020304" pitchFamily="18" charset="0"/>
                <a:cs typeface="Times New Roman" panose="02020603050405020304" pitchFamily="18" charset="0"/>
              </a:rPr>
              <a:t> have </a:t>
            </a:r>
            <a:r>
              <a:rPr lang="en-US" b="1" i="0" u="none" strike="noStrike" baseline="0" dirty="0">
                <a:latin typeface="Times New Roman" panose="02020603050405020304" pitchFamily="18" charset="0"/>
                <a:cs typeface="Times New Roman" panose="02020603050405020304" pitchFamily="18" charset="0"/>
              </a:rPr>
              <a:t>a valency of 3</a:t>
            </a:r>
            <a:r>
              <a:rPr lang="en-US" b="0" i="0" u="none" strike="noStrike" baseline="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b="0" i="1" u="none" strike="noStrike" baseline="0" dirty="0">
                <a:latin typeface="Times New Roman" panose="02020603050405020304" pitchFamily="18" charset="0"/>
                <a:cs typeface="Times New Roman" panose="02020603050405020304" pitchFamily="18" charset="0"/>
              </a:rPr>
              <a:t>Put </a:t>
            </a:r>
            <a:r>
              <a:rPr lang="en-US" b="0" i="0" u="none" strike="noStrike" baseline="0" dirty="0">
                <a:latin typeface="Times New Roman" panose="02020603050405020304" pitchFamily="18" charset="0"/>
                <a:cs typeface="Times New Roman" panose="02020603050405020304" pitchFamily="18" charset="0"/>
              </a:rPr>
              <a:t>and </a:t>
            </a:r>
            <a:r>
              <a:rPr lang="en-US" b="0" i="1" u="none" strike="noStrike" baseline="0" dirty="0">
                <a:latin typeface="Times New Roman" panose="02020603050405020304" pitchFamily="18" charset="0"/>
                <a:cs typeface="Times New Roman" panose="02020603050405020304" pitchFamily="18" charset="0"/>
              </a:rPr>
              <a:t>give </a:t>
            </a:r>
            <a:r>
              <a:rPr lang="en-US" b="0" i="0" u="none" strike="noStrike" baseline="0" dirty="0">
                <a:latin typeface="Times New Roman" panose="02020603050405020304" pitchFamily="18" charset="0"/>
                <a:cs typeface="Times New Roman" panose="02020603050405020304" pitchFamily="18" charset="0"/>
              </a:rPr>
              <a:t>are the best examples of this class. </a:t>
            </a: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These predicates have two arguments after the verb so are said to be </a:t>
            </a:r>
            <a:r>
              <a:rPr lang="en-US" b="1" i="1" u="none" strike="noStrike" baseline="0" dirty="0">
                <a:latin typeface="Times New Roman" panose="02020603050405020304" pitchFamily="18" charset="0"/>
                <a:cs typeface="Times New Roman" panose="02020603050405020304" pitchFamily="18" charset="0"/>
              </a:rPr>
              <a:t>ditransitive verbs</a:t>
            </a:r>
            <a:r>
              <a:rPr lang="en-US" b="0" i="0" u="none" strike="noStrike" baseline="0" dirty="0">
                <a:latin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61</a:t>
            </a:fld>
            <a:endParaRPr lang="en-IN"/>
          </a:p>
        </p:txBody>
      </p:sp>
    </p:spTree>
    <p:extLst>
      <p:ext uri="{BB962C8B-B14F-4D97-AF65-F5344CB8AC3E}">
        <p14:creationId xmlns:p14="http://schemas.microsoft.com/office/powerpoint/2010/main" val="375691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r>
              <a:rPr lang="en-US" dirty="0">
                <a:latin typeface="Times New Roman" panose="02020603050405020304" pitchFamily="18" charset="0"/>
                <a:cs typeface="Times New Roman" panose="02020603050405020304" pitchFamily="18" charset="0"/>
              </a:rPr>
              <a:t>In determining how many arguments a predicate has, we only consider the obligatory NPs and PPs. Optional ones are never counted in the list of arguments. Only obligatory elements are considered arguments.</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62</a:t>
            </a:fld>
            <a:endParaRPr lang="en-IN"/>
          </a:p>
        </p:txBody>
      </p:sp>
      <p:pic>
        <p:nvPicPr>
          <p:cNvPr id="4" name="Picture 3">
            <a:extLst>
              <a:ext uri="{FF2B5EF4-FFF2-40B4-BE49-F238E27FC236}">
                <a16:creationId xmlns:a16="http://schemas.microsoft.com/office/drawing/2014/main" id="{DF214462-E9A8-85E3-422A-7C7FDCC4E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786" y="669523"/>
            <a:ext cx="9934999" cy="2286328"/>
          </a:xfrm>
          <a:prstGeom prst="rect">
            <a:avLst/>
          </a:prstGeom>
        </p:spPr>
      </p:pic>
    </p:spTree>
    <p:extLst>
      <p:ext uri="{BB962C8B-B14F-4D97-AF65-F5344CB8AC3E}">
        <p14:creationId xmlns:p14="http://schemas.microsoft.com/office/powerpoint/2010/main" val="28017231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Predicates not only restrict the number of arguments that appear with them, they also restrict the categories of those arguments. </a:t>
            </a: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A verb like </a:t>
            </a:r>
            <a:r>
              <a:rPr lang="en-US" b="0" i="1" u="none" strike="noStrike" baseline="0" dirty="0">
                <a:latin typeface="Times New Roman" panose="02020603050405020304" pitchFamily="18" charset="0"/>
                <a:cs typeface="Times New Roman" panose="02020603050405020304" pitchFamily="18" charset="0"/>
              </a:rPr>
              <a:t>ask </a:t>
            </a:r>
            <a:r>
              <a:rPr lang="en-US" b="0" i="0" u="none" strike="noStrike" baseline="0" dirty="0">
                <a:latin typeface="Times New Roman" panose="02020603050405020304" pitchFamily="18" charset="0"/>
                <a:cs typeface="Times New Roman" panose="02020603050405020304" pitchFamily="18" charset="0"/>
              </a:rPr>
              <a:t>can take either an NP or a clause (embedded sentence = CP) as a complement:</a:t>
            </a:r>
          </a:p>
          <a:p>
            <a:pPr algn="l"/>
            <a:r>
              <a:rPr lang="en-US" dirty="0">
                <a:latin typeface="Times New Roman" panose="02020603050405020304" pitchFamily="18" charset="0"/>
                <a:cs typeface="Times New Roman" panose="02020603050405020304" pitchFamily="18" charset="0"/>
              </a:rPr>
              <a:t>8)   </a:t>
            </a:r>
            <a:r>
              <a:rPr lang="en-US" b="0" i="0" u="none" strike="noStrike" baseline="0" dirty="0">
                <a:latin typeface="Times New Roman" panose="02020603050405020304" pitchFamily="18" charset="0"/>
                <a:cs typeface="Times New Roman" panose="02020603050405020304" pitchFamily="18" charset="0"/>
              </a:rPr>
              <a:t>a) I asked [</a:t>
            </a:r>
            <a:r>
              <a:rPr lang="en-US" b="0" i="0" u="none" strike="noStrike" baseline="-25000" dirty="0">
                <a:latin typeface="Times New Roman" panose="02020603050405020304" pitchFamily="18" charset="0"/>
                <a:cs typeface="Times New Roman" panose="02020603050405020304" pitchFamily="18" charset="0"/>
              </a:rPr>
              <a:t>NP </a:t>
            </a:r>
            <a:r>
              <a:rPr lang="en-US" b="0" i="0" u="none" strike="noStrike" dirty="0">
                <a:latin typeface="Times New Roman" panose="02020603050405020304" pitchFamily="18" charset="0"/>
                <a:cs typeface="Times New Roman" panose="02020603050405020304" pitchFamily="18" charset="0"/>
              </a:rPr>
              <a:t>the question].</a:t>
            </a:r>
          </a:p>
          <a:p>
            <a:pPr lvl="1" algn="l"/>
            <a:r>
              <a:rPr lang="en-US" sz="2400" b="0" i="0" u="none" strike="noStrike" baseline="0" dirty="0">
                <a:latin typeface="Times New Roman" panose="02020603050405020304" pitchFamily="18" charset="0"/>
                <a:cs typeface="Times New Roman" panose="02020603050405020304" pitchFamily="18" charset="0"/>
              </a:rPr>
              <a:t>b) I asked [</a:t>
            </a:r>
            <a:r>
              <a:rPr lang="en-US" sz="2400" b="0" i="0" u="none" strike="noStrike" baseline="-25000" dirty="0">
                <a:latin typeface="Times New Roman" panose="02020603050405020304" pitchFamily="18" charset="0"/>
                <a:cs typeface="Times New Roman" panose="02020603050405020304" pitchFamily="18" charset="0"/>
              </a:rPr>
              <a:t>CP</a:t>
            </a:r>
            <a:r>
              <a:rPr lang="en-US" sz="2400" b="0" i="0" u="none" strike="noStrike" dirty="0">
                <a:latin typeface="Times New Roman" panose="02020603050405020304" pitchFamily="18" charset="0"/>
                <a:cs typeface="Times New Roman" panose="02020603050405020304" pitchFamily="18" charset="0"/>
              </a:rPr>
              <a:t> if you knew the answer].</a:t>
            </a:r>
          </a:p>
          <a:p>
            <a:pPr algn="l"/>
            <a:endParaRPr lang="en-IN" b="0" i="0" u="none" strike="noStrike" baseline="0" dirty="0">
              <a:latin typeface="Times New Roman" panose="02020603050405020304" pitchFamily="18" charset="0"/>
              <a:cs typeface="Times New Roman" panose="02020603050405020304" pitchFamily="18" charset="0"/>
            </a:endParaRPr>
          </a:p>
          <a:p>
            <a:pPr algn="l"/>
            <a:r>
              <a:rPr lang="en-US" b="0" i="0" u="none" strike="noStrike" baseline="0" dirty="0">
                <a:latin typeface="Times New Roman" panose="02020603050405020304" pitchFamily="18" charset="0"/>
                <a:cs typeface="Times New Roman" panose="02020603050405020304" pitchFamily="18" charset="0"/>
              </a:rPr>
              <a:t>But a verb like </a:t>
            </a:r>
            <a:r>
              <a:rPr lang="en-US" b="0" i="1" u="none" strike="noStrike" baseline="0" dirty="0">
                <a:latin typeface="Times New Roman" panose="02020603050405020304" pitchFamily="18" charset="0"/>
                <a:cs typeface="Times New Roman" panose="02020603050405020304" pitchFamily="18" charset="0"/>
              </a:rPr>
              <a:t>hit </a:t>
            </a:r>
            <a:r>
              <a:rPr lang="en-US" b="0" i="0" u="none" strike="noStrike" baseline="0" dirty="0">
                <a:latin typeface="Times New Roman" panose="02020603050405020304" pitchFamily="18" charset="0"/>
                <a:cs typeface="Times New Roman" panose="02020603050405020304" pitchFamily="18" charset="0"/>
              </a:rPr>
              <a:t>can only take an NP complement:</a:t>
            </a:r>
          </a:p>
          <a:p>
            <a:pPr algn="l"/>
            <a:r>
              <a:rPr lang="en-US" dirty="0">
                <a:latin typeface="Times New Roman" panose="02020603050405020304" pitchFamily="18" charset="0"/>
                <a:cs typeface="Times New Roman" panose="02020603050405020304" pitchFamily="18" charset="0"/>
              </a:rPr>
              <a:t>9)    </a:t>
            </a:r>
            <a:r>
              <a:rPr lang="en-US" b="0" i="0" u="none" strike="noStrike" baseline="0" dirty="0">
                <a:latin typeface="Times New Roman" panose="02020603050405020304" pitchFamily="18" charset="0"/>
                <a:cs typeface="Times New Roman" panose="02020603050405020304" pitchFamily="18" charset="0"/>
              </a:rPr>
              <a:t>a) I hit [</a:t>
            </a:r>
            <a:r>
              <a:rPr lang="en-US" b="0" i="0" u="none" strike="noStrike" baseline="-25000" dirty="0">
                <a:latin typeface="Times New Roman" panose="02020603050405020304" pitchFamily="18" charset="0"/>
                <a:cs typeface="Times New Roman" panose="02020603050405020304" pitchFamily="18" charset="0"/>
              </a:rPr>
              <a:t>NP </a:t>
            </a:r>
            <a:r>
              <a:rPr lang="en-US" b="0" i="0" u="none" strike="noStrike" dirty="0">
                <a:latin typeface="Times New Roman" panose="02020603050405020304" pitchFamily="18" charset="0"/>
                <a:cs typeface="Times New Roman" panose="02020603050405020304" pitchFamily="18" charset="0"/>
              </a:rPr>
              <a:t>the ball].</a:t>
            </a:r>
          </a:p>
          <a:p>
            <a:pPr lvl="1" algn="l"/>
            <a:r>
              <a:rPr lang="en-US" sz="2400" b="0" i="0" u="none" strike="noStrike" baseline="0" dirty="0">
                <a:latin typeface="Times New Roman" panose="02020603050405020304" pitchFamily="18" charset="0"/>
                <a:cs typeface="Times New Roman" panose="02020603050405020304" pitchFamily="18" charset="0"/>
              </a:rPr>
              <a:t>b)*I hit [</a:t>
            </a:r>
            <a:r>
              <a:rPr lang="en-US" sz="2400" b="0" i="0" u="none" strike="noStrike" baseline="-25000" dirty="0">
                <a:latin typeface="Times New Roman" panose="02020603050405020304" pitchFamily="18" charset="0"/>
                <a:cs typeface="Times New Roman" panose="02020603050405020304" pitchFamily="18" charset="0"/>
              </a:rPr>
              <a:t>CP </a:t>
            </a:r>
            <a:r>
              <a:rPr lang="en-US" sz="2400" b="0" i="0" u="none" strike="noStrike" dirty="0">
                <a:latin typeface="Times New Roman" panose="02020603050405020304" pitchFamily="18" charset="0"/>
                <a:cs typeface="Times New Roman" panose="02020603050405020304" pitchFamily="18" charset="0"/>
              </a:rPr>
              <a:t>that you knew the answer].</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63</a:t>
            </a:fld>
            <a:endParaRPr lang="en-IN"/>
          </a:p>
        </p:txBody>
      </p:sp>
    </p:spTree>
    <p:extLst>
      <p:ext uri="{BB962C8B-B14F-4D97-AF65-F5344CB8AC3E}">
        <p14:creationId xmlns:p14="http://schemas.microsoft.com/office/powerpoint/2010/main" val="24081415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7" y="573830"/>
            <a:ext cx="11099471" cy="5782520"/>
          </a:xfrm>
        </p:spPr>
        <p:txBody>
          <a:bodyPr>
            <a:normAutofit/>
          </a:bodyPr>
          <a:lstStyle/>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these basics in mind, we can set up a series of features based on how many and what kind of arguments a verb takes.</a:t>
            </a:r>
          </a:p>
          <a:p>
            <a:pPr marL="342900" indent="-342900" algn="l">
              <a:lnSpc>
                <a:spcPct val="15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Let’s start with </a:t>
            </a:r>
            <a:r>
              <a:rPr lang="en-US" b="1" dirty="0">
                <a:latin typeface="Times New Roman" panose="02020603050405020304" pitchFamily="18" charset="0"/>
                <a:cs typeface="Times New Roman" panose="02020603050405020304" pitchFamily="18" charset="0"/>
              </a:rPr>
              <a:t>intransitives</a:t>
            </a:r>
            <a:r>
              <a:rPr lang="en-US" dirty="0">
                <a:latin typeface="Times New Roman" panose="02020603050405020304" pitchFamily="18" charset="0"/>
                <a:cs typeface="Times New Roman" panose="02020603050405020304" pitchFamily="18" charset="0"/>
              </a:rPr>
              <a:t>. These require a single NP subject. We’ll mark this with the feature [NP__] where the underscore represents where the verb would go in the sentence. An example of such a verb would be </a:t>
            </a:r>
            <a:r>
              <a:rPr lang="en-US" i="1" dirty="0">
                <a:latin typeface="Times New Roman" panose="02020603050405020304" pitchFamily="18" charset="0"/>
                <a:cs typeface="Times New Roman" panose="02020603050405020304" pitchFamily="18" charset="0"/>
              </a:rPr>
              <a:t>leave, sleep, cough</a:t>
            </a:r>
            <a:r>
              <a:rPr lang="en-US"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Examples of intransitive sentences (Subject and Verb only):</a:t>
            </a:r>
          </a:p>
          <a:p>
            <a:pPr marL="342900" indent="-342900" algn="l">
              <a:lnSpc>
                <a:spcPct val="10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John slept. </a:t>
            </a:r>
          </a:p>
          <a:p>
            <a:pPr marL="342900" indent="-342900" algn="l">
              <a:lnSpc>
                <a:spcPct val="10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Peter ran quickly.</a:t>
            </a:r>
          </a:p>
          <a:p>
            <a:pPr marL="342900" indent="-342900" algn="l">
              <a:lnSpc>
                <a:spcPct val="10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She left already. </a:t>
            </a:r>
          </a:p>
          <a:p>
            <a:pPr marL="342900" indent="-342900" algn="l">
              <a:lnSpc>
                <a:spcPct val="150000"/>
              </a:lnSpc>
              <a:spcBef>
                <a:spcPts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64</a:t>
            </a:fld>
            <a:endParaRPr lang="en-IN"/>
          </a:p>
        </p:txBody>
      </p:sp>
    </p:spTree>
    <p:extLst>
      <p:ext uri="{BB962C8B-B14F-4D97-AF65-F5344CB8AC3E}">
        <p14:creationId xmlns:p14="http://schemas.microsoft.com/office/powerpoint/2010/main" val="40792545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Most </a:t>
            </a:r>
            <a:r>
              <a:rPr lang="en-US" b="1" i="0" u="none" strike="noStrike" baseline="0" dirty="0">
                <a:latin typeface="Times New Roman" panose="02020603050405020304" pitchFamily="18" charset="0"/>
                <a:cs typeface="Times New Roman" panose="02020603050405020304" pitchFamily="18" charset="0"/>
              </a:rPr>
              <a:t>transitive verbs </a:t>
            </a:r>
            <a:r>
              <a:rPr lang="en-US" b="0" i="0" u="none" strike="noStrike" baseline="0" dirty="0">
                <a:latin typeface="Times New Roman" panose="02020603050405020304" pitchFamily="18" charset="0"/>
                <a:cs typeface="Times New Roman" panose="02020603050405020304" pitchFamily="18" charset="0"/>
              </a:rPr>
              <a:t>require an NP object, so we can mark these with the feature [NP___NP]. </a:t>
            </a: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An example of this is the verb </a:t>
            </a:r>
            <a:r>
              <a:rPr lang="en-US" b="0" i="1" u="none" strike="noStrike" baseline="0" dirty="0">
                <a:latin typeface="Times New Roman" panose="02020603050405020304" pitchFamily="18" charset="0"/>
                <a:cs typeface="Times New Roman" panose="02020603050405020304" pitchFamily="18" charset="0"/>
              </a:rPr>
              <a:t>hit</a:t>
            </a:r>
            <a:r>
              <a:rPr lang="en-US" b="0" i="0" u="none" strike="noStrike" baseline="0" dirty="0">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10)    </a:t>
            </a:r>
            <a:r>
              <a:rPr lang="en-US" b="0" i="0" u="none" strike="noStrike" baseline="0" dirty="0">
                <a:latin typeface="Times New Roman" panose="02020603050405020304" pitchFamily="18" charset="0"/>
                <a:cs typeface="Times New Roman" panose="02020603050405020304" pitchFamily="18" charset="0"/>
              </a:rPr>
              <a:t>a) I hit [</a:t>
            </a:r>
            <a:r>
              <a:rPr lang="en-US" b="0" i="0" u="none" strike="noStrike" baseline="-25000" dirty="0">
                <a:latin typeface="Times New Roman" panose="02020603050405020304" pitchFamily="18" charset="0"/>
                <a:cs typeface="Times New Roman" panose="02020603050405020304" pitchFamily="18" charset="0"/>
              </a:rPr>
              <a:t>NP </a:t>
            </a:r>
            <a:r>
              <a:rPr lang="en-US" b="0" i="0" u="none" strike="noStrike" dirty="0">
                <a:latin typeface="Times New Roman" panose="02020603050405020304" pitchFamily="18" charset="0"/>
                <a:cs typeface="Times New Roman" panose="02020603050405020304" pitchFamily="18" charset="0"/>
              </a:rPr>
              <a:t>the ball].</a:t>
            </a:r>
          </a:p>
          <a:p>
            <a:pPr marL="342900" indent="-342900" algn="l">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Verbs like </a:t>
            </a:r>
            <a:r>
              <a:rPr lang="en-US" b="0" i="1" u="none" strike="noStrike" baseline="0" dirty="0">
                <a:latin typeface="Times New Roman" panose="02020603050405020304" pitchFamily="18" charset="0"/>
                <a:cs typeface="Times New Roman" panose="02020603050405020304" pitchFamily="18" charset="0"/>
              </a:rPr>
              <a:t>ask</a:t>
            </a:r>
            <a:r>
              <a:rPr lang="en-US" b="0" i="0" u="none" strike="noStrike" baseline="0" dirty="0">
                <a:latin typeface="Times New Roman" panose="02020603050405020304" pitchFamily="18" charset="0"/>
                <a:cs typeface="Times New Roman" panose="02020603050405020304" pitchFamily="18" charset="0"/>
              </a:rPr>
              <a:t>, </a:t>
            </a:r>
            <a:r>
              <a:rPr lang="en-US" b="0" i="1" u="none" strike="noStrike" baseline="0" dirty="0">
                <a:latin typeface="Times New Roman" panose="02020603050405020304" pitchFamily="18" charset="0"/>
                <a:cs typeface="Times New Roman" panose="02020603050405020304" pitchFamily="18" charset="0"/>
              </a:rPr>
              <a:t>think, say</a:t>
            </a:r>
            <a:r>
              <a:rPr lang="en-US" b="0" i="0" u="none" strike="noStrike" baseline="0" dirty="0">
                <a:latin typeface="Times New Roman" panose="02020603050405020304" pitchFamily="18" charset="0"/>
                <a:cs typeface="Times New Roman" panose="02020603050405020304" pitchFamily="18" charset="0"/>
              </a:rPr>
              <a:t>, etc. allow either an NP object or a CP (embedded clause) object. </a:t>
            </a:r>
          </a:p>
          <a:p>
            <a:pPr algn="l"/>
            <a:r>
              <a:rPr lang="en-US" dirty="0">
                <a:latin typeface="Times New Roman" panose="02020603050405020304" pitchFamily="18" charset="0"/>
                <a:cs typeface="Times New Roman" panose="02020603050405020304" pitchFamily="18" charset="0"/>
              </a:rPr>
              <a:t>11)  </a:t>
            </a:r>
            <a:r>
              <a:rPr lang="en-US" b="0" i="0" u="none" strike="noStrike" baseline="0" dirty="0">
                <a:latin typeface="Times New Roman" panose="02020603050405020304" pitchFamily="18" charset="0"/>
                <a:cs typeface="Times New Roman" panose="02020603050405020304" pitchFamily="18" charset="0"/>
              </a:rPr>
              <a:t>a) I asked [</a:t>
            </a:r>
            <a:r>
              <a:rPr lang="en-US" b="0" i="0" u="none" strike="noStrike" baseline="-25000" dirty="0">
                <a:latin typeface="Times New Roman" panose="02020603050405020304" pitchFamily="18" charset="0"/>
                <a:cs typeface="Times New Roman" panose="02020603050405020304" pitchFamily="18" charset="0"/>
              </a:rPr>
              <a:t>NP </a:t>
            </a:r>
            <a:r>
              <a:rPr lang="en-US" b="0" i="0" u="none" strike="noStrike" dirty="0">
                <a:latin typeface="Times New Roman" panose="02020603050405020304" pitchFamily="18" charset="0"/>
                <a:cs typeface="Times New Roman" panose="02020603050405020304" pitchFamily="18" charset="0"/>
              </a:rPr>
              <a:t>the question].</a:t>
            </a:r>
          </a:p>
          <a:p>
            <a:pPr lvl="1" algn="l"/>
            <a:r>
              <a:rPr lang="en-US" sz="2400" b="0" i="0" u="none" strike="noStrike" baseline="0" dirty="0">
                <a:latin typeface="Times New Roman" panose="02020603050405020304" pitchFamily="18" charset="0"/>
                <a:cs typeface="Times New Roman" panose="02020603050405020304" pitchFamily="18" charset="0"/>
              </a:rPr>
              <a:t> b) I asked [</a:t>
            </a:r>
            <a:r>
              <a:rPr lang="en-US" sz="2400" b="0" i="0" u="none" strike="noStrike" baseline="-25000" dirty="0">
                <a:latin typeface="Times New Roman" panose="02020603050405020304" pitchFamily="18" charset="0"/>
                <a:cs typeface="Times New Roman" panose="02020603050405020304" pitchFamily="18" charset="0"/>
              </a:rPr>
              <a:t>CP</a:t>
            </a:r>
            <a:r>
              <a:rPr lang="en-US" sz="2400" b="0" i="0" u="none" strike="noStrike" dirty="0">
                <a:latin typeface="Times New Roman" panose="02020603050405020304" pitchFamily="18" charset="0"/>
                <a:cs typeface="Times New Roman" panose="02020603050405020304" pitchFamily="18" charset="0"/>
              </a:rPr>
              <a:t> if you knew the answer].</a:t>
            </a: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We can mark this using curly brackets {} and a slash. {NP/CP} means “a choice of NP or CP”. </a:t>
            </a: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So the feature structure for predicates like this is [NP___{NP/CP}].</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65</a:t>
            </a:fld>
            <a:endParaRPr lang="en-IN"/>
          </a:p>
        </p:txBody>
      </p:sp>
    </p:spTree>
    <p:extLst>
      <p:ext uri="{BB962C8B-B14F-4D97-AF65-F5344CB8AC3E}">
        <p14:creationId xmlns:p14="http://schemas.microsoft.com/office/powerpoint/2010/main" val="21130595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marL="342900" indent="-342900" algn="l">
              <a:buFont typeface="Wingdings" panose="05000000000000000000" pitchFamily="2" charset="2"/>
              <a:buChar char="Ø"/>
            </a:pPr>
            <a:r>
              <a:rPr lang="en-US" b="1" i="0" u="none" strike="noStrike" baseline="0" dirty="0">
                <a:latin typeface="Times New Roman" panose="02020603050405020304" pitchFamily="18" charset="0"/>
                <a:cs typeface="Times New Roman" panose="02020603050405020304" pitchFamily="18" charset="0"/>
              </a:rPr>
              <a:t>Ditransitive  verbs  </a:t>
            </a:r>
            <a:r>
              <a:rPr lang="en-US" b="0" i="0" u="none" strike="noStrike" baseline="0" dirty="0">
                <a:latin typeface="Times New Roman" panose="02020603050405020304" pitchFamily="18" charset="0"/>
                <a:cs typeface="Times New Roman" panose="02020603050405020304" pitchFamily="18" charset="0"/>
              </a:rPr>
              <a:t>come  in  several  major  types.  </a:t>
            </a: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Some  </a:t>
            </a:r>
            <a:r>
              <a:rPr lang="en-US" b="0" i="0" u="none" strike="noStrike" baseline="0" dirty="0" err="1">
                <a:latin typeface="Times New Roman" panose="02020603050405020304" pitchFamily="18" charset="0"/>
                <a:cs typeface="Times New Roman" panose="02020603050405020304" pitchFamily="18" charset="0"/>
              </a:rPr>
              <a:t>ditransitives</a:t>
            </a:r>
            <a:r>
              <a:rPr lang="en-US" b="0" i="0" u="none" strike="noStrike" baseline="0" dirty="0">
                <a:latin typeface="Times New Roman" panose="02020603050405020304" pitchFamily="18" charset="0"/>
                <a:cs typeface="Times New Roman" panose="02020603050405020304" pitchFamily="18" charset="0"/>
              </a:rPr>
              <a:t> require two NP objects (the first is an indirect object,  the other a direct object). </a:t>
            </a:r>
          </a:p>
          <a:p>
            <a:pPr marL="342900" indent="-342900" algn="l">
              <a:buFont typeface="Wingdings" panose="05000000000000000000" pitchFamily="2" charset="2"/>
              <a:buChar char="Ø"/>
            </a:pPr>
            <a:endParaRPr lang="en-US"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The verb </a:t>
            </a:r>
            <a:r>
              <a:rPr lang="en-US" b="0" i="1" u="none" strike="noStrike" baseline="0" dirty="0">
                <a:latin typeface="Times New Roman" panose="02020603050405020304" pitchFamily="18" charset="0"/>
                <a:cs typeface="Times New Roman" panose="02020603050405020304" pitchFamily="18" charset="0"/>
              </a:rPr>
              <a:t>spare </a:t>
            </a:r>
            <a:r>
              <a:rPr lang="en-US" b="0" i="0" u="none" strike="noStrike" baseline="0" dirty="0">
                <a:latin typeface="Times New Roman" panose="02020603050405020304" pitchFamily="18" charset="0"/>
                <a:cs typeface="Times New Roman" panose="02020603050405020304" pitchFamily="18" charset="0"/>
              </a:rPr>
              <a:t>is of this category. It does not allow an NP and a PP:</a:t>
            </a:r>
          </a:p>
          <a:p>
            <a:pPr algn="l"/>
            <a:r>
              <a:rPr lang="en-US" dirty="0">
                <a:latin typeface="Times New Roman" panose="02020603050405020304" pitchFamily="18" charset="0"/>
                <a:cs typeface="Times New Roman" panose="02020603050405020304" pitchFamily="18" charset="0"/>
              </a:rPr>
              <a:t>12</a:t>
            </a:r>
            <a:r>
              <a:rPr lang="en-US" b="0" i="0" u="none" strike="noStrike" baseline="0" dirty="0">
                <a:latin typeface="Times New Roman" panose="02020603050405020304" pitchFamily="18" charset="0"/>
                <a:cs typeface="Times New Roman" panose="02020603050405020304" pitchFamily="18" charset="0"/>
              </a:rPr>
              <a:t>) a) I spared [</a:t>
            </a:r>
            <a:r>
              <a:rPr lang="en-US" b="0" i="0" u="none" strike="noStrike" baseline="-25000" dirty="0">
                <a:latin typeface="Times New Roman" panose="02020603050405020304" pitchFamily="18" charset="0"/>
                <a:cs typeface="Times New Roman" panose="02020603050405020304" pitchFamily="18" charset="0"/>
              </a:rPr>
              <a:t>NP</a:t>
            </a:r>
            <a:r>
              <a:rPr lang="en-US" b="0" i="0" u="none" strike="noStrike" baseline="0" dirty="0">
                <a:latin typeface="Times New Roman" panose="02020603050405020304" pitchFamily="18" charset="0"/>
                <a:cs typeface="Times New Roman" panose="02020603050405020304" pitchFamily="18" charset="0"/>
              </a:rPr>
              <a:t> him] [</a:t>
            </a:r>
            <a:r>
              <a:rPr lang="en-US" b="0" i="0" u="none" strike="noStrike" baseline="-25000" dirty="0">
                <a:latin typeface="Times New Roman" panose="02020603050405020304" pitchFamily="18" charset="0"/>
                <a:cs typeface="Times New Roman" panose="02020603050405020304" pitchFamily="18" charset="0"/>
              </a:rPr>
              <a:t>NP</a:t>
            </a:r>
            <a:r>
              <a:rPr lang="en-US" b="0" i="0" u="none" strike="noStrike" baseline="0" dirty="0">
                <a:latin typeface="Times New Roman" panose="02020603050405020304" pitchFamily="18" charset="0"/>
                <a:cs typeface="Times New Roman" panose="02020603050405020304" pitchFamily="18" charset="0"/>
              </a:rPr>
              <a:t> the trouble].</a:t>
            </a:r>
          </a:p>
          <a:p>
            <a:pPr algn="l"/>
            <a:r>
              <a:rPr lang="en-US" b="0" i="0" u="none" strike="noStrike" baseline="0" dirty="0">
                <a:latin typeface="Times New Roman" panose="02020603050405020304" pitchFamily="18" charset="0"/>
                <a:cs typeface="Times New Roman" panose="02020603050405020304" pitchFamily="18" charset="0"/>
              </a:rPr>
              <a:t>      b) *I spared [</a:t>
            </a:r>
            <a:r>
              <a:rPr lang="en-US" b="0" i="0" u="none" strike="noStrike" baseline="-25000" dirty="0">
                <a:latin typeface="Times New Roman" panose="02020603050405020304" pitchFamily="18" charset="0"/>
                <a:cs typeface="Times New Roman" panose="02020603050405020304" pitchFamily="18" charset="0"/>
              </a:rPr>
              <a:t>NP </a:t>
            </a:r>
            <a:r>
              <a:rPr lang="en-US" b="0" i="0" u="none" strike="noStrike" baseline="0" dirty="0">
                <a:latin typeface="Times New Roman" panose="02020603050405020304" pitchFamily="18" charset="0"/>
                <a:cs typeface="Times New Roman" panose="02020603050405020304" pitchFamily="18" charset="0"/>
              </a:rPr>
              <a:t>the trouble] [</a:t>
            </a:r>
            <a:r>
              <a:rPr lang="en-US" b="0" i="0" u="none" strike="noStrike" baseline="-25000" dirty="0">
                <a:latin typeface="Times New Roman" panose="02020603050405020304" pitchFamily="18" charset="0"/>
                <a:cs typeface="Times New Roman" panose="02020603050405020304" pitchFamily="18" charset="0"/>
              </a:rPr>
              <a:t>PP</a:t>
            </a:r>
            <a:r>
              <a:rPr lang="en-US" b="0" i="0" u="none" strike="noStrike" baseline="0" dirty="0">
                <a:latin typeface="Times New Roman" panose="02020603050405020304" pitchFamily="18" charset="0"/>
                <a:cs typeface="Times New Roman" panose="02020603050405020304" pitchFamily="18" charset="0"/>
              </a:rPr>
              <a:t> to him].</a:t>
            </a: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This category of ditransitive is marked with the feature [NP_____NP NP].</a:t>
            </a:r>
          </a:p>
          <a:p>
            <a:pPr algn="l"/>
            <a:endParaRPr lang="en-US" sz="2000" b="0" i="0" u="none" strike="noStrike" baseline="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66</a:t>
            </a:fld>
            <a:endParaRPr lang="en-IN"/>
          </a:p>
        </p:txBody>
      </p:sp>
    </p:spTree>
    <p:extLst>
      <p:ext uri="{BB962C8B-B14F-4D97-AF65-F5344CB8AC3E}">
        <p14:creationId xmlns:p14="http://schemas.microsoft.com/office/powerpoint/2010/main" val="8629809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marL="342900" indent="-342900" algn="l">
              <a:buFont typeface="Wingdings" panose="05000000000000000000" pitchFamily="2" charset="2"/>
              <a:buChar char="Ø"/>
            </a:pPr>
            <a:r>
              <a:rPr lang="en-US" sz="2400" b="0" i="0" u="none" strike="noStrike" baseline="0" dirty="0">
                <a:latin typeface="Times New Roman" panose="02020603050405020304" pitchFamily="18" charset="0"/>
                <a:cs typeface="Times New Roman" panose="02020603050405020304" pitchFamily="18" charset="0"/>
              </a:rPr>
              <a:t>The opposite kind of ditransitive is found with the verb </a:t>
            </a:r>
            <a:r>
              <a:rPr lang="en-US" sz="2400" b="0" i="1" u="none" strike="noStrike" baseline="0" dirty="0">
                <a:latin typeface="Times New Roman" panose="02020603050405020304" pitchFamily="18" charset="0"/>
                <a:cs typeface="Times New Roman" panose="02020603050405020304" pitchFamily="18" charset="0"/>
              </a:rPr>
              <a:t>put</a:t>
            </a:r>
            <a:r>
              <a:rPr lang="en-US" sz="2400" b="0" i="0" u="none" strike="noStrike" baseline="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400" b="0" i="1" u="none" strike="noStrike" baseline="0" dirty="0">
                <a:latin typeface="Times New Roman" panose="02020603050405020304" pitchFamily="18" charset="0"/>
                <a:cs typeface="Times New Roman" panose="02020603050405020304" pitchFamily="18" charset="0"/>
              </a:rPr>
              <a:t>Put</a:t>
            </a:r>
            <a:r>
              <a:rPr lang="en-US" sz="2400" b="0" i="0" u="none" strike="noStrike" baseline="0" dirty="0">
                <a:latin typeface="Times New Roman" panose="02020603050405020304" pitchFamily="18" charset="0"/>
                <a:cs typeface="Times New Roman" panose="02020603050405020304" pitchFamily="18" charset="0"/>
              </a:rPr>
              <a:t> requires an NP and a PP:</a:t>
            </a:r>
          </a:p>
          <a:p>
            <a:pPr algn="l"/>
            <a:r>
              <a:rPr lang="en-US" sz="2400" b="0" i="0" u="none" strike="noStrike" baseline="0" dirty="0">
                <a:latin typeface="Times New Roman" panose="02020603050405020304" pitchFamily="18" charset="0"/>
                <a:cs typeface="Times New Roman" panose="02020603050405020304" pitchFamily="18" charset="0"/>
              </a:rPr>
              <a:t>13) a) *I put [</a:t>
            </a:r>
            <a:r>
              <a:rPr lang="en-US" sz="2400" b="0" i="0" u="none" strike="noStrike" baseline="-25000" dirty="0">
                <a:latin typeface="Times New Roman" panose="02020603050405020304" pitchFamily="18" charset="0"/>
                <a:cs typeface="Times New Roman" panose="02020603050405020304" pitchFamily="18" charset="0"/>
              </a:rPr>
              <a:t>NP</a:t>
            </a:r>
            <a:r>
              <a:rPr lang="en-US" sz="2400" b="0" i="0" u="none" strike="noStrike" baseline="0" dirty="0">
                <a:latin typeface="Times New Roman" panose="02020603050405020304" pitchFamily="18" charset="0"/>
                <a:cs typeface="Times New Roman" panose="02020603050405020304" pitchFamily="18" charset="0"/>
              </a:rPr>
              <a:t> the box] [</a:t>
            </a:r>
            <a:r>
              <a:rPr lang="en-US" sz="2400" b="0" i="0" u="none" strike="noStrike" baseline="-25000" dirty="0">
                <a:latin typeface="Times New Roman" panose="02020603050405020304" pitchFamily="18" charset="0"/>
                <a:cs typeface="Times New Roman" panose="02020603050405020304" pitchFamily="18" charset="0"/>
              </a:rPr>
              <a:t>NP</a:t>
            </a:r>
            <a:r>
              <a:rPr lang="en-US" sz="2400" b="0" i="0" u="none" strike="noStrike" baseline="0" dirty="0">
                <a:latin typeface="Times New Roman" panose="02020603050405020304" pitchFamily="18" charset="0"/>
                <a:cs typeface="Times New Roman" panose="02020603050405020304" pitchFamily="18" charset="0"/>
              </a:rPr>
              <a:t> the book].</a:t>
            </a:r>
          </a:p>
          <a:p>
            <a:pPr algn="l"/>
            <a:r>
              <a:rPr lang="en-US" sz="2400" b="0" i="0" u="none" strike="noStrike" baseline="0" dirty="0">
                <a:latin typeface="Times New Roman" panose="02020603050405020304" pitchFamily="18" charset="0"/>
                <a:cs typeface="Times New Roman" panose="02020603050405020304" pitchFamily="18" charset="0"/>
              </a:rPr>
              <a:t>      b) I put [</a:t>
            </a:r>
            <a:r>
              <a:rPr lang="en-US" sz="2400" b="0" i="0" u="none" strike="noStrike" baseline="-25000" dirty="0">
                <a:latin typeface="Times New Roman" panose="02020603050405020304" pitchFamily="18" charset="0"/>
                <a:cs typeface="Times New Roman" panose="02020603050405020304" pitchFamily="18" charset="0"/>
              </a:rPr>
              <a:t>NP </a:t>
            </a:r>
            <a:r>
              <a:rPr lang="en-US" sz="2400" b="0" i="0" u="none" strike="noStrike" baseline="0" dirty="0">
                <a:latin typeface="Times New Roman" panose="02020603050405020304" pitchFamily="18" charset="0"/>
                <a:cs typeface="Times New Roman" panose="02020603050405020304" pitchFamily="18" charset="0"/>
              </a:rPr>
              <a:t>the book] [</a:t>
            </a:r>
            <a:r>
              <a:rPr lang="en-US" sz="2400" b="0" i="0" u="none" strike="noStrike" baseline="-25000" dirty="0">
                <a:latin typeface="Times New Roman" panose="02020603050405020304" pitchFamily="18" charset="0"/>
                <a:cs typeface="Times New Roman" panose="02020603050405020304" pitchFamily="18" charset="0"/>
              </a:rPr>
              <a:t>PP</a:t>
            </a:r>
            <a:r>
              <a:rPr lang="en-US" sz="2400" b="0" i="0" u="none" strike="noStrike" baseline="0" dirty="0">
                <a:latin typeface="Times New Roman" panose="02020603050405020304" pitchFamily="18" charset="0"/>
                <a:cs typeface="Times New Roman" panose="02020603050405020304" pitchFamily="18" charset="0"/>
              </a:rPr>
              <a:t> in the box].</a:t>
            </a:r>
          </a:p>
          <a:p>
            <a:pPr marL="342900" indent="-342900" algn="l">
              <a:buFont typeface="Wingdings" panose="05000000000000000000" pitchFamily="2" charset="2"/>
              <a:buChar char="Ø"/>
            </a:pPr>
            <a:r>
              <a:rPr lang="en-US" sz="2400" b="0" i="0" u="none" strike="noStrike" baseline="0" dirty="0">
                <a:latin typeface="Times New Roman" panose="02020603050405020304" pitchFamily="18" charset="0"/>
                <a:cs typeface="Times New Roman" panose="02020603050405020304" pitchFamily="18" charset="0"/>
              </a:rPr>
              <a:t>This  kind  of  ditransitive  takes  the  feature  [NP ____ NP  PP].</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67</a:t>
            </a:fld>
            <a:endParaRPr lang="en-IN"/>
          </a:p>
        </p:txBody>
      </p:sp>
    </p:spTree>
    <p:extLst>
      <p:ext uri="{BB962C8B-B14F-4D97-AF65-F5344CB8AC3E}">
        <p14:creationId xmlns:p14="http://schemas.microsoft.com/office/powerpoint/2010/main" val="37297204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also have  </a:t>
            </a:r>
            <a:r>
              <a:rPr lang="en-US" dirty="0" err="1">
                <a:latin typeface="Times New Roman" panose="02020603050405020304" pitchFamily="18" charset="0"/>
                <a:cs typeface="Times New Roman" panose="02020603050405020304" pitchFamily="18" charset="0"/>
              </a:rPr>
              <a:t>ditransitives</a:t>
            </a:r>
            <a:r>
              <a:rPr lang="en-US" dirty="0">
                <a:latin typeface="Times New Roman" panose="02020603050405020304" pitchFamily="18" charset="0"/>
                <a:cs typeface="Times New Roman" panose="02020603050405020304" pitchFamily="18" charset="0"/>
              </a:rPr>
              <a:t>  that  appear  to  be  a  combination  of  these  two  types and allow either an NP or a PP in the second position:</a:t>
            </a:r>
          </a:p>
          <a:p>
            <a:pPr algn="l">
              <a:lnSpc>
                <a:spcPct val="150000"/>
              </a:lnSpc>
              <a:spcBef>
                <a:spcPts val="0"/>
              </a:spcBef>
            </a:pPr>
            <a:r>
              <a:rPr lang="en-US" dirty="0">
                <a:latin typeface="Times New Roman" panose="02020603050405020304" pitchFamily="18" charset="0"/>
                <a:cs typeface="Times New Roman" panose="02020603050405020304" pitchFamily="18" charset="0"/>
              </a:rPr>
              <a:t>14) a) I gave [</a:t>
            </a:r>
            <a:r>
              <a:rPr lang="en-US" baseline="-25000" dirty="0">
                <a:latin typeface="Times New Roman" panose="02020603050405020304" pitchFamily="18" charset="0"/>
                <a:cs typeface="Times New Roman" panose="02020603050405020304" pitchFamily="18" charset="0"/>
              </a:rPr>
              <a:t>NP</a:t>
            </a:r>
            <a:r>
              <a:rPr lang="en-US" dirty="0">
                <a:latin typeface="Times New Roman" panose="02020603050405020304" pitchFamily="18" charset="0"/>
                <a:cs typeface="Times New Roman" panose="02020603050405020304" pitchFamily="18" charset="0"/>
              </a:rPr>
              <a:t> the box] [</a:t>
            </a:r>
            <a:r>
              <a:rPr lang="en-US" baseline="-25000" dirty="0">
                <a:latin typeface="Times New Roman" panose="02020603050405020304" pitchFamily="18" charset="0"/>
                <a:cs typeface="Times New Roman" panose="02020603050405020304" pitchFamily="18" charset="0"/>
              </a:rPr>
              <a:t>PP </a:t>
            </a:r>
            <a:r>
              <a:rPr lang="en-US" dirty="0">
                <a:latin typeface="Times New Roman" panose="02020603050405020304" pitchFamily="18" charset="0"/>
                <a:cs typeface="Times New Roman" panose="02020603050405020304" pitchFamily="18" charset="0"/>
              </a:rPr>
              <a:t>to Leah].</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b) I gave [</a:t>
            </a:r>
            <a:r>
              <a:rPr lang="en-US" baseline="-25000" dirty="0">
                <a:latin typeface="Times New Roman" panose="02020603050405020304" pitchFamily="18" charset="0"/>
                <a:cs typeface="Times New Roman" panose="02020603050405020304" pitchFamily="18" charset="0"/>
              </a:rPr>
              <a:t>NP</a:t>
            </a:r>
            <a:r>
              <a:rPr lang="en-US" dirty="0">
                <a:latin typeface="Times New Roman" panose="02020603050405020304" pitchFamily="18" charset="0"/>
                <a:cs typeface="Times New Roman" panose="02020603050405020304" pitchFamily="18" charset="0"/>
              </a:rPr>
              <a:t> Leah] [</a:t>
            </a:r>
            <a:r>
              <a:rPr lang="en-US" baseline="-25000" dirty="0">
                <a:latin typeface="Times New Roman" panose="02020603050405020304" pitchFamily="18" charset="0"/>
                <a:cs typeface="Times New Roman" panose="02020603050405020304" pitchFamily="18" charset="0"/>
              </a:rPr>
              <a:t>NP </a:t>
            </a:r>
            <a:r>
              <a:rPr lang="en-US" dirty="0">
                <a:latin typeface="Times New Roman" panose="02020603050405020304" pitchFamily="18" charset="0"/>
                <a:cs typeface="Times New Roman" panose="02020603050405020304" pitchFamily="18" charset="0"/>
              </a:rPr>
              <a:t>the box].</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These have the feature [NP ___ NP {NP/PP}].</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68</a:t>
            </a:fld>
            <a:endParaRPr lang="en-IN"/>
          </a:p>
        </p:txBody>
      </p:sp>
    </p:spTree>
    <p:extLst>
      <p:ext uri="{BB962C8B-B14F-4D97-AF65-F5344CB8AC3E}">
        <p14:creationId xmlns:p14="http://schemas.microsoft.com/office/powerpoint/2010/main" val="40551420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Finally we have </a:t>
            </a:r>
            <a:r>
              <a:rPr lang="en-US" dirty="0" err="1">
                <a:latin typeface="Times New Roman" panose="02020603050405020304" pitchFamily="18" charset="0"/>
                <a:cs typeface="Times New Roman" panose="02020603050405020304" pitchFamily="18" charset="0"/>
              </a:rPr>
              <a:t>ditransitives</a:t>
            </a:r>
            <a:r>
              <a:rPr lang="en-US" dirty="0">
                <a:latin typeface="Times New Roman" panose="02020603050405020304" pitchFamily="18" charset="0"/>
                <a:cs typeface="Times New Roman" panose="02020603050405020304" pitchFamily="18" charset="0"/>
              </a:rPr>
              <a:t> that take either two NPs, or one NP and one CP, or an NP and a PP:</a:t>
            </a:r>
          </a:p>
          <a:p>
            <a:pPr algn="l">
              <a:lnSpc>
                <a:spcPct val="150000"/>
              </a:lnSpc>
              <a:spcBef>
                <a:spcPts val="0"/>
              </a:spcBef>
            </a:pPr>
            <a:r>
              <a:rPr lang="en-US" dirty="0">
                <a:latin typeface="Times New Roman" panose="02020603050405020304" pitchFamily="18" charset="0"/>
                <a:cs typeface="Times New Roman" panose="02020603050405020304" pitchFamily="18" charset="0"/>
              </a:rPr>
              <a:t>15) a) I told [</a:t>
            </a:r>
            <a:r>
              <a:rPr lang="en-US" baseline="-25000" dirty="0">
                <a:latin typeface="Times New Roman" panose="02020603050405020304" pitchFamily="18" charset="0"/>
                <a:cs typeface="Times New Roman" panose="02020603050405020304" pitchFamily="18" charset="0"/>
              </a:rPr>
              <a:t>NP</a:t>
            </a:r>
            <a:r>
              <a:rPr lang="en-US" dirty="0">
                <a:latin typeface="Times New Roman" panose="02020603050405020304" pitchFamily="18" charset="0"/>
                <a:cs typeface="Times New Roman" panose="02020603050405020304" pitchFamily="18" charset="0"/>
              </a:rPr>
              <a:t> Daniel] [</a:t>
            </a:r>
            <a:r>
              <a:rPr lang="en-US" baseline="-25000" dirty="0">
                <a:latin typeface="Times New Roman" panose="02020603050405020304" pitchFamily="18" charset="0"/>
                <a:cs typeface="Times New Roman" panose="02020603050405020304" pitchFamily="18" charset="0"/>
              </a:rPr>
              <a:t>NP</a:t>
            </a:r>
            <a:r>
              <a:rPr lang="en-US" dirty="0">
                <a:latin typeface="Times New Roman" panose="02020603050405020304" pitchFamily="18" charset="0"/>
                <a:cs typeface="Times New Roman" panose="02020603050405020304" pitchFamily="18" charset="0"/>
              </a:rPr>
              <a:t> the story].</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b) I told [</a:t>
            </a:r>
            <a:r>
              <a:rPr lang="en-US" baseline="-25000" dirty="0">
                <a:latin typeface="Times New Roman" panose="02020603050405020304" pitchFamily="18" charset="0"/>
                <a:cs typeface="Times New Roman" panose="02020603050405020304" pitchFamily="18" charset="0"/>
              </a:rPr>
              <a:t>NP</a:t>
            </a:r>
            <a:r>
              <a:rPr lang="en-US" dirty="0">
                <a:latin typeface="Times New Roman" panose="02020603050405020304" pitchFamily="18" charset="0"/>
                <a:cs typeface="Times New Roman" panose="02020603050405020304" pitchFamily="18" charset="0"/>
              </a:rPr>
              <a:t> Daniel] [</a:t>
            </a:r>
            <a:r>
              <a:rPr lang="en-US" baseline="-25000" dirty="0">
                <a:latin typeface="Times New Roman" panose="02020603050405020304" pitchFamily="18" charset="0"/>
                <a:cs typeface="Times New Roman" panose="02020603050405020304" pitchFamily="18" charset="0"/>
              </a:rPr>
              <a:t>CP</a:t>
            </a:r>
            <a:r>
              <a:rPr lang="en-US" dirty="0">
                <a:latin typeface="Times New Roman" panose="02020603050405020304" pitchFamily="18" charset="0"/>
                <a:cs typeface="Times New Roman" panose="02020603050405020304" pitchFamily="18" charset="0"/>
              </a:rPr>
              <a:t> that the exam was cancelled].</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c) I told [</a:t>
            </a:r>
            <a:r>
              <a:rPr lang="en-US" baseline="-25000" dirty="0">
                <a:latin typeface="Times New Roman" panose="02020603050405020304" pitchFamily="18" charset="0"/>
                <a:cs typeface="Times New Roman" panose="02020603050405020304" pitchFamily="18" charset="0"/>
              </a:rPr>
              <a:t>NP </a:t>
            </a:r>
            <a:r>
              <a:rPr lang="en-US" dirty="0">
                <a:latin typeface="Times New Roman" panose="02020603050405020304" pitchFamily="18" charset="0"/>
                <a:cs typeface="Times New Roman" panose="02020603050405020304" pitchFamily="18" charset="0"/>
              </a:rPr>
              <a:t>the story] [</a:t>
            </a:r>
            <a:r>
              <a:rPr lang="en-US" baseline="-25000" dirty="0">
                <a:latin typeface="Times New Roman" panose="02020603050405020304" pitchFamily="18" charset="0"/>
                <a:cs typeface="Times New Roman" panose="02020603050405020304" pitchFamily="18" charset="0"/>
              </a:rPr>
              <a:t>PP </a:t>
            </a:r>
            <a:r>
              <a:rPr lang="en-US" dirty="0">
                <a:latin typeface="Times New Roman" panose="02020603050405020304" pitchFamily="18" charset="0"/>
                <a:cs typeface="Times New Roman" panose="02020603050405020304" pitchFamily="18" charset="0"/>
              </a:rPr>
              <a:t>to Daniel].</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Verbs like tell have the feature [NP_____ NP {NP/PP/CP}].</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69</a:t>
            </a:fld>
            <a:endParaRPr lang="en-IN"/>
          </a:p>
        </p:txBody>
      </p:sp>
    </p:spTree>
    <p:extLst>
      <p:ext uri="{BB962C8B-B14F-4D97-AF65-F5344CB8AC3E}">
        <p14:creationId xmlns:p14="http://schemas.microsoft.com/office/powerpoint/2010/main" val="117003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The second is call inflectional morphemes </a:t>
            </a:r>
          </a:p>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 D</a:t>
            </a:r>
            <a:r>
              <a:rPr lang="en-US" sz="2000" dirty="0">
                <a:latin typeface="Times New Roman" panose="02020603050405020304" pitchFamily="18" charset="0"/>
                <a:cs typeface="Times New Roman" panose="02020603050405020304" pitchFamily="18" charset="0"/>
              </a:rPr>
              <a:t>erivational  affixes make a word  a particular  category; by contrast </a:t>
            </a:r>
            <a:r>
              <a:rPr lang="en-US" sz="2000" b="1" dirty="0">
                <a:latin typeface="Times New Roman" panose="02020603050405020304" pitchFamily="18" charset="0"/>
                <a:cs typeface="Times New Roman" panose="02020603050405020304" pitchFamily="18" charset="0"/>
              </a:rPr>
              <a:t>inflectional morphemes </a:t>
            </a:r>
            <a:r>
              <a:rPr lang="en-US" sz="2000" dirty="0">
                <a:latin typeface="Times New Roman" panose="02020603050405020304" pitchFamily="18" charset="0"/>
                <a:cs typeface="Times New Roman" panose="02020603050405020304" pitchFamily="18" charset="0"/>
              </a:rPr>
              <a:t>don't make a word into a particular category, but </a:t>
            </a:r>
            <a:r>
              <a:rPr lang="en-US" sz="2000" b="1" dirty="0">
                <a:latin typeface="Times New Roman" panose="02020603050405020304" pitchFamily="18" charset="0"/>
                <a:cs typeface="Times New Roman" panose="02020603050405020304" pitchFamily="18" charset="0"/>
              </a:rPr>
              <a:t>instead only attach to certain categories</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Take for example the superlative suffix </a:t>
            </a:r>
            <a:r>
              <a:rPr lang="en-US" sz="2000" b="1" dirty="0">
                <a:latin typeface="Times New Roman" panose="02020603050405020304" pitchFamily="18" charset="0"/>
                <a:cs typeface="Times New Roman" panose="02020603050405020304" pitchFamily="18" charset="0"/>
              </a:rPr>
              <a:t>-est</a:t>
            </a:r>
            <a:r>
              <a:rPr lang="en-US" sz="2000" dirty="0">
                <a:latin typeface="Times New Roman" panose="02020603050405020304" pitchFamily="18" charset="0"/>
                <a:cs typeface="Times New Roman" panose="02020603050405020304" pitchFamily="18" charset="0"/>
              </a:rPr>
              <a:t>. This affix only attaches to words that are already adjectives: big, biggest (cf. dog, *</a:t>
            </a:r>
            <a:r>
              <a:rPr lang="en-US" sz="2000" dirty="0" err="1">
                <a:latin typeface="Times New Roman" panose="02020603050405020304" pitchFamily="18" charset="0"/>
                <a:cs typeface="Times New Roman" panose="02020603050405020304" pitchFamily="18" charset="0"/>
              </a:rPr>
              <a:t>doggest</a:t>
            </a:r>
            <a:r>
              <a:rPr lang="en-US" sz="2000" dirty="0">
                <a:latin typeface="Times New Roman" panose="02020603050405020304" pitchFamily="18" charset="0"/>
                <a:cs typeface="Times New Roman" panose="02020603050405020304" pitchFamily="18" charset="0"/>
              </a:rPr>
              <a:t>). Because they are sensitive to what category they attach to, inflectional suffixes can also serve as a test for determining part of speech category.</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a:t>
            </a:fld>
            <a:endParaRPr lang="en-IN"/>
          </a:p>
        </p:txBody>
      </p:sp>
    </p:spTree>
    <p:extLst>
      <p:ext uri="{BB962C8B-B14F-4D97-AF65-F5344CB8AC3E}">
        <p14:creationId xmlns:p14="http://schemas.microsoft.com/office/powerpoint/2010/main" val="4637897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marL="342900" indent="-342900" algn="l">
              <a:lnSpc>
                <a:spcPct val="10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following chart summarizes all the different subcategories of verb we’ve discussed here:</a:t>
            </a:r>
          </a:p>
          <a:p>
            <a:pPr marL="342900" indent="-342900" algn="l">
              <a:lnSpc>
                <a:spcPct val="15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70</a:t>
            </a:fld>
            <a:endParaRPr lang="en-IN"/>
          </a:p>
        </p:txBody>
      </p:sp>
      <p:pic>
        <p:nvPicPr>
          <p:cNvPr id="4" name="Picture 3">
            <a:extLst>
              <a:ext uri="{FF2B5EF4-FFF2-40B4-BE49-F238E27FC236}">
                <a16:creationId xmlns:a16="http://schemas.microsoft.com/office/drawing/2014/main" id="{1F09DFEA-9D8F-9FD2-2BE9-EEEEFE810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994" y="1313644"/>
            <a:ext cx="9555681" cy="4821341"/>
          </a:xfrm>
          <a:prstGeom prst="rect">
            <a:avLst/>
          </a:prstGeom>
        </p:spPr>
      </p:pic>
    </p:spTree>
    <p:extLst>
      <p:ext uri="{BB962C8B-B14F-4D97-AF65-F5344CB8AC3E}">
        <p14:creationId xmlns:p14="http://schemas.microsoft.com/office/powerpoint/2010/main" val="12909740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16343" cy="5636965"/>
          </a:xfrm>
        </p:spPr>
        <p:txBody>
          <a:bodyPr>
            <a:normAutofit fontScale="92500"/>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Summing up the ideas covered </a:t>
            </a:r>
            <a:endParaRPr lang="en-US" dirty="0">
              <a:latin typeface="Times New Roman" panose="02020603050405020304" pitchFamily="18" charset="0"/>
              <a:cs typeface="Times New Roman" panose="02020603050405020304" pitchFamily="18" charset="0"/>
            </a:endParaRPr>
          </a:p>
          <a:p>
            <a:pPr marL="342900" marR="1150" indent="-342900" algn="just">
              <a:lnSpc>
                <a:spcPct val="160000"/>
              </a:lnSpc>
              <a:spcBef>
                <a:spcPts val="0"/>
              </a:spcBef>
              <a:buFont typeface="Wingdings" panose="05000000000000000000" pitchFamily="2" charset="2"/>
              <a:buChar char="Ø"/>
            </a:pPr>
            <a:r>
              <a:rPr lang="en-US" b="1" i="1" u="none" strike="noStrike" baseline="0" dirty="0">
                <a:latin typeface="Times New Roman" panose="02020603050405020304" pitchFamily="18" charset="0"/>
                <a:cs typeface="Times New Roman" panose="02020603050405020304" pitchFamily="18" charset="0"/>
              </a:rPr>
              <a:t>Parts of Speech </a:t>
            </a:r>
            <a:r>
              <a:rPr lang="en-US" b="0" i="1" u="none" strike="noStrike" baseline="0" dirty="0">
                <a:latin typeface="Times New Roman" panose="02020603050405020304" pitchFamily="18" charset="0"/>
                <a:cs typeface="Times New Roman" panose="02020603050405020304" pitchFamily="18" charset="0"/>
              </a:rPr>
              <a:t>(a.k.a. </a:t>
            </a:r>
            <a:r>
              <a:rPr lang="en-US" b="1" i="1" u="none" strike="noStrike" baseline="0" dirty="0">
                <a:latin typeface="Times New Roman" panose="02020603050405020304" pitchFamily="18" charset="0"/>
                <a:cs typeface="Times New Roman" panose="02020603050405020304" pitchFamily="18" charset="0"/>
              </a:rPr>
              <a:t>Word Class</a:t>
            </a:r>
            <a:r>
              <a:rPr lang="en-US" b="0" i="0" u="none" strike="noStrike" baseline="0" dirty="0">
                <a:latin typeface="Times New Roman" panose="02020603050405020304" pitchFamily="18" charset="0"/>
                <a:cs typeface="Times New Roman" panose="02020603050405020304" pitchFamily="18" charset="0"/>
              </a:rPr>
              <a:t>, </a:t>
            </a:r>
            <a:r>
              <a:rPr lang="en-US" b="1" i="1" u="none" strike="noStrike" baseline="0" dirty="0">
                <a:latin typeface="Times New Roman" panose="02020603050405020304" pitchFamily="18" charset="0"/>
                <a:cs typeface="Times New Roman" panose="02020603050405020304" pitchFamily="18" charset="0"/>
              </a:rPr>
              <a:t>Syntactic Categories</a:t>
            </a:r>
            <a:r>
              <a:rPr lang="en-US" b="0" i="0" u="none" strike="noStrike" baseline="0" dirty="0">
                <a:latin typeface="Times New Roman" panose="02020603050405020304" pitchFamily="18" charset="0"/>
                <a:cs typeface="Times New Roman" panose="02020603050405020304" pitchFamily="18" charset="0"/>
              </a:rPr>
              <a:t>): The labels we give to constituents (N, V, Adj, Adv, D, P, T, </a:t>
            </a:r>
            <a:r>
              <a:rPr lang="en-US" b="0" i="0" u="none" strike="noStrike" baseline="0" dirty="0" err="1">
                <a:latin typeface="Times New Roman" panose="02020603050405020304" pitchFamily="18" charset="0"/>
                <a:cs typeface="Times New Roman" panose="02020603050405020304" pitchFamily="18" charset="0"/>
              </a:rPr>
              <a:t>Conj</a:t>
            </a:r>
            <a:r>
              <a:rPr lang="en-US" b="0" i="0" u="none" strike="noStrike" baseline="0" dirty="0">
                <a:latin typeface="Times New Roman" panose="02020603050405020304" pitchFamily="18" charset="0"/>
                <a:cs typeface="Times New Roman" panose="02020603050405020304" pitchFamily="18" charset="0"/>
              </a:rPr>
              <a:t>). These determine the position of the word in the sentence.</a:t>
            </a:r>
          </a:p>
          <a:p>
            <a:pPr marL="342900" marR="1150" indent="-342900" algn="just">
              <a:lnSpc>
                <a:spcPct val="160000"/>
              </a:lnSpc>
              <a:spcBef>
                <a:spcPts val="0"/>
              </a:spcBef>
              <a:buFont typeface="Wingdings" panose="05000000000000000000" pitchFamily="2" charset="2"/>
              <a:buChar char="Ø"/>
            </a:pPr>
            <a:r>
              <a:rPr lang="en-US" b="1" i="1" u="none" strike="noStrike" baseline="0" dirty="0">
                <a:latin typeface="Times New Roman" panose="02020603050405020304" pitchFamily="18" charset="0"/>
                <a:cs typeface="Times New Roman" panose="02020603050405020304" pitchFamily="18" charset="0"/>
              </a:rPr>
              <a:t>Distribution</a:t>
            </a:r>
            <a:r>
              <a:rPr lang="en-US" b="0" i="0" u="none" strike="noStrike" baseline="0" dirty="0">
                <a:latin typeface="Times New Roman" panose="02020603050405020304" pitchFamily="18" charset="0"/>
                <a:cs typeface="Times New Roman" panose="02020603050405020304" pitchFamily="18" charset="0"/>
              </a:rPr>
              <a:t>:  Parts  of  speech  are  determined  based  on  their distribution. We have both </a:t>
            </a:r>
            <a:r>
              <a:rPr lang="en-US" b="1" i="1" u="none" strike="noStrike" baseline="0" dirty="0">
                <a:latin typeface="Times New Roman" panose="02020603050405020304" pitchFamily="18" charset="0"/>
                <a:cs typeface="Times New Roman" panose="02020603050405020304" pitchFamily="18" charset="0"/>
              </a:rPr>
              <a:t>morphological distribution </a:t>
            </a:r>
            <a:r>
              <a:rPr lang="en-US" b="0" i="0" u="none" strike="noStrike" baseline="0" dirty="0">
                <a:latin typeface="Times New Roman" panose="02020603050405020304" pitchFamily="18" charset="0"/>
                <a:cs typeface="Times New Roman" panose="02020603050405020304" pitchFamily="18" charset="0"/>
              </a:rPr>
              <a:t>(what affixes are found on the word) and </a:t>
            </a:r>
            <a:r>
              <a:rPr lang="en-US" b="1" i="1" u="none" strike="noStrike" baseline="0" dirty="0">
                <a:latin typeface="Times New Roman" panose="02020603050405020304" pitchFamily="18" charset="0"/>
                <a:cs typeface="Times New Roman" panose="02020603050405020304" pitchFamily="18" charset="0"/>
              </a:rPr>
              <a:t>syntactic distribution </a:t>
            </a:r>
            <a:r>
              <a:rPr lang="en-US" b="0" i="0" u="none" strike="noStrike" baseline="0" dirty="0">
                <a:latin typeface="Times New Roman" panose="02020603050405020304" pitchFamily="18" charset="0"/>
                <a:cs typeface="Times New Roman" panose="02020603050405020304" pitchFamily="18" charset="0"/>
              </a:rPr>
              <a:t>(what other words are nearby).</a:t>
            </a:r>
          </a:p>
          <a:p>
            <a:pPr marL="342900" marR="1150" indent="-342900" algn="just">
              <a:lnSpc>
                <a:spcPct val="160000"/>
              </a:lnSpc>
              <a:spcBef>
                <a:spcPts val="0"/>
              </a:spcBef>
              <a:buFont typeface="Wingdings" panose="05000000000000000000" pitchFamily="2" charset="2"/>
              <a:buChar char="Ø"/>
            </a:pPr>
            <a:r>
              <a:rPr lang="en-US" b="1" i="1" u="none" strike="noStrike" baseline="0" dirty="0">
                <a:latin typeface="Times New Roman" panose="02020603050405020304" pitchFamily="18" charset="0"/>
                <a:cs typeface="Times New Roman" panose="02020603050405020304" pitchFamily="18" charset="0"/>
              </a:rPr>
              <a:t>Complementary  Distribution</a:t>
            </a:r>
            <a:r>
              <a:rPr lang="en-US" b="0" i="0" u="none" strike="noStrike" baseline="0" dirty="0">
                <a:latin typeface="Times New Roman" panose="02020603050405020304" pitchFamily="18" charset="0"/>
                <a:cs typeface="Times New Roman" panose="02020603050405020304" pitchFamily="18" charset="0"/>
              </a:rPr>
              <a:t>:   When   you  have   two  categories and they never appear in the same environment (context), you have complementary distribution. Typically complementary distribution means that the two categories are subtypes of a larger class.</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71</a:t>
            </a:fld>
            <a:endParaRPr lang="en-IN"/>
          </a:p>
        </p:txBody>
      </p:sp>
    </p:spTree>
    <p:extLst>
      <p:ext uri="{BB962C8B-B14F-4D97-AF65-F5344CB8AC3E}">
        <p14:creationId xmlns:p14="http://schemas.microsoft.com/office/powerpoint/2010/main" val="5234994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marL="342900" indent="-342900" algn="just">
              <a:lnSpc>
                <a:spcPct val="150000"/>
              </a:lnSpc>
              <a:spcBef>
                <a:spcPts val="0"/>
              </a:spcBef>
              <a:buFont typeface="Wingdings" panose="05000000000000000000" pitchFamily="2" charset="2"/>
              <a:buChar char="Ø"/>
            </a:pPr>
            <a:endParaRPr lang="en-US" b="0" i="0" u="none" strike="noStrike" baseline="0"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Parts  of  speech  that  are  </a:t>
            </a:r>
            <a:r>
              <a:rPr lang="en-US" b="1" i="1" u="none" strike="noStrike" baseline="0" dirty="0">
                <a:latin typeface="Times New Roman" panose="02020603050405020304" pitchFamily="18" charset="0"/>
                <a:cs typeface="Times New Roman" panose="02020603050405020304" pitchFamily="18" charset="0"/>
              </a:rPr>
              <a:t>Open  Class  </a:t>
            </a:r>
            <a:r>
              <a:rPr lang="en-US" b="0" i="0" u="none" strike="noStrike" baseline="0" dirty="0">
                <a:latin typeface="Times New Roman" panose="02020603050405020304" pitchFamily="18" charset="0"/>
                <a:cs typeface="Times New Roman" panose="02020603050405020304" pitchFamily="18" charset="0"/>
              </a:rPr>
              <a:t>can  take  new  members or coinages: N, V, Adj, Adv. </a:t>
            </a:r>
          </a:p>
          <a:p>
            <a:pPr marL="342900" indent="-342900" algn="just">
              <a:lnSpc>
                <a:spcPct val="150000"/>
              </a:lnSpc>
              <a:spcBef>
                <a:spcPts val="0"/>
              </a:spcBef>
              <a:buFont typeface="Wingdings" panose="05000000000000000000" pitchFamily="2" charset="2"/>
              <a:buChar char="Ø"/>
            </a:pPr>
            <a:r>
              <a:rPr lang="en-US" sz="2400" b="0" i="0" u="none" strike="noStrike" baseline="0" dirty="0">
                <a:latin typeface="Times New Roman" panose="02020603050405020304" pitchFamily="18" charset="0"/>
                <a:cs typeface="Times New Roman" panose="02020603050405020304" pitchFamily="18" charset="0"/>
              </a:rPr>
              <a:t>Parts of speech that are </a:t>
            </a:r>
            <a:r>
              <a:rPr lang="en-US" sz="2400" b="1" i="1" u="none" strike="noStrike" baseline="0" dirty="0">
                <a:latin typeface="Times New Roman" panose="02020603050405020304" pitchFamily="18" charset="0"/>
                <a:cs typeface="Times New Roman" panose="02020603050405020304" pitchFamily="18" charset="0"/>
              </a:rPr>
              <a:t>Closed Class </a:t>
            </a:r>
            <a:r>
              <a:rPr lang="en-US" sz="2400" b="0" i="0" u="none" strike="noStrike" baseline="0" dirty="0">
                <a:latin typeface="Times New Roman" panose="02020603050405020304" pitchFamily="18" charset="0"/>
                <a:cs typeface="Times New Roman" panose="02020603050405020304" pitchFamily="18" charset="0"/>
              </a:rPr>
              <a:t>don’t allow new coinages: D, P, </a:t>
            </a:r>
            <a:r>
              <a:rPr lang="en-US" sz="2400" b="0" i="0" u="none" strike="noStrike" baseline="0" dirty="0" err="1">
                <a:latin typeface="Times New Roman" panose="02020603050405020304" pitchFamily="18" charset="0"/>
                <a:cs typeface="Times New Roman" panose="02020603050405020304" pitchFamily="18" charset="0"/>
              </a:rPr>
              <a:t>Conj</a:t>
            </a:r>
            <a:r>
              <a:rPr lang="en-US" sz="2400" b="0" i="0" u="none" strike="noStrike" baseline="0" dirty="0">
                <a:latin typeface="Times New Roman" panose="02020603050405020304" pitchFamily="18" charset="0"/>
                <a:cs typeface="Times New Roman" panose="02020603050405020304" pitchFamily="18" charset="0"/>
              </a:rPr>
              <a:t>, C, T, Neg, and the pronoun and anaphor subcategories of N.</a:t>
            </a:r>
          </a:p>
          <a:p>
            <a:pPr marL="342900" indent="-342900" algn="just">
              <a:lnSpc>
                <a:spcPct val="150000"/>
              </a:lnSpc>
              <a:spcBef>
                <a:spcPts val="0"/>
              </a:spcBef>
              <a:buFont typeface="Wingdings" panose="05000000000000000000" pitchFamily="2" charset="2"/>
              <a:buChar char="Ø"/>
            </a:pPr>
            <a:r>
              <a:rPr lang="en-US" sz="2400" b="1" i="1" u="none" strike="noStrike" baseline="0" dirty="0">
                <a:latin typeface="Times New Roman" panose="02020603050405020304" pitchFamily="18" charset="0"/>
                <a:cs typeface="Times New Roman" panose="02020603050405020304" pitchFamily="18" charset="0"/>
              </a:rPr>
              <a:t>Lexical Categories </a:t>
            </a:r>
            <a:r>
              <a:rPr lang="en-US" sz="2400" b="0" i="0" u="none" strike="noStrike" baseline="0" dirty="0">
                <a:latin typeface="Times New Roman" panose="02020603050405020304" pitchFamily="18" charset="0"/>
                <a:cs typeface="Times New Roman" panose="02020603050405020304" pitchFamily="18" charset="0"/>
              </a:rPr>
              <a:t>express the content of the sentence. N (including </a:t>
            </a:r>
            <a:r>
              <a:rPr lang="en-IN" sz="2400" b="0" i="0" u="none" strike="noStrike" baseline="0" dirty="0">
                <a:latin typeface="Times New Roman" panose="02020603050405020304" pitchFamily="18" charset="0"/>
                <a:cs typeface="Times New Roman" panose="02020603050405020304" pitchFamily="18" charset="0"/>
              </a:rPr>
              <a:t>pronouns), V, </a:t>
            </a:r>
            <a:r>
              <a:rPr lang="en-IN" sz="2400" b="0" i="0" u="none" strike="noStrike" baseline="0" dirty="0" err="1">
                <a:latin typeface="Times New Roman" panose="02020603050405020304" pitchFamily="18" charset="0"/>
                <a:cs typeface="Times New Roman" panose="02020603050405020304" pitchFamily="18" charset="0"/>
              </a:rPr>
              <a:t>Adj</a:t>
            </a:r>
            <a:r>
              <a:rPr lang="en-IN" sz="2400" b="0" i="0" u="none" strike="noStrike" baseline="0" dirty="0">
                <a:latin typeface="Times New Roman" panose="02020603050405020304" pitchFamily="18" charset="0"/>
                <a:cs typeface="Times New Roman" panose="02020603050405020304" pitchFamily="18" charset="0"/>
              </a:rPr>
              <a:t>, Adv.</a:t>
            </a:r>
          </a:p>
          <a:p>
            <a:pPr marL="342900" indent="-342900" algn="just">
              <a:lnSpc>
                <a:spcPct val="150000"/>
              </a:lnSpc>
              <a:spcBef>
                <a:spcPts val="0"/>
              </a:spcBef>
              <a:buFont typeface="Wingdings" panose="05000000000000000000" pitchFamily="2" charset="2"/>
              <a:buChar char="Ø"/>
            </a:pPr>
            <a:r>
              <a:rPr lang="en-IN" sz="2400" b="1" i="1" u="none" strike="noStrike" baseline="0" dirty="0">
                <a:latin typeface="Times New Roman" panose="02020603050405020304" pitchFamily="18" charset="0"/>
                <a:cs typeface="Times New Roman" panose="02020603050405020304" pitchFamily="18" charset="0"/>
              </a:rPr>
              <a:t>Functional  Categories  </a:t>
            </a:r>
            <a:r>
              <a:rPr lang="en-IN" sz="2400" b="0" i="0" u="none" strike="noStrike" baseline="0" dirty="0">
                <a:latin typeface="Times New Roman" panose="02020603050405020304" pitchFamily="18" charset="0"/>
                <a:cs typeface="Times New Roman" panose="02020603050405020304" pitchFamily="18" charset="0"/>
              </a:rPr>
              <a:t>contain  the  grammatical  information  in a sentence: D, P, </a:t>
            </a:r>
            <a:r>
              <a:rPr lang="en-IN" sz="2400" b="0" i="0" u="none" strike="noStrike" baseline="0" dirty="0" err="1">
                <a:latin typeface="Times New Roman" panose="02020603050405020304" pitchFamily="18" charset="0"/>
                <a:cs typeface="Times New Roman" panose="02020603050405020304" pitchFamily="18" charset="0"/>
              </a:rPr>
              <a:t>Conj</a:t>
            </a:r>
            <a:r>
              <a:rPr lang="en-IN" sz="2400" b="0" i="0" u="none" strike="noStrike" baseline="0" dirty="0">
                <a:latin typeface="Times New Roman" panose="02020603050405020304" pitchFamily="18" charset="0"/>
                <a:cs typeface="Times New Roman" panose="02020603050405020304" pitchFamily="18" charset="0"/>
              </a:rPr>
              <a:t>, T, Neg, C.</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72</a:t>
            </a:fld>
            <a:endParaRPr lang="en-IN"/>
          </a:p>
        </p:txBody>
      </p:sp>
    </p:spTree>
    <p:extLst>
      <p:ext uri="{BB962C8B-B14F-4D97-AF65-F5344CB8AC3E}">
        <p14:creationId xmlns:p14="http://schemas.microsoft.com/office/powerpoint/2010/main" val="18767922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marL="342900" indent="-342900" algn="just">
              <a:buFont typeface="Wingdings" panose="05000000000000000000" pitchFamily="2" charset="2"/>
              <a:buChar char="Ø"/>
            </a:pPr>
            <a:r>
              <a:rPr lang="en-US" b="1" i="1" u="none" strike="noStrike" baseline="0" dirty="0">
                <a:latin typeface="Times New Roman" panose="02020603050405020304" pitchFamily="18" charset="0"/>
                <a:cs typeface="Times New Roman" panose="02020603050405020304" pitchFamily="18" charset="0"/>
              </a:rPr>
              <a:t>Subcategories</a:t>
            </a:r>
            <a:r>
              <a:rPr lang="en-US" b="0" i="0" u="none" strike="noStrike" baseline="0" dirty="0">
                <a:latin typeface="Times New Roman" panose="02020603050405020304" pitchFamily="18" charset="0"/>
                <a:cs typeface="Times New Roman" panose="02020603050405020304" pitchFamily="18" charset="0"/>
              </a:rPr>
              <a:t>: The major parts of speech can often be divided up into subtypes. These are called subcategories.</a:t>
            </a:r>
          </a:p>
          <a:p>
            <a:pPr marL="342900" indent="-342900" algn="just">
              <a:buFont typeface="Wingdings" panose="05000000000000000000" pitchFamily="2" charset="2"/>
              <a:buChar char="Ø"/>
            </a:pPr>
            <a:endParaRPr lang="en-US" b="0" i="0" u="none" strike="noStrike" baseline="0" dirty="0">
              <a:latin typeface="Times New Roman" panose="02020603050405020304" pitchFamily="18" charset="0"/>
              <a:cs typeface="Times New Roman" panose="02020603050405020304" pitchFamily="18" charset="0"/>
            </a:endParaRPr>
          </a:p>
          <a:p>
            <a:pPr marL="342900" marR="1170" indent="-342900" algn="just">
              <a:buFont typeface="Wingdings" panose="05000000000000000000" pitchFamily="2" charset="2"/>
              <a:buChar char="Ø"/>
            </a:pPr>
            <a:r>
              <a:rPr lang="en-US" b="1" i="1" u="none" strike="noStrike" baseline="0" dirty="0">
                <a:latin typeface="Times New Roman" panose="02020603050405020304" pitchFamily="18" charset="0"/>
                <a:cs typeface="Times New Roman" panose="02020603050405020304" pitchFamily="18" charset="0"/>
              </a:rPr>
              <a:t>Feature  Notations  </a:t>
            </a:r>
            <a:r>
              <a:rPr lang="en-US" b="0" i="0" u="none" strike="noStrike" baseline="0" dirty="0">
                <a:latin typeface="Times New Roman" panose="02020603050405020304" pitchFamily="18" charset="0"/>
                <a:cs typeface="Times New Roman" panose="02020603050405020304" pitchFamily="18" charset="0"/>
              </a:rPr>
              <a:t>on   major   categories   are   a   mechanism   for indicating  subcategories.</a:t>
            </a:r>
          </a:p>
          <a:p>
            <a:pPr marL="342900" marR="1170" indent="-342900" algn="just">
              <a:buFont typeface="Wingdings" panose="05000000000000000000" pitchFamily="2" charset="2"/>
              <a:buChar char="Ø"/>
            </a:pPr>
            <a:endParaRPr lang="en-US" b="0" i="0" u="none" strike="noStrike" baseline="0" dirty="0">
              <a:latin typeface="Times New Roman" panose="02020603050405020304" pitchFamily="18" charset="0"/>
              <a:cs typeface="Times New Roman" panose="02020603050405020304" pitchFamily="18" charset="0"/>
            </a:endParaRPr>
          </a:p>
          <a:p>
            <a:pPr marL="342900" marR="1160" indent="-342900" algn="just">
              <a:buFont typeface="Wingdings" panose="05000000000000000000" pitchFamily="2" charset="2"/>
              <a:buChar char="Ø"/>
            </a:pPr>
            <a:r>
              <a:rPr lang="en-US" b="1" i="1" u="none" strike="noStrike" baseline="0" dirty="0">
                <a:latin typeface="Times New Roman" panose="02020603050405020304" pitchFamily="18" charset="0"/>
                <a:cs typeface="Times New Roman" panose="02020603050405020304" pitchFamily="18" charset="0"/>
              </a:rPr>
              <a:t>Plurality </a:t>
            </a:r>
            <a:r>
              <a:rPr lang="en-US" b="0" i="0" u="none" strike="noStrike" baseline="0" dirty="0">
                <a:latin typeface="Times New Roman" panose="02020603050405020304" pitchFamily="18" charset="0"/>
                <a:cs typeface="Times New Roman" panose="02020603050405020304" pitchFamily="18" charset="0"/>
              </a:rPr>
              <a:t>refers to the number  of nouns.  It  is usually indicated in English with an </a:t>
            </a:r>
            <a:r>
              <a:rPr lang="en-US" b="0" i="1" u="none" strike="noStrike" baseline="0" dirty="0">
                <a:latin typeface="Times New Roman" panose="02020603050405020304" pitchFamily="18" charset="0"/>
                <a:cs typeface="Times New Roman" panose="02020603050405020304" pitchFamily="18" charset="0"/>
              </a:rPr>
              <a:t>-s </a:t>
            </a:r>
            <a:r>
              <a:rPr lang="en-US" b="0" i="0" u="none" strike="noStrike" baseline="0" dirty="0">
                <a:latin typeface="Times New Roman" panose="02020603050405020304" pitchFamily="18" charset="0"/>
                <a:cs typeface="Times New Roman" panose="02020603050405020304" pitchFamily="18" charset="0"/>
              </a:rPr>
              <a:t>suffix. Plural nouns in English do not require a determiner.</a:t>
            </a:r>
          </a:p>
          <a:p>
            <a:pPr marL="342900" marR="1160" indent="-342900" algn="just">
              <a:buFont typeface="Wingdings" panose="05000000000000000000" pitchFamily="2" charset="2"/>
              <a:buChar char="Ø"/>
            </a:pPr>
            <a:endParaRPr lang="en-US" b="0" i="0" u="none" strike="noStrike" baseline="0" dirty="0">
              <a:latin typeface="Times New Roman" panose="02020603050405020304" pitchFamily="18" charset="0"/>
              <a:cs typeface="Times New Roman" panose="02020603050405020304" pitchFamily="18" charset="0"/>
            </a:endParaRPr>
          </a:p>
          <a:p>
            <a:pPr marL="342900" marR="1160" indent="-342900" algn="just">
              <a:buFont typeface="Wingdings" panose="05000000000000000000" pitchFamily="2" charset="2"/>
              <a:buChar char="Ø"/>
            </a:pPr>
            <a:r>
              <a:rPr lang="en-US" b="1" i="1" u="none" strike="noStrike" baseline="0" dirty="0">
                <a:latin typeface="Times New Roman" panose="02020603050405020304" pitchFamily="18" charset="0"/>
                <a:cs typeface="Times New Roman" panose="02020603050405020304" pitchFamily="18" charset="0"/>
              </a:rPr>
              <a:t>Count vs. Mass</a:t>
            </a:r>
            <a:r>
              <a:rPr lang="en-US" b="0" i="0" u="none" strike="noStrike" baseline="0" dirty="0">
                <a:latin typeface="Times New Roman" panose="02020603050405020304" pitchFamily="18" charset="0"/>
                <a:cs typeface="Times New Roman" panose="02020603050405020304" pitchFamily="18" charset="0"/>
              </a:rPr>
              <a:t>:  Count  nouns  can  appear  with  determiners and the quantifier </a:t>
            </a:r>
            <a:r>
              <a:rPr lang="en-US" b="0" i="1" u="none" strike="noStrike" baseline="0" dirty="0">
                <a:latin typeface="Times New Roman" panose="02020603050405020304" pitchFamily="18" charset="0"/>
                <a:cs typeface="Times New Roman" panose="02020603050405020304" pitchFamily="18" charset="0"/>
              </a:rPr>
              <a:t>many</a:t>
            </a:r>
            <a:r>
              <a:rPr lang="en-US" b="0" i="0" u="none" strike="noStrike" baseline="0" dirty="0">
                <a:latin typeface="Times New Roman" panose="02020603050405020304" pitchFamily="18" charset="0"/>
                <a:cs typeface="Times New Roman" panose="02020603050405020304" pitchFamily="18" charset="0"/>
              </a:rPr>
              <a:t>. Mass nouns appear with </a:t>
            </a:r>
            <a:r>
              <a:rPr lang="en-US" b="0" i="1" u="none" strike="noStrike" baseline="0" dirty="0">
                <a:latin typeface="Times New Roman" panose="02020603050405020304" pitchFamily="18" charset="0"/>
                <a:cs typeface="Times New Roman" panose="02020603050405020304" pitchFamily="18" charset="0"/>
              </a:rPr>
              <a:t>much </a:t>
            </a:r>
            <a:r>
              <a:rPr lang="en-US" b="0" i="0" u="none" strike="noStrike" baseline="0" dirty="0">
                <a:latin typeface="Times New Roman" panose="02020603050405020304" pitchFamily="18" charset="0"/>
                <a:cs typeface="Times New Roman" panose="02020603050405020304" pitchFamily="18" charset="0"/>
              </a:rPr>
              <a:t>and usually don’t have articles.</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73</a:t>
            </a:fld>
            <a:endParaRPr lang="en-IN"/>
          </a:p>
        </p:txBody>
      </p:sp>
    </p:spTree>
    <p:extLst>
      <p:ext uri="{BB962C8B-B14F-4D97-AF65-F5344CB8AC3E}">
        <p14:creationId xmlns:p14="http://schemas.microsoft.com/office/powerpoint/2010/main" val="16769889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The </a:t>
            </a:r>
            <a:r>
              <a:rPr lang="en-US" b="1" i="1" u="none" strike="noStrike" baseline="0" dirty="0">
                <a:latin typeface="Times New Roman" panose="02020603050405020304" pitchFamily="18" charset="0"/>
                <a:cs typeface="Times New Roman" panose="02020603050405020304" pitchFamily="18" charset="0"/>
              </a:rPr>
              <a:t>Predicate </a:t>
            </a:r>
            <a:r>
              <a:rPr lang="en-US" b="0" i="0" u="none" strike="noStrike" baseline="0" dirty="0">
                <a:latin typeface="Times New Roman" panose="02020603050405020304" pitchFamily="18" charset="0"/>
                <a:cs typeface="Times New Roman" panose="02020603050405020304" pitchFamily="18" charset="0"/>
              </a:rPr>
              <a:t>defines the relation between the individuals being talked about and some fact about them, as well as relations among </a:t>
            </a:r>
            <a:r>
              <a:rPr lang="en-IN" b="0" i="0" u="none" strike="noStrike" baseline="0" dirty="0">
                <a:latin typeface="Times New Roman" panose="02020603050405020304" pitchFamily="18" charset="0"/>
                <a:cs typeface="Times New Roman" panose="02020603050405020304" pitchFamily="18" charset="0"/>
              </a:rPr>
              <a:t>the arguments.</a:t>
            </a:r>
          </a:p>
          <a:p>
            <a:pPr marL="342900" indent="-342900" algn="l">
              <a:buFont typeface="Wingdings" panose="05000000000000000000" pitchFamily="2" charset="2"/>
              <a:buChar char="Ø"/>
            </a:pPr>
            <a:endParaRPr lang="en-IN"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b="1" i="1" u="none" strike="noStrike" baseline="0" dirty="0">
                <a:latin typeface="Times New Roman" panose="02020603050405020304" pitchFamily="18" charset="0"/>
                <a:cs typeface="Times New Roman" panose="02020603050405020304" pitchFamily="18" charset="0"/>
              </a:rPr>
              <a:t>Argument Structure</a:t>
            </a:r>
            <a:r>
              <a:rPr lang="en-US" b="0" i="0" u="none" strike="noStrike" baseline="0" dirty="0">
                <a:latin typeface="Times New Roman" panose="02020603050405020304" pitchFamily="18" charset="0"/>
                <a:cs typeface="Times New Roman" panose="02020603050405020304" pitchFamily="18" charset="0"/>
              </a:rPr>
              <a:t>: The number of arguments that a predicate </a:t>
            </a:r>
            <a:r>
              <a:rPr lang="en-IN" b="0" i="0" u="none" strike="noStrike" baseline="0" dirty="0">
                <a:latin typeface="Times New Roman" panose="02020603050405020304" pitchFamily="18" charset="0"/>
                <a:cs typeface="Times New Roman" panose="02020603050405020304" pitchFamily="18" charset="0"/>
              </a:rPr>
              <a:t>takes.</a:t>
            </a:r>
          </a:p>
          <a:p>
            <a:pPr marL="342900" indent="-342900" algn="l">
              <a:buFont typeface="Wingdings" panose="05000000000000000000" pitchFamily="2" charset="2"/>
              <a:buChar char="Ø"/>
            </a:pPr>
            <a:endParaRPr lang="en-IN"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The </a:t>
            </a:r>
            <a:r>
              <a:rPr lang="en-US" b="1" i="1" u="none" strike="noStrike" baseline="0" dirty="0">
                <a:latin typeface="Times New Roman" panose="02020603050405020304" pitchFamily="18" charset="0"/>
                <a:cs typeface="Times New Roman" panose="02020603050405020304" pitchFamily="18" charset="0"/>
              </a:rPr>
              <a:t>Arguments </a:t>
            </a:r>
            <a:r>
              <a:rPr lang="en-US" b="0" i="0" u="none" strike="noStrike" baseline="0" dirty="0">
                <a:latin typeface="Times New Roman" panose="02020603050405020304" pitchFamily="18" charset="0"/>
                <a:cs typeface="Times New Roman" panose="02020603050405020304" pitchFamily="18" charset="0"/>
              </a:rPr>
              <a:t>are the entities that are participating in the predicate </a:t>
            </a:r>
            <a:r>
              <a:rPr lang="en-IN" b="0" i="0" u="none" strike="noStrike" baseline="0" dirty="0">
                <a:latin typeface="Times New Roman" panose="02020603050405020304" pitchFamily="18" charset="0"/>
                <a:cs typeface="Times New Roman" panose="02020603050405020304" pitchFamily="18" charset="0"/>
              </a:rPr>
              <a:t>relation.</a:t>
            </a:r>
          </a:p>
          <a:p>
            <a:pPr marL="342900" indent="-342900" algn="l">
              <a:buFont typeface="Wingdings" panose="05000000000000000000" pitchFamily="2" charset="2"/>
              <a:buChar char="Ø"/>
            </a:pPr>
            <a:endParaRPr lang="en-IN"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b="1" i="1" u="none" strike="noStrike" baseline="0" dirty="0">
                <a:latin typeface="Times New Roman" panose="02020603050405020304" pitchFamily="18" charset="0"/>
                <a:cs typeface="Times New Roman" panose="02020603050405020304" pitchFamily="18" charset="0"/>
              </a:rPr>
              <a:t>Intransitive</a:t>
            </a:r>
            <a:r>
              <a:rPr lang="en-US" b="0" i="0" u="none" strike="noStrike" baseline="0" dirty="0">
                <a:latin typeface="Times New Roman" panose="02020603050405020304" pitchFamily="18" charset="0"/>
                <a:cs typeface="Times New Roman" panose="02020603050405020304" pitchFamily="18" charset="0"/>
              </a:rPr>
              <a:t>: A predicate that takes only one argument.</a:t>
            </a:r>
          </a:p>
          <a:p>
            <a:pPr marL="342900" indent="-342900" algn="l">
              <a:buFont typeface="Wingdings" panose="05000000000000000000" pitchFamily="2" charset="2"/>
              <a:buChar char="Ø"/>
            </a:pPr>
            <a:r>
              <a:rPr lang="en-US" b="1" i="1" u="none" strike="noStrike" baseline="0" dirty="0">
                <a:latin typeface="Times New Roman" panose="02020603050405020304" pitchFamily="18" charset="0"/>
                <a:cs typeface="Times New Roman" panose="02020603050405020304" pitchFamily="18" charset="0"/>
              </a:rPr>
              <a:t>Transitive</a:t>
            </a:r>
            <a:r>
              <a:rPr lang="en-US" b="0" i="0" u="none" strike="noStrike" baseline="0" dirty="0">
                <a:latin typeface="Times New Roman" panose="02020603050405020304" pitchFamily="18" charset="0"/>
                <a:cs typeface="Times New Roman" panose="02020603050405020304" pitchFamily="18" charset="0"/>
              </a:rPr>
              <a:t>: A predicate that takes two arguments.</a:t>
            </a:r>
          </a:p>
          <a:p>
            <a:pPr marL="342900" indent="-342900" algn="l">
              <a:buFont typeface="Wingdings" panose="05000000000000000000" pitchFamily="2" charset="2"/>
              <a:buChar char="Ø"/>
            </a:pPr>
            <a:r>
              <a:rPr lang="en-US" b="1" i="1" u="none" strike="noStrike" baseline="0" dirty="0">
                <a:latin typeface="Times New Roman" panose="02020603050405020304" pitchFamily="18" charset="0"/>
                <a:cs typeface="Times New Roman" panose="02020603050405020304" pitchFamily="18" charset="0"/>
              </a:rPr>
              <a:t>Ditransitive</a:t>
            </a:r>
            <a:r>
              <a:rPr lang="en-US" b="0" i="0" u="none" strike="noStrike" baseline="0" dirty="0">
                <a:latin typeface="Times New Roman" panose="02020603050405020304" pitchFamily="18" charset="0"/>
                <a:cs typeface="Times New Roman" panose="02020603050405020304" pitchFamily="18" charset="0"/>
              </a:rPr>
              <a:t>: A predicate that takes three arguments.</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74</a:t>
            </a:fld>
            <a:endParaRPr lang="en-IN"/>
          </a:p>
        </p:txBody>
      </p:sp>
    </p:spTree>
    <p:extLst>
      <p:ext uri="{BB962C8B-B14F-4D97-AF65-F5344CB8AC3E}">
        <p14:creationId xmlns:p14="http://schemas.microsoft.com/office/powerpoint/2010/main" val="4505578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algn="l">
              <a:lnSpc>
                <a:spcPct val="150000"/>
              </a:lnSpc>
              <a:spcBef>
                <a:spcPts val="0"/>
              </a:spcBef>
            </a:pPr>
            <a:r>
              <a:rPr lang="en-US">
                <a:latin typeface="Times New Roman" panose="02020603050405020304" pitchFamily="18" charset="0"/>
                <a:cs typeface="Times New Roman" panose="02020603050405020304" pitchFamily="18" charset="0"/>
              </a:rPr>
              <a:t>Summing up</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75</a:t>
            </a:fld>
            <a:endParaRPr lang="en-IN"/>
          </a:p>
        </p:txBody>
      </p:sp>
      <p:sp>
        <p:nvSpPr>
          <p:cNvPr id="4" name="TextBox 3">
            <a:extLst>
              <a:ext uri="{FF2B5EF4-FFF2-40B4-BE49-F238E27FC236}">
                <a16:creationId xmlns:a16="http://schemas.microsoft.com/office/drawing/2014/main" id="{232DA18F-0866-8AD8-4636-05CA68371983}"/>
              </a:ext>
            </a:extLst>
          </p:cNvPr>
          <p:cNvSpPr txBox="1"/>
          <p:nvPr/>
        </p:nvSpPr>
        <p:spPr>
          <a:xfrm>
            <a:off x="807522" y="1044714"/>
            <a:ext cx="10937174" cy="5011949"/>
          </a:xfrm>
          <a:prstGeom prst="rect">
            <a:avLst/>
          </a:prstGeom>
          <a:noFill/>
        </p:spPr>
        <p:txBody>
          <a:bodyPr wrap="square">
            <a:spAutoFit/>
          </a:bodyPr>
          <a:lstStyle/>
          <a:p>
            <a:pPr marL="342900" indent="-342900">
              <a:lnSpc>
                <a:spcPct val="150000"/>
              </a:lnSpc>
              <a:buFont typeface="Courier New" panose="02070309020205020404" pitchFamily="49" charset="0"/>
              <a:buChar char="o"/>
            </a:pPr>
            <a:r>
              <a:rPr lang="en-US" sz="2400" b="0" i="0" u="none" strike="noStrike" baseline="0" dirty="0">
                <a:latin typeface="Times New Roman" panose="02020603050405020304" pitchFamily="18" charset="0"/>
                <a:cs typeface="Times New Roman" panose="02020603050405020304" pitchFamily="18" charset="0"/>
              </a:rPr>
              <a:t>Distinguish between distributional and semantic definitions of </a:t>
            </a:r>
            <a:r>
              <a:rPr lang="en-IN" sz="2400" b="0" i="0" u="none" strike="noStrike" baseline="0" dirty="0">
                <a:latin typeface="Times New Roman" panose="02020603050405020304" pitchFamily="18" charset="0"/>
                <a:cs typeface="Times New Roman" panose="02020603050405020304" pitchFamily="18" charset="0"/>
              </a:rPr>
              <a:t>parts of speech.</a:t>
            </a:r>
          </a:p>
          <a:p>
            <a:pPr marL="342900" indent="-342900">
              <a:lnSpc>
                <a:spcPct val="150000"/>
              </a:lnSpc>
              <a:buFont typeface="Courier New" panose="02070309020205020404" pitchFamily="49" charset="0"/>
              <a:buChar char="o"/>
            </a:pPr>
            <a:r>
              <a:rPr lang="en-US" sz="2400" b="0" i="0" u="none" strike="noStrike" baseline="0" dirty="0">
                <a:latin typeface="Times New Roman" panose="02020603050405020304" pitchFamily="18" charset="0"/>
                <a:cs typeface="Times New Roman" panose="02020603050405020304" pitchFamily="18" charset="0"/>
              </a:rPr>
              <a:t>Identify a part of speech by its distribution.</a:t>
            </a:r>
          </a:p>
          <a:p>
            <a:pPr marL="342900" indent="-342900">
              <a:lnSpc>
                <a:spcPct val="150000"/>
              </a:lnSpc>
              <a:buFont typeface="Courier New" panose="02070309020205020404" pitchFamily="49" charset="0"/>
              <a:buChar char="o"/>
            </a:pPr>
            <a:r>
              <a:rPr lang="en-US" sz="2400" b="0" i="0" u="none" strike="noStrike" baseline="0" dirty="0">
                <a:latin typeface="Times New Roman" panose="02020603050405020304" pitchFamily="18" charset="0"/>
                <a:cs typeface="Times New Roman" panose="02020603050405020304" pitchFamily="18" charset="0"/>
              </a:rPr>
              <a:t>Know the difference between an open-class and a closed-class part of speech.</a:t>
            </a:r>
          </a:p>
          <a:p>
            <a:pPr marL="342900" indent="-342900">
              <a:lnSpc>
                <a:spcPct val="150000"/>
              </a:lnSpc>
              <a:buFont typeface="Courier New" panose="02070309020205020404" pitchFamily="49" charset="0"/>
              <a:buChar char="o"/>
            </a:pPr>
            <a:r>
              <a:rPr lang="en-US" sz="2400" b="0" i="0" u="none" strike="noStrike" baseline="0" dirty="0">
                <a:latin typeface="Times New Roman" panose="02020603050405020304" pitchFamily="18" charset="0"/>
                <a:cs typeface="Times New Roman" panose="02020603050405020304" pitchFamily="18" charset="0"/>
              </a:rPr>
              <a:t>Explain the difference between lexical and functional categories.</a:t>
            </a:r>
          </a:p>
          <a:p>
            <a:pPr marL="342900" indent="-342900">
              <a:lnSpc>
                <a:spcPct val="150000"/>
              </a:lnSpc>
              <a:buFont typeface="Courier New" panose="02070309020205020404" pitchFamily="49" charset="0"/>
              <a:buChar char="o"/>
            </a:pPr>
            <a:r>
              <a:rPr lang="en-US" sz="2400" b="0" i="0" u="none" strike="noStrike" baseline="0" dirty="0">
                <a:latin typeface="Times New Roman" panose="02020603050405020304" pitchFamily="18" charset="0"/>
                <a:cs typeface="Times New Roman" panose="02020603050405020304" pitchFamily="18" charset="0"/>
              </a:rPr>
              <a:t>Identify different subcategories using feature notations.</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Courier New" panose="02070309020205020404" pitchFamily="49" charset="0"/>
              <a:buChar char="o"/>
            </a:pPr>
            <a:r>
              <a:rPr lang="en-US" sz="2400" b="0" i="0" u="none" strike="noStrike" baseline="0" dirty="0">
                <a:latin typeface="Times New Roman" panose="02020603050405020304" pitchFamily="18" charset="0"/>
                <a:cs typeface="Times New Roman" panose="02020603050405020304" pitchFamily="18" charset="0"/>
              </a:rPr>
              <a:t>Identify  plural  nouns,  mass  nouns  and distinguish them with features.</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Courier New" panose="02070309020205020404" pitchFamily="49" charset="0"/>
              <a:buChar char="o"/>
            </a:pPr>
            <a:r>
              <a:rPr lang="en-US" sz="2400" b="0" i="0" u="none" strike="noStrike" baseline="0" dirty="0">
                <a:latin typeface="Times New Roman" panose="02020603050405020304" pitchFamily="18" charset="0"/>
                <a:cs typeface="Times New Roman" panose="02020603050405020304" pitchFamily="18" charset="0"/>
              </a:rPr>
              <a:t>Explain the difference between predicates and arguments.</a:t>
            </a:r>
          </a:p>
          <a:p>
            <a:pPr marL="342900" indent="-342900">
              <a:lnSpc>
                <a:spcPct val="150000"/>
              </a:lnSpc>
              <a:buFont typeface="Courier New" panose="02070309020205020404" pitchFamily="49" charset="0"/>
              <a:buChar char="o"/>
            </a:pPr>
            <a:r>
              <a:rPr lang="en-US" sz="2400" b="0" i="0" u="none" strike="noStrike" baseline="0" dirty="0">
                <a:latin typeface="Times New Roman" panose="02020603050405020304" pitchFamily="18" charset="0"/>
                <a:cs typeface="Times New Roman" panose="02020603050405020304" pitchFamily="18" charset="0"/>
              </a:rPr>
              <a:t>Categorize verbs according to their argument structure (intransitive, transitive, ditransitive) and represent this using </a:t>
            </a:r>
            <a:r>
              <a:rPr lang="en-IN" sz="2400" b="0" i="0" u="none" strike="noStrike" baseline="0" dirty="0">
                <a:latin typeface="Times New Roman" panose="02020603050405020304" pitchFamily="18" charset="0"/>
                <a:cs typeface="Times New Roman" panose="02020603050405020304" pitchFamily="18" charset="0"/>
              </a:rPr>
              <a:t>features.</a:t>
            </a:r>
          </a:p>
        </p:txBody>
      </p:sp>
    </p:spTree>
    <p:extLst>
      <p:ext uri="{BB962C8B-B14F-4D97-AF65-F5344CB8AC3E}">
        <p14:creationId xmlns:p14="http://schemas.microsoft.com/office/powerpoint/2010/main" val="28482812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a:lnSpc>
                <a:spcPct val="150000"/>
              </a:lnSpc>
              <a:spcBef>
                <a:spcPts val="0"/>
              </a:spcBef>
            </a:pPr>
            <a:r>
              <a:rPr lang="en-US" b="1" dirty="0">
                <a:latin typeface="Times New Roman" panose="02020603050405020304" pitchFamily="18" charset="0"/>
                <a:cs typeface="Times New Roman" panose="02020603050405020304" pitchFamily="18" charset="0"/>
              </a:rPr>
              <a:t>Problem Sets</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76</a:t>
            </a:fld>
            <a:endParaRPr lang="en-IN"/>
          </a:p>
        </p:txBody>
      </p:sp>
    </p:spTree>
    <p:extLst>
      <p:ext uri="{BB962C8B-B14F-4D97-AF65-F5344CB8AC3E}">
        <p14:creationId xmlns:p14="http://schemas.microsoft.com/office/powerpoint/2010/main" val="1079658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algn="just"/>
            <a:r>
              <a:rPr lang="en-IN" b="1" i="0" u="none" strike="noStrike" baseline="0" dirty="0">
                <a:latin typeface="Times New Roman" panose="02020603050405020304" pitchFamily="18" charset="0"/>
                <a:cs typeface="Times New Roman" panose="02020603050405020304" pitchFamily="18" charset="0"/>
              </a:rPr>
              <a:t>EX. 1: </a:t>
            </a:r>
            <a:r>
              <a:rPr lang="en-US" b="1" i="0" u="none" strike="noStrike" baseline="0" dirty="0">
                <a:latin typeface="Times New Roman" panose="02020603050405020304" pitchFamily="18" charset="0"/>
                <a:cs typeface="Times New Roman" panose="02020603050405020304" pitchFamily="18" charset="0"/>
              </a:rPr>
              <a:t>Identify the main parts of speech (i.e., </a:t>
            </a:r>
            <a:r>
              <a:rPr lang="en-US" b="1" i="0" u="sng" strike="noStrike" baseline="0" dirty="0">
                <a:latin typeface="Times New Roman" panose="02020603050405020304" pitchFamily="18" charset="0"/>
                <a:cs typeface="Times New Roman" panose="02020603050405020304" pitchFamily="18" charset="0"/>
              </a:rPr>
              <a:t>No</a:t>
            </a:r>
            <a:r>
              <a:rPr lang="en-US" b="1" i="0" u="none" strike="noStrike" baseline="0" dirty="0">
                <a:latin typeface="Times New Roman" panose="02020603050405020304" pitchFamily="18" charset="0"/>
                <a:cs typeface="Times New Roman" panose="02020603050405020304" pitchFamily="18" charset="0"/>
              </a:rPr>
              <a:t>uns, </a:t>
            </a:r>
            <a:r>
              <a:rPr lang="en-US" b="1" i="0" u="sng" strike="noStrike" baseline="0" dirty="0">
                <a:latin typeface="Times New Roman" panose="02020603050405020304" pitchFamily="18" charset="0"/>
                <a:cs typeface="Times New Roman" panose="02020603050405020304" pitchFamily="18" charset="0"/>
              </a:rPr>
              <a:t>Ve</a:t>
            </a:r>
            <a:r>
              <a:rPr lang="en-US" b="1" i="0" u="none" strike="noStrike" baseline="0" dirty="0">
                <a:latin typeface="Times New Roman" panose="02020603050405020304" pitchFamily="18" charset="0"/>
                <a:cs typeface="Times New Roman" panose="02020603050405020304" pitchFamily="18" charset="0"/>
              </a:rPr>
              <a:t>rbs, </a:t>
            </a:r>
            <a:r>
              <a:rPr lang="en-US" b="1" i="0" u="sng" strike="noStrike" baseline="0" dirty="0">
                <a:latin typeface="Times New Roman" panose="02020603050405020304" pitchFamily="18" charset="0"/>
                <a:cs typeface="Times New Roman" panose="02020603050405020304" pitchFamily="18" charset="0"/>
              </a:rPr>
              <a:t>Adje</a:t>
            </a:r>
            <a:r>
              <a:rPr lang="en-US" b="1" i="0" u="none" strike="noStrike" baseline="0" dirty="0">
                <a:latin typeface="Times New Roman" panose="02020603050405020304" pitchFamily="18" charset="0"/>
                <a:cs typeface="Times New Roman" panose="02020603050405020304" pitchFamily="18" charset="0"/>
              </a:rPr>
              <a:t>ctives/</a:t>
            </a:r>
            <a:r>
              <a:rPr lang="en-US" b="1" i="0" u="sng" strike="noStrike" baseline="0" dirty="0">
                <a:latin typeface="Times New Roman" panose="02020603050405020304" pitchFamily="18" charset="0"/>
                <a:cs typeface="Times New Roman" panose="02020603050405020304" pitchFamily="18" charset="0"/>
              </a:rPr>
              <a:t>Adve</a:t>
            </a:r>
            <a:r>
              <a:rPr lang="en-US" b="1" i="0" u="none" strike="noStrike" baseline="0" dirty="0">
                <a:latin typeface="Times New Roman" panose="02020603050405020304" pitchFamily="18" charset="0"/>
                <a:cs typeface="Times New Roman" panose="02020603050405020304" pitchFamily="18" charset="0"/>
              </a:rPr>
              <a:t>rbs,</a:t>
            </a:r>
          </a:p>
          <a:p>
            <a:pPr marR="1160" algn="just"/>
            <a:r>
              <a:rPr lang="en-US" b="1" i="0" u="none" strike="noStrike" baseline="0" dirty="0">
                <a:latin typeface="Times New Roman" panose="02020603050405020304" pitchFamily="18" charset="0"/>
                <a:cs typeface="Times New Roman" panose="02020603050405020304" pitchFamily="18" charset="0"/>
              </a:rPr>
              <a:t>and  </a:t>
            </a:r>
            <a:r>
              <a:rPr lang="en-US" b="1" i="0" u="sng" strike="noStrike" baseline="0" dirty="0">
                <a:latin typeface="Times New Roman" panose="02020603050405020304" pitchFamily="18" charset="0"/>
                <a:cs typeface="Times New Roman" panose="02020603050405020304" pitchFamily="18" charset="0"/>
              </a:rPr>
              <a:t>Pr</a:t>
            </a:r>
            <a:r>
              <a:rPr lang="en-US" b="1" i="0" u="none" strike="noStrike" baseline="0" dirty="0">
                <a:latin typeface="Times New Roman" panose="02020603050405020304" pitchFamily="18" charset="0"/>
                <a:cs typeface="Times New Roman" panose="02020603050405020304" pitchFamily="18" charset="0"/>
              </a:rPr>
              <a:t>epositions)  in  the  following  sentences.  Treat  hyphenated  words as single words:</a:t>
            </a:r>
          </a:p>
          <a:p>
            <a:pPr algn="just"/>
            <a:endParaRPr lang="en-IN" b="0" i="0" u="none" strike="noStrike" baseline="0" dirty="0">
              <a:latin typeface="Times New Roman" panose="02020603050405020304" pitchFamily="18" charset="0"/>
              <a:cs typeface="Times New Roman" panose="02020603050405020304" pitchFamily="18" charset="0"/>
            </a:endParaRPr>
          </a:p>
          <a:p>
            <a:pPr algn="just"/>
            <a:r>
              <a:rPr lang="en-US" b="0" i="0" u="none" strike="noStrike" baseline="0" dirty="0">
                <a:latin typeface="Times New Roman" panose="02020603050405020304" pitchFamily="18" charset="0"/>
                <a:cs typeface="Times New Roman" panose="02020603050405020304" pitchFamily="18" charset="0"/>
              </a:rPr>
              <a:t>a) The old rusty pot-belly stove has been replaced.</a:t>
            </a:r>
          </a:p>
          <a:p>
            <a:pPr marR="1150" algn="just"/>
            <a:r>
              <a:rPr lang="en-US" b="0" i="0" u="none" strike="noStrike" baseline="0" dirty="0">
                <a:latin typeface="Times New Roman" panose="02020603050405020304" pitchFamily="18" charset="0"/>
                <a:cs typeface="Times New Roman" panose="02020603050405020304" pitchFamily="18" charset="0"/>
              </a:rPr>
              <a:t>b)The  red-haired  assistant  put  the  vital  documents  through  the  new efficient  </a:t>
            </a:r>
          </a:p>
          <a:p>
            <a:pPr marR="1150" algn="just"/>
            <a:r>
              <a:rPr lang="en-US"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shredder.</a:t>
            </a:r>
          </a:p>
          <a:p>
            <a:pPr marR="1180" algn="just"/>
            <a:r>
              <a:rPr lang="en-US" b="0" i="0" u="none" strike="noStrike" baseline="0" dirty="0">
                <a:latin typeface="Times New Roman" panose="02020603050405020304" pitchFamily="18" charset="0"/>
                <a:cs typeface="Times New Roman" panose="02020603050405020304" pitchFamily="18" charset="0"/>
              </a:rPr>
              <a:t>c)The large evil leathery alligator complained to his aging keeper about his extremely </a:t>
            </a:r>
          </a:p>
          <a:p>
            <a:pPr marR="1180" algn="just"/>
            <a:r>
              <a:rPr lang="en-US"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unattractive description.</a:t>
            </a:r>
          </a:p>
          <a:p>
            <a:pPr algn="just"/>
            <a:r>
              <a:rPr lang="en-US" b="0" i="0" u="none" strike="noStrike" baseline="0" dirty="0">
                <a:latin typeface="Times New Roman" panose="02020603050405020304" pitchFamily="18" charset="0"/>
                <a:cs typeface="Times New Roman" panose="02020603050405020304" pitchFamily="18" charset="0"/>
              </a:rPr>
              <a:t>d) I just ate the last piece of chocolate cake.</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77</a:t>
            </a:fld>
            <a:endParaRPr lang="en-IN"/>
          </a:p>
        </p:txBody>
      </p:sp>
    </p:spTree>
    <p:extLst>
      <p:ext uri="{BB962C8B-B14F-4D97-AF65-F5344CB8AC3E}">
        <p14:creationId xmlns:p14="http://schemas.microsoft.com/office/powerpoint/2010/main" val="27386840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algn="just"/>
            <a:r>
              <a:rPr lang="en-US" b="0" i="0" u="none" strike="noStrike" baseline="0" dirty="0">
                <a:latin typeface="Times New Roman" panose="02020603050405020304" pitchFamily="18" charset="0"/>
                <a:cs typeface="Times New Roman" panose="02020603050405020304" pitchFamily="18" charset="0"/>
              </a:rPr>
              <a:t>Exercise 2</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78</a:t>
            </a:fld>
            <a:endParaRPr lang="en-IN"/>
          </a:p>
        </p:txBody>
      </p:sp>
      <p:pic>
        <p:nvPicPr>
          <p:cNvPr id="4" name="Picture 3">
            <a:extLst>
              <a:ext uri="{FF2B5EF4-FFF2-40B4-BE49-F238E27FC236}">
                <a16:creationId xmlns:a16="http://schemas.microsoft.com/office/drawing/2014/main" id="{F7BF3E42-80A8-67D0-E9CD-64DD17428274}"/>
              </a:ext>
            </a:extLst>
          </p:cNvPr>
          <p:cNvPicPr>
            <a:picLocks noChangeAspect="1"/>
          </p:cNvPicPr>
          <p:nvPr/>
        </p:nvPicPr>
        <p:blipFill rotWithShape="1">
          <a:blip r:embed="rId2">
            <a:extLst>
              <a:ext uri="{28A0092B-C50C-407E-A947-70E740481C1C}">
                <a14:useLocalDpi xmlns:a14="http://schemas.microsoft.com/office/drawing/2010/main" val="0"/>
              </a:ext>
            </a:extLst>
          </a:blip>
          <a:srcRect t="16016"/>
          <a:stretch/>
        </p:blipFill>
        <p:spPr>
          <a:xfrm>
            <a:off x="918358" y="1354679"/>
            <a:ext cx="9170720" cy="4402298"/>
          </a:xfrm>
          <a:prstGeom prst="rect">
            <a:avLst/>
          </a:prstGeom>
        </p:spPr>
      </p:pic>
    </p:spTree>
    <p:extLst>
      <p:ext uri="{BB962C8B-B14F-4D97-AF65-F5344CB8AC3E}">
        <p14:creationId xmlns:p14="http://schemas.microsoft.com/office/powerpoint/2010/main" val="37787945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146972" cy="5782520"/>
          </a:xfrm>
        </p:spPr>
        <p:txBody>
          <a:bodyPr>
            <a:normAutofit/>
          </a:bodyPr>
          <a:lstStyle/>
          <a:p>
            <a:pPr algn="l"/>
            <a:r>
              <a:rPr lang="en-IN" b="1" i="0" u="none" strike="noStrike" baseline="0" dirty="0">
                <a:latin typeface="Times New Roman" panose="02020603050405020304" pitchFamily="18" charset="0"/>
                <a:cs typeface="Times New Roman" panose="02020603050405020304" pitchFamily="18" charset="0"/>
              </a:rPr>
              <a:t>EX. 3: SUBCATEGORIES OF NOUNS</a:t>
            </a:r>
            <a:endParaRPr lang="en-IN" b="0" i="0" u="none" strike="noStrike" baseline="0" dirty="0">
              <a:latin typeface="Times New Roman" panose="02020603050405020304" pitchFamily="18" charset="0"/>
              <a:cs typeface="Times New Roman" panose="02020603050405020304" pitchFamily="18" charset="0"/>
            </a:endParaRPr>
          </a:p>
          <a:p>
            <a:pPr algn="l"/>
            <a:r>
              <a:rPr lang="en-US" b="0" i="0" u="none" strike="noStrike" baseline="0" dirty="0">
                <a:latin typeface="Times New Roman" panose="02020603050405020304" pitchFamily="18" charset="0"/>
                <a:cs typeface="Times New Roman" panose="02020603050405020304" pitchFamily="18" charset="0"/>
              </a:rPr>
              <a:t>For each of the nouns below put a + sign in the box under the features that they have. Note that some nouns might have a plus value for more than one feature. The first one is done for you. Do not mark the minus (–) values, or the values for which the word is not specified; mark only the plus values!</a:t>
            </a:r>
          </a:p>
          <a:p>
            <a:pPr algn="l"/>
            <a:endParaRPr lang="en-US"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79</a:t>
            </a:fld>
            <a:endParaRPr lang="en-IN"/>
          </a:p>
        </p:txBody>
      </p:sp>
      <p:pic>
        <p:nvPicPr>
          <p:cNvPr id="4" name="Picture 3">
            <a:extLst>
              <a:ext uri="{FF2B5EF4-FFF2-40B4-BE49-F238E27FC236}">
                <a16:creationId xmlns:a16="http://schemas.microsoft.com/office/drawing/2014/main" id="{83F050C9-BABE-B98A-66CC-672217ACE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326" y="2524324"/>
            <a:ext cx="9238707" cy="4239379"/>
          </a:xfrm>
          <a:prstGeom prst="rect">
            <a:avLst/>
          </a:prstGeom>
        </p:spPr>
      </p:pic>
    </p:spTree>
    <p:extLst>
      <p:ext uri="{BB962C8B-B14F-4D97-AF65-F5344CB8AC3E}">
        <p14:creationId xmlns:p14="http://schemas.microsoft.com/office/powerpoint/2010/main" val="2103044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1.2.2 Syntactic distribution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The other  kind  of  test we use for determining  part  of  speech uses  </a:t>
            </a:r>
            <a:r>
              <a:rPr lang="en-US" sz="2000" b="1" dirty="0">
                <a:latin typeface="Times New Roman" panose="02020603050405020304" pitchFamily="18" charset="0"/>
                <a:cs typeface="Times New Roman" panose="02020603050405020304" pitchFamily="18" charset="0"/>
              </a:rPr>
              <a:t>syntactic distribution</a:t>
            </a:r>
            <a:r>
              <a:rPr lang="en-US" sz="2000" dirty="0">
                <a:latin typeface="Times New Roman" panose="02020603050405020304" pitchFamily="18" charset="0"/>
                <a:cs typeface="Times New Roman" panose="02020603050405020304" pitchFamily="18" charset="0"/>
              </a:rPr>
              <a:t>. Syntactic distribution refers to what other words appear near the word. For example, nouns typically appear after determiners (articles) such as the, although they need not do so to be nouns. We can thus take appearance after the to be a test for noun­ hood.</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8</a:t>
            </a:fld>
            <a:endParaRPr lang="en-IN"/>
          </a:p>
        </p:txBody>
      </p:sp>
    </p:spTree>
    <p:extLst>
      <p:ext uri="{BB962C8B-B14F-4D97-AF65-F5344CB8AC3E}">
        <p14:creationId xmlns:p14="http://schemas.microsoft.com/office/powerpoint/2010/main" val="22742500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18358" y="573830"/>
            <a:ext cx="11097366" cy="5183147"/>
          </a:xfrm>
        </p:spPr>
        <p:txBody>
          <a:bodyPr>
            <a:normAutofit/>
          </a:bodyPr>
          <a:lstStyle/>
          <a:p>
            <a:pPr algn="l">
              <a:lnSpc>
                <a:spcPct val="150000"/>
              </a:lnSpc>
              <a:spcBef>
                <a:spcPts val="0"/>
              </a:spcBef>
            </a:pPr>
            <a:r>
              <a:rPr lang="en-IN" b="1" i="0" u="none" strike="noStrike" baseline="0" dirty="0">
                <a:latin typeface="Times New Roman" panose="02020603050405020304" pitchFamily="18" charset="0"/>
                <a:cs typeface="Times New Roman" panose="02020603050405020304" pitchFamily="18" charset="0"/>
              </a:rPr>
              <a:t>EX. 4: </a:t>
            </a:r>
            <a:r>
              <a:rPr lang="en-US" b="1" dirty="0">
                <a:latin typeface="Times New Roman" panose="02020603050405020304" pitchFamily="18" charset="0"/>
                <a:cs typeface="Times New Roman" panose="02020603050405020304" pitchFamily="18" charset="0"/>
              </a:rPr>
              <a:t>SUBCATEGORIES OF VERBS</a:t>
            </a:r>
          </a:p>
          <a:p>
            <a:pPr marR="1140" algn="just"/>
            <a:r>
              <a:rPr lang="en-US" b="0" i="0" u="none" strike="noStrike" baseline="0" dirty="0">
                <a:latin typeface="Times New Roman" panose="02020603050405020304" pitchFamily="18" charset="0"/>
                <a:cs typeface="Times New Roman" panose="02020603050405020304" pitchFamily="18" charset="0"/>
              </a:rPr>
              <a:t>For each of  the  verbs  below,  list  whether  it  is  intransitive,  transitive or ditransitive </a:t>
            </a:r>
            <a:r>
              <a:rPr lang="en-US" b="0" i="0" u="sng" strike="noStrike" baseline="0" dirty="0">
                <a:latin typeface="Times New Roman" panose="02020603050405020304" pitchFamily="18" charset="0"/>
                <a:cs typeface="Times New Roman" panose="02020603050405020304" pitchFamily="18" charset="0"/>
              </a:rPr>
              <a:t>and </a:t>
            </a:r>
            <a:r>
              <a:rPr lang="en-US" b="0" i="0" u="none" strike="noStrike" baseline="0" dirty="0">
                <a:latin typeface="Times New Roman" panose="02020603050405020304" pitchFamily="18" charset="0"/>
                <a:cs typeface="Times New Roman" panose="02020603050405020304" pitchFamily="18" charset="0"/>
              </a:rPr>
              <a:t>list which  features  it  takes. In some cases they may allow more than one feature (e.g., the verb </a:t>
            </a:r>
            <a:r>
              <a:rPr lang="en-US" b="0" i="1" u="none" strike="noStrike" baseline="0" dirty="0">
                <a:latin typeface="Times New Roman" panose="02020603050405020304" pitchFamily="18" charset="0"/>
                <a:cs typeface="Times New Roman" panose="02020603050405020304" pitchFamily="18" charset="0"/>
              </a:rPr>
              <a:t>eat </a:t>
            </a:r>
            <a:r>
              <a:rPr lang="en-US" b="0" i="0" u="none" strike="noStrike" baseline="0" dirty="0">
                <a:latin typeface="Times New Roman" panose="02020603050405020304" pitchFamily="18" charset="0"/>
                <a:cs typeface="Times New Roman" panose="02020603050405020304" pitchFamily="18" charset="0"/>
              </a:rPr>
              <a:t>is both [NP__NP] and [NP  </a:t>
            </a:r>
            <a:r>
              <a:rPr lang="en-US" b="0" i="0" u="sng" strike="noStrike" baseline="0"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 ]). Give an example for each feature:</a:t>
            </a:r>
          </a:p>
          <a:p>
            <a:r>
              <a:rPr lang="en-US" b="0" i="1" u="none" strike="noStrike" baseline="0" dirty="0">
                <a:latin typeface="Times New Roman" panose="02020603050405020304" pitchFamily="18" charset="0"/>
                <a:cs typeface="Times New Roman" panose="02020603050405020304" pitchFamily="18" charset="0"/>
              </a:rPr>
              <a:t>spray, sleep, escape, throw, wipe, say, think, begrudge (or</a:t>
            </a:r>
            <a:endParaRPr lang="en-US" b="0" i="0" u="none" strike="noStrike" baseline="0" dirty="0">
              <a:latin typeface="Times New Roman" panose="02020603050405020304" pitchFamily="18" charset="0"/>
              <a:cs typeface="Times New Roman" panose="02020603050405020304" pitchFamily="18" charset="0"/>
            </a:endParaRPr>
          </a:p>
          <a:p>
            <a:r>
              <a:rPr lang="en-US" b="0" i="1" u="none" strike="noStrike" baseline="0" dirty="0">
                <a:latin typeface="Times New Roman" panose="02020603050405020304" pitchFamily="18" charset="0"/>
                <a:cs typeface="Times New Roman" panose="02020603050405020304" pitchFamily="18" charset="0"/>
              </a:rPr>
              <a:t>grudge), thank, pour, send, promise, kiss, arrive</a:t>
            </a:r>
            <a:endParaRPr lang="en-US" b="0" i="0" u="none" strike="noStrike" baseline="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80</a:t>
            </a:fld>
            <a:endParaRPr lang="en-IN"/>
          </a:p>
        </p:txBody>
      </p:sp>
    </p:spTree>
    <p:extLst>
      <p:ext uri="{BB962C8B-B14F-4D97-AF65-F5344CB8AC3E}">
        <p14:creationId xmlns:p14="http://schemas.microsoft.com/office/powerpoint/2010/main" val="25476957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dirty="0">
                <a:latin typeface="Times New Roman" panose="02020603050405020304" pitchFamily="18" charset="0"/>
                <a:cs typeface="Times New Roman" panose="02020603050405020304" pitchFamily="18" charset="0"/>
              </a:rPr>
              <a:t>References</a:t>
            </a:r>
          </a:p>
          <a:p>
            <a:pPr marL="457200" indent="-457200" algn="l">
              <a:lnSpc>
                <a:spcPct val="150000"/>
              </a:lnSpc>
              <a:spcBef>
                <a:spcPts val="0"/>
              </a:spcBef>
              <a:buAutoNum type="arabicPeriod"/>
            </a:pPr>
            <a:r>
              <a:rPr lang="en-US" dirty="0">
                <a:latin typeface="Times New Roman" panose="02020603050405020304" pitchFamily="18" charset="0"/>
                <a:cs typeface="Times New Roman" panose="02020603050405020304" pitchFamily="18" charset="0"/>
              </a:rPr>
              <a:t>Carnie, A. (2021). </a:t>
            </a:r>
            <a:r>
              <a:rPr lang="en-US" i="1" dirty="0">
                <a:latin typeface="Times New Roman" panose="02020603050405020304" pitchFamily="18" charset="0"/>
                <a:cs typeface="Times New Roman" panose="02020603050405020304" pitchFamily="18" charset="0"/>
              </a:rPr>
              <a:t>Syntax: A Generative Introduction </a:t>
            </a:r>
            <a:r>
              <a:rPr lang="en-US" dirty="0">
                <a:latin typeface="Times New Roman" panose="02020603050405020304" pitchFamily="18" charset="0"/>
                <a:cs typeface="Times New Roman" panose="02020603050405020304" pitchFamily="18" charset="0"/>
              </a:rPr>
              <a:t>(Fourth Edition). Wiley 	Blackwell. </a:t>
            </a:r>
          </a:p>
          <a:p>
            <a:pPr marL="457200" indent="-457200" algn="l">
              <a:lnSpc>
                <a:spcPct val="150000"/>
              </a:lnSpc>
              <a:spcBef>
                <a:spcPts val="0"/>
              </a:spcBef>
              <a:buAutoNum type="arabicPeriod"/>
            </a:pPr>
            <a:r>
              <a:rPr lang="en-US" dirty="0">
                <a:latin typeface="Times New Roman" panose="02020603050405020304" pitchFamily="18" charset="0"/>
                <a:cs typeface="Times New Roman" panose="02020603050405020304" pitchFamily="18" charset="0"/>
              </a:rPr>
              <a:t>Thakur, D. (1998). </a:t>
            </a:r>
            <a:r>
              <a:rPr lang="en-US" i="1" dirty="0">
                <a:latin typeface="Times New Roman" panose="02020603050405020304" pitchFamily="18" charset="0"/>
                <a:cs typeface="Times New Roman" panose="02020603050405020304" pitchFamily="18" charset="0"/>
              </a:rPr>
              <a:t>Linguistics Simplified Syntax</a:t>
            </a:r>
            <a:r>
              <a:rPr lang="en-US" dirty="0">
                <a:latin typeface="Times New Roman" panose="02020603050405020304" pitchFamily="18" charset="0"/>
                <a:cs typeface="Times New Roman" panose="02020603050405020304" pitchFamily="18" charset="0"/>
              </a:rPr>
              <a:t>. Bharati Bhawan.</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r>
              <a:rPr lang="en-US"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hlinkClick r:id="rId2"/>
              </a:rPr>
              <a:t>https://prosperoenglish.com/posts/grammar/lexical-words-function-words-inserts/</a:t>
            </a: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81</a:t>
            </a:fld>
            <a:endParaRPr lang="en-IN"/>
          </a:p>
        </p:txBody>
      </p:sp>
    </p:spTree>
    <p:extLst>
      <p:ext uri="{BB962C8B-B14F-4D97-AF65-F5344CB8AC3E}">
        <p14:creationId xmlns:p14="http://schemas.microsoft.com/office/powerpoint/2010/main" val="2315706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dirty="0">
                <a:latin typeface="Times New Roman" panose="02020603050405020304" pitchFamily="18" charset="0"/>
                <a:cs typeface="Times New Roman" panose="02020603050405020304" pitchFamily="18" charset="0"/>
              </a:rPr>
              <a:t>The Major Parts of Speech- </a:t>
            </a:r>
            <a:r>
              <a:rPr lang="en-US" b="1" dirty="0">
                <a:latin typeface="Times New Roman" panose="02020603050405020304" pitchFamily="18" charset="0"/>
                <a:cs typeface="Times New Roman" panose="02020603050405020304" pitchFamily="18" charset="0"/>
              </a:rPr>
              <a:t>Nouns, Verbs, Adjectives, Adverbs</a:t>
            </a:r>
            <a:r>
              <a:rPr lang="en-US"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Having determined that we are going to use distributional criteria for determining the part of speech of a word.</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One thing that you'll notice is that these are specific to English. Every language will have its own distributional criteria.</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Major parts of speech are    noun (N),    verb (V),    adjective (Adj),   and adverb (Adv).</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9</a:t>
            </a:fld>
            <a:endParaRPr lang="en-IN"/>
          </a:p>
        </p:txBody>
      </p:sp>
    </p:spTree>
    <p:extLst>
      <p:ext uri="{BB962C8B-B14F-4D97-AF65-F5344CB8AC3E}">
        <p14:creationId xmlns:p14="http://schemas.microsoft.com/office/powerpoint/2010/main" val="1713285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5594</TotalTime>
  <Words>6802</Words>
  <Application>Microsoft Office PowerPoint</Application>
  <PresentationFormat>Widescreen</PresentationFormat>
  <Paragraphs>585</Paragraphs>
  <Slides>81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Arial</vt:lpstr>
      <vt:lpstr>Calibri</vt:lpstr>
      <vt:lpstr>Calibri Light</vt:lpstr>
      <vt:lpstr>Courier New</vt:lpstr>
      <vt:lpstr>Times New Roman</vt:lpstr>
      <vt:lpstr>Wingdings</vt:lpstr>
      <vt:lpstr>Office Theme</vt:lpstr>
      <vt:lpstr>2. Parts of Speech     Determining Part of Speech and problems with Traditional Definitions, the Major Parts of Speech- Nouns, Verbs, Adjectives, Adverbs. Open vs. Closed; Lexical vs. Functional words, Subcategories and features of Nouns and verbs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Language?</dc:title>
  <dc:creator>Sh Francis Monsang</dc:creator>
  <cp:lastModifiedBy>Sh Francis Monsang</cp:lastModifiedBy>
  <cp:revision>253</cp:revision>
  <dcterms:created xsi:type="dcterms:W3CDTF">2024-01-07T16:04:09Z</dcterms:created>
  <dcterms:modified xsi:type="dcterms:W3CDTF">2024-08-19T09:56:51Z</dcterms:modified>
</cp:coreProperties>
</file>