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420" r:id="rId19"/>
    <p:sldId id="421" r:id="rId20"/>
    <p:sldId id="422" r:id="rId21"/>
    <p:sldId id="423" r:id="rId22"/>
    <p:sldId id="424" r:id="rId23"/>
    <p:sldId id="425" r:id="rId24"/>
    <p:sldId id="426" r:id="rId25"/>
    <p:sldId id="427" r:id="rId26"/>
    <p:sldId id="445" r:id="rId27"/>
    <p:sldId id="429" r:id="rId28"/>
    <p:sldId id="430" r:id="rId29"/>
    <p:sldId id="431" r:id="rId30"/>
    <p:sldId id="432" r:id="rId31"/>
    <p:sldId id="433" r:id="rId32"/>
    <p:sldId id="446" r:id="rId33"/>
    <p:sldId id="447" r:id="rId34"/>
    <p:sldId id="448" r:id="rId35"/>
    <p:sldId id="449" r:id="rId36"/>
    <p:sldId id="450" r:id="rId37"/>
    <p:sldId id="451" r:id="rId38"/>
    <p:sldId id="434" r:id="rId39"/>
    <p:sldId id="464" r:id="rId40"/>
    <p:sldId id="435" r:id="rId41"/>
    <p:sldId id="436" r:id="rId42"/>
    <p:sldId id="437" r:id="rId43"/>
    <p:sldId id="438" r:id="rId44"/>
    <p:sldId id="439" r:id="rId45"/>
    <p:sldId id="440" r:id="rId46"/>
    <p:sldId id="441" r:id="rId47"/>
    <p:sldId id="442" r:id="rId48"/>
    <p:sldId id="443" r:id="rId49"/>
    <p:sldId id="463" r:id="rId50"/>
    <p:sldId id="444" r:id="rId51"/>
    <p:sldId id="452" r:id="rId52"/>
    <p:sldId id="453" r:id="rId53"/>
    <p:sldId id="454" r:id="rId54"/>
    <p:sldId id="455" r:id="rId55"/>
    <p:sldId id="456" r:id="rId56"/>
    <p:sldId id="457" r:id="rId57"/>
    <p:sldId id="458" r:id="rId58"/>
    <p:sldId id="465" r:id="rId59"/>
    <p:sldId id="466" r:id="rId60"/>
    <p:sldId id="467" r:id="rId61"/>
    <p:sldId id="468" r:id="rId62"/>
    <p:sldId id="459" r:id="rId63"/>
    <p:sldId id="475" r:id="rId64"/>
    <p:sldId id="460" r:id="rId65"/>
    <p:sldId id="476" r:id="rId66"/>
    <p:sldId id="469" r:id="rId67"/>
    <p:sldId id="470" r:id="rId68"/>
    <p:sldId id="484" r:id="rId69"/>
    <p:sldId id="471" r:id="rId70"/>
    <p:sldId id="472" r:id="rId71"/>
    <p:sldId id="473" r:id="rId72"/>
    <p:sldId id="477" r:id="rId73"/>
    <p:sldId id="478" r:id="rId74"/>
    <p:sldId id="479" r:id="rId75"/>
    <p:sldId id="480" r:id="rId76"/>
    <p:sldId id="481" r:id="rId77"/>
    <p:sldId id="482" r:id="rId78"/>
    <p:sldId id="483" r:id="rId79"/>
    <p:sldId id="46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57" autoAdjust="0"/>
  </p:normalViewPr>
  <p:slideViewPr>
    <p:cSldViewPr snapToGrid="0">
      <p:cViewPr varScale="1">
        <p:scale>
          <a:sx n="59" d="100"/>
          <a:sy n="59" d="100"/>
        </p:scale>
        <p:origin x="940" y="52"/>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01-09-2024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01-09-2024</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01-09-2024</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01-09-2024</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01-09-2024</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01-09-2024</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01-09-2024</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01-09-2024</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01-09-2024</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01-09-2024</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01-09-2024</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01-09-2024</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01-09-2024</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www.redalyc.org/journal/279/27966514018/27966514018.pdf" TargetMode="External"/><Relationship Id="rId2" Type="http://schemas.openxmlformats.org/officeDocument/2006/relationships/hyperlink" Target="https://www.researchgate.net/publication/368336374_English_Syntax_-_Sentence_Structure_Structure_of_Modification" TargetMode="External"/><Relationship Id="rId1" Type="http://schemas.openxmlformats.org/officeDocument/2006/relationships/slideLayout" Target="../slideLayouts/slideLayout1.xml"/><Relationship Id="rId4" Type="http://schemas.openxmlformats.org/officeDocument/2006/relationships/hyperlink" Target="https://www.researchgate.net/publication/368336374_English_Syntax_-_Sentence_Structure_Structure_of_Modification/referen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ENG467: Syntax and Structures of Language</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1124474" cy="1936692"/>
          </a:xfrm>
        </p:spPr>
        <p:txBody>
          <a:bodyPr>
            <a:noAutofit/>
          </a:bodyPr>
          <a:lstStyle/>
          <a:p>
            <a:pP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3.  Constituency, Trees, and Rules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Noun Phrases (NPs), Adjective Phrases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AdjPs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Adverb Phrases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AdvPs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Prepositional </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Phrases (PPs), Verb Phrases (VPs), Clauses, Syntactic representations and drawing trees, Valence Features, Reformulating the Grammar Rules, bracketed Diagrams, Modification and Ambiguity, Constituency Tests.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must revise our rule to account for the presence of determiners:</a:t>
            </a:r>
          </a:p>
          <a:p>
            <a:pPr algn="l"/>
            <a:r>
              <a:rPr lang="pt-BR" sz="2000" b="0" i="0" u="none" strike="noStrike" baseline="0" dirty="0">
                <a:latin typeface="Times New Roman" panose="02020603050405020304" pitchFamily="18" charset="0"/>
                <a:cs typeface="Times New Roman" panose="02020603050405020304" pitchFamily="18" charset="0"/>
              </a:rPr>
              <a:t>     12) a) NP            D N</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generates a tree like:</a:t>
            </a:r>
          </a:p>
          <a:p>
            <a:pPr algn="l"/>
            <a:r>
              <a:rPr lang="en-IN" sz="2000" b="0" i="0" u="none" strike="noStrike" baseline="0" dirty="0">
                <a:latin typeface="Times New Roman" panose="02020603050405020304" pitchFamily="18" charset="0"/>
                <a:cs typeface="Times New Roman" panose="02020603050405020304" pitchFamily="18" charset="0"/>
              </a:rPr>
              <a:t>           b)         NP</a:t>
            </a:r>
          </a:p>
          <a:p>
            <a:pPr algn="l"/>
            <a:r>
              <a:rPr lang="en-IN" sz="2000" b="0" i="0" u="none" strike="noStrike" baseline="0" dirty="0">
                <a:latin typeface="Times New Roman" panose="02020603050405020304" pitchFamily="18" charset="0"/>
                <a:cs typeface="Times New Roman" panose="02020603050405020304" pitchFamily="18" charset="0"/>
              </a:rPr>
              <a:t>                          </a:t>
            </a:r>
          </a:p>
          <a:p>
            <a:pPr algn="l"/>
            <a:r>
              <a:rPr lang="en-IN" sz="2000" b="0" i="0" u="none" strike="noStrike" baseline="0" dirty="0">
                <a:latin typeface="Times New Roman" panose="02020603050405020304" pitchFamily="18" charset="0"/>
                <a:cs typeface="Times New Roman" panose="02020603050405020304" pitchFamily="18" charset="0"/>
              </a:rPr>
              <a:t>                  D             N</a:t>
            </a:r>
          </a:p>
          <a:p>
            <a:pPr algn="l"/>
            <a:r>
              <a:rPr lang="en-IN" sz="2000" b="0" i="0" u="none" strike="noStrike" baseline="0" dirty="0">
                <a:latin typeface="Times New Roman" panose="02020603050405020304" pitchFamily="18" charset="0"/>
                <a:cs typeface="Times New Roman" panose="02020603050405020304" pitchFamily="18" charset="0"/>
              </a:rPr>
              <a:t>                the             box</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Compare the NPs in (8) and (11): You’ll see that determiners are </a:t>
            </a:r>
            <a:r>
              <a:rPr lang="en-US" sz="2000" b="1" i="0" u="none" strike="noStrike" baseline="0" dirty="0">
                <a:latin typeface="Times New Roman" panose="02020603050405020304" pitchFamily="18" charset="0"/>
                <a:cs typeface="Times New Roman" panose="02020603050405020304" pitchFamily="18" charset="0"/>
              </a:rPr>
              <a:t>optional</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This being so, we must indicate their optionality in the rule. We do this with parentheses ( ) around the optional elements:</a:t>
            </a:r>
          </a:p>
          <a:p>
            <a:pPr algn="l"/>
            <a:r>
              <a:rPr lang="en-IN" sz="2000" b="0" i="0" u="none" strike="noStrike" baseline="0" dirty="0">
                <a:latin typeface="Times New Roman" panose="02020603050405020304" pitchFamily="18" charset="0"/>
                <a:cs typeface="Times New Roman" panose="02020603050405020304" pitchFamily="18" charset="0"/>
              </a:rPr>
              <a:t>13) NP         (D) N</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10</a:t>
            </a:fld>
            <a:endParaRPr lang="en-IN"/>
          </a:p>
        </p:txBody>
      </p:sp>
      <p:cxnSp>
        <p:nvCxnSpPr>
          <p:cNvPr id="2" name="Straight Arrow Connector 1">
            <a:extLst>
              <a:ext uri="{FF2B5EF4-FFF2-40B4-BE49-F238E27FC236}">
                <a16:creationId xmlns:a16="http://schemas.microsoft.com/office/drawing/2014/main" id="{F3304FE1-1E3F-2071-EDB9-66B698274867}"/>
              </a:ext>
            </a:extLst>
          </p:cNvPr>
          <p:cNvCxnSpPr>
            <a:cxnSpLocks/>
          </p:cNvCxnSpPr>
          <p:nvPr/>
        </p:nvCxnSpPr>
        <p:spPr>
          <a:xfrm>
            <a:off x="2460171" y="1121230"/>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F99C84A0-0A50-A60A-9E54-845BD6A4860A}"/>
              </a:ext>
            </a:extLst>
          </p:cNvPr>
          <p:cNvCxnSpPr>
            <a:cxnSpLocks/>
          </p:cNvCxnSpPr>
          <p:nvPr/>
        </p:nvCxnSpPr>
        <p:spPr>
          <a:xfrm flipH="1">
            <a:off x="2329543" y="2093476"/>
            <a:ext cx="304800" cy="443954"/>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3759E78-3FA4-DFF8-24A5-05A0815D53F8}"/>
              </a:ext>
            </a:extLst>
          </p:cNvPr>
          <p:cNvCxnSpPr>
            <a:cxnSpLocks/>
          </p:cNvCxnSpPr>
          <p:nvPr/>
        </p:nvCxnSpPr>
        <p:spPr>
          <a:xfrm>
            <a:off x="2612572" y="2093476"/>
            <a:ext cx="315686" cy="443954"/>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D9C0A63-94B1-51DE-D2C9-6FDEC7A5F632}"/>
              </a:ext>
            </a:extLst>
          </p:cNvPr>
          <p:cNvCxnSpPr>
            <a:cxnSpLocks/>
          </p:cNvCxnSpPr>
          <p:nvPr/>
        </p:nvCxnSpPr>
        <p:spPr>
          <a:xfrm>
            <a:off x="1883228" y="4648201"/>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205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03428" cy="5791427"/>
          </a:xfrm>
        </p:spPr>
        <p:txBody>
          <a:bodyPr>
            <a:normAutofit/>
          </a:bodyPr>
          <a:lstStyle/>
          <a:p>
            <a:pPr marL="285750" indent="-285750" algn="l">
              <a:buFont typeface="Wingdings" panose="05000000000000000000" pitchFamily="2" charset="2"/>
              <a:buChar char="Ø"/>
            </a:pPr>
            <a:r>
              <a:rPr lang="en-US" sz="1800" b="0" i="0" u="none" strike="noStrike" baseline="0" dirty="0">
                <a:latin typeface="Palatino-Roman"/>
              </a:rPr>
              <a:t>Nouns can also be optionally modified by adjectives, so we will need to revise our rule as in (14) (don’t worry about the “P” in AdjP yet, </a:t>
            </a:r>
            <a:r>
              <a:rPr lang="en-IN" sz="1800" b="0" i="0" u="none" strike="noStrike" baseline="0" dirty="0">
                <a:latin typeface="Palatino-Roman"/>
              </a:rPr>
              <a:t>we’ll explain that below).</a:t>
            </a:r>
          </a:p>
          <a:p>
            <a:pPr algn="l"/>
            <a:r>
              <a:rPr lang="en-US" sz="1800" b="0" i="0" u="none" strike="noStrike" baseline="0" dirty="0">
                <a:latin typeface="Palatino-Roman"/>
              </a:rPr>
              <a:t>    14)      a) the big box       b) his yellow binder</a:t>
            </a:r>
          </a:p>
          <a:p>
            <a:pPr algn="l"/>
            <a:r>
              <a:rPr lang="en-IN" sz="1800" b="0" i="0" u="none" strike="noStrike" baseline="0" dirty="0">
                <a:latin typeface="Palatino-Roman"/>
              </a:rPr>
              <a:t>    15) NP         </a:t>
            </a:r>
            <a:r>
              <a:rPr lang="en-IN" sz="1800" b="0" i="0" u="none" strike="noStrike" baseline="0" dirty="0">
                <a:latin typeface="Symbol" panose="05050102010706020507" pitchFamily="18" charset="2"/>
              </a:rPr>
              <a:t> </a:t>
            </a:r>
            <a:r>
              <a:rPr lang="en-IN" sz="1800" b="0" i="0" u="none" strike="noStrike" baseline="0" dirty="0">
                <a:latin typeface="Palatino-Roman"/>
              </a:rPr>
              <a:t>(D) (AdjP) N</a:t>
            </a: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Nouns can also take prepositional phrase (PP) modifiers (see below where we discuss the structure of these constituents), so once again we’ll have to </a:t>
            </a:r>
            <a:r>
              <a:rPr lang="en-IN" sz="2000" b="0" i="0" u="none" strike="noStrike" baseline="0" dirty="0">
                <a:latin typeface="Times New Roman" panose="02020603050405020304" pitchFamily="18" charset="0"/>
                <a:cs typeface="Times New Roman" panose="02020603050405020304" pitchFamily="18" charset="0"/>
              </a:rPr>
              <a:t>revise our rule:</a:t>
            </a:r>
          </a:p>
          <a:p>
            <a:pPr algn="l"/>
            <a:r>
              <a:rPr lang="en-US" sz="2000" b="0" i="0" u="none" strike="noStrike" baseline="0" dirty="0">
                <a:latin typeface="Times New Roman" panose="02020603050405020304" pitchFamily="18" charset="0"/>
                <a:cs typeface="Times New Roman" panose="02020603050405020304" pitchFamily="18" charset="0"/>
              </a:rPr>
              <a:t>    16)    a) the big box of crayons</a:t>
            </a:r>
          </a:p>
          <a:p>
            <a:pPr algn="l"/>
            <a:r>
              <a:rPr lang="en-US" sz="2000" b="0" i="0" u="none" strike="noStrike" baseline="0" dirty="0">
                <a:latin typeface="Times New Roman" panose="02020603050405020304" pitchFamily="18" charset="0"/>
                <a:cs typeface="Times New Roman" panose="02020603050405020304" pitchFamily="18" charset="0"/>
              </a:rPr>
              <a:t>             b) his yellow binder with the red stripe</a:t>
            </a:r>
          </a:p>
          <a:p>
            <a:pPr algn="l"/>
            <a:r>
              <a:rPr lang="en-IN" sz="2000" b="0" i="0" u="none" strike="noStrike" baseline="0" dirty="0">
                <a:latin typeface="Times New Roman" panose="02020603050405020304" pitchFamily="18" charset="0"/>
                <a:cs typeface="Times New Roman" panose="02020603050405020304" pitchFamily="18" charset="0"/>
              </a:rPr>
              <a:t>    17) NP         (D) (AdjP) N (PP)</a:t>
            </a: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11</a:t>
            </a:fld>
            <a:endParaRPr lang="en-IN"/>
          </a:p>
        </p:txBody>
      </p:sp>
      <p:cxnSp>
        <p:nvCxnSpPr>
          <p:cNvPr id="2" name="Straight Arrow Connector 1">
            <a:extLst>
              <a:ext uri="{FF2B5EF4-FFF2-40B4-BE49-F238E27FC236}">
                <a16:creationId xmlns:a16="http://schemas.microsoft.com/office/drawing/2014/main" id="{6F56AF33-1478-6B22-5D4D-1D5ED9CEDB92}"/>
              </a:ext>
            </a:extLst>
          </p:cNvPr>
          <p:cNvCxnSpPr>
            <a:cxnSpLocks/>
          </p:cNvCxnSpPr>
          <p:nvPr/>
        </p:nvCxnSpPr>
        <p:spPr>
          <a:xfrm>
            <a:off x="2090056" y="1687287"/>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0D6683B5-BCE5-D5AA-1C26-5F92AA1DAB48}"/>
              </a:ext>
            </a:extLst>
          </p:cNvPr>
          <p:cNvCxnSpPr>
            <a:cxnSpLocks/>
          </p:cNvCxnSpPr>
          <p:nvPr/>
        </p:nvCxnSpPr>
        <p:spPr>
          <a:xfrm>
            <a:off x="2144485" y="3973287"/>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043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For concreteness, let’s apply the rule in (17):</a:t>
            </a:r>
            <a:endParaRPr lang="en-US"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18)                            NP</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D           AdjP      N           PP</a:t>
            </a:r>
          </a:p>
          <a:p>
            <a:pPr algn="l"/>
            <a:r>
              <a:rPr lang="en-IN" sz="2000" b="0" i="0" u="none" strike="noStrike" baseline="0" dirty="0">
                <a:latin typeface="Times New Roman" panose="02020603050405020304" pitchFamily="18" charset="0"/>
                <a:cs typeface="Times New Roman" panose="02020603050405020304" pitchFamily="18" charset="0"/>
              </a:rPr>
              <a:t>                 the                         box</a:t>
            </a:r>
          </a:p>
          <a:p>
            <a:pPr algn="l"/>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                               big                    of crayons</a:t>
            </a:r>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NP constituent in (18) consists of four </a:t>
            </a:r>
            <a:r>
              <a:rPr lang="en-US" sz="2000" b="0" i="0" u="none" strike="noStrike" baseline="0" dirty="0" err="1">
                <a:latin typeface="Times New Roman" panose="02020603050405020304" pitchFamily="18" charset="0"/>
                <a:cs typeface="Times New Roman" panose="02020603050405020304" pitchFamily="18" charset="0"/>
              </a:rPr>
              <a:t>subconstituents</a:t>
            </a:r>
            <a:r>
              <a:rPr lang="en-US" sz="2000" b="0" i="0" u="none" strike="noStrike" baseline="0" dirty="0">
                <a:latin typeface="Times New Roman" panose="02020603050405020304" pitchFamily="18" charset="0"/>
                <a:cs typeface="Times New Roman" panose="02020603050405020304" pitchFamily="18" charset="0"/>
              </a:rPr>
              <a:t>: D, AdjP, N </a:t>
            </a:r>
            <a:r>
              <a:rPr lang="en-IN" sz="2000" b="0" i="0" u="none" strike="noStrike" baseline="0" dirty="0">
                <a:latin typeface="Times New Roman" panose="02020603050405020304" pitchFamily="18" charset="0"/>
                <a:cs typeface="Times New Roman" panose="02020603050405020304" pitchFamily="18" charset="0"/>
              </a:rPr>
              <a:t>and PP.</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12</a:t>
            </a:fld>
            <a:endParaRPr lang="en-IN"/>
          </a:p>
        </p:txBody>
      </p:sp>
      <p:cxnSp>
        <p:nvCxnSpPr>
          <p:cNvPr id="2" name="Straight Connector 1">
            <a:extLst>
              <a:ext uri="{FF2B5EF4-FFF2-40B4-BE49-F238E27FC236}">
                <a16:creationId xmlns:a16="http://schemas.microsoft.com/office/drawing/2014/main" id="{5A7C7D37-F9DD-2D67-4B27-9B0EF10B9010}"/>
              </a:ext>
            </a:extLst>
          </p:cNvPr>
          <p:cNvCxnSpPr>
            <a:cxnSpLocks/>
          </p:cNvCxnSpPr>
          <p:nvPr/>
        </p:nvCxnSpPr>
        <p:spPr>
          <a:xfrm flipH="1">
            <a:off x="2351315" y="1298818"/>
            <a:ext cx="947057" cy="443954"/>
          </a:xfrm>
          <a:prstGeom prst="line">
            <a:avLst/>
          </a:prstGeom>
          <a:ln w="19050"/>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4D006DAD-6281-AAA7-5325-9BA690AD2A8A}"/>
              </a:ext>
            </a:extLst>
          </p:cNvPr>
          <p:cNvCxnSpPr>
            <a:cxnSpLocks/>
          </p:cNvCxnSpPr>
          <p:nvPr/>
        </p:nvCxnSpPr>
        <p:spPr>
          <a:xfrm>
            <a:off x="3298372" y="1298818"/>
            <a:ext cx="0" cy="443954"/>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AC71CEE5-31B9-B7B1-6DC3-7EA85DFD9968}"/>
              </a:ext>
            </a:extLst>
          </p:cNvPr>
          <p:cNvCxnSpPr>
            <a:cxnSpLocks/>
          </p:cNvCxnSpPr>
          <p:nvPr/>
        </p:nvCxnSpPr>
        <p:spPr>
          <a:xfrm flipH="1" flipV="1">
            <a:off x="3298372" y="1298818"/>
            <a:ext cx="808264" cy="526117"/>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CCB9559-6FE5-659C-36A0-1330CFD6DDA3}"/>
              </a:ext>
            </a:extLst>
          </p:cNvPr>
          <p:cNvCxnSpPr>
            <a:cxnSpLocks/>
          </p:cNvCxnSpPr>
          <p:nvPr/>
        </p:nvCxnSpPr>
        <p:spPr>
          <a:xfrm flipH="1" flipV="1">
            <a:off x="3298372" y="1298818"/>
            <a:ext cx="1616528" cy="47822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68C7BFF-B78C-6B54-1967-719FD0B06279}"/>
              </a:ext>
            </a:extLst>
          </p:cNvPr>
          <p:cNvCxnSpPr>
            <a:cxnSpLocks/>
          </p:cNvCxnSpPr>
          <p:nvPr/>
        </p:nvCxnSpPr>
        <p:spPr>
          <a:xfrm flipH="1">
            <a:off x="2721429" y="2001403"/>
            <a:ext cx="408214" cy="394801"/>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CBAAFA7-0786-FF41-0AA6-046D1A3E3D36}"/>
              </a:ext>
            </a:extLst>
          </p:cNvPr>
          <p:cNvCxnSpPr>
            <a:cxnSpLocks/>
          </p:cNvCxnSpPr>
          <p:nvPr/>
        </p:nvCxnSpPr>
        <p:spPr>
          <a:xfrm>
            <a:off x="3129643" y="2017057"/>
            <a:ext cx="315686" cy="37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411C813-2335-9B0B-FF3E-009436A0FE96}"/>
              </a:ext>
            </a:extLst>
          </p:cNvPr>
          <p:cNvCxnSpPr>
            <a:cxnSpLocks/>
          </p:cNvCxnSpPr>
          <p:nvPr/>
        </p:nvCxnSpPr>
        <p:spPr>
          <a:xfrm flipH="1">
            <a:off x="2729592" y="2385318"/>
            <a:ext cx="71573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FF1669-D59E-58C1-EE47-786424EF8B74}"/>
              </a:ext>
            </a:extLst>
          </p:cNvPr>
          <p:cNvCxnSpPr>
            <a:cxnSpLocks/>
          </p:cNvCxnSpPr>
          <p:nvPr/>
        </p:nvCxnSpPr>
        <p:spPr>
          <a:xfrm flipH="1">
            <a:off x="4694465" y="2017057"/>
            <a:ext cx="408214" cy="394801"/>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E38B90D-CCB5-11F2-B9A6-C07FBBA33ABD}"/>
              </a:ext>
            </a:extLst>
          </p:cNvPr>
          <p:cNvCxnSpPr>
            <a:cxnSpLocks/>
          </p:cNvCxnSpPr>
          <p:nvPr/>
        </p:nvCxnSpPr>
        <p:spPr>
          <a:xfrm flipH="1">
            <a:off x="4694465" y="2396204"/>
            <a:ext cx="71573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38B0A1C-5EF3-95BE-DFE9-9E17FDE4B951}"/>
              </a:ext>
            </a:extLst>
          </p:cNvPr>
          <p:cNvCxnSpPr>
            <a:cxnSpLocks/>
          </p:cNvCxnSpPr>
          <p:nvPr/>
        </p:nvCxnSpPr>
        <p:spPr>
          <a:xfrm>
            <a:off x="5094516" y="2017057"/>
            <a:ext cx="315686" cy="379147"/>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540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marR="111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For the moment, we need to make one more major revision to our NP rule. It turns out that you can have more than one adjective and more than one PP in an English NP:</a:t>
            </a:r>
          </a:p>
          <a:p>
            <a:endParaRPr lang="en-IN" sz="2000" b="0" i="0" u="none" strike="noStrike" baseline="0" dirty="0">
              <a:latin typeface="Times New Roman" panose="02020603050405020304" pitchFamily="18" charset="0"/>
              <a:cs typeface="Times New Roman" panose="02020603050405020304" pitchFamily="18" charset="0"/>
            </a:endParaRPr>
          </a:p>
          <a:p>
            <a:pPr marR="7760" algn="just"/>
            <a:r>
              <a:rPr lang="en-US" b="0" i="0" u="none" strike="noStrike" dirty="0">
                <a:latin typeface="Times New Roman" panose="02020603050405020304" pitchFamily="18" charset="0"/>
                <a:cs typeface="Times New Roman" panose="02020603050405020304" pitchFamily="18" charset="0"/>
              </a:rPr>
              <a:t>    19) The [</a:t>
            </a:r>
            <a:r>
              <a:rPr lang="en-US" sz="2000" b="0" i="0" u="none" strike="noStrike" baseline="-25000" dirty="0">
                <a:latin typeface="Times New Roman" panose="02020603050405020304" pitchFamily="18" charset="0"/>
                <a:cs typeface="Times New Roman" panose="02020603050405020304" pitchFamily="18" charset="0"/>
              </a:rPr>
              <a:t>AdjP  </a:t>
            </a:r>
            <a:r>
              <a:rPr lang="en-US" b="0" i="0" u="none" strike="noStrike" dirty="0">
                <a:latin typeface="Times New Roman" panose="02020603050405020304" pitchFamily="18" charset="0"/>
                <a:cs typeface="Times New Roman" panose="02020603050405020304" pitchFamily="18" charset="0"/>
              </a:rPr>
              <a:t>big] [</a:t>
            </a:r>
            <a:r>
              <a:rPr lang="en-US" sz="2000" b="0" i="0" u="none" strike="noStrike" baseline="-25000" dirty="0">
                <a:latin typeface="Times New Roman" panose="02020603050405020304" pitchFamily="18" charset="0"/>
                <a:cs typeface="Times New Roman" panose="02020603050405020304" pitchFamily="18" charset="0"/>
              </a:rPr>
              <a:t>AdjP  </a:t>
            </a:r>
            <a:r>
              <a:rPr lang="en-US" b="0" i="0" u="none" strike="noStrike" dirty="0">
                <a:latin typeface="Times New Roman" panose="02020603050405020304" pitchFamily="18" charset="0"/>
                <a:cs typeface="Times New Roman" panose="02020603050405020304" pitchFamily="18" charset="0"/>
              </a:rPr>
              <a:t>yellow] box  [</a:t>
            </a:r>
            <a:r>
              <a:rPr lang="en-US" sz="2000" b="0" i="0" u="none" strike="noStrike" baseline="-25000" dirty="0">
                <a:latin typeface="Times New Roman" panose="02020603050405020304" pitchFamily="18" charset="0"/>
                <a:cs typeface="Times New Roman" panose="02020603050405020304" pitchFamily="18" charset="0"/>
              </a:rPr>
              <a:t>PP </a:t>
            </a:r>
            <a:r>
              <a:rPr lang="en-US" b="0" i="0" u="none" strike="noStrike" dirty="0">
                <a:latin typeface="Times New Roman" panose="02020603050405020304" pitchFamily="18" charset="0"/>
                <a:cs typeface="Times New Roman" panose="02020603050405020304" pitchFamily="18" charset="0"/>
              </a:rPr>
              <a:t>of cookies] [</a:t>
            </a:r>
            <a:r>
              <a:rPr lang="en-US" sz="2000" b="0" i="0" u="none" strike="noStrike" baseline="-25000" dirty="0">
                <a:latin typeface="Times New Roman" panose="02020603050405020304" pitchFamily="18" charset="0"/>
                <a:cs typeface="Times New Roman" panose="02020603050405020304" pitchFamily="18" charset="0"/>
              </a:rPr>
              <a:t>PP </a:t>
            </a:r>
            <a:r>
              <a:rPr lang="en-US" b="0" i="0" u="none" strike="noStrike" dirty="0">
                <a:latin typeface="Times New Roman" panose="02020603050405020304" pitchFamily="18" charset="0"/>
                <a:cs typeface="Times New Roman" panose="02020603050405020304" pitchFamily="18" charset="0"/>
              </a:rPr>
              <a:t> with the pink lid].</a:t>
            </a:r>
          </a:p>
          <a:p>
            <a:endParaRPr lang="en-IN" sz="2000" b="0" i="0" u="none" strike="noStrike" baseline="0" dirty="0">
              <a:latin typeface="Times New Roman" panose="02020603050405020304" pitchFamily="18" charset="0"/>
              <a:cs typeface="Times New Roman" panose="02020603050405020304" pitchFamily="18" charset="0"/>
            </a:endParaRPr>
          </a:p>
          <a:p>
            <a:pPr marL="342900" marR="113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NP, the noun </a:t>
            </a:r>
            <a:r>
              <a:rPr lang="en-US" sz="2000" b="0" i="1" u="none" strike="noStrike" baseline="0" dirty="0">
                <a:latin typeface="Times New Roman" panose="02020603050405020304" pitchFamily="18" charset="0"/>
                <a:cs typeface="Times New Roman" panose="02020603050405020304" pitchFamily="18" charset="0"/>
              </a:rPr>
              <a:t>box </a:t>
            </a:r>
            <a:r>
              <a:rPr lang="en-US" sz="2000" b="0" i="0" u="none" strike="noStrike" baseline="0" dirty="0">
                <a:latin typeface="Times New Roman" panose="02020603050405020304" pitchFamily="18" charset="0"/>
                <a:cs typeface="Times New Roman" panose="02020603050405020304" pitchFamily="18" charset="0"/>
              </a:rPr>
              <a:t>is modified by </a:t>
            </a:r>
            <a:r>
              <a:rPr lang="en-US" sz="2000" b="0" i="1" u="none" strike="noStrike" baseline="0" dirty="0">
                <a:latin typeface="Times New Roman" panose="02020603050405020304" pitchFamily="18" charset="0"/>
                <a:cs typeface="Times New Roman" panose="02020603050405020304" pitchFamily="18" charset="0"/>
              </a:rPr>
              <a:t>big</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yellow</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of cookie</a:t>
            </a:r>
            <a:r>
              <a:rPr lang="en-US" sz="2000" b="0" i="0" u="none" strike="noStrike" baseline="0" dirty="0">
                <a:latin typeface="Times New Roman" panose="02020603050405020304" pitchFamily="18" charset="0"/>
                <a:cs typeface="Times New Roman" panose="02020603050405020304" pitchFamily="18" charset="0"/>
              </a:rPr>
              <a:t>s, and </a:t>
            </a:r>
            <a:r>
              <a:rPr lang="en-US" sz="2000" b="0" i="1" u="none" strike="noStrike" baseline="0" dirty="0">
                <a:latin typeface="Times New Roman" panose="02020603050405020304" pitchFamily="18" charset="0"/>
                <a:cs typeface="Times New Roman" panose="02020603050405020304" pitchFamily="18" charset="0"/>
              </a:rPr>
              <a:t>with the pink lid</a:t>
            </a:r>
            <a:r>
              <a:rPr lang="en-US" sz="2000" b="0" i="0" u="none" strike="noStrike" baseline="0" dirty="0">
                <a:latin typeface="Times New Roman" panose="02020603050405020304" pitchFamily="18" charset="0"/>
                <a:cs typeface="Times New Roman" panose="02020603050405020304" pitchFamily="18" charset="0"/>
              </a:rPr>
              <a:t>. The rule must be changed then to account for this. It must allow more than one adjective and more than one PP modifier. We indicate this with a +, which means “repeat this category as many times as needed”:</a:t>
            </a:r>
          </a:p>
          <a:p>
            <a:pPr marR="41970" algn="just"/>
            <a:r>
              <a:rPr lang="en-IN" sz="2000" b="0" i="0" u="none" strike="noStrike" baseline="0" dirty="0">
                <a:latin typeface="Times New Roman" panose="02020603050405020304" pitchFamily="18" charset="0"/>
                <a:cs typeface="Times New Roman" panose="02020603050405020304" pitchFamily="18" charset="0"/>
              </a:rPr>
              <a:t>     20)  NP          (D) (AdjP+) N (PP+)</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13</a:t>
            </a:fld>
            <a:endParaRPr lang="en-IN"/>
          </a:p>
        </p:txBody>
      </p:sp>
      <p:cxnSp>
        <p:nvCxnSpPr>
          <p:cNvPr id="2" name="Straight Arrow Connector 1">
            <a:extLst>
              <a:ext uri="{FF2B5EF4-FFF2-40B4-BE49-F238E27FC236}">
                <a16:creationId xmlns:a16="http://schemas.microsoft.com/office/drawing/2014/main" id="{23DAF29A-252F-995A-88A7-B4C3E066CFA1}"/>
              </a:ext>
            </a:extLst>
          </p:cNvPr>
          <p:cNvCxnSpPr>
            <a:cxnSpLocks/>
          </p:cNvCxnSpPr>
          <p:nvPr/>
        </p:nvCxnSpPr>
        <p:spPr>
          <a:xfrm>
            <a:off x="2253343" y="3657602"/>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631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0929257" cy="5791427"/>
          </a:xfrm>
        </p:spPr>
        <p:txBody>
          <a:bodyPr>
            <a:normAutofit/>
          </a:bodyPr>
          <a:lstStyle/>
          <a:p>
            <a:pPr algn="l"/>
            <a:r>
              <a:rPr lang="en-IN" sz="2000" b="0" i="1" u="none" strike="noStrike" baseline="0" dirty="0">
                <a:latin typeface="Times New Roman" panose="02020603050405020304" pitchFamily="18" charset="0"/>
                <a:cs typeface="Times New Roman" panose="02020603050405020304" pitchFamily="18" charset="0"/>
              </a:rPr>
              <a:t>1.2 Adjective Phrases (</a:t>
            </a:r>
            <a:r>
              <a:rPr lang="en-IN" sz="2000" b="0" i="1" u="none" strike="noStrike" baseline="0" dirty="0" err="1">
                <a:latin typeface="Times New Roman" panose="02020603050405020304" pitchFamily="18" charset="0"/>
                <a:cs typeface="Times New Roman" panose="02020603050405020304" pitchFamily="18" charset="0"/>
              </a:rPr>
              <a:t>AdjPs</a:t>
            </a:r>
            <a:r>
              <a:rPr lang="en-IN" sz="2000" b="0" i="1" u="none" strike="noStrike" baseline="0" dirty="0">
                <a:latin typeface="Times New Roman" panose="02020603050405020304" pitchFamily="18" charset="0"/>
                <a:cs typeface="Times New Roman" panose="02020603050405020304" pitchFamily="18" charset="0"/>
              </a:rPr>
              <a:t>) and Adverb Phrases (</a:t>
            </a:r>
            <a:r>
              <a:rPr lang="en-IN" sz="2000" b="0" i="1" u="none" strike="noStrike" baseline="0" dirty="0" err="1">
                <a:latin typeface="Times New Roman" panose="02020603050405020304" pitchFamily="18" charset="0"/>
                <a:cs typeface="Times New Roman" panose="02020603050405020304" pitchFamily="18" charset="0"/>
              </a:rPr>
              <a:t>AdvPs</a:t>
            </a:r>
            <a:r>
              <a:rPr lang="en-IN" sz="2000" b="0" i="1"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Consider the following two NPs:</a:t>
            </a:r>
          </a:p>
          <a:p>
            <a:pPr algn="l"/>
            <a:r>
              <a:rPr lang="en-US" sz="2000" b="0" i="0" u="none" strike="noStrike" baseline="0" dirty="0">
                <a:latin typeface="Times New Roman" panose="02020603050405020304" pitchFamily="18" charset="0"/>
                <a:cs typeface="Times New Roman" panose="02020603050405020304" pitchFamily="18" charset="0"/>
              </a:rPr>
              <a:t>    21)   a) the big yellow book</a:t>
            </a:r>
          </a:p>
          <a:p>
            <a:pPr algn="l"/>
            <a:r>
              <a:rPr lang="en-US" sz="2000" b="0" i="0" u="none" strike="noStrike" baseline="0" dirty="0">
                <a:latin typeface="Times New Roman" panose="02020603050405020304" pitchFamily="18" charset="0"/>
                <a:cs typeface="Times New Roman" panose="02020603050405020304" pitchFamily="18" charset="0"/>
              </a:rPr>
              <a:t>            b) the very yellow book</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On the surface, these two NPs look very similar. They both consist of a determiner, followed by two modifiers and then a noun. But consider what modifies what in these NPs. In (21a) </a:t>
            </a:r>
            <a:r>
              <a:rPr lang="en-US" sz="2000" b="0" i="1" u="none" strike="noStrike" baseline="0" dirty="0">
                <a:latin typeface="Times New Roman" panose="02020603050405020304" pitchFamily="18" charset="0"/>
                <a:cs typeface="Times New Roman" panose="02020603050405020304" pitchFamily="18" charset="0"/>
              </a:rPr>
              <a:t>big </a:t>
            </a:r>
            <a:r>
              <a:rPr lang="en-US" sz="2000" b="0" i="0" u="none" strike="noStrike" baseline="0" dirty="0">
                <a:latin typeface="Times New Roman" panose="02020603050405020304" pitchFamily="18" charset="0"/>
                <a:cs typeface="Times New Roman" panose="02020603050405020304" pitchFamily="18" charset="0"/>
              </a:rPr>
              <a:t>modifies </a:t>
            </a:r>
            <a:r>
              <a:rPr lang="en-US" sz="2000" b="0" i="1" u="none" strike="noStrike" baseline="0" dirty="0">
                <a:latin typeface="Times New Roman" panose="02020603050405020304" pitchFamily="18" charset="0"/>
                <a:cs typeface="Times New Roman" panose="02020603050405020304" pitchFamily="18" charset="0"/>
              </a:rPr>
              <a:t>book, </a:t>
            </a:r>
            <a:r>
              <a:rPr lang="en-US" sz="2000" b="0" i="0" u="none" strike="noStrike" baseline="0" dirty="0">
                <a:latin typeface="Times New Roman" panose="02020603050405020304" pitchFamily="18" charset="0"/>
                <a:cs typeface="Times New Roman" panose="02020603050405020304" pitchFamily="18" charset="0"/>
              </a:rPr>
              <a:t>as does </a:t>
            </a:r>
            <a:r>
              <a:rPr lang="en-US" sz="2000" b="0" i="1" u="none" strike="noStrike" baseline="0" dirty="0">
                <a:latin typeface="Times New Roman" panose="02020603050405020304" pitchFamily="18" charset="0"/>
                <a:cs typeface="Times New Roman" panose="02020603050405020304" pitchFamily="18" charset="0"/>
              </a:rPr>
              <a:t>yellow.</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(21b) on the other hand, only </a:t>
            </a:r>
            <a:r>
              <a:rPr lang="en-US" sz="2000" b="0" i="1" u="none" strike="noStrike" baseline="0" dirty="0">
                <a:latin typeface="Times New Roman" panose="02020603050405020304" pitchFamily="18" charset="0"/>
                <a:cs typeface="Times New Roman" panose="02020603050405020304" pitchFamily="18" charset="0"/>
              </a:rPr>
              <a:t>yellow </a:t>
            </a:r>
            <a:r>
              <a:rPr lang="en-US" sz="2000" b="0" i="0" u="none" strike="noStrike" baseline="0" dirty="0">
                <a:latin typeface="Times New Roman" panose="02020603050405020304" pitchFamily="18" charset="0"/>
                <a:cs typeface="Times New Roman" panose="02020603050405020304" pitchFamily="18" charset="0"/>
              </a:rPr>
              <a:t>modifies book; </a:t>
            </a:r>
            <a:r>
              <a:rPr lang="en-US" sz="2000" b="0" i="1" u="none" strike="noStrike" baseline="0" dirty="0">
                <a:latin typeface="Times New Roman" panose="02020603050405020304" pitchFamily="18" charset="0"/>
                <a:cs typeface="Times New Roman" panose="02020603050405020304" pitchFamily="18" charset="0"/>
              </a:rPr>
              <a:t>very </a:t>
            </a:r>
            <a:r>
              <a:rPr lang="en-US" sz="2000" b="0" i="0" u="none" strike="noStrike" baseline="0" dirty="0">
                <a:latin typeface="Times New Roman" panose="02020603050405020304" pitchFamily="18" charset="0"/>
                <a:cs typeface="Times New Roman" panose="02020603050405020304" pitchFamily="18" charset="0"/>
              </a:rPr>
              <a:t>does not modify </a:t>
            </a:r>
            <a:r>
              <a:rPr lang="en-US" sz="2000" b="0" i="1" u="none" strike="noStrike" baseline="0" dirty="0">
                <a:latin typeface="Times New Roman" panose="02020603050405020304" pitchFamily="18" charset="0"/>
                <a:cs typeface="Times New Roman" panose="02020603050405020304" pitchFamily="18" charset="0"/>
              </a:rPr>
              <a:t>book </a:t>
            </a:r>
            <a:r>
              <a:rPr lang="en-US" sz="2000" b="0" i="0" u="none" strike="noStrike" baseline="0" dirty="0">
                <a:latin typeface="Times New Roman" panose="02020603050405020304" pitchFamily="18" charset="0"/>
                <a:cs typeface="Times New Roman" panose="02020603050405020304" pitchFamily="18" charset="0"/>
              </a:rPr>
              <a:t>(*</a:t>
            </a:r>
            <a:r>
              <a:rPr lang="en-US" sz="2000" b="0" i="1" u="none" strike="noStrike" baseline="0" dirty="0">
                <a:latin typeface="Times New Roman" panose="02020603050405020304" pitchFamily="18" charset="0"/>
                <a:cs typeface="Times New Roman" panose="02020603050405020304" pitchFamily="18" charset="0"/>
              </a:rPr>
              <a:t>very book</a:t>
            </a:r>
            <a:r>
              <a:rPr lang="en-US" sz="2000" b="0" i="0" u="none" strike="noStrike" baseline="0" dirty="0">
                <a:latin typeface="Times New Roman" panose="02020603050405020304" pitchFamily="18" charset="0"/>
                <a:cs typeface="Times New Roman" panose="02020603050405020304" pitchFamily="18" charset="0"/>
              </a:rPr>
              <a:t>) – it modifies </a:t>
            </a:r>
            <a:r>
              <a:rPr lang="en-US" sz="2000" b="0" i="1" u="none" strike="noStrike" baseline="0" dirty="0">
                <a:latin typeface="Times New Roman" panose="02020603050405020304" pitchFamily="18" charset="0"/>
                <a:cs typeface="Times New Roman" panose="02020603050405020304" pitchFamily="18" charset="0"/>
              </a:rPr>
              <a:t>yellow</a:t>
            </a:r>
            <a:r>
              <a:rPr lang="en-US" sz="2000" b="0" i="0" u="none" strike="noStrike" baseline="0" dirty="0">
                <a:latin typeface="Times New Roman" panose="02020603050405020304" pitchFamily="18" charset="0"/>
                <a:cs typeface="Times New Roman" panose="02020603050405020304" pitchFamily="18" charset="0"/>
              </a:rPr>
              <a:t>. On an intuitive level then, the structures of these two phrases are actually quite different. (21a) has two adjective constituents that modify the N, whereas (21b) has only one </a:t>
            </a:r>
            <a:r>
              <a:rPr lang="en-US" sz="2000" b="0" i="1" u="none" strike="noStrike" baseline="0" dirty="0">
                <a:latin typeface="Times New Roman" panose="02020603050405020304" pitchFamily="18" charset="0"/>
                <a:cs typeface="Times New Roman" panose="02020603050405020304" pitchFamily="18" charset="0"/>
              </a:rPr>
              <a:t>[very yellow]. </a:t>
            </a:r>
            <a:r>
              <a:rPr lang="en-US" sz="2000" b="0" i="0" u="none" strike="noStrike" baseline="0" dirty="0">
                <a:latin typeface="Times New Roman" panose="02020603050405020304" pitchFamily="18" charset="0"/>
                <a:cs typeface="Times New Roman" panose="02020603050405020304" pitchFamily="18" charset="0"/>
              </a:rPr>
              <a:t>This constituent is called an adjective phrase (AdjP). The rule for the adjective phrase is given in (22a):</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188157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IN" sz="1800" b="0" i="0" u="none" strike="noStrike" baseline="0" dirty="0">
                <a:latin typeface="Palatino-Roman"/>
              </a:rPr>
              <a:t>     22)   a)  AdjP           </a:t>
            </a:r>
            <a:r>
              <a:rPr lang="en-IN" sz="1800" b="0" i="0" u="none" strike="noStrike" baseline="0" dirty="0">
                <a:latin typeface="Symbol" panose="05050102010706020507" pitchFamily="18" charset="2"/>
              </a:rPr>
              <a:t> </a:t>
            </a:r>
            <a:r>
              <a:rPr lang="en-IN" sz="1800" b="0" i="0" u="none" strike="noStrike" baseline="0" dirty="0">
                <a:latin typeface="Palatino-Roman"/>
              </a:rPr>
              <a:t>(</a:t>
            </a:r>
            <a:r>
              <a:rPr lang="en-IN" sz="1800" b="0" i="0" u="none" strike="noStrike" baseline="0" dirty="0" err="1">
                <a:latin typeface="Palatino-Roman"/>
              </a:rPr>
              <a:t>AdvP</a:t>
            </a:r>
            <a:r>
              <a:rPr lang="en-IN" sz="1800" b="0" i="0" u="none" strike="noStrike" baseline="0" dirty="0">
                <a:latin typeface="Palatino-Roman"/>
              </a:rPr>
              <a:t>) </a:t>
            </a:r>
            <a:r>
              <a:rPr lang="en-IN" sz="1800" b="0" i="0" u="none" strike="noStrike" baseline="0" dirty="0" err="1">
                <a:latin typeface="Palatino-Roman"/>
              </a:rPr>
              <a:t>Adj</a:t>
            </a:r>
            <a:endParaRPr lang="en-IN" sz="1800" b="0" i="0" u="none" strike="noStrike" baseline="0" dirty="0">
              <a:latin typeface="Palatino-Roman"/>
            </a:endParaRPr>
          </a:p>
          <a:p>
            <a:pPr algn="l"/>
            <a:r>
              <a:rPr lang="en-IN" sz="1800" b="0" i="0" u="none" strike="noStrike" baseline="0" dirty="0">
                <a:latin typeface="Palatino-Roman"/>
              </a:rPr>
              <a:t>             b)                   AdjP</a:t>
            </a:r>
          </a:p>
          <a:p>
            <a:pPr algn="l"/>
            <a:endParaRPr lang="en-IN" sz="1800" b="0" i="0" u="none" strike="noStrike" baseline="0" dirty="0">
              <a:latin typeface="Palatino-Roman"/>
            </a:endParaRPr>
          </a:p>
          <a:p>
            <a:pPr algn="l"/>
            <a:r>
              <a:rPr lang="en-IN" sz="1800" dirty="0">
                <a:latin typeface="Palatino-Roman"/>
              </a:rPr>
              <a:t>                     </a:t>
            </a:r>
            <a:r>
              <a:rPr lang="en-IN" sz="1800" b="0" i="0" u="none" strike="noStrike" baseline="0" dirty="0" err="1">
                <a:latin typeface="Palatino-Roman"/>
              </a:rPr>
              <a:t>AdvP</a:t>
            </a:r>
            <a:r>
              <a:rPr lang="en-IN" sz="1800" b="0" i="0" u="none" strike="noStrike" baseline="0" dirty="0">
                <a:latin typeface="Palatino-Roman"/>
              </a:rPr>
              <a:t>                </a:t>
            </a:r>
            <a:r>
              <a:rPr lang="en-IN" sz="1800" b="0" i="0" u="none" strike="noStrike" baseline="0" dirty="0" err="1">
                <a:latin typeface="Palatino-Roman"/>
              </a:rPr>
              <a:t>Adj</a:t>
            </a:r>
            <a:endParaRPr lang="en-IN" sz="1800" b="0" i="0" u="none" strike="noStrike" baseline="0" dirty="0">
              <a:latin typeface="Palatino-Roman"/>
            </a:endParaRPr>
          </a:p>
          <a:p>
            <a:pPr algn="l"/>
            <a:r>
              <a:rPr lang="en-IN" sz="1800" b="0" i="0" u="none" strike="noStrike" baseline="0" dirty="0">
                <a:latin typeface="Palatino-Roman"/>
              </a:rPr>
              <a:t>                                             yellow</a:t>
            </a:r>
          </a:p>
          <a:p>
            <a:pPr algn="l"/>
            <a:r>
              <a:rPr lang="en-IN" sz="1800" b="0" i="0" u="none" strike="noStrike" baseline="0" dirty="0">
                <a:latin typeface="Palatino-Roman"/>
              </a:rPr>
              <a:t>                    Adv</a:t>
            </a:r>
          </a:p>
          <a:p>
            <a:pPr algn="l"/>
            <a:r>
              <a:rPr lang="en-IN" sz="1800" b="0" i="0" u="none" strike="noStrike" baseline="0" dirty="0">
                <a:latin typeface="Palatino-Roman"/>
              </a:rPr>
              <a:t>                     very</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15</a:t>
            </a:fld>
            <a:endParaRPr lang="en-IN"/>
          </a:p>
        </p:txBody>
      </p:sp>
      <p:cxnSp>
        <p:nvCxnSpPr>
          <p:cNvPr id="2" name="Straight Connector 1">
            <a:extLst>
              <a:ext uri="{FF2B5EF4-FFF2-40B4-BE49-F238E27FC236}">
                <a16:creationId xmlns:a16="http://schemas.microsoft.com/office/drawing/2014/main" id="{3275F76D-3D9C-F80D-7B81-06DD9CFA014D}"/>
              </a:ext>
            </a:extLst>
          </p:cNvPr>
          <p:cNvCxnSpPr>
            <a:cxnSpLocks/>
          </p:cNvCxnSpPr>
          <p:nvPr/>
        </p:nvCxnSpPr>
        <p:spPr>
          <a:xfrm flipH="1">
            <a:off x="2569029" y="1202456"/>
            <a:ext cx="726622" cy="430401"/>
          </a:xfrm>
          <a:prstGeom prst="line">
            <a:avLst/>
          </a:prstGeom>
          <a:ln w="19050"/>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86E2A950-8D28-370F-3A53-517C2F1C8680}"/>
              </a:ext>
            </a:extLst>
          </p:cNvPr>
          <p:cNvCxnSpPr>
            <a:cxnSpLocks/>
          </p:cNvCxnSpPr>
          <p:nvPr/>
        </p:nvCxnSpPr>
        <p:spPr>
          <a:xfrm flipH="1" flipV="1">
            <a:off x="3295651" y="1202456"/>
            <a:ext cx="449035" cy="430401"/>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0F6E1553-B67D-3D58-8710-B8717C5633F9}"/>
              </a:ext>
            </a:extLst>
          </p:cNvPr>
          <p:cNvCxnSpPr>
            <a:cxnSpLocks/>
          </p:cNvCxnSpPr>
          <p:nvPr/>
        </p:nvCxnSpPr>
        <p:spPr>
          <a:xfrm>
            <a:off x="2481943" y="2024742"/>
            <a:ext cx="0" cy="435429"/>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0484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285750" indent="-285750" algn="l">
              <a:lnSpc>
                <a:spcPct val="150000"/>
              </a:lnSpc>
              <a:spcBef>
                <a:spcPts val="0"/>
              </a:spcBef>
              <a:buFont typeface="Wingdings" panose="05000000000000000000" pitchFamily="2" charset="2"/>
              <a:buChar char="Ø"/>
            </a:pPr>
            <a:r>
              <a:rPr lang="en-US" sz="1800" b="0" i="0" u="none" strike="noStrike" baseline="0" dirty="0">
                <a:latin typeface="Palatino-Roman"/>
              </a:rPr>
              <a:t>This will give us the following structures for the two NPs in (21):</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16</a:t>
            </a:fld>
            <a:endParaRPr lang="en-IN"/>
          </a:p>
        </p:txBody>
      </p:sp>
      <p:sp>
        <p:nvSpPr>
          <p:cNvPr id="7" name="TextBox 6">
            <a:extLst>
              <a:ext uri="{FF2B5EF4-FFF2-40B4-BE49-F238E27FC236}">
                <a16:creationId xmlns:a16="http://schemas.microsoft.com/office/drawing/2014/main" id="{F5154434-78B3-4C8E-AA67-61278E9D4037}"/>
              </a:ext>
            </a:extLst>
          </p:cNvPr>
          <p:cNvSpPr txBox="1"/>
          <p:nvPr/>
        </p:nvSpPr>
        <p:spPr>
          <a:xfrm>
            <a:off x="849086" y="4783075"/>
            <a:ext cx="11184452" cy="1631216"/>
          </a:xfrm>
          <a:prstGeom prst="rect">
            <a:avLst/>
          </a:prstGeom>
          <a:noFill/>
        </p:spPr>
        <p:txBody>
          <a:bodyPr wrap="square">
            <a:sp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 despite their surface similarity, these two NPs have radically different structures. In (23a) the N is modified by two </a:t>
            </a:r>
            <a:r>
              <a:rPr lang="en-US" sz="2000" b="0" i="0" u="none" strike="noStrike" baseline="0" dirty="0" err="1">
                <a:latin typeface="Times New Roman" panose="02020603050405020304" pitchFamily="18" charset="0"/>
                <a:cs typeface="Times New Roman" panose="02020603050405020304" pitchFamily="18" charset="0"/>
              </a:rPr>
              <a:t>AdjPs</a:t>
            </a:r>
            <a:r>
              <a:rPr lang="en-US" sz="2000" b="0" i="0" u="none" strike="noStrike" baseline="0" dirty="0">
                <a:latin typeface="Times New Roman" panose="02020603050405020304" pitchFamily="18" charset="0"/>
                <a:cs typeface="Times New Roman" panose="02020603050405020304" pitchFamily="18" charset="0"/>
              </a:rPr>
              <a:t>, in (23b) by only one. This leads us to an important restriction on tree structures</a:t>
            </a:r>
            <a:r>
              <a:rPr lang="en-US" sz="2000" b="0" i="1"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24) </a:t>
            </a:r>
            <a:r>
              <a:rPr lang="en-US" sz="2000" b="0" i="1" u="none" strike="noStrike" baseline="0" dirty="0">
                <a:latin typeface="Times New Roman" panose="02020603050405020304" pitchFamily="18" charset="0"/>
                <a:cs typeface="Times New Roman" panose="02020603050405020304" pitchFamily="18" charset="0"/>
              </a:rPr>
              <a:t>Principle of Modification (informal)</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Modifiers are always attached within </a:t>
            </a:r>
            <a:r>
              <a:rPr lang="en-IN" sz="2000" b="0" i="0" u="none" strike="noStrike" baseline="0" dirty="0">
                <a:latin typeface="Times New Roman" panose="02020603050405020304" pitchFamily="18" charset="0"/>
                <a:cs typeface="Times New Roman" panose="02020603050405020304" pitchFamily="18" charset="0"/>
              </a:rPr>
              <a:t>the phrase they  </a:t>
            </a:r>
          </a:p>
          <a:p>
            <a:pPr algn="l"/>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modify.</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2F8E6E0-9B3D-9288-7851-7E7602BCD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978" y="1029055"/>
            <a:ext cx="4019757" cy="3841947"/>
          </a:xfrm>
          <a:prstGeom prst="rect">
            <a:avLst/>
          </a:prstGeom>
        </p:spPr>
      </p:pic>
    </p:spTree>
    <p:extLst>
      <p:ext uri="{BB962C8B-B14F-4D97-AF65-F5344CB8AC3E}">
        <p14:creationId xmlns:p14="http://schemas.microsoft.com/office/powerpoint/2010/main" val="387577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2542" cy="5791427"/>
          </a:xfrm>
        </p:spPr>
        <p:txBody>
          <a:bodyPr>
            <a:norm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adverb </a:t>
            </a:r>
            <a:r>
              <a:rPr lang="en-US" sz="2000" b="0" i="1" u="none" strike="noStrike" baseline="0" dirty="0">
                <a:latin typeface="Times New Roman" panose="02020603050405020304" pitchFamily="18" charset="0"/>
                <a:cs typeface="Times New Roman" panose="02020603050405020304" pitchFamily="18" charset="0"/>
              </a:rPr>
              <a:t>very </a:t>
            </a:r>
            <a:r>
              <a:rPr lang="en-US" sz="2000" b="0" i="0" u="none" strike="noStrike" baseline="0" dirty="0">
                <a:latin typeface="Times New Roman" panose="02020603050405020304" pitchFamily="18" charset="0"/>
                <a:cs typeface="Times New Roman" panose="02020603050405020304" pitchFamily="18" charset="0"/>
              </a:rPr>
              <a:t>modifies </a:t>
            </a:r>
            <a:r>
              <a:rPr lang="en-US" sz="2000" b="0" i="1" u="none" strike="noStrike" baseline="0" dirty="0">
                <a:latin typeface="Times New Roman" panose="02020603050405020304" pitchFamily="18" charset="0"/>
                <a:cs typeface="Times New Roman" panose="02020603050405020304" pitchFamily="18" charset="0"/>
              </a:rPr>
              <a:t>yellow</a:t>
            </a:r>
            <a:r>
              <a:rPr lang="en-US" sz="2000" b="0" i="0" u="none" strike="noStrike" baseline="0" dirty="0">
                <a:latin typeface="Times New Roman" panose="02020603050405020304" pitchFamily="18" charset="0"/>
                <a:cs typeface="Times New Roman" panose="02020603050405020304" pitchFamily="18" charset="0"/>
              </a:rPr>
              <a:t>, so it is part of the </a:t>
            </a:r>
            <a:r>
              <a:rPr lang="en-US" sz="2000" b="0" i="1" u="none" strike="noStrike" baseline="0" dirty="0">
                <a:latin typeface="Times New Roman" panose="02020603050405020304" pitchFamily="18" charset="0"/>
                <a:cs typeface="Times New Roman" panose="02020603050405020304" pitchFamily="18" charset="0"/>
              </a:rPr>
              <a:t>yellow </a:t>
            </a:r>
            <a:r>
              <a:rPr lang="en-US" sz="2000" b="0" i="0" u="none" strike="noStrike" baseline="0" dirty="0">
                <a:latin typeface="Times New Roman" panose="02020603050405020304" pitchFamily="18" charset="0"/>
                <a:cs typeface="Times New Roman" panose="02020603050405020304" pitchFamily="18" charset="0"/>
              </a:rPr>
              <a:t>AdjP in (23b).</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(23a) by contrast, </a:t>
            </a:r>
            <a:r>
              <a:rPr lang="en-US" sz="2000" b="0" i="1" u="none" strike="noStrike" baseline="0" dirty="0">
                <a:latin typeface="Times New Roman" panose="02020603050405020304" pitchFamily="18" charset="0"/>
                <a:cs typeface="Times New Roman" panose="02020603050405020304" pitchFamily="18" charset="0"/>
              </a:rPr>
              <a:t>big </a:t>
            </a:r>
            <a:r>
              <a:rPr lang="en-US" sz="2000" b="0" i="0" u="none" strike="noStrike" baseline="0" dirty="0">
                <a:latin typeface="Times New Roman" panose="02020603050405020304" pitchFamily="18" charset="0"/>
                <a:cs typeface="Times New Roman" panose="02020603050405020304" pitchFamily="18" charset="0"/>
              </a:rPr>
              <a:t>doesn’t modify </a:t>
            </a:r>
            <a:r>
              <a:rPr lang="en-US" sz="2000" b="0" i="1" u="none" strike="noStrike" baseline="0" dirty="0">
                <a:latin typeface="Times New Roman" panose="02020603050405020304" pitchFamily="18" charset="0"/>
                <a:cs typeface="Times New Roman" panose="02020603050405020304" pitchFamily="18" charset="0"/>
              </a:rPr>
              <a:t>yellow</a:t>
            </a:r>
            <a:r>
              <a:rPr lang="en-US" sz="2000" b="0" i="0" u="none" strike="noStrike" baseline="0" dirty="0">
                <a:latin typeface="Times New Roman" panose="02020603050405020304" pitchFamily="18" charset="0"/>
                <a:cs typeface="Times New Roman" panose="02020603050405020304" pitchFamily="18" charset="0"/>
              </a:rPr>
              <a:t>, it modifies </a:t>
            </a:r>
            <a:r>
              <a:rPr lang="en-US" sz="2000" b="0" i="1" u="none" strike="noStrike" baseline="0" dirty="0">
                <a:latin typeface="Times New Roman" panose="02020603050405020304" pitchFamily="18" charset="0"/>
                <a:cs typeface="Times New Roman" panose="02020603050405020304" pitchFamily="18" charset="0"/>
              </a:rPr>
              <a:t>book</a:t>
            </a:r>
            <a:r>
              <a:rPr lang="en-US" sz="2000" b="0" i="0" u="none" strike="noStrike" baseline="0" dirty="0">
                <a:latin typeface="Times New Roman" panose="02020603050405020304" pitchFamily="18" charset="0"/>
                <a:cs typeface="Times New Roman" panose="02020603050405020304" pitchFamily="18" charset="0"/>
              </a:rPr>
              <a:t>, so it is attached directly to the NP containing </a:t>
            </a:r>
            <a:r>
              <a:rPr lang="en-US" sz="2000" b="0" i="1" u="none" strike="noStrike" baseline="0" dirty="0">
                <a:latin typeface="Times New Roman" panose="02020603050405020304" pitchFamily="18" charset="0"/>
                <a:cs typeface="Times New Roman" panose="02020603050405020304" pitchFamily="18" charset="0"/>
              </a:rPr>
              <a:t>book</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very similar rule is used to introduce </a:t>
            </a:r>
            <a:r>
              <a:rPr lang="en-US" sz="2000" b="0" i="0" u="none" strike="noStrike" baseline="0" dirty="0" err="1">
                <a:latin typeface="Times New Roman" panose="02020603050405020304" pitchFamily="18" charset="0"/>
                <a:cs typeface="Times New Roman" panose="02020603050405020304" pitchFamily="18" charset="0"/>
              </a:rPr>
              <a:t>AdvPs</a:t>
            </a:r>
            <a:r>
              <a:rPr lang="en-US"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     25)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Adv</a:t>
            </a:r>
          </a:p>
          <a:p>
            <a:pPr algn="l"/>
            <a:r>
              <a:rPr lang="en-IN" sz="2000" b="0" i="0" u="none" strike="noStrike" baseline="0" dirty="0">
                <a:latin typeface="Times New Roman" panose="02020603050405020304" pitchFamily="18" charset="0"/>
                <a:cs typeface="Times New Roman" panose="02020603050405020304" pitchFamily="18" charset="0"/>
              </a:rPr>
              <a:t>     26) very quickly</a:t>
            </a:r>
            <a:endParaRPr lang="en-US"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27)              </a:t>
            </a:r>
            <a:r>
              <a:rPr lang="en-IN" sz="2000" b="0" i="0" u="none" strike="noStrike" baseline="0" dirty="0" err="1">
                <a:latin typeface="Times New Roman" panose="02020603050405020304" pitchFamily="18" charset="0"/>
                <a:cs typeface="Times New Roman" panose="02020603050405020304" pitchFamily="18" charset="0"/>
              </a:rPr>
              <a:t>AdvP</a:t>
            </a:r>
            <a:endParaRPr lang="en-IN" sz="2000" b="0" i="0" u="none" strike="noStrike" baseline="0" dirty="0">
              <a:latin typeface="Times New Roman" panose="02020603050405020304" pitchFamily="18" charset="0"/>
              <a:cs typeface="Times New Roman" panose="02020603050405020304" pitchFamily="18" charset="0"/>
            </a:endParaRP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Adv</a:t>
            </a:r>
          </a:p>
          <a:p>
            <a:pPr algn="l"/>
            <a:r>
              <a:rPr lang="en-IN" sz="2000" b="0" i="0" u="none" strike="noStrike" baseline="0" dirty="0">
                <a:latin typeface="Times New Roman" panose="02020603050405020304" pitchFamily="18" charset="0"/>
                <a:cs typeface="Times New Roman" panose="02020603050405020304" pitchFamily="18" charset="0"/>
              </a:rPr>
              <a:t>                                 quickly</a:t>
            </a:r>
          </a:p>
          <a:p>
            <a:pPr algn="l"/>
            <a:r>
              <a:rPr lang="en-IN" sz="2000" b="0" i="0" u="none" strike="noStrike" baseline="0" dirty="0">
                <a:latin typeface="Times New Roman" panose="02020603050405020304" pitchFamily="18" charset="0"/>
                <a:cs typeface="Times New Roman" panose="02020603050405020304" pitchFamily="18" charset="0"/>
              </a:rPr>
              <a:t>                 Adv</a:t>
            </a:r>
          </a:p>
          <a:p>
            <a:pPr algn="l"/>
            <a:r>
              <a:rPr lang="en-IN" sz="2000" b="0" i="0" u="none" strike="noStrike" baseline="0" dirty="0">
                <a:latin typeface="Times New Roman" panose="02020603050405020304" pitchFamily="18" charset="0"/>
                <a:cs typeface="Times New Roman" panose="02020603050405020304" pitchFamily="18" charset="0"/>
              </a:rPr>
              <a:t>                 very</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17</a:t>
            </a:fld>
            <a:endParaRPr lang="en-IN"/>
          </a:p>
        </p:txBody>
      </p:sp>
      <p:cxnSp>
        <p:nvCxnSpPr>
          <p:cNvPr id="2" name="Straight Arrow Connector 1">
            <a:extLst>
              <a:ext uri="{FF2B5EF4-FFF2-40B4-BE49-F238E27FC236}">
                <a16:creationId xmlns:a16="http://schemas.microsoft.com/office/drawing/2014/main" id="{9949D98C-22BB-E7D9-4F1E-75D9368521E7}"/>
              </a:ext>
            </a:extLst>
          </p:cNvPr>
          <p:cNvCxnSpPr>
            <a:cxnSpLocks/>
          </p:cNvCxnSpPr>
          <p:nvPr/>
        </p:nvCxnSpPr>
        <p:spPr>
          <a:xfrm>
            <a:off x="2344509" y="2220688"/>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E291B362-5188-810B-5EBB-2E3040D1932F}"/>
              </a:ext>
            </a:extLst>
          </p:cNvPr>
          <p:cNvCxnSpPr>
            <a:cxnSpLocks/>
          </p:cNvCxnSpPr>
          <p:nvPr/>
        </p:nvCxnSpPr>
        <p:spPr>
          <a:xfrm flipH="1">
            <a:off x="2329542" y="3163023"/>
            <a:ext cx="363311" cy="430401"/>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E88A4BB9-94AC-E5A7-C02A-40E13C5ECEB4}"/>
              </a:ext>
            </a:extLst>
          </p:cNvPr>
          <p:cNvCxnSpPr>
            <a:cxnSpLocks/>
          </p:cNvCxnSpPr>
          <p:nvPr/>
        </p:nvCxnSpPr>
        <p:spPr>
          <a:xfrm>
            <a:off x="2692853" y="3194659"/>
            <a:ext cx="464004" cy="398765"/>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8683F6D-F91D-9650-556A-4387F6FE3CB5}"/>
              </a:ext>
            </a:extLst>
          </p:cNvPr>
          <p:cNvCxnSpPr>
            <a:cxnSpLocks/>
          </p:cNvCxnSpPr>
          <p:nvPr/>
        </p:nvCxnSpPr>
        <p:spPr>
          <a:xfrm>
            <a:off x="2340427" y="4054513"/>
            <a:ext cx="0" cy="430401"/>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17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Here is a common mistake to avoid: Notice that the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rule specifies that its modifier is another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Adv. The rule does NOT say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(Adv) Adv, so you will never get trees of the form shown in (28):</a:t>
            </a:r>
            <a:endParaRPr lang="en-US"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28)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Adv        Adv</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You might find the tree in (27) a little confusing. There are two Advs and two </a:t>
            </a:r>
            <a:r>
              <a:rPr lang="en-US" sz="2000" b="0" i="0" u="none" strike="noStrike" baseline="0" dirty="0" err="1">
                <a:latin typeface="Times New Roman" panose="02020603050405020304" pitchFamily="18" charset="0"/>
                <a:cs typeface="Times New Roman" panose="02020603050405020304" pitchFamily="18" charset="0"/>
              </a:rPr>
              <a:t>AdvPs</a:t>
            </a:r>
            <a:r>
              <a:rPr lang="en-US" sz="2000" b="0" i="0" u="none" strike="noStrike" baseline="0" dirty="0">
                <a:latin typeface="Times New Roman" panose="02020603050405020304" pitchFamily="18" charset="0"/>
                <a:cs typeface="Times New Roman" panose="02020603050405020304" pitchFamily="18" charset="0"/>
              </a:rPr>
              <a:t>. In order to understand that tree a little better, let’s introduce </a:t>
            </a:r>
            <a:r>
              <a:rPr lang="en-IN" sz="2000" b="0" i="0" u="none" strike="noStrike" baseline="0" dirty="0">
                <a:latin typeface="Times New Roman" panose="02020603050405020304" pitchFamily="18" charset="0"/>
                <a:cs typeface="Times New Roman" panose="02020603050405020304" pitchFamily="18" charset="0"/>
              </a:rPr>
              <a:t>a new concept: </a:t>
            </a:r>
            <a:r>
              <a:rPr lang="en-IN" sz="2000" b="1" i="1" u="none" strike="noStrike" baseline="0" dirty="0">
                <a:latin typeface="Times New Roman" panose="02020603050405020304" pitchFamily="18" charset="0"/>
                <a:cs typeface="Times New Roman" panose="02020603050405020304" pitchFamily="18" charset="0"/>
              </a:rPr>
              <a:t>heads</a:t>
            </a:r>
            <a:r>
              <a:rPr lang="en-IN" sz="2000"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18</a:t>
            </a:fld>
            <a:endParaRPr lang="en-IN"/>
          </a:p>
        </p:txBody>
      </p:sp>
      <p:cxnSp>
        <p:nvCxnSpPr>
          <p:cNvPr id="2" name="Straight Connector 1">
            <a:extLst>
              <a:ext uri="{FF2B5EF4-FFF2-40B4-BE49-F238E27FC236}">
                <a16:creationId xmlns:a16="http://schemas.microsoft.com/office/drawing/2014/main" id="{23092CBC-A929-D405-BD65-09FAB11C0B1C}"/>
              </a:ext>
            </a:extLst>
          </p:cNvPr>
          <p:cNvCxnSpPr>
            <a:cxnSpLocks/>
          </p:cNvCxnSpPr>
          <p:nvPr/>
        </p:nvCxnSpPr>
        <p:spPr>
          <a:xfrm flipH="1">
            <a:off x="2394856" y="1878509"/>
            <a:ext cx="363311" cy="430401"/>
          </a:xfrm>
          <a:prstGeom prst="line">
            <a:avLst/>
          </a:prstGeom>
          <a:ln w="19050"/>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3CA4D3BB-825C-1BAA-E600-A810C78C9BC3}"/>
              </a:ext>
            </a:extLst>
          </p:cNvPr>
          <p:cNvCxnSpPr>
            <a:cxnSpLocks/>
          </p:cNvCxnSpPr>
          <p:nvPr/>
        </p:nvCxnSpPr>
        <p:spPr>
          <a:xfrm>
            <a:off x="2758167" y="1878509"/>
            <a:ext cx="464004" cy="398765"/>
          </a:xfrm>
          <a:prstGeom prst="line">
            <a:avLst/>
          </a:prstGeom>
          <a:ln w="19050"/>
        </p:spPr>
        <p:style>
          <a:lnRef idx="1">
            <a:schemeClr val="dk1"/>
          </a:lnRef>
          <a:fillRef idx="0">
            <a:schemeClr val="dk1"/>
          </a:fillRef>
          <a:effectRef idx="0">
            <a:schemeClr val="dk1"/>
          </a:effectRef>
          <a:fontRef idx="minor">
            <a:schemeClr val="tx1"/>
          </a:fontRef>
        </p:style>
      </p:cxnSp>
      <p:sp>
        <p:nvSpPr>
          <p:cNvPr id="9" name="Arrow: Left 8">
            <a:extLst>
              <a:ext uri="{FF2B5EF4-FFF2-40B4-BE49-F238E27FC236}">
                <a16:creationId xmlns:a16="http://schemas.microsoft.com/office/drawing/2014/main" id="{81BC4482-300D-AFEA-BDBC-D4A17F1F7878}"/>
              </a:ext>
            </a:extLst>
          </p:cNvPr>
          <p:cNvSpPr/>
          <p:nvPr/>
        </p:nvSpPr>
        <p:spPr>
          <a:xfrm>
            <a:off x="3875314" y="1491343"/>
            <a:ext cx="3374572" cy="1219768"/>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a:solidFill>
                  <a:srgbClr val="FF0000"/>
                </a:solidFill>
                <a:latin typeface="Times New Roman" panose="02020603050405020304" pitchFamily="18" charset="0"/>
                <a:cs typeface="Times New Roman" panose="02020603050405020304" pitchFamily="18" charset="0"/>
              </a:rPr>
              <a:t>THIS IS  WRONG</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6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head of a phrase is the word that gives the phrase its category. For example, the head of the NP is the N, the head of a PP is the P, the head of the AdjP is Adj and the head of an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is Adv.</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Let’s look first at an adjective phrase (29a) and compare it to a complex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19</a:t>
            </a:fld>
            <a:endParaRPr lang="en-IN"/>
          </a:p>
        </p:txBody>
      </p:sp>
      <p:pic>
        <p:nvPicPr>
          <p:cNvPr id="4" name="Picture 3">
            <a:extLst>
              <a:ext uri="{FF2B5EF4-FFF2-40B4-BE49-F238E27FC236}">
                <a16:creationId xmlns:a16="http://schemas.microsoft.com/office/drawing/2014/main" id="{B79405E2-CD0B-0AA4-8A7E-7388D3DD2812}"/>
              </a:ext>
            </a:extLst>
          </p:cNvPr>
          <p:cNvPicPr>
            <a:picLocks noChangeAspect="1"/>
          </p:cNvPicPr>
          <p:nvPr/>
        </p:nvPicPr>
        <p:blipFill rotWithShape="1">
          <a:blip r:embed="rId2">
            <a:extLst>
              <a:ext uri="{28A0092B-C50C-407E-A947-70E740481C1C}">
                <a14:useLocalDpi xmlns:a14="http://schemas.microsoft.com/office/drawing/2010/main" val="0"/>
              </a:ext>
            </a:extLst>
          </a:blip>
          <a:srcRect l="13214" t="34354" r="51428" b="45408"/>
          <a:stretch/>
        </p:blipFill>
        <p:spPr>
          <a:xfrm>
            <a:off x="1328057" y="1676399"/>
            <a:ext cx="6774026" cy="2035629"/>
          </a:xfrm>
          <a:prstGeom prst="rect">
            <a:avLst/>
          </a:prstGeom>
        </p:spPr>
      </p:pic>
      <p:sp>
        <p:nvSpPr>
          <p:cNvPr id="7" name="TextBox 6">
            <a:extLst>
              <a:ext uri="{FF2B5EF4-FFF2-40B4-BE49-F238E27FC236}">
                <a16:creationId xmlns:a16="http://schemas.microsoft.com/office/drawing/2014/main" id="{4EB00474-9C45-F120-A1EF-9319950DFD4F}"/>
              </a:ext>
            </a:extLst>
          </p:cNvPr>
          <p:cNvSpPr txBox="1"/>
          <p:nvPr/>
        </p:nvSpPr>
        <p:spPr>
          <a:xfrm>
            <a:off x="1088571" y="3771027"/>
            <a:ext cx="10820399" cy="1323439"/>
          </a:xfrm>
          <a:prstGeom prst="rect">
            <a:avLst/>
          </a:prstGeom>
          <a:noFill/>
        </p:spPr>
        <p:txBody>
          <a:bodyPr wrap="square">
            <a:sp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(29a), the heads should be clear. The adverb </a:t>
            </a:r>
            <a:r>
              <a:rPr lang="en-US" sz="2000" b="0" i="1" u="none" strike="noStrike" baseline="0" dirty="0">
                <a:latin typeface="Times New Roman" panose="02020603050405020304" pitchFamily="18" charset="0"/>
                <a:cs typeface="Times New Roman" panose="02020603050405020304" pitchFamily="18" charset="0"/>
              </a:rPr>
              <a:t>very </a:t>
            </a:r>
            <a:r>
              <a:rPr lang="en-US" sz="2000" b="0" i="0" u="none" strike="noStrike" baseline="0" dirty="0">
                <a:latin typeface="Times New Roman" panose="02020603050405020304" pitchFamily="18" charset="0"/>
                <a:cs typeface="Times New Roman" panose="02020603050405020304" pitchFamily="18" charset="0"/>
              </a:rPr>
              <a:t>is the head of the adverb phrase and the adjective </a:t>
            </a:r>
            <a:r>
              <a:rPr lang="en-US" sz="2000" b="0" i="1" u="none" strike="noStrike" baseline="0" dirty="0">
                <a:latin typeface="Times New Roman" panose="02020603050405020304" pitchFamily="18" charset="0"/>
                <a:cs typeface="Times New Roman" panose="02020603050405020304" pitchFamily="18" charset="0"/>
              </a:rPr>
              <a:t>yellow </a:t>
            </a:r>
            <a:r>
              <a:rPr lang="en-US" sz="2000" b="0" i="0" u="none" strike="noStrike" baseline="0" dirty="0">
                <a:latin typeface="Times New Roman" panose="02020603050405020304" pitchFamily="18" charset="0"/>
                <a:cs typeface="Times New Roman" panose="02020603050405020304" pitchFamily="18" charset="0"/>
              </a:rPr>
              <a:t>is the head of AdjP. In (29b) we have the same kind of headedness, except both elements are adverbs. </a:t>
            </a:r>
            <a:r>
              <a:rPr lang="en-US" sz="2000" b="0" i="1" u="none" strike="noStrike" baseline="0" dirty="0">
                <a:latin typeface="Times New Roman" panose="02020603050405020304" pitchFamily="18" charset="0"/>
                <a:cs typeface="Times New Roman" panose="02020603050405020304" pitchFamily="18" charset="0"/>
              </a:rPr>
              <a:t>Very </a:t>
            </a:r>
            <a:r>
              <a:rPr lang="en-US" sz="2000" b="0" i="0" u="none" strike="noStrike" baseline="0" dirty="0">
                <a:latin typeface="Times New Roman" panose="02020603050405020304" pitchFamily="18" charset="0"/>
                <a:cs typeface="Times New Roman" panose="02020603050405020304" pitchFamily="18" charset="0"/>
              </a:rPr>
              <a:t>is the head of the lower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and </a:t>
            </a:r>
            <a:r>
              <a:rPr lang="en-US" sz="2000" b="0" i="1" u="none" strike="noStrike" baseline="0" dirty="0">
                <a:latin typeface="Times New Roman" panose="02020603050405020304" pitchFamily="18" charset="0"/>
                <a:cs typeface="Times New Roman" panose="02020603050405020304" pitchFamily="18" charset="0"/>
              </a:rPr>
              <a:t>quickly </a:t>
            </a:r>
            <a:r>
              <a:rPr lang="en-US" sz="2000" b="0" i="0" u="none" strike="noStrike" baseline="0" dirty="0">
                <a:latin typeface="Times New Roman" panose="02020603050405020304" pitchFamily="18" charset="0"/>
                <a:cs typeface="Times New Roman" panose="02020603050405020304" pitchFamily="18" charset="0"/>
              </a:rPr>
              <a:t>is the head of the higher one. We have two adverbs, so we have two </a:t>
            </a:r>
            <a:r>
              <a:rPr lang="en-US" sz="2000" b="0" i="0" u="none" strike="noStrike" baseline="0" dirty="0" err="1">
                <a:latin typeface="Times New Roman" panose="02020603050405020304" pitchFamily="18" charset="0"/>
                <a:cs typeface="Times New Roman" panose="02020603050405020304" pitchFamily="18" charset="0"/>
              </a:rPr>
              <a:t>AdvPs</a:t>
            </a:r>
            <a:r>
              <a:rPr lang="en-US" sz="2000" b="0" i="0" u="none" strike="noStrike" baseline="0" dirty="0">
                <a:latin typeface="Times New Roman" panose="02020603050405020304" pitchFamily="18" charset="0"/>
                <a:cs typeface="Times New Roman" panose="02020603050405020304" pitchFamily="18" charset="0"/>
              </a:rPr>
              <a:t> – </a:t>
            </a:r>
            <a:r>
              <a:rPr lang="en-US" sz="2000" b="1" i="0" u="none" strike="noStrike" baseline="0" dirty="0">
                <a:latin typeface="Times New Roman" panose="02020603050405020304" pitchFamily="18" charset="0"/>
                <a:cs typeface="Times New Roman" panose="02020603050405020304" pitchFamily="18" charset="0"/>
              </a:rPr>
              <a:t>each has its own head</a:t>
            </a:r>
            <a:r>
              <a:rPr lang="en-US" sz="2000" b="0" i="0" u="none" strike="noStrike" baseline="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87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fontScale="92500" lnSpcReduction="10000"/>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Introduction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Syntax is about the study of sentence structure. So let’s define what we mean by “structure.”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the sentence in (1):</a:t>
            </a:r>
          </a:p>
          <a:p>
            <a:pPr marL="457200" indent="-457200" algn="l">
              <a:lnSpc>
                <a:spcPct val="150000"/>
              </a:lnSpc>
              <a:spcBef>
                <a:spcPts val="0"/>
              </a:spcBef>
              <a:buAutoNum type="arabicParenR"/>
            </a:pPr>
            <a:r>
              <a:rPr lang="en-US" sz="2000" dirty="0">
                <a:latin typeface="Times New Roman" panose="02020603050405020304" pitchFamily="18" charset="0"/>
                <a:cs typeface="Times New Roman" panose="02020603050405020304" pitchFamily="18" charset="0"/>
              </a:rPr>
              <a:t>The student loved his syntax assignments.</a:t>
            </a:r>
          </a:p>
          <a:p>
            <a:pPr marL="457200" indent="-457200" algn="l">
              <a:lnSpc>
                <a:spcPct val="150000"/>
              </a:lnSpc>
              <a:spcBef>
                <a:spcPts val="0"/>
              </a:spcBef>
              <a:buAutoNum type="arabicParenR"/>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way to describe this sentence is as a </a:t>
            </a:r>
            <a:r>
              <a:rPr lang="en-US" sz="2000" i="1" dirty="0">
                <a:latin typeface="Times New Roman" panose="02020603050405020304" pitchFamily="18" charset="0"/>
                <a:cs typeface="Times New Roman" panose="02020603050405020304" pitchFamily="18" charset="0"/>
              </a:rPr>
              <a:t>simple linear string of words</a:t>
            </a:r>
            <a:r>
              <a:rPr lang="en-US" sz="2000" dirty="0">
                <a:latin typeface="Times New Roman" panose="02020603050405020304" pitchFamily="18" charset="0"/>
                <a:cs typeface="Times New Roman" panose="02020603050405020304" pitchFamily="18" charset="0"/>
              </a:rPr>
              <a:t>. Certainly this is how it is represented on the page or linear order.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could describe the sentence as consisting of the words </a:t>
            </a:r>
            <a:r>
              <a:rPr lang="en-US" sz="2000" b="1" i="1" dirty="0">
                <a:latin typeface="Times New Roman" panose="02020603050405020304" pitchFamily="18" charset="0"/>
                <a:cs typeface="Times New Roman" panose="02020603050405020304" pitchFamily="18" charset="0"/>
              </a:rPr>
              <a:t>the, student, loved, his, syntax</a:t>
            </a:r>
            <a:r>
              <a:rPr lang="en-US" sz="2000"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assignments</a:t>
            </a:r>
            <a:r>
              <a:rPr lang="en-US" sz="2000" dirty="0">
                <a:latin typeface="Times New Roman" panose="02020603050405020304" pitchFamily="18" charset="0"/>
                <a:cs typeface="Times New Roman" panose="02020603050405020304" pitchFamily="18" charset="0"/>
              </a:rPr>
              <a:t> in that order.</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syntax is more than just that.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statement that sentence (1) consists of a linear string of words misses several important generalizations about the internal structure of sentences and how these structures are represented in our minds.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With this in mind, we can explain why the “very”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is embedded in the AdjP. Above we gave a very informal description of the Principle of Modification. Let’s try for a more precise version here:</a:t>
            </a:r>
          </a:p>
          <a:p>
            <a:pPr algn="l"/>
            <a:r>
              <a:rPr lang="en-US" sz="2000" b="0" i="0" u="none" strike="noStrike" baseline="0" dirty="0">
                <a:latin typeface="Times New Roman" panose="02020603050405020304" pitchFamily="18" charset="0"/>
                <a:cs typeface="Times New Roman" panose="02020603050405020304" pitchFamily="18" charset="0"/>
              </a:rPr>
              <a:t>     30) </a:t>
            </a:r>
            <a:r>
              <a:rPr lang="en-US" sz="2000" b="1" i="1" u="none" strike="noStrike" baseline="0" dirty="0">
                <a:latin typeface="Times New Roman" panose="02020603050405020304" pitchFamily="18" charset="0"/>
                <a:cs typeface="Times New Roman" panose="02020603050405020304" pitchFamily="18" charset="0"/>
              </a:rPr>
              <a:t>Principle of Modification </a:t>
            </a:r>
            <a:r>
              <a:rPr lang="en-US" sz="2000" b="0" i="0" u="none" strike="noStrike" baseline="0" dirty="0">
                <a:latin typeface="Times New Roman" panose="02020603050405020304" pitchFamily="18" charset="0"/>
                <a:cs typeface="Times New Roman" panose="02020603050405020304" pitchFamily="18" charset="0"/>
              </a:rPr>
              <a:t>(revised): If an XP (that is, a phrase with some category X) modifies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some head Y, then XP must be a sister to Y (i.e., </a:t>
            </a:r>
            <a:r>
              <a:rPr lang="en-IN" sz="2000" b="0" i="0" u="none" strike="noStrike" baseline="0" dirty="0">
                <a:latin typeface="Times New Roman" panose="02020603050405020304" pitchFamily="18" charset="0"/>
                <a:cs typeface="Times New Roman" panose="02020603050405020304" pitchFamily="18" charset="0"/>
              </a:rPr>
              <a:t>a daughter of YP).</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20</a:t>
            </a:fld>
            <a:endParaRPr lang="en-IN"/>
          </a:p>
        </p:txBody>
      </p:sp>
      <p:pic>
        <p:nvPicPr>
          <p:cNvPr id="4" name="Picture 3">
            <a:extLst>
              <a:ext uri="{FF2B5EF4-FFF2-40B4-BE49-F238E27FC236}">
                <a16:creationId xmlns:a16="http://schemas.microsoft.com/office/drawing/2014/main" id="{2A4116F8-1B20-31BE-12B8-4ADCDEA627AD}"/>
              </a:ext>
            </a:extLst>
          </p:cNvPr>
          <p:cNvPicPr>
            <a:picLocks noChangeAspect="1"/>
          </p:cNvPicPr>
          <p:nvPr/>
        </p:nvPicPr>
        <p:blipFill rotWithShape="1">
          <a:blip r:embed="rId2">
            <a:extLst>
              <a:ext uri="{28A0092B-C50C-407E-A947-70E740481C1C}">
                <a14:useLocalDpi xmlns:a14="http://schemas.microsoft.com/office/drawing/2010/main" val="0"/>
              </a:ext>
            </a:extLst>
          </a:blip>
          <a:srcRect l="13125" t="26871" r="54286" b="55102"/>
          <a:stretch/>
        </p:blipFill>
        <p:spPr>
          <a:xfrm>
            <a:off x="1295400" y="2057399"/>
            <a:ext cx="6447216" cy="1872344"/>
          </a:xfrm>
          <a:prstGeom prst="rect">
            <a:avLst/>
          </a:prstGeom>
        </p:spPr>
      </p:pic>
    </p:spTree>
    <p:extLst>
      <p:ext uri="{BB962C8B-B14F-4D97-AF65-F5344CB8AC3E}">
        <p14:creationId xmlns:p14="http://schemas.microsoft.com/office/powerpoint/2010/main" val="2855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IN" sz="2000" b="0" i="1" u="none" strike="noStrike" baseline="0" dirty="0">
                <a:latin typeface="Times New Roman" panose="02020603050405020304" pitchFamily="18" charset="0"/>
                <a:cs typeface="Times New Roman" panose="02020603050405020304" pitchFamily="18" charset="0"/>
              </a:rPr>
              <a:t>1.3 Prepositional Phrases (PPs)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next major kind of constituent we consider is the prepositional phrase (PP).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Most PPs take the form of a preposition (the head) followed by an NP:</a:t>
            </a:r>
          </a:p>
          <a:p>
            <a:pPr algn="l"/>
            <a:r>
              <a:rPr lang="en-US" sz="2000" b="0" i="0" u="none" strike="noStrike" baseline="0" dirty="0">
                <a:latin typeface="Times New Roman" panose="02020603050405020304" pitchFamily="18" charset="0"/>
                <a:cs typeface="Times New Roman" panose="02020603050405020304" pitchFamily="18" charset="0"/>
              </a:rPr>
              <a:t>      32)   a) [</a:t>
            </a:r>
            <a:r>
              <a:rPr lang="en-US" sz="2000" b="0" i="0" u="none" strike="noStrike" baseline="-25000" dirty="0">
                <a:latin typeface="Times New Roman" panose="02020603050405020304" pitchFamily="18" charset="0"/>
                <a:cs typeface="Times New Roman" panose="02020603050405020304" pitchFamily="18" charset="0"/>
              </a:rPr>
              <a:t>PP</a:t>
            </a:r>
            <a:r>
              <a:rPr lang="en-US" sz="2000" b="0" i="0" u="none" strike="noStrike" baseline="0" dirty="0">
                <a:latin typeface="Times New Roman" panose="02020603050405020304" pitchFamily="18" charset="0"/>
                <a:cs typeface="Times New Roman" panose="02020603050405020304" pitchFamily="18" charset="0"/>
              </a:rPr>
              <a:t> to [</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 the store]]</a:t>
            </a:r>
          </a:p>
          <a:p>
            <a:pPr algn="l"/>
            <a:r>
              <a:rPr lang="en-US" sz="2000" b="0" i="0" u="none" strike="noStrike" baseline="0" dirty="0">
                <a:latin typeface="Times New Roman" panose="02020603050405020304" pitchFamily="18" charset="0"/>
                <a:cs typeface="Times New Roman" panose="02020603050405020304" pitchFamily="18" charset="0"/>
              </a:rPr>
              <a:t>              b) [</a:t>
            </a:r>
            <a:r>
              <a:rPr lang="en-US" sz="2000" b="0" i="0" u="none" strike="noStrike" baseline="-25000" dirty="0">
                <a:latin typeface="Times New Roman" panose="02020603050405020304" pitchFamily="18" charset="0"/>
                <a:cs typeface="Times New Roman" panose="02020603050405020304" pitchFamily="18" charset="0"/>
              </a:rPr>
              <a:t>PP</a:t>
            </a:r>
            <a:r>
              <a:rPr lang="en-US" sz="2000" b="0" i="0" u="none" strike="noStrike" baseline="0" dirty="0">
                <a:latin typeface="Times New Roman" panose="02020603050405020304" pitchFamily="18" charset="0"/>
                <a:cs typeface="Times New Roman" panose="02020603050405020304" pitchFamily="18" charset="0"/>
              </a:rPr>
              <a:t> with [</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 an axe]]</a:t>
            </a:r>
          </a:p>
          <a:p>
            <a:pPr algn="l"/>
            <a:r>
              <a:rPr lang="en-US" sz="2000" b="0" i="0" u="none" strike="noStrike" baseline="0" dirty="0">
                <a:latin typeface="Times New Roman" panose="02020603050405020304" pitchFamily="18" charset="0"/>
                <a:cs typeface="Times New Roman" panose="02020603050405020304" pitchFamily="18" charset="0"/>
              </a:rPr>
              <a:t>               c) [</a:t>
            </a:r>
            <a:r>
              <a:rPr lang="en-US" sz="2000" b="0" i="0" u="none" strike="noStrike" baseline="-25000" dirty="0">
                <a:latin typeface="Times New Roman" panose="02020603050405020304" pitchFamily="18" charset="0"/>
                <a:cs typeface="Times New Roman" panose="02020603050405020304" pitchFamily="18" charset="0"/>
              </a:rPr>
              <a:t>PP</a:t>
            </a:r>
            <a:r>
              <a:rPr lang="en-US" sz="2000" b="0" i="0" u="none" strike="noStrike" baseline="0" dirty="0">
                <a:latin typeface="Times New Roman" panose="02020603050405020304" pitchFamily="18" charset="0"/>
                <a:cs typeface="Times New Roman" panose="02020603050405020304" pitchFamily="18" charset="0"/>
              </a:rPr>
              <a:t> behind [</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 the rubber tree]]</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PP rule appears to be:</a:t>
            </a:r>
          </a:p>
          <a:p>
            <a:pPr algn="l"/>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33)</a:t>
            </a:r>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 a) PP</a:t>
            </a:r>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  P NP</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21</a:t>
            </a:fld>
            <a:endParaRPr lang="en-IN"/>
          </a:p>
        </p:txBody>
      </p:sp>
      <p:cxnSp>
        <p:nvCxnSpPr>
          <p:cNvPr id="2" name="Straight Arrow Connector 1">
            <a:extLst>
              <a:ext uri="{FF2B5EF4-FFF2-40B4-BE49-F238E27FC236}">
                <a16:creationId xmlns:a16="http://schemas.microsoft.com/office/drawing/2014/main" id="{526953B2-774E-79EA-09EB-44509B5FAF8A}"/>
              </a:ext>
            </a:extLst>
          </p:cNvPr>
          <p:cNvCxnSpPr>
            <a:cxnSpLocks/>
          </p:cNvCxnSpPr>
          <p:nvPr/>
        </p:nvCxnSpPr>
        <p:spPr>
          <a:xfrm>
            <a:off x="2514601" y="3537859"/>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CD39E700-B616-6A6F-37C4-14155339887A}"/>
              </a:ext>
            </a:extLst>
          </p:cNvPr>
          <p:cNvPicPr>
            <a:picLocks noChangeAspect="1"/>
          </p:cNvPicPr>
          <p:nvPr/>
        </p:nvPicPr>
        <p:blipFill rotWithShape="1">
          <a:blip r:embed="rId2">
            <a:extLst>
              <a:ext uri="{28A0092B-C50C-407E-A947-70E740481C1C}">
                <a14:useLocalDpi xmlns:a14="http://schemas.microsoft.com/office/drawing/2010/main" val="0"/>
              </a:ext>
            </a:extLst>
          </a:blip>
          <a:srcRect l="15267" t="29762" r="72947" b="51700"/>
          <a:stretch/>
        </p:blipFill>
        <p:spPr>
          <a:xfrm>
            <a:off x="1817915" y="3864430"/>
            <a:ext cx="1850571" cy="1528120"/>
          </a:xfrm>
          <a:prstGeom prst="rect">
            <a:avLst/>
          </a:prstGeom>
        </p:spPr>
      </p:pic>
    </p:spTree>
    <p:extLst>
      <p:ext uri="{BB962C8B-B14F-4D97-AF65-F5344CB8AC3E}">
        <p14:creationId xmlns:p14="http://schemas.microsoft.com/office/powerpoint/2010/main" val="121008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rule we’ve given here, the NP in the PP is obligatory. There may actually be some evidence for treating the NP in PPs as optional. There is a class of prepositions, traditionally called particles, that don’t require </a:t>
            </a:r>
            <a:r>
              <a:rPr lang="en-IN" sz="2000" b="0" i="0" u="none" strike="noStrike" baseline="0" dirty="0">
                <a:latin typeface="Times New Roman" panose="02020603050405020304" pitchFamily="18" charset="0"/>
                <a:cs typeface="Times New Roman" panose="02020603050405020304" pitchFamily="18" charset="0"/>
              </a:rPr>
              <a:t>a following NP:</a:t>
            </a:r>
          </a:p>
          <a:p>
            <a:pPr algn="l"/>
            <a:r>
              <a:rPr lang="en-US" sz="2000" b="0" i="0" u="none" strike="noStrike" baseline="0" dirty="0">
                <a:latin typeface="Times New Roman" panose="02020603050405020304" pitchFamily="18" charset="0"/>
                <a:cs typeface="Times New Roman" panose="02020603050405020304" pitchFamily="18" charset="0"/>
              </a:rPr>
              <a:t>     34) a) I haven’t seen him </a:t>
            </a:r>
            <a:r>
              <a:rPr lang="en-US" sz="2000" b="0" i="1" u="none" strike="noStrike" baseline="0" dirty="0">
                <a:latin typeface="Times New Roman" panose="02020603050405020304" pitchFamily="18" charset="0"/>
                <a:cs typeface="Times New Roman" panose="02020603050405020304" pitchFamily="18" charset="0"/>
              </a:rPr>
              <a:t>before.</a:t>
            </a:r>
          </a:p>
          <a:p>
            <a:pPr algn="l"/>
            <a:r>
              <a:rPr lang="en-US" sz="2000" b="0" i="0" u="none" strike="noStrike" baseline="0" dirty="0">
                <a:latin typeface="Times New Roman" panose="02020603050405020304" pitchFamily="18" charset="0"/>
                <a:cs typeface="Times New Roman" panose="02020603050405020304" pitchFamily="18" charset="0"/>
              </a:rPr>
              <a:t>           b) I blew it </a:t>
            </a:r>
            <a:r>
              <a:rPr lang="en-US" sz="2000" b="0" i="1" u="none" strike="noStrike" baseline="0" dirty="0">
                <a:latin typeface="Times New Roman" panose="02020603050405020304" pitchFamily="18" charset="0"/>
                <a:cs typeface="Times New Roman" panose="02020603050405020304" pitchFamily="18" charset="0"/>
              </a:rPr>
              <a:t>up.</a:t>
            </a:r>
          </a:p>
          <a:p>
            <a:pPr algn="l"/>
            <a:r>
              <a:rPr lang="en-US" sz="2000" b="0" i="0" u="none" strike="noStrike" baseline="0" dirty="0">
                <a:latin typeface="Times New Roman" panose="02020603050405020304" pitchFamily="18" charset="0"/>
                <a:cs typeface="Times New Roman" panose="02020603050405020304" pitchFamily="18" charset="0"/>
              </a:rPr>
              <a:t>           c) I threw the garbage </a:t>
            </a:r>
            <a:r>
              <a:rPr lang="en-US" sz="2000" b="0" i="1" u="none" strike="noStrike" baseline="0" dirty="0">
                <a:latin typeface="Times New Roman" panose="02020603050405020304" pitchFamily="18" charset="0"/>
                <a:cs typeface="Times New Roman" panose="02020603050405020304" pitchFamily="18" charset="0"/>
              </a:rPr>
              <a:t>out</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these are prepositions, then it appears as if the NP in the PP rule is </a:t>
            </a:r>
            <a:r>
              <a:rPr lang="en-IN" sz="2000" b="0" i="0" u="none" strike="noStrike" baseline="0" dirty="0">
                <a:latin typeface="Times New Roman" panose="02020603050405020304" pitchFamily="18" charset="0"/>
                <a:cs typeface="Times New Roman" panose="02020603050405020304" pitchFamily="18" charset="0"/>
              </a:rPr>
              <a:t>optional:</a:t>
            </a:r>
          </a:p>
          <a:p>
            <a:pPr algn="l"/>
            <a:r>
              <a:rPr lang="en-IN" sz="2000" b="0" i="0" u="none" strike="noStrike" baseline="0" dirty="0">
                <a:latin typeface="Times New Roman" panose="02020603050405020304" pitchFamily="18" charset="0"/>
                <a:cs typeface="Times New Roman" panose="02020603050405020304" pitchFamily="18" charset="0"/>
              </a:rPr>
              <a:t>     35) PP         P (NP)</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22</a:t>
            </a:fld>
            <a:endParaRPr lang="en-IN"/>
          </a:p>
        </p:txBody>
      </p:sp>
      <p:cxnSp>
        <p:nvCxnSpPr>
          <p:cNvPr id="2" name="Straight Arrow Connector 1">
            <a:extLst>
              <a:ext uri="{FF2B5EF4-FFF2-40B4-BE49-F238E27FC236}">
                <a16:creationId xmlns:a16="http://schemas.microsoft.com/office/drawing/2014/main" id="{027EA8BE-0E91-7A9D-9227-8DD95DAF87C9}"/>
              </a:ext>
            </a:extLst>
          </p:cNvPr>
          <p:cNvCxnSpPr>
            <a:cxnSpLocks/>
          </p:cNvCxnSpPr>
          <p:nvPr/>
        </p:nvCxnSpPr>
        <p:spPr>
          <a:xfrm>
            <a:off x="2144487" y="329837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3192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1" y="564923"/>
            <a:ext cx="11146971" cy="5922963"/>
          </a:xfrm>
        </p:spPr>
        <p:txBody>
          <a:bodyPr>
            <a:normAutofit/>
          </a:bodyPr>
          <a:lstStyle/>
          <a:p>
            <a:pPr algn="l"/>
            <a:r>
              <a:rPr lang="en-IN" sz="2000" b="0" i="1" u="none" strike="noStrike" baseline="0" dirty="0">
                <a:latin typeface="Times New Roman" panose="02020603050405020304" pitchFamily="18" charset="0"/>
                <a:cs typeface="Times New Roman" panose="02020603050405020304" pitchFamily="18" charset="0"/>
              </a:rPr>
              <a:t>1.4 Verb Phrases (VPs)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Next we have the category headed by the verb: the verb phrase (VP).</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Minimally a VP consists of a single verb. This is the case of intransitives </a:t>
            </a:r>
            <a:r>
              <a:rPr lang="en-IN" sz="2000" b="0" i="0" u="none" strike="noStrike" baseline="0" dirty="0">
                <a:latin typeface="Times New Roman" panose="02020603050405020304" pitchFamily="18" charset="0"/>
                <a:cs typeface="Times New Roman" panose="02020603050405020304" pitchFamily="18" charset="0"/>
              </a:rPr>
              <a:t>(V</a:t>
            </a:r>
            <a:r>
              <a:rPr lang="en-IN" sz="2000" b="0" i="0" u="none" strike="noStrike" baseline="-25000" dirty="0">
                <a:latin typeface="Times New Roman" panose="02020603050405020304" pitchFamily="18" charset="0"/>
                <a:cs typeface="Times New Roman" panose="02020603050405020304" pitchFamily="18" charset="0"/>
              </a:rPr>
              <a:t>[NP __]):</a:t>
            </a:r>
          </a:p>
          <a:p>
            <a:pPr algn="l"/>
            <a:r>
              <a:rPr lang="en-IN" sz="2000" b="0" i="0" u="none" strike="noStrike" baseline="0" dirty="0">
                <a:latin typeface="Times New Roman" panose="02020603050405020304" pitchFamily="18" charset="0"/>
                <a:cs typeface="Times New Roman" panose="02020603050405020304" pitchFamily="18" charset="0"/>
              </a:rPr>
              <a:t>     36)   a)  VP          V</a:t>
            </a:r>
          </a:p>
          <a:p>
            <a:pPr algn="l"/>
            <a:r>
              <a:rPr lang="en-IN" sz="2000" b="0" i="0" u="none" strike="noStrike" baseline="0" dirty="0">
                <a:latin typeface="Times New Roman" panose="02020603050405020304" pitchFamily="18" charset="0"/>
                <a:cs typeface="Times New Roman" panose="02020603050405020304" pitchFamily="18" charset="0"/>
              </a:rPr>
              <a:t>             b) </a:t>
            </a:r>
            <a:r>
              <a:rPr lang="en-IN" sz="2000" b="0" i="0" u="none" strike="noStrike" baseline="0" dirty="0" err="1">
                <a:latin typeface="Times New Roman" panose="02020603050405020304" pitchFamily="18" charset="0"/>
                <a:cs typeface="Times New Roman" panose="02020603050405020304" pitchFamily="18" charset="0"/>
              </a:rPr>
              <a:t>Ignacious</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25000" dirty="0">
                <a:latin typeface="Times New Roman" panose="02020603050405020304" pitchFamily="18" charset="0"/>
                <a:cs typeface="Times New Roman" panose="02020603050405020304" pitchFamily="18" charset="0"/>
              </a:rPr>
              <a:t>VP</a:t>
            </a:r>
            <a:r>
              <a:rPr lang="en-IN" sz="2000" b="0" i="0" u="none" strike="noStrike" baseline="0" dirty="0">
                <a:latin typeface="Times New Roman" panose="02020603050405020304" pitchFamily="18" charset="0"/>
                <a:cs typeface="Times New Roman" panose="02020603050405020304" pitchFamily="18" charset="0"/>
              </a:rPr>
              <a:t> left].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23</a:t>
            </a:fld>
            <a:endParaRPr lang="en-IN"/>
          </a:p>
        </p:txBody>
      </p:sp>
      <p:cxnSp>
        <p:nvCxnSpPr>
          <p:cNvPr id="2" name="Straight Arrow Connector 1">
            <a:extLst>
              <a:ext uri="{FF2B5EF4-FFF2-40B4-BE49-F238E27FC236}">
                <a16:creationId xmlns:a16="http://schemas.microsoft.com/office/drawing/2014/main" id="{50A7F836-415D-F5A0-C880-40D54E05BA08}"/>
              </a:ext>
            </a:extLst>
          </p:cNvPr>
          <p:cNvCxnSpPr>
            <a:cxnSpLocks/>
          </p:cNvCxnSpPr>
          <p:nvPr/>
        </p:nvCxnSpPr>
        <p:spPr>
          <a:xfrm>
            <a:off x="2688774" y="1937659"/>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BB3E7529-8472-0FEC-8845-92E11BBB724E}"/>
              </a:ext>
            </a:extLst>
          </p:cNvPr>
          <p:cNvPicPr>
            <a:picLocks noChangeAspect="1"/>
          </p:cNvPicPr>
          <p:nvPr/>
        </p:nvPicPr>
        <p:blipFill rotWithShape="1">
          <a:blip r:embed="rId2">
            <a:extLst>
              <a:ext uri="{28A0092B-C50C-407E-A947-70E740481C1C}">
                <a14:useLocalDpi xmlns:a14="http://schemas.microsoft.com/office/drawing/2010/main" val="0"/>
              </a:ext>
            </a:extLst>
          </a:blip>
          <a:srcRect l="15179" t="36204" r="74107" b="51853"/>
          <a:stretch/>
        </p:blipFill>
        <p:spPr>
          <a:xfrm>
            <a:off x="1765510" y="2502399"/>
            <a:ext cx="1955388" cy="1144316"/>
          </a:xfrm>
          <a:prstGeom prst="rect">
            <a:avLst/>
          </a:prstGeom>
        </p:spPr>
      </p:pic>
      <p:sp>
        <p:nvSpPr>
          <p:cNvPr id="8" name="TextBox 7">
            <a:extLst>
              <a:ext uri="{FF2B5EF4-FFF2-40B4-BE49-F238E27FC236}">
                <a16:creationId xmlns:a16="http://schemas.microsoft.com/office/drawing/2014/main" id="{29E148BC-B890-5801-2477-6562E9FF1A3D}"/>
              </a:ext>
            </a:extLst>
          </p:cNvPr>
          <p:cNvSpPr txBox="1"/>
          <p:nvPr/>
        </p:nvSpPr>
        <p:spPr>
          <a:xfrm>
            <a:off x="936172" y="3918679"/>
            <a:ext cx="11016342" cy="1323439"/>
          </a:xfrm>
          <a:prstGeom prst="rect">
            <a:avLst/>
          </a:prstGeom>
          <a:noFill/>
        </p:spPr>
        <p:txBody>
          <a:bodyPr wrap="square">
            <a:sp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Verbs may be modified by adverbs (</a:t>
            </a:r>
            <a:r>
              <a:rPr lang="en-US" sz="2000" b="0" i="0" u="none" strike="noStrike" baseline="0" dirty="0" err="1">
                <a:latin typeface="Times New Roman" panose="02020603050405020304" pitchFamily="18" charset="0"/>
                <a:cs typeface="Times New Roman" panose="02020603050405020304" pitchFamily="18" charset="0"/>
              </a:rPr>
              <a:t>AdvPs</a:t>
            </a:r>
            <a:r>
              <a:rPr lang="en-US" sz="2000" b="0" i="0" u="none" strike="noStrike" baseline="0" dirty="0">
                <a:latin typeface="Times New Roman" panose="02020603050405020304" pitchFamily="18" charset="0"/>
                <a:cs typeface="Times New Roman" panose="02020603050405020304" pitchFamily="18" charset="0"/>
              </a:rPr>
              <a:t>), which are, of course, optional:</a:t>
            </a:r>
          </a:p>
          <a:p>
            <a:pPr algn="l"/>
            <a:r>
              <a:rPr lang="en-US" sz="2000" b="0" i="0" u="none" strike="noStrike" baseline="0" dirty="0">
                <a:latin typeface="Times New Roman" panose="02020603050405020304" pitchFamily="18" charset="0"/>
                <a:cs typeface="Times New Roman" panose="02020603050405020304" pitchFamily="18" charset="0"/>
              </a:rPr>
              <a:t>     37)   a) </a:t>
            </a:r>
            <a:r>
              <a:rPr lang="en-US" sz="2000" b="0" i="0" u="none" strike="noStrike" baseline="0" dirty="0" err="1">
                <a:latin typeface="Times New Roman" panose="02020603050405020304" pitchFamily="18" charset="0"/>
                <a:cs typeface="Times New Roman" panose="02020603050405020304" pitchFamily="18" charset="0"/>
              </a:rPr>
              <a:t>Ignacious</a:t>
            </a:r>
            <a:r>
              <a:rPr lang="en-US" sz="2000" b="0" i="0" u="none" strike="noStrike" baseline="0" dirty="0">
                <a:latin typeface="Times New Roman" panose="02020603050405020304" pitchFamily="18" charset="0"/>
                <a:cs typeface="Times New Roman" panose="02020603050405020304" pitchFamily="18" charset="0"/>
              </a:rPr>
              <a:t> [VP left quickly].</a:t>
            </a:r>
          </a:p>
          <a:p>
            <a:pPr algn="l"/>
            <a:r>
              <a:rPr lang="en-IN" sz="2000" b="0" i="0" u="none" strike="noStrike" baseline="0" dirty="0">
                <a:latin typeface="Times New Roman" panose="02020603050405020304" pitchFamily="18" charset="0"/>
                <a:cs typeface="Times New Roman" panose="02020603050405020304" pitchFamily="18" charset="0"/>
              </a:rPr>
              <a:t>              b) VP          V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a:t>
            </a:r>
          </a:p>
          <a:p>
            <a:pPr algn="l"/>
            <a:endParaRPr lang="en-IN"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0993AFC0-157B-DF14-4195-2CC8336F3763}"/>
              </a:ext>
            </a:extLst>
          </p:cNvPr>
          <p:cNvCxnSpPr>
            <a:cxnSpLocks/>
          </p:cNvCxnSpPr>
          <p:nvPr/>
        </p:nvCxnSpPr>
        <p:spPr>
          <a:xfrm>
            <a:off x="2688774" y="4735288"/>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DA4231EA-B88B-5A4A-FCC2-6CEBADA273BE}"/>
              </a:ext>
            </a:extLst>
          </p:cNvPr>
          <p:cNvPicPr>
            <a:picLocks noChangeAspect="1"/>
          </p:cNvPicPr>
          <p:nvPr/>
        </p:nvPicPr>
        <p:blipFill rotWithShape="1">
          <a:blip r:embed="rId3">
            <a:extLst>
              <a:ext uri="{28A0092B-C50C-407E-A947-70E740481C1C}">
                <a14:useLocalDpi xmlns:a14="http://schemas.microsoft.com/office/drawing/2010/main" val="0"/>
              </a:ext>
            </a:extLst>
          </a:blip>
          <a:srcRect l="15446" t="31875" r="69481" b="48300"/>
          <a:stretch/>
        </p:blipFill>
        <p:spPr>
          <a:xfrm>
            <a:off x="1915886" y="4909877"/>
            <a:ext cx="2002971" cy="1383200"/>
          </a:xfrm>
          <a:prstGeom prst="rect">
            <a:avLst/>
          </a:prstGeom>
        </p:spPr>
      </p:pic>
    </p:spTree>
    <p:extLst>
      <p:ext uri="{BB962C8B-B14F-4D97-AF65-F5344CB8AC3E}">
        <p14:creationId xmlns:p14="http://schemas.microsoft.com/office/powerpoint/2010/main" val="2082239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Interestingly, many of these adverbs can appear on either side of the V, and you can have as many </a:t>
            </a:r>
            <a:r>
              <a:rPr lang="en-US" sz="2000" b="0" i="0" u="none" strike="noStrike" baseline="0" dirty="0" err="1">
                <a:latin typeface="Times New Roman" panose="02020603050405020304" pitchFamily="18" charset="0"/>
                <a:cs typeface="Times New Roman" panose="02020603050405020304" pitchFamily="18" charset="0"/>
              </a:rPr>
              <a:t>AdvPs</a:t>
            </a:r>
            <a:r>
              <a:rPr lang="en-US" sz="2000" b="0" i="0" u="none" strike="noStrike" baseline="0" dirty="0">
                <a:latin typeface="Times New Roman" panose="02020603050405020304" pitchFamily="18" charset="0"/>
                <a:cs typeface="Times New Roman" panose="02020603050405020304" pitchFamily="18" charset="0"/>
              </a:rPr>
              <a:t> as you like:</a:t>
            </a:r>
          </a:p>
          <a:p>
            <a:pPr algn="l"/>
            <a:r>
              <a:rPr lang="en-US" sz="2000" b="0" i="0" u="none" strike="noStrike" baseline="0" dirty="0">
                <a:latin typeface="Times New Roman" panose="02020603050405020304" pitchFamily="18" charset="0"/>
                <a:cs typeface="Times New Roman" panose="02020603050405020304" pitchFamily="18" charset="0"/>
              </a:rPr>
              <a:t>     38) a) </a:t>
            </a:r>
            <a:r>
              <a:rPr lang="en-US" sz="2000" b="0" i="0" u="none" strike="noStrike" baseline="0" dirty="0" err="1">
                <a:latin typeface="Times New Roman" panose="02020603050405020304" pitchFamily="18" charset="0"/>
                <a:cs typeface="Times New Roman" panose="02020603050405020304" pitchFamily="18" charset="0"/>
              </a:rPr>
              <a:t>Ignacious</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25000" dirty="0">
                <a:latin typeface="Times New Roman" panose="02020603050405020304" pitchFamily="18" charset="0"/>
                <a:cs typeface="Times New Roman" panose="02020603050405020304" pitchFamily="18" charset="0"/>
              </a:rPr>
              <a:t>VP</a:t>
            </a:r>
            <a:r>
              <a:rPr lang="en-US" sz="2000" b="0" i="0" u="none" strike="noStrike" baseline="0" dirty="0">
                <a:latin typeface="Times New Roman" panose="02020603050405020304" pitchFamily="18" charset="0"/>
                <a:cs typeface="Times New Roman" panose="02020603050405020304" pitchFamily="18" charset="0"/>
              </a:rPr>
              <a:t> quickly left].</a:t>
            </a:r>
          </a:p>
          <a:p>
            <a:pPr algn="l"/>
            <a:r>
              <a:rPr lang="en-US" sz="2000" b="0" i="0" u="none" strike="noStrike" baseline="0" dirty="0">
                <a:latin typeface="Times New Roman" panose="02020603050405020304" pitchFamily="18" charset="0"/>
                <a:cs typeface="Times New Roman" panose="02020603050405020304" pitchFamily="18" charset="0"/>
              </a:rPr>
              <a:t>           b) </a:t>
            </a:r>
            <a:r>
              <a:rPr lang="en-US" sz="2000" b="0" i="0" u="none" strike="noStrike" baseline="0" dirty="0" err="1">
                <a:latin typeface="Times New Roman" panose="02020603050405020304" pitchFamily="18" charset="0"/>
                <a:cs typeface="Times New Roman" panose="02020603050405020304" pitchFamily="18" charset="0"/>
              </a:rPr>
              <a:t>Ignacious</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25000" dirty="0">
                <a:latin typeface="Times New Roman" panose="02020603050405020304" pitchFamily="18" charset="0"/>
                <a:cs typeface="Times New Roman" panose="02020603050405020304" pitchFamily="18" charset="0"/>
              </a:rPr>
              <a:t>VP</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2500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deliberately] [</a:t>
            </a:r>
            <a:r>
              <a:rPr lang="en-US" sz="2000" b="0" i="0" u="none" strike="noStrike" baseline="-2500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always] left [</a:t>
            </a:r>
            <a:r>
              <a:rPr lang="en-US" sz="2000" b="0" i="0" u="none" strike="noStrike" baseline="-2500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quietly]</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25000" dirty="0" err="1">
                <a:latin typeface="Times New Roman" panose="02020603050405020304" pitchFamily="18" charset="0"/>
                <a:cs typeface="Times New Roman" panose="02020603050405020304" pitchFamily="18" charset="0"/>
              </a:rPr>
              <a:t>AdvP</a:t>
            </a:r>
            <a:r>
              <a:rPr lang="en-IN" sz="2000" b="0" i="0" u="none" strike="noStrike" baseline="-25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early]].</a:t>
            </a:r>
          </a:p>
          <a:p>
            <a:pPr algn="l"/>
            <a:r>
              <a:rPr lang="en-IN" sz="2000" b="0" i="0" u="none" strike="noStrike" baseline="0" dirty="0">
                <a:latin typeface="Times New Roman" panose="02020603050405020304" pitchFamily="18" charset="0"/>
                <a:cs typeface="Times New Roman" panose="02020603050405020304" pitchFamily="18" charset="0"/>
              </a:rPr>
              <a:t>          c) VP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V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24</a:t>
            </a:fld>
            <a:endParaRPr lang="en-IN"/>
          </a:p>
        </p:txBody>
      </p:sp>
      <p:cxnSp>
        <p:nvCxnSpPr>
          <p:cNvPr id="2" name="Straight Arrow Connector 1">
            <a:extLst>
              <a:ext uri="{FF2B5EF4-FFF2-40B4-BE49-F238E27FC236}">
                <a16:creationId xmlns:a16="http://schemas.microsoft.com/office/drawing/2014/main" id="{2F611E37-1CF1-9B19-2E50-CB111B5ECC17}"/>
              </a:ext>
            </a:extLst>
          </p:cNvPr>
          <p:cNvCxnSpPr>
            <a:cxnSpLocks/>
          </p:cNvCxnSpPr>
          <p:nvPr/>
        </p:nvCxnSpPr>
        <p:spPr>
          <a:xfrm>
            <a:off x="2481946" y="2623460"/>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E5F59DF8-E638-BB3F-29E7-25D5AB0499F2}"/>
              </a:ext>
            </a:extLst>
          </p:cNvPr>
          <p:cNvPicPr>
            <a:picLocks noChangeAspect="1"/>
          </p:cNvPicPr>
          <p:nvPr/>
        </p:nvPicPr>
        <p:blipFill rotWithShape="1">
          <a:blip r:embed="rId2">
            <a:extLst>
              <a:ext uri="{28A0092B-C50C-407E-A947-70E740481C1C}">
                <a14:useLocalDpi xmlns:a14="http://schemas.microsoft.com/office/drawing/2010/main" val="0"/>
              </a:ext>
            </a:extLst>
          </a:blip>
          <a:srcRect l="13171" t="23780" r="60396" b="57230"/>
          <a:stretch/>
        </p:blipFill>
        <p:spPr>
          <a:xfrm>
            <a:off x="1333632" y="3156496"/>
            <a:ext cx="4457567" cy="1681228"/>
          </a:xfrm>
          <a:prstGeom prst="rect">
            <a:avLst/>
          </a:prstGeom>
        </p:spPr>
      </p:pic>
    </p:spTree>
    <p:extLst>
      <p:ext uri="{BB962C8B-B14F-4D97-AF65-F5344CB8AC3E}">
        <p14:creationId xmlns:p14="http://schemas.microsoft.com/office/powerpoint/2010/main" val="173478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285750" indent="-285750" algn="l">
              <a:buFont typeface="Wingdings" panose="05000000000000000000" pitchFamily="2" charset="2"/>
              <a:buChar char="Ø"/>
            </a:pPr>
            <a:r>
              <a:rPr lang="en-IN" sz="1800" b="0" i="0" u="none" strike="noStrike" baseline="0" dirty="0">
                <a:latin typeface="Palatino-Roman"/>
              </a:rPr>
              <a:t>verbs can take </a:t>
            </a:r>
            <a:r>
              <a:rPr lang="en-US" sz="1800" b="0" i="0" u="none" strike="noStrike" baseline="0" dirty="0">
                <a:latin typeface="Palatino-Roman"/>
              </a:rPr>
              <a:t>an NP object (the transitive V</a:t>
            </a:r>
            <a:r>
              <a:rPr lang="en-US" sz="1800" b="0" i="0" u="none" strike="noStrike" baseline="-25000" dirty="0">
                <a:latin typeface="Palatino-Roman"/>
              </a:rPr>
              <a:t>[NP __ NP]</a:t>
            </a:r>
            <a:r>
              <a:rPr lang="en-US" sz="1800" b="0" i="0" u="none" strike="noStrike" baseline="0" dirty="0">
                <a:latin typeface="Palatino-Roman"/>
              </a:rPr>
              <a:t>); these NPs appear immediately after the V and before any </a:t>
            </a:r>
            <a:r>
              <a:rPr lang="en-US" sz="1800" b="0" i="0" u="none" strike="noStrike" baseline="0" dirty="0" err="1">
                <a:latin typeface="Palatino-Roman"/>
              </a:rPr>
              <a:t>AdvPs</a:t>
            </a:r>
            <a:r>
              <a:rPr lang="en-US" sz="1800" b="0" i="0" u="none" strike="noStrike" baseline="0" dirty="0">
                <a:latin typeface="Palatino-Roman"/>
              </a:rPr>
              <a:t>:</a:t>
            </a:r>
            <a:endParaRPr lang="en-US" sz="200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Palatino-Roman"/>
              </a:rPr>
              <a:t>     </a:t>
            </a:r>
            <a:r>
              <a:rPr lang="pl-PL" sz="1800" b="0" i="0" u="none" strike="noStrike" baseline="0" dirty="0">
                <a:latin typeface="Palatino-Roman"/>
              </a:rPr>
              <a:t>40) a) VP </a:t>
            </a:r>
            <a:r>
              <a:rPr lang="pl-PL" sz="1800" b="0" i="0" u="none" strike="noStrike" baseline="0" dirty="0">
                <a:latin typeface="Symbol" panose="05050102010706020507" pitchFamily="18" charset="2"/>
              </a:rPr>
              <a:t> </a:t>
            </a:r>
            <a:r>
              <a:rPr lang="pl-PL" sz="1800" b="0" i="0" u="none" strike="noStrike" baseline="0" dirty="0">
                <a:latin typeface="Palatino-Roman"/>
              </a:rPr>
              <a:t>(AdvP+) V (NP) (AdvP+)</a:t>
            </a:r>
          </a:p>
          <a:p>
            <a:pPr algn="l"/>
            <a:r>
              <a:rPr lang="en-US" sz="1800" b="0" i="0" u="none" strike="noStrike" baseline="0" dirty="0">
                <a:latin typeface="Palatino-Roman"/>
              </a:rPr>
              <a:t>           b) Bill [</a:t>
            </a:r>
            <a:r>
              <a:rPr lang="en-US" sz="1800" b="0" i="0" u="none" strike="noStrike" baseline="-25000" dirty="0">
                <a:latin typeface="Palatino-Roman"/>
              </a:rPr>
              <a:t>VP</a:t>
            </a:r>
            <a:r>
              <a:rPr lang="en-US" sz="1800" b="0" i="0" u="none" strike="noStrike" baseline="0" dirty="0">
                <a:latin typeface="Palatino-Roman"/>
              </a:rPr>
              <a:t> frequently kissed </a:t>
            </a:r>
            <a:r>
              <a:rPr lang="en-US" sz="1800" b="0" i="1" u="none" strike="noStrike" baseline="0" dirty="0">
                <a:latin typeface="Palatino-Italic"/>
              </a:rPr>
              <a:t>his mother-in-law</a:t>
            </a:r>
            <a:r>
              <a:rPr lang="en-US" sz="1800" b="0" i="0" u="none" strike="noStrike" baseline="0" dirty="0">
                <a:latin typeface="Palatino-Roman"/>
              </a:rPr>
              <a:t>].</a:t>
            </a:r>
          </a:p>
          <a:p>
            <a:pPr algn="l"/>
            <a:r>
              <a:rPr lang="en-US" sz="1800" b="0" i="0" u="none" strike="noStrike" baseline="0" dirty="0">
                <a:latin typeface="Palatino-Roman"/>
              </a:rPr>
              <a:t>           c) Bill [</a:t>
            </a:r>
            <a:r>
              <a:rPr lang="en-US" sz="1800" b="0" i="0" u="none" strike="noStrike" baseline="-25000" dirty="0">
                <a:latin typeface="Palatino-Roman"/>
              </a:rPr>
              <a:t>VP</a:t>
            </a:r>
            <a:r>
              <a:rPr lang="en-US" sz="1800" b="0" i="0" u="none" strike="noStrike" baseline="0" dirty="0">
                <a:latin typeface="Palatino-Roman"/>
              </a:rPr>
              <a:t> kissed </a:t>
            </a:r>
            <a:r>
              <a:rPr lang="en-US" sz="1800" b="0" i="1" u="none" strike="noStrike" baseline="0" dirty="0">
                <a:latin typeface="Palatino-Italic"/>
              </a:rPr>
              <a:t>his mother-in-law </a:t>
            </a:r>
            <a:r>
              <a:rPr lang="en-US" sz="1800" b="0" i="0" u="none" strike="noStrike" baseline="0" dirty="0">
                <a:latin typeface="Palatino-Roman"/>
              </a:rPr>
              <a:t>quietly]. (cf. *Bill [</a:t>
            </a:r>
            <a:r>
              <a:rPr lang="en-US" sz="1800" b="0" i="0" u="none" strike="noStrike" baseline="-25000" dirty="0">
                <a:latin typeface="Palatino-Roman"/>
              </a:rPr>
              <a:t>VP</a:t>
            </a:r>
            <a:r>
              <a:rPr lang="en-US" sz="1800" b="0" i="0" u="none" strike="noStrike" baseline="0" dirty="0">
                <a:latin typeface="Palatino-Roman"/>
              </a:rPr>
              <a:t> kissed quietly </a:t>
            </a:r>
            <a:r>
              <a:rPr lang="en-US" sz="1800" b="0" i="1" u="none" strike="noStrike" baseline="0" dirty="0">
                <a:latin typeface="Palatino-Italic"/>
              </a:rPr>
              <a:t>his </a:t>
            </a:r>
            <a:r>
              <a:rPr lang="en-IN" sz="1800" b="0" i="1" u="none" strike="noStrike" baseline="0" dirty="0">
                <a:latin typeface="Palatino-Italic"/>
              </a:rPr>
              <a:t>mother-in-law</a:t>
            </a:r>
            <a:r>
              <a:rPr lang="en-IN" sz="1800" b="0" i="0" u="none" strike="noStrike" baseline="0" dirty="0">
                <a:latin typeface="Palatino-Roman"/>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25</a:t>
            </a:fld>
            <a:endParaRPr lang="en-IN"/>
          </a:p>
        </p:txBody>
      </p:sp>
      <p:pic>
        <p:nvPicPr>
          <p:cNvPr id="4" name="Picture 3">
            <a:extLst>
              <a:ext uri="{FF2B5EF4-FFF2-40B4-BE49-F238E27FC236}">
                <a16:creationId xmlns:a16="http://schemas.microsoft.com/office/drawing/2014/main" id="{E038E5D5-87DA-D6FF-C167-B9662D26207C}"/>
              </a:ext>
            </a:extLst>
          </p:cNvPr>
          <p:cNvPicPr>
            <a:picLocks noChangeAspect="1"/>
          </p:cNvPicPr>
          <p:nvPr/>
        </p:nvPicPr>
        <p:blipFill rotWithShape="1">
          <a:blip r:embed="rId2">
            <a:extLst>
              <a:ext uri="{28A0092B-C50C-407E-A947-70E740481C1C}">
                <a14:useLocalDpi xmlns:a14="http://schemas.microsoft.com/office/drawing/2010/main" val="0"/>
              </a:ext>
            </a:extLst>
          </a:blip>
          <a:srcRect l="13214" t="23298" r="56607" b="57824"/>
          <a:stretch/>
        </p:blipFill>
        <p:spPr>
          <a:xfrm>
            <a:off x="1306286" y="2530929"/>
            <a:ext cx="4491485" cy="1475014"/>
          </a:xfrm>
          <a:prstGeom prst="rect">
            <a:avLst/>
          </a:prstGeom>
        </p:spPr>
      </p:pic>
    </p:spTree>
    <p:extLst>
      <p:ext uri="{BB962C8B-B14F-4D97-AF65-F5344CB8AC3E}">
        <p14:creationId xmlns:p14="http://schemas.microsoft.com/office/powerpoint/2010/main" val="2595882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It is also possible to have two NPs in a sentence, for example with a double object verb like </a:t>
            </a:r>
            <a:r>
              <a:rPr lang="en-US" sz="1800" b="0" i="1" u="none" strike="noStrike" baseline="0" dirty="0">
                <a:latin typeface="Times New Roman" panose="02020603050405020304" pitchFamily="18" charset="0"/>
                <a:cs typeface="Times New Roman" panose="02020603050405020304" pitchFamily="18" charset="0"/>
              </a:rPr>
              <a:t>spare </a:t>
            </a:r>
            <a:r>
              <a:rPr lang="en-US" sz="1800" b="0" i="0" u="none" strike="noStrike" baseline="0" dirty="0">
                <a:latin typeface="Times New Roman" panose="02020603050405020304" pitchFamily="18" charset="0"/>
                <a:cs typeface="Times New Roman" panose="02020603050405020304" pitchFamily="18" charset="0"/>
              </a:rPr>
              <a:t>(V</a:t>
            </a:r>
            <a:r>
              <a:rPr lang="en-US" sz="1800" b="0" i="0" u="none" strike="noStrike" baseline="-25000" dirty="0">
                <a:latin typeface="Times New Roman" panose="02020603050405020304" pitchFamily="18" charset="0"/>
                <a:cs typeface="Times New Roman" panose="02020603050405020304" pitchFamily="18" charset="0"/>
              </a:rPr>
              <a:t>[NP __ NP NP]</a:t>
            </a:r>
            <a:r>
              <a:rPr lang="en-US" sz="1800" b="0" i="0" u="none" strike="noStrike" baseline="0" dirty="0">
                <a:latin typeface="Times New Roman" panose="02020603050405020304" pitchFamily="18" charset="0"/>
                <a:cs typeface="Times New Roman" panose="02020603050405020304" pitchFamily="18" charset="0"/>
              </a:rPr>
              <a:t>). Both these NPs must come between the verb and any </a:t>
            </a:r>
            <a:r>
              <a:rPr lang="en-US" sz="1800" b="0" i="0" u="none" strike="noStrike" baseline="0" dirty="0" err="1">
                <a:latin typeface="Times New Roman" panose="02020603050405020304" pitchFamily="18" charset="0"/>
                <a:cs typeface="Times New Roman" panose="02020603050405020304" pitchFamily="18" charset="0"/>
              </a:rPr>
              <a:t>AdvPs</a:t>
            </a:r>
            <a:r>
              <a:rPr lang="en-US" sz="1800" b="0" i="0" u="none" strike="noStrike" baseline="0" dirty="0">
                <a:latin typeface="Times New Roman" panose="02020603050405020304" pitchFamily="18" charset="0"/>
                <a:cs typeface="Times New Roman" panose="02020603050405020304" pitchFamily="18" charset="0"/>
              </a:rPr>
              <a:t>:</a:t>
            </a:r>
          </a:p>
          <a:p>
            <a:pPr algn="l"/>
            <a:r>
              <a:rPr lang="en-US" sz="1800" b="0" i="0" u="none" strike="noStrike" baseline="0" dirty="0">
                <a:latin typeface="Times New Roman" panose="02020603050405020304" pitchFamily="18" charset="0"/>
                <a:cs typeface="Times New Roman" panose="02020603050405020304" pitchFamily="18" charset="0"/>
              </a:rPr>
              <a:t>     42) I spared [</a:t>
            </a:r>
            <a:r>
              <a:rPr lang="en-US" sz="1800" b="0" i="0" u="none" strike="noStrike" baseline="-25000" dirty="0">
                <a:latin typeface="Times New Roman" panose="02020603050405020304" pitchFamily="18" charset="0"/>
                <a:cs typeface="Times New Roman" panose="02020603050405020304" pitchFamily="18" charset="0"/>
              </a:rPr>
              <a:t>NP</a:t>
            </a:r>
            <a:r>
              <a:rPr lang="en-US" sz="1800" b="0" i="0" u="none" strike="noStrike" baseline="0" dirty="0">
                <a:latin typeface="Times New Roman" panose="02020603050405020304" pitchFamily="18" charset="0"/>
                <a:cs typeface="Times New Roman" panose="02020603050405020304" pitchFamily="18" charset="0"/>
              </a:rPr>
              <a:t> the student] [</a:t>
            </a:r>
            <a:r>
              <a:rPr lang="en-US" sz="1800" b="0" i="0" u="none" strike="noStrike" baseline="-25000" dirty="0">
                <a:latin typeface="Times New Roman" panose="02020603050405020304" pitchFamily="18" charset="0"/>
                <a:cs typeface="Times New Roman" panose="02020603050405020304" pitchFamily="18" charset="0"/>
              </a:rPr>
              <a:t>NP</a:t>
            </a:r>
            <a:r>
              <a:rPr lang="en-US" sz="1800" b="0" i="0" u="none" strike="noStrike" baseline="0" dirty="0">
                <a:latin typeface="Times New Roman" panose="02020603050405020304" pitchFamily="18" charset="0"/>
                <a:cs typeface="Times New Roman" panose="02020603050405020304" pitchFamily="18" charset="0"/>
              </a:rPr>
              <a:t> any embarrassment] [</a:t>
            </a:r>
            <a:r>
              <a:rPr lang="en-US" sz="1800" b="0" i="0" u="none" strike="noStrike" baseline="-25000" dirty="0" err="1">
                <a:latin typeface="Times New Roman" panose="02020603050405020304" pitchFamily="18" charset="0"/>
                <a:cs typeface="Times New Roman" panose="02020603050405020304" pitchFamily="18" charset="0"/>
              </a:rPr>
              <a:t>AdvP</a:t>
            </a:r>
            <a:r>
              <a:rPr lang="en-US" sz="1800" b="0" i="0" u="none" strike="noStrike" baseline="0" dirty="0">
                <a:latin typeface="Times New Roman" panose="02020603050405020304" pitchFamily="18" charset="0"/>
                <a:cs typeface="Times New Roman" panose="02020603050405020304" pitchFamily="18" charset="0"/>
              </a:rPr>
              <a:t> yesterday].</a:t>
            </a:r>
            <a:endParaRPr lang="en-IN" sz="18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1800" b="0" i="0" u="none" strike="noStrike" baseline="0" dirty="0">
                <a:latin typeface="Palatino-Roman"/>
              </a:rPr>
              <a:t>     </a:t>
            </a:r>
            <a:r>
              <a:rPr lang="pl-PL" sz="1800" b="0" i="0" u="none" strike="noStrike" baseline="0" dirty="0">
                <a:latin typeface="Palatino-Roman"/>
              </a:rPr>
              <a:t>43) </a:t>
            </a:r>
            <a:r>
              <a:rPr lang="en-US" sz="1800" b="0" i="0" u="none" strike="noStrike" baseline="0" dirty="0">
                <a:latin typeface="Palatino-Roman"/>
              </a:rPr>
              <a:t>       </a:t>
            </a:r>
            <a:r>
              <a:rPr lang="pl-PL" sz="1800" b="0" i="0" u="none" strike="noStrike" baseline="0" dirty="0">
                <a:latin typeface="Palatino-Roman"/>
              </a:rPr>
              <a:t>a) VP </a:t>
            </a:r>
            <a:r>
              <a:rPr lang="en-US" sz="1800" b="0" i="0" u="none" strike="noStrike" baseline="0" dirty="0">
                <a:latin typeface="Palatino-Roman"/>
              </a:rPr>
              <a:t>          </a:t>
            </a:r>
            <a:r>
              <a:rPr lang="pl-PL" sz="1800" b="0" i="0" u="none" strike="noStrike" baseline="0" dirty="0">
                <a:latin typeface="Symbol" panose="05050102010706020507" pitchFamily="18" charset="2"/>
              </a:rPr>
              <a:t> </a:t>
            </a:r>
            <a:r>
              <a:rPr lang="en-US" sz="1800" b="0" i="0" u="none" strike="noStrike" baseline="0" dirty="0">
                <a:latin typeface="Palatino-Roman"/>
              </a:rPr>
              <a:t> </a:t>
            </a:r>
            <a:r>
              <a:rPr lang="pl-PL" sz="1800" b="0" i="0" u="none" strike="noStrike" baseline="0" dirty="0">
                <a:latin typeface="Palatino-Roman"/>
              </a:rPr>
              <a:t>V (NP) (NP) (AdvP+)</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26</a:t>
            </a:fld>
            <a:endParaRPr lang="en-IN"/>
          </a:p>
        </p:txBody>
      </p:sp>
      <p:cxnSp>
        <p:nvCxnSpPr>
          <p:cNvPr id="2" name="Straight Arrow Connector 1">
            <a:extLst>
              <a:ext uri="{FF2B5EF4-FFF2-40B4-BE49-F238E27FC236}">
                <a16:creationId xmlns:a16="http://schemas.microsoft.com/office/drawing/2014/main" id="{B7C9837D-AFA0-2698-B91E-DC129BDA62BA}"/>
              </a:ext>
            </a:extLst>
          </p:cNvPr>
          <p:cNvCxnSpPr>
            <a:cxnSpLocks/>
          </p:cNvCxnSpPr>
          <p:nvPr/>
        </p:nvCxnSpPr>
        <p:spPr>
          <a:xfrm>
            <a:off x="2819403" y="171994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E7587CDB-9EEB-45A9-813C-C3AAECCAF994}"/>
              </a:ext>
            </a:extLst>
          </p:cNvPr>
          <p:cNvPicPr>
            <a:picLocks noChangeAspect="1"/>
          </p:cNvPicPr>
          <p:nvPr/>
        </p:nvPicPr>
        <p:blipFill rotWithShape="1">
          <a:blip r:embed="rId2">
            <a:extLst>
              <a:ext uri="{28A0092B-C50C-407E-A947-70E740481C1C}">
                <a14:useLocalDpi xmlns:a14="http://schemas.microsoft.com/office/drawing/2010/main" val="0"/>
              </a:ext>
            </a:extLst>
          </a:blip>
          <a:srcRect l="15179" t="27211" r="54197" b="52721"/>
          <a:stretch/>
        </p:blipFill>
        <p:spPr>
          <a:xfrm>
            <a:off x="2013854" y="1937657"/>
            <a:ext cx="4714707" cy="1621970"/>
          </a:xfrm>
          <a:prstGeom prst="rect">
            <a:avLst/>
          </a:prstGeom>
        </p:spPr>
      </p:pic>
    </p:spTree>
    <p:extLst>
      <p:ext uri="{BB962C8B-B14F-4D97-AF65-F5344CB8AC3E}">
        <p14:creationId xmlns:p14="http://schemas.microsoft.com/office/powerpoint/2010/main" val="163526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Verbs can be modified by PPs as well. These PPs can be arguments as in ditransitive verbs of the type V[</a:t>
            </a:r>
            <a:r>
              <a:rPr lang="en-US" sz="2000" b="0" i="0" u="none" strike="noStrike" baseline="-25000" dirty="0">
                <a:latin typeface="Times New Roman" panose="02020603050405020304" pitchFamily="18" charset="0"/>
                <a:cs typeface="Times New Roman" panose="02020603050405020304" pitchFamily="18" charset="0"/>
              </a:rPr>
              <a:t>NP __ NP PP</a:t>
            </a:r>
            <a:r>
              <a:rPr lang="en-US" sz="2000" b="0" i="0" u="none" strike="noStrike" baseline="0" dirty="0">
                <a:latin typeface="Times New Roman" panose="02020603050405020304" pitchFamily="18" charset="0"/>
                <a:cs typeface="Times New Roman" panose="02020603050405020304" pitchFamily="18" charset="0"/>
              </a:rPr>
              <a:t>] (e.g., the PP argument of the verb </a:t>
            </a:r>
            <a:r>
              <a:rPr lang="en-US" sz="2000" b="0" i="1" u="none" strike="noStrike" baseline="0" dirty="0">
                <a:latin typeface="Times New Roman" panose="02020603050405020304" pitchFamily="18" charset="0"/>
                <a:cs typeface="Times New Roman" panose="02020603050405020304" pitchFamily="18" charset="0"/>
              </a:rPr>
              <a:t>put</a:t>
            </a:r>
            <a:r>
              <a:rPr lang="en-US" sz="2000" b="0" i="0" u="none" strike="noStrike" baseline="0" dirty="0">
                <a:latin typeface="Times New Roman" panose="02020603050405020304" pitchFamily="18" charset="0"/>
                <a:cs typeface="Times New Roman" panose="02020603050405020304" pitchFamily="18" charset="0"/>
              </a:rPr>
              <a:t>) or they can be simple modifiers like </a:t>
            </a:r>
            <a:r>
              <a:rPr lang="en-US" sz="2000" b="0" i="1" u="none" strike="noStrike" baseline="0" dirty="0">
                <a:latin typeface="Times New Roman" panose="02020603050405020304" pitchFamily="18" charset="0"/>
                <a:cs typeface="Times New Roman" panose="02020603050405020304" pitchFamily="18" charset="0"/>
              </a:rPr>
              <a:t>for a dollar </a:t>
            </a:r>
            <a:r>
              <a:rPr lang="en-US" sz="2000" b="0" i="0" u="none" strike="noStrike" baseline="0" dirty="0">
                <a:latin typeface="Times New Roman" panose="02020603050405020304" pitchFamily="18" charset="0"/>
                <a:cs typeface="Times New Roman" panose="02020603050405020304" pitchFamily="18" charset="0"/>
              </a:rPr>
              <a:t>below. These PPs can appear either after an adverb or before it.</a:t>
            </a:r>
          </a:p>
          <a:p>
            <a:pPr algn="l"/>
            <a:r>
              <a:rPr lang="en-US" sz="2000" b="0" i="0" u="none" strike="noStrike" baseline="0" dirty="0">
                <a:latin typeface="Times New Roman" panose="02020603050405020304" pitchFamily="18" charset="0"/>
                <a:cs typeface="Times New Roman" panose="02020603050405020304" pitchFamily="18" charset="0"/>
              </a:rPr>
              <a:t>    44) a) Bill [</a:t>
            </a:r>
            <a:r>
              <a:rPr lang="en-US" sz="2000" b="0" i="0" u="none" strike="noStrike" baseline="0" dirty="0" err="1">
                <a:latin typeface="Times New Roman" panose="02020603050405020304" pitchFamily="18" charset="0"/>
                <a:cs typeface="Times New Roman" panose="02020603050405020304" pitchFamily="18" charset="0"/>
              </a:rPr>
              <a:t>VPfrequently</a:t>
            </a:r>
            <a:r>
              <a:rPr lang="en-US" sz="2000" b="0" i="0" u="none" strike="noStrike" baseline="0" dirty="0">
                <a:latin typeface="Times New Roman" panose="02020603050405020304" pitchFamily="18" charset="0"/>
                <a:cs typeface="Times New Roman" panose="02020603050405020304" pitchFamily="18" charset="0"/>
              </a:rPr>
              <a:t> got his buckets [PP </a:t>
            </a:r>
            <a:r>
              <a:rPr lang="en-US" sz="2000" b="0" i="1" u="none" strike="noStrike" baseline="0" dirty="0">
                <a:latin typeface="Times New Roman" panose="02020603050405020304" pitchFamily="18" charset="0"/>
                <a:cs typeface="Times New Roman" panose="02020603050405020304" pitchFamily="18" charset="0"/>
              </a:rPr>
              <a:t>from the store </a:t>
            </a:r>
            <a:r>
              <a:rPr lang="en-US" sz="2000" b="0" i="0" u="none" strike="noStrike" baseline="0" dirty="0">
                <a:latin typeface="Times New Roman" panose="02020603050405020304" pitchFamily="18" charset="0"/>
                <a:cs typeface="Times New Roman" panose="02020603050405020304" pitchFamily="18" charset="0"/>
              </a:rPr>
              <a:t>] [PP </a:t>
            </a:r>
            <a:r>
              <a:rPr lang="en-US" sz="2000" b="0" i="1" u="none" strike="noStrike" baseline="0" dirty="0">
                <a:latin typeface="Times New Roman" panose="02020603050405020304" pitchFamily="18" charset="0"/>
                <a:cs typeface="Times New Roman" panose="02020603050405020304" pitchFamily="18" charset="0"/>
              </a:rPr>
              <a:t>for a dollar</a:t>
            </a:r>
            <a:r>
              <a:rPr lang="en-US"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          b) VP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V (NP) (NP)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(PP+)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27</a:t>
            </a:fld>
            <a:endParaRPr lang="en-IN"/>
          </a:p>
        </p:txBody>
      </p:sp>
      <p:pic>
        <p:nvPicPr>
          <p:cNvPr id="4" name="Picture 3">
            <a:extLst>
              <a:ext uri="{FF2B5EF4-FFF2-40B4-BE49-F238E27FC236}">
                <a16:creationId xmlns:a16="http://schemas.microsoft.com/office/drawing/2014/main" id="{4D1FA1F2-7E8A-A6F7-180E-088F13A19FF7}"/>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24830" r="46786" b="50000"/>
          <a:stretch/>
        </p:blipFill>
        <p:spPr>
          <a:xfrm>
            <a:off x="1600199" y="2340248"/>
            <a:ext cx="6297105" cy="2177504"/>
          </a:xfrm>
          <a:prstGeom prst="rect">
            <a:avLst/>
          </a:prstGeom>
        </p:spPr>
      </p:pic>
    </p:spTree>
    <p:extLst>
      <p:ext uri="{BB962C8B-B14F-4D97-AF65-F5344CB8AC3E}">
        <p14:creationId xmlns:p14="http://schemas.microsoft.com/office/powerpoint/2010/main" val="3341156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1" y="564923"/>
            <a:ext cx="11157857" cy="5791427"/>
          </a:xfrm>
        </p:spPr>
        <p:txBody>
          <a:bodyPr>
            <a:normAutofit/>
          </a:bodyPr>
          <a:lstStyle/>
          <a:p>
            <a:pPr algn="l"/>
            <a:r>
              <a:rPr lang="en-IN" sz="2000" b="0" i="1" u="none" strike="noStrike" baseline="0" dirty="0">
                <a:latin typeface="Times New Roman" panose="02020603050405020304" pitchFamily="18" charset="0"/>
                <a:cs typeface="Times New Roman" panose="02020603050405020304" pitchFamily="18" charset="0"/>
              </a:rPr>
              <a:t>1.5 Clauses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Thus far, we have NPs, VPs, APs, and PPs, and we’ve seen how they can be hierarchically organized with respect to one another. One thing that we have not accounted for is the structure of the sentence (or more accurately </a:t>
            </a:r>
            <a:r>
              <a:rPr lang="en-US" sz="2000" b="1" i="1" u="none" strike="noStrike" baseline="0" dirty="0">
                <a:latin typeface="Times New Roman" panose="02020603050405020304" pitchFamily="18" charset="0"/>
                <a:cs typeface="Times New Roman" panose="02020603050405020304" pitchFamily="18" charset="0"/>
              </a:rPr>
              <a:t>clause</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clause consists of a subject NP and a VP. The label we use for clause is TP (which stands for tense phrase).</a:t>
            </a:r>
          </a:p>
          <a:p>
            <a:pPr algn="l"/>
            <a:r>
              <a:rPr lang="en-US" sz="2000" b="0" i="0" u="none" strike="noStrike" baseline="0" dirty="0">
                <a:latin typeface="Times New Roman" panose="02020603050405020304" pitchFamily="18" charset="0"/>
                <a:cs typeface="Times New Roman" panose="02020603050405020304" pitchFamily="18" charset="0"/>
              </a:rPr>
              <a:t>     45) [</a:t>
            </a:r>
            <a:r>
              <a:rPr lang="en-US" sz="2000" b="0" i="0" u="none" strike="noStrike" baseline="-25000" dirty="0">
                <a:latin typeface="Times New Roman" panose="02020603050405020304" pitchFamily="18" charset="0"/>
                <a:cs typeface="Times New Roman" panose="02020603050405020304" pitchFamily="18" charset="0"/>
              </a:rPr>
              <a:t>TP</a:t>
            </a:r>
            <a:r>
              <a:rPr lang="en-US"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25000" dirty="0">
                <a:latin typeface="Times New Roman" panose="02020603050405020304" pitchFamily="18" charset="0"/>
                <a:cs typeface="Times New Roman" panose="02020603050405020304" pitchFamily="18" charset="0"/>
              </a:rPr>
              <a:t>NP</a:t>
            </a:r>
            <a:r>
              <a:rPr lang="en-US" sz="2000" b="0" i="0" u="none" strike="noStrike" baseline="0" dirty="0">
                <a:latin typeface="Times New Roman" panose="02020603050405020304" pitchFamily="18" charset="0"/>
                <a:cs typeface="Times New Roman" panose="02020603050405020304" pitchFamily="18" charset="0"/>
              </a:rPr>
              <a:t> Bill ] [</a:t>
            </a:r>
            <a:r>
              <a:rPr lang="en-US" sz="2000" b="0" i="0" u="none" strike="noStrike" baseline="-25000" dirty="0">
                <a:latin typeface="Times New Roman" panose="02020603050405020304" pitchFamily="18" charset="0"/>
                <a:cs typeface="Times New Roman" panose="02020603050405020304" pitchFamily="18" charset="0"/>
              </a:rPr>
              <a:t>VP</a:t>
            </a:r>
            <a:r>
              <a:rPr lang="en-US" sz="2000" b="0" i="0" u="none" strike="noStrike" baseline="0" dirty="0">
                <a:latin typeface="Times New Roman" panose="02020603050405020304" pitchFamily="18" charset="0"/>
                <a:cs typeface="Times New Roman" panose="02020603050405020304" pitchFamily="18" charset="0"/>
              </a:rPr>
              <a:t> frequently got his buckets from the store for a dollar]].</a:t>
            </a:r>
          </a:p>
          <a:p>
            <a:pPr algn="l"/>
            <a:r>
              <a:rPr lang="en-US" sz="2000" b="0" i="0" u="none" strike="noStrike" baseline="0" dirty="0">
                <a:latin typeface="Times New Roman" panose="02020603050405020304" pitchFamily="18" charset="0"/>
                <a:cs typeface="Times New Roman" panose="02020603050405020304" pitchFamily="18" charset="0"/>
              </a:rPr>
              <a:t>     This can be represented by the rule in (46):</a:t>
            </a:r>
          </a:p>
          <a:p>
            <a:pPr algn="l"/>
            <a:r>
              <a:rPr lang="en-IN" sz="1800" b="0" i="0" u="none" strike="noStrike" baseline="0" dirty="0">
                <a:latin typeface="Palatino-Roman"/>
              </a:rPr>
              <a:t>      46) TP     </a:t>
            </a:r>
            <a:r>
              <a:rPr lang="en-IN" sz="1800" b="0" i="0" u="none" strike="noStrike" baseline="0" dirty="0">
                <a:latin typeface="Symbol" panose="05050102010706020507" pitchFamily="18" charset="2"/>
              </a:rPr>
              <a:t>      </a:t>
            </a:r>
            <a:r>
              <a:rPr lang="en-IN" sz="1800" b="0" i="0" u="none" strike="noStrike" baseline="0" dirty="0">
                <a:latin typeface="Palatino-Roman"/>
              </a:rPr>
              <a:t>NP VP</a:t>
            </a:r>
          </a:p>
          <a:p>
            <a:pPr algn="l"/>
            <a:r>
              <a:rPr lang="en-US" sz="1800" b="0" i="0" u="none" strike="noStrike" baseline="0" dirty="0">
                <a:latin typeface="Palatino-Roman"/>
              </a:rPr>
              <a:t>      A tree for (45) is given in (47):</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28</a:t>
            </a:fld>
            <a:endParaRPr lang="en-IN"/>
          </a:p>
        </p:txBody>
      </p:sp>
      <p:cxnSp>
        <p:nvCxnSpPr>
          <p:cNvPr id="2" name="Straight Arrow Connector 1">
            <a:extLst>
              <a:ext uri="{FF2B5EF4-FFF2-40B4-BE49-F238E27FC236}">
                <a16:creationId xmlns:a16="http://schemas.microsoft.com/office/drawing/2014/main" id="{5B078A75-90C1-9761-B27A-89996AFD16FD}"/>
              </a:ext>
            </a:extLst>
          </p:cNvPr>
          <p:cNvCxnSpPr>
            <a:cxnSpLocks/>
          </p:cNvCxnSpPr>
          <p:nvPr/>
        </p:nvCxnSpPr>
        <p:spPr>
          <a:xfrm>
            <a:off x="2144489" y="3526971"/>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758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29</a:t>
            </a:fld>
            <a:endParaRPr lang="en-IN"/>
          </a:p>
        </p:txBody>
      </p:sp>
      <p:pic>
        <p:nvPicPr>
          <p:cNvPr id="4" name="Picture 3">
            <a:extLst>
              <a:ext uri="{FF2B5EF4-FFF2-40B4-BE49-F238E27FC236}">
                <a16:creationId xmlns:a16="http://schemas.microsoft.com/office/drawing/2014/main" id="{835DD2BD-41D5-C919-A6B7-87F5CA3BD66B}"/>
              </a:ext>
            </a:extLst>
          </p:cNvPr>
          <p:cNvPicPr>
            <a:picLocks noChangeAspect="1"/>
          </p:cNvPicPr>
          <p:nvPr/>
        </p:nvPicPr>
        <p:blipFill rotWithShape="1">
          <a:blip r:embed="rId2">
            <a:extLst>
              <a:ext uri="{28A0092B-C50C-407E-A947-70E740481C1C}">
                <a14:useLocalDpi xmlns:a14="http://schemas.microsoft.com/office/drawing/2010/main" val="0"/>
              </a:ext>
            </a:extLst>
          </a:blip>
          <a:srcRect l="13214" t="19023" r="45982" b="48299"/>
          <a:stretch/>
        </p:blipFill>
        <p:spPr>
          <a:xfrm>
            <a:off x="1578429" y="814881"/>
            <a:ext cx="8366502" cy="3517633"/>
          </a:xfrm>
          <a:prstGeom prst="rect">
            <a:avLst/>
          </a:prstGeom>
        </p:spPr>
      </p:pic>
    </p:spTree>
    <p:extLst>
      <p:ext uri="{BB962C8B-B14F-4D97-AF65-F5344CB8AC3E}">
        <p14:creationId xmlns:p14="http://schemas.microsoft.com/office/powerpoint/2010/main" val="126694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fact, we are going to say that the words in sentence (1) are grouped into units (called constituents) and that these constituents are grouped into larger constituents, and so on until you get a sentence.</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we observe carefully, with intuition we can say that </a:t>
            </a:r>
            <a:r>
              <a:rPr lang="en-US" sz="2000" b="0" i="0" u="none" strike="noStrike" baseline="0" dirty="0">
                <a:latin typeface="Times New Roman" panose="02020603050405020304" pitchFamily="18" charset="0"/>
                <a:cs typeface="Times New Roman" panose="02020603050405020304" pitchFamily="18" charset="0"/>
              </a:rPr>
              <a:t>certain words seem to be closely related to one another.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For example, the word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seems to be tied more to the meaning of </a:t>
            </a:r>
            <a:r>
              <a:rPr lang="en-US" sz="2000" b="0" i="1" u="none" strike="noStrike" baseline="0" dirty="0">
                <a:latin typeface="Times New Roman" panose="02020603050405020304" pitchFamily="18" charset="0"/>
                <a:cs typeface="Times New Roman" panose="02020603050405020304" pitchFamily="18" charset="0"/>
              </a:rPr>
              <a:t>student </a:t>
            </a:r>
            <a:r>
              <a:rPr lang="en-US" sz="2000" b="0" i="0" u="none" strike="noStrike" baseline="0" dirty="0">
                <a:latin typeface="Times New Roman" panose="02020603050405020304" pitchFamily="18" charset="0"/>
                <a:cs typeface="Times New Roman" panose="02020603050405020304" pitchFamily="18" charset="0"/>
              </a:rPr>
              <a:t>than it is to </a:t>
            </a:r>
            <a:r>
              <a:rPr lang="en-US" sz="2000" b="0" i="1" u="none" strike="noStrike" baseline="0" dirty="0">
                <a:latin typeface="Times New Roman" panose="02020603050405020304" pitchFamily="18" charset="0"/>
                <a:cs typeface="Times New Roman" panose="02020603050405020304" pitchFamily="18" charset="0"/>
              </a:rPr>
              <a:t>loved </a:t>
            </a:r>
            <a:r>
              <a:rPr lang="en-US" sz="2000" b="0" i="0" u="none" strike="noStrike" baseline="0" dirty="0">
                <a:latin typeface="Times New Roman" panose="02020603050405020304" pitchFamily="18" charset="0"/>
                <a:cs typeface="Times New Roman" panose="02020603050405020304" pitchFamily="18" charset="0"/>
              </a:rPr>
              <a:t>or </a:t>
            </a:r>
            <a:r>
              <a:rPr lang="en-US" sz="2000" b="0" i="1" u="none" strike="noStrike" baseline="0" dirty="0">
                <a:latin typeface="Times New Roman" panose="02020603050405020304" pitchFamily="18" charset="0"/>
                <a:cs typeface="Times New Roman" panose="02020603050405020304" pitchFamily="18" charset="0"/>
              </a:rPr>
              <a:t>syntax</a:t>
            </a:r>
            <a:r>
              <a:rPr lang="en-US" sz="2000" b="0" i="0" u="none" strike="noStrike" baseline="0" dirty="0">
                <a:latin typeface="Times New Roman" panose="02020603050405020304" pitchFamily="18" charset="0"/>
                <a:cs typeface="Times New Roman" panose="02020603050405020304" pitchFamily="18" charset="0"/>
              </a:rPr>
              <a:t>. A related intuition can be seen by looking at the sentences in (2).</a:t>
            </a:r>
          </a:p>
          <a:p>
            <a:pPr algn="l"/>
            <a:r>
              <a:rPr lang="en-US" sz="2000" b="0" i="0" u="none" strike="noStrike" baseline="0" dirty="0">
                <a:latin typeface="Times New Roman" panose="02020603050405020304" pitchFamily="18" charset="0"/>
                <a:cs typeface="Times New Roman" panose="02020603050405020304" pitchFamily="18" charset="0"/>
              </a:rPr>
              <a:t>      2)   a) The student loved his phonology readings.</a:t>
            </a:r>
          </a:p>
          <a:p>
            <a:pPr algn="l"/>
            <a:r>
              <a:rPr lang="en-US" sz="2000" b="0" i="0" u="none" strike="noStrike" baseline="0" dirty="0">
                <a:latin typeface="Times New Roman" panose="02020603050405020304" pitchFamily="18" charset="0"/>
                <a:cs typeface="Times New Roman" panose="02020603050405020304" pitchFamily="18" charset="0"/>
              </a:rPr>
              <a:t>            b) The student hated his morphology professor.</a:t>
            </a:r>
          </a:p>
          <a:p>
            <a:pPr algn="l"/>
            <a:r>
              <a:rPr lang="en-US" sz="2000" b="0" i="0" u="none" strike="noStrike" baseline="0" dirty="0">
                <a:latin typeface="Times New Roman" panose="02020603050405020304" pitchFamily="18" charset="0"/>
                <a:cs typeface="Times New Roman" panose="02020603050405020304" pitchFamily="18" charset="0"/>
              </a:rPr>
              <a:t>Compare these sentences to (1).</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order to capture these intuitions (the intuition that certain words are more closely connected than others, and the intuitions about relationships between words in the sentence), we need a more complex notion. The notions we use to capture these intuitions are </a:t>
            </a:r>
            <a:r>
              <a:rPr lang="en-IN" sz="2000" b="1" i="1" u="none" strike="noStrike" baseline="0" dirty="0">
                <a:latin typeface="Times New Roman" panose="02020603050405020304" pitchFamily="18" charset="0"/>
                <a:cs typeface="Times New Roman" panose="02020603050405020304" pitchFamily="18" charset="0"/>
              </a:rPr>
              <a:t>constituency </a:t>
            </a:r>
            <a:r>
              <a:rPr lang="en-IN" sz="2000" b="0" i="0" u="none" strike="noStrike" baseline="0" dirty="0">
                <a:latin typeface="Times New Roman" panose="02020603050405020304" pitchFamily="18" charset="0"/>
                <a:cs typeface="Times New Roman" panose="02020603050405020304" pitchFamily="18" charset="0"/>
              </a:rPr>
              <a:t>and </a:t>
            </a:r>
            <a:r>
              <a:rPr lang="en-IN" sz="2000" b="1" i="1" u="none" strike="noStrike" baseline="0" dirty="0">
                <a:latin typeface="Times New Roman" panose="02020603050405020304" pitchFamily="18" charset="0"/>
                <a:cs typeface="Times New Roman" panose="02020603050405020304" pitchFamily="18" charset="0"/>
              </a:rPr>
              <a:t>hierarchical structure</a:t>
            </a:r>
            <a:r>
              <a:rPr lang="en-IN" sz="2000" b="0" i="0" u="none" strike="noStrike" baseline="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932977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TPs can also include other items, including (unsurprisingly) elements of the category T, such as modal verbs and auxiliary verbs like those in (48):</a:t>
            </a:r>
          </a:p>
          <a:p>
            <a:pPr algn="l"/>
            <a:r>
              <a:rPr lang="en-US" sz="2000" b="0" i="0" u="none" strike="noStrike" baseline="0" dirty="0">
                <a:latin typeface="Times New Roman" panose="02020603050405020304" pitchFamily="18" charset="0"/>
                <a:cs typeface="Times New Roman" panose="02020603050405020304" pitchFamily="18" charset="0"/>
              </a:rPr>
              <a:t>     48)   a) Cedric </a:t>
            </a:r>
            <a:r>
              <a:rPr lang="en-US" sz="2000" b="0" i="1" u="none" strike="noStrike" baseline="0" dirty="0">
                <a:latin typeface="Times New Roman" panose="02020603050405020304" pitchFamily="18" charset="0"/>
                <a:cs typeface="Times New Roman" panose="02020603050405020304" pitchFamily="18" charset="0"/>
              </a:rPr>
              <a:t>might </a:t>
            </a:r>
            <a:r>
              <a:rPr lang="en-US" sz="2000" b="0" i="0" u="none" strike="noStrike" baseline="0" dirty="0">
                <a:latin typeface="Times New Roman" panose="02020603050405020304" pitchFamily="18" charset="0"/>
                <a:cs typeface="Times New Roman" panose="02020603050405020304" pitchFamily="18" charset="0"/>
              </a:rPr>
              <a:t>crash the longboat.</a:t>
            </a:r>
          </a:p>
          <a:p>
            <a:pPr algn="l"/>
            <a:r>
              <a:rPr lang="en-US" sz="2000" b="0" i="0" u="none" strike="noStrike" baseline="0" dirty="0">
                <a:latin typeface="Times New Roman" panose="02020603050405020304" pitchFamily="18" charset="0"/>
                <a:cs typeface="Times New Roman" panose="02020603050405020304" pitchFamily="18" charset="0"/>
              </a:rPr>
              <a:t>             b) Gustaf </a:t>
            </a:r>
            <a:r>
              <a:rPr lang="en-US" sz="2000" b="0" i="1" u="none" strike="noStrike" baseline="0" dirty="0">
                <a:latin typeface="Times New Roman" panose="02020603050405020304" pitchFamily="18" charset="0"/>
                <a:cs typeface="Times New Roman" panose="02020603050405020304" pitchFamily="18" charset="0"/>
              </a:rPr>
              <a:t>has </a:t>
            </a:r>
            <a:r>
              <a:rPr lang="en-US" sz="2000" b="0" i="0" u="none" strike="noStrike" baseline="0" dirty="0">
                <a:latin typeface="Times New Roman" panose="02020603050405020304" pitchFamily="18" charset="0"/>
                <a:cs typeface="Times New Roman" panose="02020603050405020304" pitchFamily="18" charset="0"/>
              </a:rPr>
              <a:t>crashed the semi-truck.</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may surprise you that we won’t treat these as verbs. The reason for this will become clear in later chapters. Note that the T in the TP is optional.</a:t>
            </a:r>
          </a:p>
          <a:p>
            <a:pPr algn="l"/>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49) TP </a:t>
            </a:r>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a:t>
            </a:r>
            <a:r>
              <a:rPr lang="pl-PL" sz="2000" b="0" i="0" u="none" strike="noStrike" baseline="0" dirty="0">
                <a:latin typeface="Times New Roman" panose="02020603050405020304" pitchFamily="18" charset="0"/>
                <a:cs typeface="Times New Roman" panose="02020603050405020304" pitchFamily="18" charset="0"/>
              </a:rPr>
              <a:t>NP (T) VP</a:t>
            </a:r>
          </a:p>
          <a:p>
            <a:pPr algn="l"/>
            <a:r>
              <a:rPr lang="en-US" sz="2000" b="0" i="0" u="none" strike="noStrike" baseline="0" dirty="0">
                <a:latin typeface="Times New Roman" panose="02020603050405020304" pitchFamily="18" charset="0"/>
                <a:cs typeface="Times New Roman" panose="02020603050405020304" pitchFamily="18" charset="0"/>
              </a:rPr>
              <a:t>A tree showing the application of this rule is given in (50):</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30</a:t>
            </a:fld>
            <a:endParaRPr lang="en-IN"/>
          </a:p>
        </p:txBody>
      </p:sp>
      <p:cxnSp>
        <p:nvCxnSpPr>
          <p:cNvPr id="2" name="Straight Arrow Connector 1">
            <a:extLst>
              <a:ext uri="{FF2B5EF4-FFF2-40B4-BE49-F238E27FC236}">
                <a16:creationId xmlns:a16="http://schemas.microsoft.com/office/drawing/2014/main" id="{0633DABE-8CB5-0441-FD38-CE36F9D43052}"/>
              </a:ext>
            </a:extLst>
          </p:cNvPr>
          <p:cNvCxnSpPr>
            <a:cxnSpLocks/>
          </p:cNvCxnSpPr>
          <p:nvPr/>
        </p:nvCxnSpPr>
        <p:spPr>
          <a:xfrm>
            <a:off x="2090060" y="2906485"/>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B5D6F0E1-AC6B-DCCD-77FE-1A960F63D457}"/>
              </a:ext>
            </a:extLst>
          </p:cNvPr>
          <p:cNvPicPr>
            <a:picLocks noChangeAspect="1"/>
          </p:cNvPicPr>
          <p:nvPr/>
        </p:nvPicPr>
        <p:blipFill rotWithShape="1">
          <a:blip r:embed="rId2">
            <a:extLst>
              <a:ext uri="{28A0092B-C50C-407E-A947-70E740481C1C}">
                <a14:useLocalDpi xmlns:a14="http://schemas.microsoft.com/office/drawing/2010/main" val="0"/>
              </a:ext>
            </a:extLst>
          </a:blip>
          <a:srcRect l="13125" t="20578" r="63571" b="54592"/>
          <a:stretch/>
        </p:blipFill>
        <p:spPr>
          <a:xfrm>
            <a:off x="1295401" y="3658731"/>
            <a:ext cx="3500780" cy="1958293"/>
          </a:xfrm>
          <a:prstGeom prst="rect">
            <a:avLst/>
          </a:prstGeom>
        </p:spPr>
      </p:pic>
    </p:spTree>
    <p:extLst>
      <p:ext uri="{BB962C8B-B14F-4D97-AF65-F5344CB8AC3E}">
        <p14:creationId xmlns:p14="http://schemas.microsoft.com/office/powerpoint/2010/main" val="22168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0983685" cy="5851628"/>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Clauses don’t always have to stand on their own. There are times when one clause is </a:t>
            </a:r>
            <a:r>
              <a:rPr lang="en-IN" sz="2000" b="0" i="0" u="none" strike="noStrike" baseline="0" dirty="0">
                <a:latin typeface="Times New Roman" panose="02020603050405020304" pitchFamily="18" charset="0"/>
              </a:rPr>
              <a:t>embedded inside another: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sentence (51) the clause </a:t>
            </a:r>
            <a:r>
              <a:rPr lang="en-US" sz="2000" b="0" i="1" u="none" strike="noStrike" baseline="0" dirty="0">
                <a:latin typeface="Times New Roman" panose="02020603050405020304" pitchFamily="18" charset="0"/>
                <a:cs typeface="Times New Roman" panose="02020603050405020304" pitchFamily="18" charset="0"/>
              </a:rPr>
              <a:t>he decked the janitor </a:t>
            </a:r>
            <a:r>
              <a:rPr lang="en-US" sz="2000" b="0" i="0" u="none" strike="noStrike" baseline="0" dirty="0">
                <a:latin typeface="Times New Roman" panose="02020603050405020304" pitchFamily="18" charset="0"/>
                <a:cs typeface="Times New Roman" panose="02020603050405020304" pitchFamily="18" charset="0"/>
              </a:rPr>
              <a:t>lies inside the larger main clause. Often embedded clauses are introduced by a complementizer like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a:latin typeface="Times New Roman" panose="02020603050405020304" pitchFamily="18" charset="0"/>
                <a:cs typeface="Times New Roman" panose="02020603050405020304" pitchFamily="18" charset="0"/>
              </a:rPr>
              <a:t>or </a:t>
            </a:r>
            <a:r>
              <a:rPr lang="en-US" sz="2000" b="0" i="1" u="none" strike="noStrike" baseline="0" dirty="0">
                <a:latin typeface="Times New Roman" panose="02020603050405020304" pitchFamily="18" charset="0"/>
                <a:cs typeface="Times New Roman" panose="02020603050405020304" pitchFamily="18" charset="0"/>
              </a:rPr>
              <a:t>if</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52) [</a:t>
            </a:r>
            <a:r>
              <a:rPr lang="en-US" sz="2000" b="0" i="0" u="none" strike="noStrike" baseline="-25000" dirty="0">
                <a:latin typeface="Times New Roman" panose="02020603050405020304" pitchFamily="18" charset="0"/>
                <a:cs typeface="Times New Roman" panose="02020603050405020304" pitchFamily="18" charset="0"/>
              </a:rPr>
              <a:t>TP</a:t>
            </a:r>
            <a:r>
              <a:rPr lang="en-US" sz="2000" b="0" i="0" u="none" strike="noStrike" baseline="0" dirty="0">
                <a:latin typeface="Times New Roman" panose="02020603050405020304" pitchFamily="18" charset="0"/>
                <a:cs typeface="Times New Roman" panose="02020603050405020304" pitchFamily="18" charset="0"/>
              </a:rPr>
              <a:t> Shawn said [</a:t>
            </a:r>
            <a:r>
              <a:rPr lang="en-US" sz="2000" b="0" i="0" u="none" strike="noStrike" baseline="-25000" dirty="0">
                <a:latin typeface="Times New Roman" panose="02020603050405020304" pitchFamily="18" charset="0"/>
                <a:cs typeface="Times New Roman" panose="02020603050405020304" pitchFamily="18" charset="0"/>
              </a:rPr>
              <a:t>CP</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25000" dirty="0">
                <a:latin typeface="Times New Roman" panose="02020603050405020304" pitchFamily="18" charset="0"/>
                <a:cs typeface="Times New Roman" panose="02020603050405020304" pitchFamily="18" charset="0"/>
              </a:rPr>
              <a:t>C </a:t>
            </a:r>
            <a:r>
              <a:rPr lang="en-US" sz="2000" b="0" i="0" u="none" strike="noStrike" baseline="0" dirty="0">
                <a:latin typeface="Times New Roman" panose="02020603050405020304" pitchFamily="18" charset="0"/>
                <a:cs typeface="Times New Roman" panose="02020603050405020304" pitchFamily="18" charset="0"/>
              </a:rPr>
              <a:t>that ] [</a:t>
            </a:r>
            <a:r>
              <a:rPr lang="en-US" sz="2000" b="0" i="0" u="none" strike="noStrike" baseline="-25000" dirty="0">
                <a:latin typeface="Times New Roman" panose="02020603050405020304" pitchFamily="18" charset="0"/>
                <a:cs typeface="Times New Roman" panose="02020603050405020304" pitchFamily="18" charset="0"/>
              </a:rPr>
              <a:t>TP</a:t>
            </a:r>
            <a:r>
              <a:rPr lang="en-US" sz="2000" b="0" i="0" u="none" strike="noStrike" baseline="0" dirty="0">
                <a:latin typeface="Times New Roman" panose="02020603050405020304" pitchFamily="18" charset="0"/>
                <a:cs typeface="Times New Roman" panose="02020603050405020304" pitchFamily="18" charset="0"/>
              </a:rPr>
              <a:t> he decked the janitor]]].</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need a special rule to introduce complementizers (C):</a:t>
            </a:r>
          </a:p>
          <a:p>
            <a:pPr algn="l"/>
            <a:r>
              <a:rPr lang="pt-BR" sz="2000" b="0" i="0" u="none" strike="noStrike" baseline="0" dirty="0">
                <a:latin typeface="Times New Roman" panose="02020603050405020304" pitchFamily="18" charset="0"/>
                <a:cs typeface="Times New Roman" panose="02020603050405020304" pitchFamily="18" charset="0"/>
              </a:rPr>
              <a:t>     53) a) CP         (C) TP</a:t>
            </a: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31</a:t>
            </a:fld>
            <a:endParaRPr lang="en-IN"/>
          </a:p>
        </p:txBody>
      </p:sp>
      <p:cxnSp>
        <p:nvCxnSpPr>
          <p:cNvPr id="2" name="Straight Arrow Connector 1">
            <a:extLst>
              <a:ext uri="{FF2B5EF4-FFF2-40B4-BE49-F238E27FC236}">
                <a16:creationId xmlns:a16="http://schemas.microsoft.com/office/drawing/2014/main" id="{EDEBBC10-F883-F554-1BA3-B5EF80F19389}"/>
              </a:ext>
            </a:extLst>
          </p:cNvPr>
          <p:cNvCxnSpPr>
            <a:cxnSpLocks/>
          </p:cNvCxnSpPr>
          <p:nvPr/>
        </p:nvCxnSpPr>
        <p:spPr>
          <a:xfrm>
            <a:off x="2427518" y="290648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11D655C7-05FD-AA7C-D863-442C0D1765EC}"/>
              </a:ext>
            </a:extLst>
          </p:cNvPr>
          <p:cNvPicPr>
            <a:picLocks noChangeAspect="1"/>
          </p:cNvPicPr>
          <p:nvPr/>
        </p:nvPicPr>
        <p:blipFill rotWithShape="1">
          <a:blip r:embed="rId2">
            <a:extLst>
              <a:ext uri="{28A0092B-C50C-407E-A947-70E740481C1C}">
                <a14:useLocalDpi xmlns:a14="http://schemas.microsoft.com/office/drawing/2010/main" val="0"/>
              </a:ext>
            </a:extLst>
          </a:blip>
          <a:srcRect l="17947" t="17681" r="47946" b="46088"/>
          <a:stretch/>
        </p:blipFill>
        <p:spPr>
          <a:xfrm>
            <a:off x="1654627" y="3156496"/>
            <a:ext cx="5845629" cy="3260055"/>
          </a:xfrm>
          <a:prstGeom prst="rect">
            <a:avLst/>
          </a:prstGeom>
        </p:spPr>
      </p:pic>
    </p:spTree>
    <p:extLst>
      <p:ext uri="{BB962C8B-B14F-4D97-AF65-F5344CB8AC3E}">
        <p14:creationId xmlns:p14="http://schemas.microsoft.com/office/powerpoint/2010/main" val="1043210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1800" b="0" i="0" u="none" strike="noStrike" baseline="0" dirty="0">
                <a:latin typeface="Times New Roman" panose="02020603050405020304" pitchFamily="18" charset="0"/>
              </a:rPr>
              <a:t>sentence like </a:t>
            </a:r>
            <a:r>
              <a:rPr lang="en-US" sz="1800" b="0" i="1" u="none" strike="noStrike" baseline="0" dirty="0">
                <a:latin typeface="Times New Roman" panose="02020603050405020304" pitchFamily="18" charset="0"/>
              </a:rPr>
              <a:t>Shawna said she decked the janitor </a:t>
            </a:r>
            <a:r>
              <a:rPr lang="en-US" sz="1800" b="0" i="0" u="none" strike="noStrike" baseline="0" dirty="0">
                <a:latin typeface="Times New Roman" panose="02020603050405020304" pitchFamily="18" charset="0"/>
              </a:rPr>
              <a:t>will have a CP in it even though there is no</a:t>
            </a:r>
          </a:p>
          <a:p>
            <a:pPr algn="l"/>
            <a:r>
              <a:rPr lang="en-IN" sz="1800" b="0" i="0" u="none" strike="noStrike" baseline="0" dirty="0">
                <a:latin typeface="Times New Roman" panose="02020603050405020304" pitchFamily="18" charset="0"/>
              </a:rPr>
              <a:t>complementizer </a:t>
            </a:r>
            <a:r>
              <a:rPr lang="en-IN" sz="1800" b="0" i="1" u="none" strike="noStrike" baseline="0" dirty="0">
                <a:latin typeface="Times New Roman" panose="02020603050405020304" pitchFamily="18" charset="0"/>
              </a:rPr>
              <a:t>that.</a:t>
            </a:r>
          </a:p>
          <a:p>
            <a:pPr algn="l"/>
            <a:endParaRPr lang="en-IN" sz="1800" i="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32</a:t>
            </a:fld>
            <a:endParaRPr lang="en-IN"/>
          </a:p>
        </p:txBody>
      </p:sp>
      <p:pic>
        <p:nvPicPr>
          <p:cNvPr id="7" name="Picture 6">
            <a:extLst>
              <a:ext uri="{FF2B5EF4-FFF2-40B4-BE49-F238E27FC236}">
                <a16:creationId xmlns:a16="http://schemas.microsoft.com/office/drawing/2014/main" id="{FBF9DF5E-F44A-C04B-90BD-C5EF0FFBC3E4}"/>
              </a:ext>
            </a:extLst>
          </p:cNvPr>
          <p:cNvPicPr>
            <a:picLocks noChangeAspect="1"/>
          </p:cNvPicPr>
          <p:nvPr/>
        </p:nvPicPr>
        <p:blipFill rotWithShape="1">
          <a:blip r:embed="rId2">
            <a:extLst>
              <a:ext uri="{28A0092B-C50C-407E-A947-70E740481C1C}">
                <a14:useLocalDpi xmlns:a14="http://schemas.microsoft.com/office/drawing/2010/main" val="0"/>
              </a:ext>
            </a:extLst>
          </a:blip>
          <a:srcRect l="20089" t="15306" r="55000" b="55782"/>
          <a:stretch/>
        </p:blipFill>
        <p:spPr>
          <a:xfrm>
            <a:off x="1469572" y="1562100"/>
            <a:ext cx="6127822" cy="3733800"/>
          </a:xfrm>
          <a:prstGeom prst="rect">
            <a:avLst/>
          </a:prstGeom>
        </p:spPr>
      </p:pic>
    </p:spTree>
    <p:extLst>
      <p:ext uri="{BB962C8B-B14F-4D97-AF65-F5344CB8AC3E}">
        <p14:creationId xmlns:p14="http://schemas.microsoft.com/office/powerpoint/2010/main" val="3653713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2542" cy="579142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Embedded clauses appear in a variety of positions. In (54), the embedded clause appears in essentially the same slot as the direct object. </a:t>
            </a:r>
          </a:p>
          <a:p>
            <a:pPr algn="l"/>
            <a:r>
              <a:rPr lang="en-US" sz="2000" b="0" i="0" u="none" strike="noStrike" baseline="0" dirty="0">
                <a:latin typeface="Times New Roman" panose="02020603050405020304" pitchFamily="18" charset="0"/>
                <a:cs typeface="Times New Roman" panose="02020603050405020304" pitchFamily="18" charset="0"/>
              </a:rPr>
              <a:t>Embedded clauses can also appear in subject position: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1800" b="0" i="0" u="none" strike="noStrike" baseline="0" dirty="0">
                <a:latin typeface="Palatino-Roman"/>
              </a:rPr>
              <a:t>             55) [</a:t>
            </a:r>
            <a:r>
              <a:rPr lang="en-US" sz="1800" b="0" i="0" u="none" strike="noStrike" baseline="-25000" dirty="0">
                <a:latin typeface="Palatino-Roman"/>
              </a:rPr>
              <a:t>TP </a:t>
            </a:r>
            <a:r>
              <a:rPr lang="en-US" sz="1800" b="0" i="0" u="none" strike="noStrike" baseline="0" dirty="0">
                <a:latin typeface="Palatino-Roman"/>
              </a:rPr>
              <a:t>[</a:t>
            </a:r>
            <a:r>
              <a:rPr lang="en-US" sz="1800" b="0" i="0" u="none" strike="noStrike" baseline="-25000" dirty="0">
                <a:latin typeface="Palatino-Roman"/>
              </a:rPr>
              <a:t>CP </a:t>
            </a:r>
            <a:r>
              <a:rPr lang="en-US" sz="1800" b="0" i="0" u="none" strike="noStrike" baseline="0" dirty="0">
                <a:latin typeface="Palatino-Roman"/>
              </a:rPr>
              <a:t>That he decked the janitor] worried Jeff].</a:t>
            </a:r>
          </a:p>
          <a:p>
            <a:pPr algn="l">
              <a:lnSpc>
                <a:spcPct val="150000"/>
              </a:lnSpc>
              <a:spcBef>
                <a:spcPts val="0"/>
              </a:spcBef>
            </a:pPr>
            <a:r>
              <a:rPr lang="fr-FR" sz="1800" b="0" i="0" u="none" strike="noStrike" baseline="0" dirty="0">
                <a:latin typeface="Palatino-Roman"/>
              </a:rPr>
              <a:t>             56) a) TP         </a:t>
            </a:r>
            <a:r>
              <a:rPr lang="fr-FR" sz="1800" b="0" i="0" u="none" strike="noStrike" baseline="0" dirty="0">
                <a:latin typeface="Symbol" panose="05050102010706020507" pitchFamily="18" charset="2"/>
              </a:rPr>
              <a:t> </a:t>
            </a:r>
            <a:r>
              <a:rPr lang="fr-FR" sz="1800" b="0" i="0" u="none" strike="noStrike" baseline="0" dirty="0">
                <a:latin typeface="Palatino-Roman"/>
              </a:rPr>
              <a:t>{NP/CP} (T) VP</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33</a:t>
            </a:fld>
            <a:endParaRPr lang="en-IN"/>
          </a:p>
        </p:txBody>
      </p:sp>
      <p:pic>
        <p:nvPicPr>
          <p:cNvPr id="7" name="Picture 6">
            <a:extLst>
              <a:ext uri="{FF2B5EF4-FFF2-40B4-BE49-F238E27FC236}">
                <a16:creationId xmlns:a16="http://schemas.microsoft.com/office/drawing/2014/main" id="{742149A5-519F-700A-4300-72B3B7CAF033}"/>
              </a:ext>
            </a:extLst>
          </p:cNvPr>
          <p:cNvPicPr>
            <a:picLocks noChangeAspect="1"/>
          </p:cNvPicPr>
          <p:nvPr/>
        </p:nvPicPr>
        <p:blipFill rotWithShape="1">
          <a:blip r:embed="rId2">
            <a:extLst>
              <a:ext uri="{28A0092B-C50C-407E-A947-70E740481C1C}">
                <a14:useLocalDpi xmlns:a14="http://schemas.microsoft.com/office/drawing/2010/main" val="0"/>
              </a:ext>
            </a:extLst>
          </a:blip>
          <a:srcRect l="21339" t="33163" r="53929" b="42177"/>
          <a:stretch/>
        </p:blipFill>
        <p:spPr>
          <a:xfrm>
            <a:off x="2024745" y="2584995"/>
            <a:ext cx="7351888" cy="3848462"/>
          </a:xfrm>
          <a:prstGeom prst="rect">
            <a:avLst/>
          </a:prstGeom>
        </p:spPr>
      </p:pic>
      <p:cxnSp>
        <p:nvCxnSpPr>
          <p:cNvPr id="8" name="Straight Arrow Connector 7">
            <a:extLst>
              <a:ext uri="{FF2B5EF4-FFF2-40B4-BE49-F238E27FC236}">
                <a16:creationId xmlns:a16="http://schemas.microsoft.com/office/drawing/2014/main" id="{A121E88D-F366-D94C-8B4F-826EB9EC053D}"/>
              </a:ext>
            </a:extLst>
          </p:cNvPr>
          <p:cNvCxnSpPr>
            <a:cxnSpLocks/>
          </p:cNvCxnSpPr>
          <p:nvPr/>
        </p:nvCxnSpPr>
        <p:spPr>
          <a:xfrm>
            <a:off x="2754089" y="2209800"/>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1522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IN" sz="2000" b="0" i="1" u="none" strike="noStrike" baseline="0" dirty="0">
                <a:latin typeface="Times New Roman" panose="02020603050405020304" pitchFamily="18" charset="0"/>
                <a:cs typeface="Times New Roman" panose="02020603050405020304" pitchFamily="18" charset="0"/>
              </a:rPr>
              <a:t>1.6 Coordination (Conjunction)</a:t>
            </a: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Coordinators like </a:t>
            </a:r>
            <a:r>
              <a:rPr lang="en-US" sz="2000" b="0" i="1" u="none" strike="noStrike" baseline="0" dirty="0">
                <a:latin typeface="Times New Roman" panose="02020603050405020304" pitchFamily="18" charset="0"/>
                <a:cs typeface="Times New Roman" panose="02020603050405020304" pitchFamily="18" charset="0"/>
              </a:rPr>
              <a:t>and</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or</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but</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nor</a:t>
            </a:r>
            <a:r>
              <a:rPr lang="en-US" sz="2000" b="0" i="0" u="none" strike="noStrike" baseline="0" dirty="0">
                <a:latin typeface="Times New Roman" panose="02020603050405020304" pitchFamily="18" charset="0"/>
                <a:cs typeface="Times New Roman" panose="02020603050405020304" pitchFamily="18" charset="0"/>
              </a:rPr>
              <a:t>, etc. joined words, phrase, clauses, and sentences. </a:t>
            </a:r>
          </a:p>
          <a:p>
            <a:pPr algn="l"/>
            <a:r>
              <a:rPr lang="en-US" sz="2000" b="0" i="0" u="none" strike="noStrike" baseline="0" dirty="0">
                <a:latin typeface="Times New Roman" panose="02020603050405020304" pitchFamily="18" charset="0"/>
                <a:cs typeface="Times New Roman" panose="02020603050405020304" pitchFamily="18" charset="0"/>
              </a:rPr>
              <a:t>60) a) the [blue </a:t>
            </a:r>
            <a:r>
              <a:rPr lang="en-US" sz="2000" b="1" i="0" u="none" strike="noStrike" baseline="0" dirty="0">
                <a:solidFill>
                  <a:srgbClr val="FF0000"/>
                </a:solidFill>
                <a:latin typeface="Times New Roman" panose="02020603050405020304" pitchFamily="18" charset="0"/>
                <a:cs typeface="Times New Roman" panose="02020603050405020304" pitchFamily="18" charset="0"/>
              </a:rPr>
              <a:t>and</a:t>
            </a:r>
            <a:r>
              <a:rPr lang="en-US" sz="2000" b="0" i="0" u="none" strike="noStrike" baseline="0" dirty="0">
                <a:latin typeface="Times New Roman" panose="02020603050405020304" pitchFamily="18" charset="0"/>
                <a:cs typeface="Times New Roman" panose="02020603050405020304" pitchFamily="18" charset="0"/>
              </a:rPr>
              <a:t> red] station wagon</a:t>
            </a:r>
          </a:p>
          <a:p>
            <a:pPr algn="l"/>
            <a:r>
              <a:rPr lang="en-US" sz="2000" b="0" i="0" u="none" strike="noStrike" baseline="0" dirty="0">
                <a:latin typeface="Times New Roman" panose="02020603050405020304" pitchFamily="18" charset="0"/>
                <a:cs typeface="Times New Roman" panose="02020603050405020304" pitchFamily="18" charset="0"/>
              </a:rPr>
              <a:t>      b) I saw [these dancers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and</a:t>
            </a:r>
            <a:r>
              <a:rPr lang="en-US" sz="2000" b="0" i="0" u="none" strike="noStrike" baseline="0" dirty="0">
                <a:latin typeface="Times New Roman" panose="02020603050405020304" pitchFamily="18" charset="0"/>
                <a:cs typeface="Times New Roman" panose="02020603050405020304" pitchFamily="18" charset="0"/>
              </a:rPr>
              <a:t> those musicians] smoking something </a:t>
            </a:r>
            <a:r>
              <a:rPr lang="en-IN" sz="2000" b="0" i="0" u="none" strike="noStrike" baseline="0" dirty="0">
                <a:latin typeface="Times New Roman" panose="02020603050405020304" pitchFamily="18" charset="0"/>
                <a:cs typeface="Times New Roman" panose="02020603050405020304" pitchFamily="18" charset="0"/>
              </a:rPr>
              <a:t>suspicious.</a:t>
            </a:r>
          </a:p>
          <a:p>
            <a:pPr algn="l"/>
            <a:r>
              <a:rPr lang="en-US" sz="2000" b="0" i="0" u="none" strike="noStrike" baseline="0" dirty="0">
                <a:latin typeface="Times New Roman" panose="02020603050405020304" pitchFamily="18" charset="0"/>
                <a:cs typeface="Times New Roman" panose="02020603050405020304" pitchFamily="18" charset="0"/>
              </a:rPr>
              <a:t>      c) I am [drinking lemonade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and</a:t>
            </a:r>
            <a:r>
              <a:rPr lang="en-US" sz="2000" b="0" i="0" u="none" strike="noStrike" baseline="0" dirty="0">
                <a:latin typeface="Times New Roman" panose="02020603050405020304" pitchFamily="18" charset="0"/>
                <a:cs typeface="Times New Roman" panose="02020603050405020304" pitchFamily="18" charset="0"/>
              </a:rPr>
              <a:t> eating a brownie].</a:t>
            </a:r>
          </a:p>
          <a:p>
            <a:pPr algn="l"/>
            <a:r>
              <a:rPr lang="en-US" sz="2000" b="0" i="0" u="none" strike="noStrike" baseline="0" dirty="0">
                <a:latin typeface="Times New Roman" panose="02020603050405020304" pitchFamily="18" charset="0"/>
                <a:cs typeface="Times New Roman" panose="02020603050405020304" pitchFamily="18" charset="0"/>
              </a:rPr>
              <a:t>      d) [I’ve lost my wallet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or</a:t>
            </a:r>
            <a:r>
              <a:rPr lang="en-US" sz="2000" b="0" i="0" u="none" strike="noStrike" baseline="0" dirty="0">
                <a:latin typeface="Times New Roman" panose="02020603050405020304" pitchFamily="18" charset="0"/>
                <a:cs typeface="Times New Roman" panose="02020603050405020304" pitchFamily="18" charset="0"/>
              </a:rPr>
              <a:t> I’ve lost my mind.]</a:t>
            </a:r>
          </a:p>
          <a:p>
            <a:pPr algn="l"/>
            <a:r>
              <a:rPr lang="en-US" sz="2000" b="0" i="0" u="none" strike="noStrike" baseline="0" dirty="0">
                <a:latin typeface="Times New Roman" panose="02020603050405020304" pitchFamily="18" charset="0"/>
                <a:cs typeface="Times New Roman" panose="02020603050405020304" pitchFamily="18" charset="0"/>
              </a:rPr>
              <a:t>      e) We went [through the woods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and</a:t>
            </a:r>
            <a:r>
              <a:rPr lang="en-US" sz="2000" b="0" i="0" u="none" strike="noStrike" baseline="0" dirty="0">
                <a:latin typeface="Times New Roman" panose="02020603050405020304" pitchFamily="18" charset="0"/>
                <a:cs typeface="Times New Roman" panose="02020603050405020304" pitchFamily="18" charset="0"/>
              </a:rPr>
              <a:t> over the bridge].</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The coordination in (a) combines two adjectives into a single modifier, (b) combines two NPs, (c) combines two VPs, (d) two sentences and (e) two PPs.</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301407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 order to draw trees with conjunction in them, we need two more rules. These rules are slightly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different than the ones we have looked at up to now. These rules are not category-specific. Instead they use a variable (X). This X can stand for N or V or A or P, etc. Just like in algebra, it is a variable that can stand for different </a:t>
            </a:r>
            <a:r>
              <a:rPr lang="en-US" sz="2000" b="0" i="0" u="none" strike="noStrike" baseline="0" dirty="0">
                <a:latin typeface="Times New Roman" panose="02020603050405020304" pitchFamily="18" charset="0"/>
                <a:cs typeface="Times New Roman" panose="02020603050405020304" pitchFamily="18" charset="0"/>
              </a:rPr>
              <a:t>categories. We need two rules, one to conjoin phrases (</a:t>
            </a:r>
            <a:r>
              <a:rPr lang="en-US" sz="2000" b="0" i="1" u="none" strike="noStrike" baseline="0" dirty="0">
                <a:latin typeface="Times New Roman" panose="02020603050405020304" pitchFamily="18" charset="0"/>
                <a:cs typeface="Times New Roman" panose="02020603050405020304" pitchFamily="18" charset="0"/>
              </a:rPr>
              <a:t>[The Flintstones] and [the Rubbles]</a:t>
            </a:r>
            <a:r>
              <a:rPr lang="en-US" sz="2000" b="0" i="0" u="none" strike="noStrike" baseline="0" dirty="0">
                <a:latin typeface="Times New Roman" panose="02020603050405020304" pitchFamily="18" charset="0"/>
                <a:cs typeface="Times New Roman" panose="02020603050405020304" pitchFamily="18" charset="0"/>
              </a:rPr>
              <a:t>) and one to conjoin words (</a:t>
            </a:r>
            <a:r>
              <a:rPr lang="en-US" sz="2000" b="0" i="1" u="none" strike="noStrike" baseline="0" dirty="0">
                <a:latin typeface="Times New Roman" panose="02020603050405020304" pitchFamily="18" charset="0"/>
                <a:cs typeface="Times New Roman" panose="02020603050405020304" pitchFamily="18" charset="0"/>
              </a:rPr>
              <a:t>the [dancer] and [singer]</a:t>
            </a:r>
            <a:r>
              <a:rPr lang="en-US" sz="2000" b="0" i="0" u="none" strike="noStrike" baseline="0" dirty="0">
                <a:latin typeface="Times New Roman" panose="02020603050405020304" pitchFamily="18" charset="0"/>
                <a:cs typeface="Times New Roman" panose="02020603050405020304" pitchFamily="18" charset="0"/>
              </a:rPr>
              <a:t>):</a:t>
            </a:r>
          </a:p>
          <a:p>
            <a:pPr algn="l"/>
            <a:r>
              <a:rPr lang="pt-BR" sz="2000" b="0" i="0" u="none" strike="noStrike" baseline="0" dirty="0">
                <a:latin typeface="Times New Roman" panose="02020603050405020304" pitchFamily="18" charset="0"/>
                <a:cs typeface="Times New Roman" panose="02020603050405020304" pitchFamily="18" charset="0"/>
              </a:rPr>
              <a:t>      61) a) XP        XP conj XP</a:t>
            </a:r>
          </a:p>
          <a:p>
            <a:pPr algn="l"/>
            <a:r>
              <a:rPr lang="en-IN" sz="2000" b="0" i="0" u="none" strike="noStrike" baseline="0" dirty="0">
                <a:latin typeface="Times New Roman" panose="02020603050405020304" pitchFamily="18" charset="0"/>
                <a:cs typeface="Times New Roman" panose="02020603050405020304" pitchFamily="18" charset="0"/>
              </a:rPr>
              <a:t>            b) X          </a:t>
            </a:r>
            <a:r>
              <a:rPr lang="en-IN" sz="2000" b="0" i="0" u="none" strike="noStrike" baseline="0" dirty="0" err="1">
                <a:latin typeface="Times New Roman" panose="02020603050405020304" pitchFamily="18" charset="0"/>
                <a:cs typeface="Times New Roman" panose="02020603050405020304" pitchFamily="18" charset="0"/>
              </a:rPr>
              <a:t>X</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conj</a:t>
            </a:r>
            <a:r>
              <a:rPr lang="en-IN" sz="2000" b="0" i="0" u="none" strike="noStrike" baseline="0" dirty="0">
                <a:latin typeface="Times New Roman" panose="02020603050405020304" pitchFamily="18" charset="0"/>
                <a:cs typeface="Times New Roman" panose="02020603050405020304" pitchFamily="18" charset="0"/>
              </a:rPr>
              <a:t> X</a:t>
            </a:r>
          </a:p>
          <a:p>
            <a:pPr algn="l"/>
            <a:r>
              <a:rPr lang="en-US" sz="2000" b="0" i="0" u="none" strike="noStrike" baseline="0" dirty="0">
                <a:latin typeface="Times New Roman" panose="02020603050405020304" pitchFamily="18" charset="0"/>
                <a:cs typeface="Times New Roman" panose="02020603050405020304" pitchFamily="18" charset="0"/>
              </a:rPr>
              <a:t>These result in trees like the following for the phrases and sentences in (60).</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35</a:t>
            </a:fld>
            <a:endParaRPr lang="en-IN"/>
          </a:p>
        </p:txBody>
      </p:sp>
      <p:cxnSp>
        <p:nvCxnSpPr>
          <p:cNvPr id="2" name="Straight Arrow Connector 1">
            <a:extLst>
              <a:ext uri="{FF2B5EF4-FFF2-40B4-BE49-F238E27FC236}">
                <a16:creationId xmlns:a16="http://schemas.microsoft.com/office/drawing/2014/main" id="{08D5B6F0-65F6-DE34-0F61-309FF3BD5FE5}"/>
              </a:ext>
            </a:extLst>
          </p:cNvPr>
          <p:cNvCxnSpPr>
            <a:cxnSpLocks/>
          </p:cNvCxnSpPr>
          <p:nvPr/>
        </p:nvCxnSpPr>
        <p:spPr>
          <a:xfrm>
            <a:off x="2438403" y="3113314"/>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AD105E0-F27D-95D8-ED2A-FC3C9B4C5BB3}"/>
              </a:ext>
            </a:extLst>
          </p:cNvPr>
          <p:cNvCxnSpPr>
            <a:cxnSpLocks/>
          </p:cNvCxnSpPr>
          <p:nvPr/>
        </p:nvCxnSpPr>
        <p:spPr>
          <a:xfrm>
            <a:off x="2438403" y="3472544"/>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265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36</a:t>
            </a:fld>
            <a:endParaRPr lang="en-IN"/>
          </a:p>
        </p:txBody>
      </p:sp>
      <p:pic>
        <p:nvPicPr>
          <p:cNvPr id="4" name="Picture 3">
            <a:extLst>
              <a:ext uri="{FF2B5EF4-FFF2-40B4-BE49-F238E27FC236}">
                <a16:creationId xmlns:a16="http://schemas.microsoft.com/office/drawing/2014/main" id="{04B6E7D6-0037-D2C7-B0CB-6216225435BC}"/>
              </a:ext>
            </a:extLst>
          </p:cNvPr>
          <p:cNvPicPr>
            <a:picLocks noChangeAspect="1"/>
          </p:cNvPicPr>
          <p:nvPr/>
        </p:nvPicPr>
        <p:blipFill rotWithShape="1">
          <a:blip r:embed="rId2">
            <a:extLst>
              <a:ext uri="{28A0092B-C50C-407E-A947-70E740481C1C}">
                <a14:useLocalDpi xmlns:a14="http://schemas.microsoft.com/office/drawing/2010/main" val="0"/>
              </a:ext>
            </a:extLst>
          </a:blip>
          <a:srcRect l="20001" t="16326" r="55089" b="44558"/>
          <a:stretch/>
        </p:blipFill>
        <p:spPr>
          <a:xfrm>
            <a:off x="1817913" y="1026120"/>
            <a:ext cx="5987143" cy="4935639"/>
          </a:xfrm>
          <a:prstGeom prst="rect">
            <a:avLst/>
          </a:prstGeom>
        </p:spPr>
      </p:pic>
    </p:spTree>
    <p:extLst>
      <p:ext uri="{BB962C8B-B14F-4D97-AF65-F5344CB8AC3E}">
        <p14:creationId xmlns:p14="http://schemas.microsoft.com/office/powerpoint/2010/main" val="1808773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37</a:t>
            </a:fld>
            <a:endParaRPr lang="en-IN"/>
          </a:p>
        </p:txBody>
      </p:sp>
      <p:pic>
        <p:nvPicPr>
          <p:cNvPr id="4" name="Picture 3">
            <a:extLst>
              <a:ext uri="{FF2B5EF4-FFF2-40B4-BE49-F238E27FC236}">
                <a16:creationId xmlns:a16="http://schemas.microsoft.com/office/drawing/2014/main" id="{032137FD-633A-2B1B-74CC-D7BE117470AE}"/>
              </a:ext>
            </a:extLst>
          </p:cNvPr>
          <p:cNvPicPr>
            <a:picLocks noChangeAspect="1"/>
          </p:cNvPicPr>
          <p:nvPr/>
        </p:nvPicPr>
        <p:blipFill rotWithShape="1">
          <a:blip r:embed="rId2">
            <a:extLst>
              <a:ext uri="{28A0092B-C50C-407E-A947-70E740481C1C}">
                <a14:useLocalDpi xmlns:a14="http://schemas.microsoft.com/office/drawing/2010/main" val="0"/>
              </a:ext>
            </a:extLst>
          </a:blip>
          <a:srcRect l="25714" t="21938" r="55268" b="48300"/>
          <a:stretch/>
        </p:blipFill>
        <p:spPr>
          <a:xfrm>
            <a:off x="2166258" y="920301"/>
            <a:ext cx="6106885" cy="5017397"/>
          </a:xfrm>
          <a:prstGeom prst="rect">
            <a:avLst/>
          </a:prstGeom>
        </p:spPr>
      </p:pic>
    </p:spTree>
    <p:extLst>
      <p:ext uri="{BB962C8B-B14F-4D97-AF65-F5344CB8AC3E}">
        <p14:creationId xmlns:p14="http://schemas.microsoft.com/office/powerpoint/2010/main" val="154189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i="0" u="none" strike="noStrike" baseline="0" dirty="0">
                <a:latin typeface="Times New Roman" panose="02020603050405020304" pitchFamily="18" charset="0"/>
              </a:rPr>
              <a:t>We can </a:t>
            </a:r>
            <a:r>
              <a:rPr lang="en-US" sz="2000" b="0" i="0" u="none" strike="noStrike" baseline="0" dirty="0" err="1">
                <a:latin typeface="Times New Roman" panose="02020603050405020304" pitchFamily="18" charset="0"/>
              </a:rPr>
              <a:t>summarise</a:t>
            </a:r>
            <a:r>
              <a:rPr lang="en-US" sz="2000" b="0" i="0" u="none" strike="noStrike" baseline="0" dirty="0">
                <a:latin typeface="Times New Roman" panose="02020603050405020304" pitchFamily="18" charset="0"/>
              </a:rPr>
              <a:t> the final form of each of the rules here:</a:t>
            </a:r>
          </a:p>
          <a:p>
            <a:pPr marL="457200" indent="-457200" algn="l">
              <a:buAutoNum type="alphaLcParenR"/>
            </a:pPr>
            <a:r>
              <a:rPr lang="en-IN" sz="2000" dirty="0">
                <a:latin typeface="Times New Roman" panose="02020603050405020304" pitchFamily="18" charset="0"/>
              </a:rPr>
              <a:t>S</a:t>
            </a:r>
            <a:r>
              <a:rPr lang="en-IN" sz="2000" b="0" i="0" u="none" strike="noStrike" baseline="0" dirty="0">
                <a:latin typeface="Times New Roman" panose="02020603050405020304" pitchFamily="18" charset="0"/>
              </a:rPr>
              <a:t>          NP  VP</a:t>
            </a:r>
          </a:p>
          <a:p>
            <a:pPr marL="457200" indent="-457200" algn="l">
              <a:buAutoNum type="alphaLcParenR"/>
            </a:pPr>
            <a:r>
              <a:rPr lang="en-IN" sz="2000" dirty="0">
                <a:latin typeface="Times New Roman" panose="02020603050405020304" pitchFamily="18" charset="0"/>
              </a:rPr>
              <a:t>CP        </a:t>
            </a:r>
            <a:r>
              <a:rPr lang="en-IN" sz="2000" b="0" i="0" u="none" strike="noStrike" baseline="0" dirty="0">
                <a:latin typeface="Times New Roman" panose="02020603050405020304" pitchFamily="18" charset="0"/>
              </a:rPr>
              <a:t>(C) TP</a:t>
            </a:r>
          </a:p>
          <a:p>
            <a:pPr marL="457200" indent="-457200" algn="l">
              <a:buAutoNum type="alphaLcParenR" startAt="2"/>
            </a:pPr>
            <a:r>
              <a:rPr lang="en-IN" sz="2000" b="0" i="0" u="none" strike="noStrike" baseline="0" dirty="0">
                <a:latin typeface="Times New Roman" panose="02020603050405020304" pitchFamily="18" charset="0"/>
              </a:rPr>
              <a:t>TP         {NP/CP} (T) VP</a:t>
            </a:r>
          </a:p>
          <a:p>
            <a:pPr marL="457200" indent="-457200" algn="l">
              <a:buAutoNum type="alphaLcParenR" startAt="2"/>
            </a:pPr>
            <a:r>
              <a:rPr lang="en-IN" sz="2000" b="0" i="0" u="none" strike="noStrike" baseline="0" dirty="0">
                <a:latin typeface="Times New Roman" panose="02020603050405020304" pitchFamily="18" charset="0"/>
              </a:rPr>
              <a:t>VP          (</a:t>
            </a: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 V (NP) ({NP/CP}) (</a:t>
            </a: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 (PP+) (</a:t>
            </a: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a:t>
            </a:r>
          </a:p>
          <a:p>
            <a:pPr marL="457200" indent="-457200" algn="l">
              <a:buAutoNum type="alphaLcParenR" startAt="2"/>
            </a:pPr>
            <a:r>
              <a:rPr lang="en-IN" sz="2000" b="0" i="0" u="none" strike="noStrike" baseline="0" dirty="0">
                <a:latin typeface="Times New Roman" panose="02020603050405020304" pitchFamily="18" charset="0"/>
              </a:rPr>
              <a:t>NP         (D) (AdjP+) N (PP+) (CP)</a:t>
            </a:r>
          </a:p>
          <a:p>
            <a:pPr marL="457200" indent="-457200" algn="l">
              <a:buAutoNum type="alphaLcParenR" startAt="2"/>
            </a:pPr>
            <a:r>
              <a:rPr lang="en-IN" sz="2000" b="0" i="0" u="none" strike="noStrike" baseline="0" dirty="0">
                <a:latin typeface="Times New Roman" panose="02020603050405020304" pitchFamily="18" charset="0"/>
              </a:rPr>
              <a:t>PP          P(NP)</a:t>
            </a:r>
          </a:p>
          <a:p>
            <a:pPr marL="457200" indent="-457200" algn="l">
              <a:buAutoNum type="alphaLcParenR" startAt="2"/>
            </a:pPr>
            <a:r>
              <a:rPr lang="en-IN" sz="2000" b="0" i="0" u="none" strike="noStrike" baseline="0" dirty="0">
                <a:latin typeface="Times New Roman" panose="02020603050405020304" pitchFamily="18" charset="0"/>
              </a:rPr>
              <a:t>AdjP         (</a:t>
            </a: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 </a:t>
            </a:r>
            <a:r>
              <a:rPr lang="en-IN" sz="2000" b="0" i="0" u="none" strike="noStrike" baseline="0" dirty="0" err="1">
                <a:latin typeface="Times New Roman" panose="02020603050405020304" pitchFamily="18" charset="0"/>
              </a:rPr>
              <a:t>Adj</a:t>
            </a:r>
            <a:r>
              <a:rPr lang="en-IN" sz="2000" b="0" i="0" u="none" strike="noStrike" baseline="0" dirty="0">
                <a:latin typeface="Times New Roman" panose="02020603050405020304" pitchFamily="18" charset="0"/>
              </a:rPr>
              <a:t> </a:t>
            </a:r>
          </a:p>
          <a:p>
            <a:pPr marL="457200" indent="-457200" algn="l">
              <a:buAutoNum type="alphaLcParenR" startAt="2"/>
            </a:pP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          (</a:t>
            </a: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 Adv </a:t>
            </a:r>
          </a:p>
          <a:p>
            <a:pPr marL="457200" indent="-457200" algn="l">
              <a:buAutoNum type="alphaLcParenR" startAt="2"/>
            </a:pPr>
            <a:r>
              <a:rPr lang="en-IN" sz="2000" b="0" i="0" u="none" strike="noStrike" baseline="0" dirty="0">
                <a:latin typeface="Times New Roman" panose="02020603050405020304" pitchFamily="18" charset="0"/>
              </a:rPr>
              <a:t>XP           </a:t>
            </a:r>
            <a:r>
              <a:rPr lang="en-IN" sz="2000" b="0" i="0" u="none" strike="noStrike" baseline="0" dirty="0" err="1">
                <a:latin typeface="Times New Roman" panose="02020603050405020304" pitchFamily="18" charset="0"/>
              </a:rPr>
              <a:t>XP</a:t>
            </a:r>
            <a:r>
              <a:rPr lang="en-IN" sz="2000" b="0" i="0" u="none" strike="noStrike" baseline="0" dirty="0">
                <a:latin typeface="Times New Roman" panose="02020603050405020304" pitchFamily="18" charset="0"/>
              </a:rPr>
              <a:t> </a:t>
            </a:r>
            <a:r>
              <a:rPr lang="en-IN" sz="2000" b="0" i="0" u="none" strike="noStrike" baseline="0" dirty="0" err="1">
                <a:latin typeface="Times New Roman" panose="02020603050405020304" pitchFamily="18" charset="0"/>
              </a:rPr>
              <a:t>conj</a:t>
            </a:r>
            <a:r>
              <a:rPr lang="en-IN" sz="2000" b="0" i="0" u="none" strike="noStrike" baseline="0" dirty="0">
                <a:latin typeface="Times New Roman" panose="02020603050405020304" pitchFamily="18" charset="0"/>
              </a:rPr>
              <a:t> XP</a:t>
            </a:r>
          </a:p>
          <a:p>
            <a:pPr marL="457200" indent="-457200" algn="l">
              <a:buAutoNum type="alphaLcParenR" startAt="2"/>
            </a:pPr>
            <a:r>
              <a:rPr lang="en-IN" sz="2000" b="0" i="0" u="none" strike="noStrike" baseline="0" dirty="0">
                <a:latin typeface="Times New Roman" panose="02020603050405020304" pitchFamily="18" charset="0"/>
              </a:rPr>
              <a:t>X            </a:t>
            </a:r>
            <a:r>
              <a:rPr lang="en-IN" sz="2000" b="0" i="0" u="none" strike="noStrike" baseline="0" dirty="0" err="1">
                <a:latin typeface="Times New Roman" panose="02020603050405020304" pitchFamily="18" charset="0"/>
              </a:rPr>
              <a:t>X</a:t>
            </a:r>
            <a:r>
              <a:rPr lang="en-IN" sz="2000" b="0" i="0" u="none" strike="noStrike" baseline="0" dirty="0">
                <a:latin typeface="Times New Roman" panose="02020603050405020304" pitchFamily="18" charset="0"/>
              </a:rPr>
              <a:t>   </a:t>
            </a:r>
            <a:r>
              <a:rPr lang="en-IN" sz="2000" b="0" i="0" u="none" strike="noStrike" baseline="0" dirty="0" err="1">
                <a:latin typeface="Times New Roman" panose="02020603050405020304" pitchFamily="18" charset="0"/>
              </a:rPr>
              <a:t>conj</a:t>
            </a:r>
            <a:r>
              <a:rPr lang="en-IN" sz="2000" b="0" i="0" u="none" strike="noStrike" baseline="0" dirty="0">
                <a:latin typeface="Times New Roman" panose="02020603050405020304" pitchFamily="18" charset="0"/>
              </a:rPr>
              <a:t>  X</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38</a:t>
            </a:fld>
            <a:endParaRPr lang="en-IN"/>
          </a:p>
        </p:txBody>
      </p:sp>
      <p:cxnSp>
        <p:nvCxnSpPr>
          <p:cNvPr id="2" name="Straight Arrow Connector 1">
            <a:extLst>
              <a:ext uri="{FF2B5EF4-FFF2-40B4-BE49-F238E27FC236}">
                <a16:creationId xmlns:a16="http://schemas.microsoft.com/office/drawing/2014/main" id="{9984D65C-700D-5FF1-C92C-43E41EC9B97F}"/>
              </a:ext>
            </a:extLst>
          </p:cNvPr>
          <p:cNvCxnSpPr>
            <a:cxnSpLocks/>
          </p:cNvCxnSpPr>
          <p:nvPr/>
        </p:nvCxnSpPr>
        <p:spPr>
          <a:xfrm>
            <a:off x="1817917" y="113211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77498818-521C-CD60-51F8-B5117749D9F2}"/>
              </a:ext>
            </a:extLst>
          </p:cNvPr>
          <p:cNvCxnSpPr>
            <a:cxnSpLocks/>
          </p:cNvCxnSpPr>
          <p:nvPr/>
        </p:nvCxnSpPr>
        <p:spPr>
          <a:xfrm>
            <a:off x="1839688" y="1502228"/>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CD910E5F-319C-22F9-BC9C-26D35B364205}"/>
              </a:ext>
            </a:extLst>
          </p:cNvPr>
          <p:cNvCxnSpPr>
            <a:cxnSpLocks/>
          </p:cNvCxnSpPr>
          <p:nvPr/>
        </p:nvCxnSpPr>
        <p:spPr>
          <a:xfrm>
            <a:off x="1894117" y="194854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F8178F0-C1A6-FD00-9EEE-BA753A064953}"/>
              </a:ext>
            </a:extLst>
          </p:cNvPr>
          <p:cNvCxnSpPr>
            <a:cxnSpLocks/>
          </p:cNvCxnSpPr>
          <p:nvPr/>
        </p:nvCxnSpPr>
        <p:spPr>
          <a:xfrm>
            <a:off x="1915888" y="232954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A065182-F5F6-1E6E-2701-626780D01BD7}"/>
              </a:ext>
            </a:extLst>
          </p:cNvPr>
          <p:cNvCxnSpPr>
            <a:cxnSpLocks/>
          </p:cNvCxnSpPr>
          <p:nvPr/>
        </p:nvCxnSpPr>
        <p:spPr>
          <a:xfrm>
            <a:off x="1894117" y="2732315"/>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17BEB9E-278E-1A84-F4F8-C82BC6C44D92}"/>
              </a:ext>
            </a:extLst>
          </p:cNvPr>
          <p:cNvCxnSpPr>
            <a:cxnSpLocks/>
          </p:cNvCxnSpPr>
          <p:nvPr/>
        </p:nvCxnSpPr>
        <p:spPr>
          <a:xfrm>
            <a:off x="1926777" y="3113315"/>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6B07D72-E9C2-964C-B8C0-A3C99BCD0C04}"/>
              </a:ext>
            </a:extLst>
          </p:cNvPr>
          <p:cNvCxnSpPr>
            <a:cxnSpLocks/>
          </p:cNvCxnSpPr>
          <p:nvPr/>
        </p:nvCxnSpPr>
        <p:spPr>
          <a:xfrm>
            <a:off x="2166261" y="352697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344200B-90D8-0629-2689-1D3E500D0BF2}"/>
              </a:ext>
            </a:extLst>
          </p:cNvPr>
          <p:cNvCxnSpPr>
            <a:cxnSpLocks/>
          </p:cNvCxnSpPr>
          <p:nvPr/>
        </p:nvCxnSpPr>
        <p:spPr>
          <a:xfrm>
            <a:off x="1992089" y="3973287"/>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554D9FB-495E-5E5D-0FE3-D421236372D7}"/>
              </a:ext>
            </a:extLst>
          </p:cNvPr>
          <p:cNvCxnSpPr>
            <a:cxnSpLocks/>
          </p:cNvCxnSpPr>
          <p:nvPr/>
        </p:nvCxnSpPr>
        <p:spPr>
          <a:xfrm>
            <a:off x="1926777" y="4397829"/>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0940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i="0" u="none" strike="noStrike" baseline="0" dirty="0">
                <a:latin typeface="Times New Roman" panose="02020603050405020304" pitchFamily="18" charset="0"/>
              </a:rPr>
              <a:t>In short, depending on the sentence, we can have</a:t>
            </a:r>
          </a:p>
          <a:p>
            <a:pPr marL="457200" indent="-457200" algn="l">
              <a:buAutoNum type="alphaLcParenR"/>
            </a:pPr>
            <a:r>
              <a:rPr lang="en-IN" sz="2000" dirty="0">
                <a:latin typeface="Times New Roman" panose="02020603050405020304" pitchFamily="18" charset="0"/>
              </a:rPr>
              <a:t>S</a:t>
            </a:r>
            <a:r>
              <a:rPr lang="en-IN" sz="2000" b="0" i="0" u="none" strike="noStrike" baseline="0" dirty="0">
                <a:latin typeface="Times New Roman" panose="02020603050405020304" pitchFamily="18" charset="0"/>
              </a:rPr>
              <a:t>          NP  VP</a:t>
            </a:r>
          </a:p>
          <a:p>
            <a:pPr marL="457200" indent="-457200" algn="l">
              <a:buAutoNum type="alphaLcParenR"/>
            </a:pPr>
            <a:r>
              <a:rPr lang="en-IN" sz="2000" dirty="0">
                <a:latin typeface="Times New Roman" panose="02020603050405020304" pitchFamily="18" charset="0"/>
              </a:rPr>
              <a:t>NP        Det</a:t>
            </a:r>
            <a:r>
              <a:rPr lang="en-IN" sz="2000" b="0" i="0" u="none" strike="noStrike" baseline="0" dirty="0">
                <a:latin typeface="Times New Roman" panose="02020603050405020304" pitchFamily="18" charset="0"/>
              </a:rPr>
              <a:t>   N</a:t>
            </a:r>
          </a:p>
          <a:p>
            <a:pPr marL="457200" indent="-457200" algn="l">
              <a:buAutoNum type="alphaLcParenR" startAt="2"/>
            </a:pPr>
            <a:r>
              <a:rPr lang="en-IN" sz="2000" dirty="0">
                <a:latin typeface="Times New Roman" panose="02020603050405020304" pitchFamily="18" charset="0"/>
              </a:rPr>
              <a:t>V</a:t>
            </a:r>
            <a:r>
              <a:rPr lang="en-IN" sz="2000" b="0" i="0" u="none" strike="noStrike" baseline="0" dirty="0">
                <a:latin typeface="Times New Roman" panose="02020603050405020304" pitchFamily="18" charset="0"/>
              </a:rPr>
              <a:t>P         Aux   Main</a:t>
            </a:r>
          </a:p>
          <a:p>
            <a:pPr marL="457200" indent="-457200" algn="l">
              <a:buAutoNum type="alphaLcParenR" startAt="2"/>
            </a:pPr>
            <a:r>
              <a:rPr lang="en-IN" sz="2000" b="1" dirty="0">
                <a:latin typeface="Times New Roman" panose="02020603050405020304" pitchFamily="18" charset="0"/>
              </a:rPr>
              <a:t>Aux</a:t>
            </a:r>
            <a:r>
              <a:rPr lang="en-IN" sz="2000" b="1" i="0" u="none" strike="noStrike" baseline="0" dirty="0">
                <a:latin typeface="Times New Roman" panose="02020603050405020304" pitchFamily="18" charset="0"/>
              </a:rPr>
              <a:t>          Tense  _</a:t>
            </a:r>
            <a:r>
              <a:rPr lang="en-IN" sz="2000" b="1" i="0" u="none" strike="noStrike" baseline="0" dirty="0" err="1">
                <a:latin typeface="Times New Roman" panose="02020603050405020304" pitchFamily="18" charset="0"/>
              </a:rPr>
              <a:t>past_progressive</a:t>
            </a:r>
            <a:endParaRPr lang="en-IN" sz="2000" b="1" i="0" u="none" strike="noStrike" baseline="0" dirty="0">
              <a:latin typeface="Times New Roman" panose="02020603050405020304" pitchFamily="18" charset="0"/>
            </a:endParaRPr>
          </a:p>
          <a:p>
            <a:pPr marL="457200" indent="-457200" algn="l">
              <a:buAutoNum type="alphaLcParenR" startAt="2"/>
            </a:pPr>
            <a:r>
              <a:rPr lang="en-IN" sz="2000" b="0" i="0" u="none" strike="noStrike" baseline="0" dirty="0">
                <a:latin typeface="Times New Roman" panose="02020603050405020304" pitchFamily="18" charset="0"/>
              </a:rPr>
              <a:t>PP          P  NP</a:t>
            </a:r>
          </a:p>
          <a:p>
            <a:pPr marL="457200" indent="-457200" algn="l">
              <a:buAutoNum type="alphaLcParenR" startAt="2"/>
            </a:pPr>
            <a:r>
              <a:rPr lang="en-IN" sz="2000" b="0" i="0" u="none" strike="noStrike" baseline="0" dirty="0">
                <a:latin typeface="Times New Roman" panose="02020603050405020304" pitchFamily="18" charset="0"/>
              </a:rPr>
              <a:t>AdjP            (</a:t>
            </a: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 </a:t>
            </a:r>
            <a:r>
              <a:rPr lang="en-IN" sz="2000" b="0" i="0" u="none" strike="noStrike" baseline="0" dirty="0" err="1">
                <a:latin typeface="Times New Roman" panose="02020603050405020304" pitchFamily="18" charset="0"/>
              </a:rPr>
              <a:t>Adj</a:t>
            </a:r>
            <a:r>
              <a:rPr lang="en-IN" sz="2000" b="0" i="0" u="none" strike="noStrike" baseline="0" dirty="0">
                <a:latin typeface="Times New Roman" panose="02020603050405020304" pitchFamily="18" charset="0"/>
              </a:rPr>
              <a:t> </a:t>
            </a:r>
          </a:p>
          <a:p>
            <a:pPr marL="457200" indent="-457200" algn="l">
              <a:buAutoNum type="alphaLcParenR" startAt="2"/>
            </a:pP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          (</a:t>
            </a:r>
            <a:r>
              <a:rPr lang="en-IN" sz="2000" b="0" i="0" u="none" strike="noStrike" baseline="0" dirty="0" err="1">
                <a:latin typeface="Times New Roman" panose="02020603050405020304" pitchFamily="18" charset="0"/>
              </a:rPr>
              <a:t>AdvP</a:t>
            </a:r>
            <a:r>
              <a:rPr lang="en-IN" sz="2000" b="0" i="0" u="none" strike="noStrike" baseline="0" dirty="0">
                <a:latin typeface="Times New Roman" panose="02020603050405020304" pitchFamily="18" charset="0"/>
              </a:rPr>
              <a:t>) Adv </a:t>
            </a:r>
          </a:p>
          <a:p>
            <a:pPr marL="457200" indent="-457200" algn="l">
              <a:buAutoNum type="alphaLcParenR" startAt="2"/>
            </a:pPr>
            <a:r>
              <a:rPr lang="en-IN" sz="2000" b="0" i="0" u="none" strike="noStrike" baseline="0" dirty="0">
                <a:latin typeface="Times New Roman" panose="02020603050405020304" pitchFamily="18" charset="0"/>
              </a:rPr>
              <a:t>XP           </a:t>
            </a:r>
            <a:r>
              <a:rPr lang="en-IN" sz="2000" b="0" i="0" u="none" strike="noStrike" baseline="0" dirty="0" err="1">
                <a:latin typeface="Times New Roman" panose="02020603050405020304" pitchFamily="18" charset="0"/>
              </a:rPr>
              <a:t>XP</a:t>
            </a:r>
            <a:r>
              <a:rPr lang="en-IN" sz="2000" b="0" i="0" u="none" strike="noStrike" baseline="0" dirty="0">
                <a:latin typeface="Times New Roman" panose="02020603050405020304" pitchFamily="18" charset="0"/>
              </a:rPr>
              <a:t> </a:t>
            </a:r>
            <a:r>
              <a:rPr lang="en-IN" sz="2000" b="0" i="0" u="none" strike="noStrike" baseline="0" dirty="0" err="1">
                <a:latin typeface="Times New Roman" panose="02020603050405020304" pitchFamily="18" charset="0"/>
              </a:rPr>
              <a:t>conj</a:t>
            </a:r>
            <a:r>
              <a:rPr lang="en-IN" sz="2000" b="0" i="0" u="none" strike="noStrike" baseline="0" dirty="0">
                <a:latin typeface="Times New Roman" panose="02020603050405020304" pitchFamily="18" charset="0"/>
              </a:rPr>
              <a:t> XP</a:t>
            </a:r>
          </a:p>
          <a:p>
            <a:pPr marL="457200" indent="-457200" algn="l">
              <a:buAutoNum type="alphaLcParenR" startAt="2"/>
            </a:pPr>
            <a:r>
              <a:rPr lang="en-IN" sz="2000" b="0" i="0" u="none" strike="noStrike" baseline="0" dirty="0">
                <a:latin typeface="Times New Roman" panose="02020603050405020304" pitchFamily="18" charset="0"/>
              </a:rPr>
              <a:t>X            </a:t>
            </a:r>
            <a:r>
              <a:rPr lang="en-IN" sz="2000" b="0" i="0" u="none" strike="noStrike" baseline="0" dirty="0" err="1">
                <a:latin typeface="Times New Roman" panose="02020603050405020304" pitchFamily="18" charset="0"/>
              </a:rPr>
              <a:t>X</a:t>
            </a:r>
            <a:r>
              <a:rPr lang="en-IN" sz="2000" b="0" i="0" u="none" strike="noStrike" baseline="0" dirty="0">
                <a:latin typeface="Times New Roman" panose="02020603050405020304" pitchFamily="18" charset="0"/>
              </a:rPr>
              <a:t>   </a:t>
            </a:r>
            <a:r>
              <a:rPr lang="en-IN" sz="2000" b="0" i="0" u="none" strike="noStrike" baseline="0" dirty="0" err="1">
                <a:latin typeface="Times New Roman" panose="02020603050405020304" pitchFamily="18" charset="0"/>
              </a:rPr>
              <a:t>conj</a:t>
            </a:r>
            <a:r>
              <a:rPr lang="en-IN" sz="2000" b="0" i="0" u="none" strike="noStrike" baseline="0" dirty="0">
                <a:latin typeface="Times New Roman" panose="02020603050405020304" pitchFamily="18" charset="0"/>
              </a:rPr>
              <a:t>  X</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39</a:t>
            </a:fld>
            <a:endParaRPr lang="en-IN"/>
          </a:p>
        </p:txBody>
      </p:sp>
      <p:cxnSp>
        <p:nvCxnSpPr>
          <p:cNvPr id="2" name="Straight Arrow Connector 1">
            <a:extLst>
              <a:ext uri="{FF2B5EF4-FFF2-40B4-BE49-F238E27FC236}">
                <a16:creationId xmlns:a16="http://schemas.microsoft.com/office/drawing/2014/main" id="{9984D65C-700D-5FF1-C92C-43E41EC9B97F}"/>
              </a:ext>
            </a:extLst>
          </p:cNvPr>
          <p:cNvCxnSpPr>
            <a:cxnSpLocks/>
          </p:cNvCxnSpPr>
          <p:nvPr/>
        </p:nvCxnSpPr>
        <p:spPr>
          <a:xfrm>
            <a:off x="1817917" y="113211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77498818-521C-CD60-51F8-B5117749D9F2}"/>
              </a:ext>
            </a:extLst>
          </p:cNvPr>
          <p:cNvCxnSpPr>
            <a:cxnSpLocks/>
          </p:cNvCxnSpPr>
          <p:nvPr/>
        </p:nvCxnSpPr>
        <p:spPr>
          <a:xfrm>
            <a:off x="1839688" y="1502228"/>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CD910E5F-319C-22F9-BC9C-26D35B364205}"/>
              </a:ext>
            </a:extLst>
          </p:cNvPr>
          <p:cNvCxnSpPr>
            <a:cxnSpLocks/>
          </p:cNvCxnSpPr>
          <p:nvPr/>
        </p:nvCxnSpPr>
        <p:spPr>
          <a:xfrm>
            <a:off x="1894117" y="194854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F8178F0-C1A6-FD00-9EEE-BA753A064953}"/>
              </a:ext>
            </a:extLst>
          </p:cNvPr>
          <p:cNvCxnSpPr>
            <a:cxnSpLocks/>
          </p:cNvCxnSpPr>
          <p:nvPr/>
        </p:nvCxnSpPr>
        <p:spPr>
          <a:xfrm>
            <a:off x="1948546" y="232954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A065182-F5F6-1E6E-2701-626780D01BD7}"/>
              </a:ext>
            </a:extLst>
          </p:cNvPr>
          <p:cNvCxnSpPr>
            <a:cxnSpLocks/>
          </p:cNvCxnSpPr>
          <p:nvPr/>
        </p:nvCxnSpPr>
        <p:spPr>
          <a:xfrm>
            <a:off x="1894117" y="2732315"/>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17BEB9E-278E-1A84-F4F8-C82BC6C44D92}"/>
              </a:ext>
            </a:extLst>
          </p:cNvPr>
          <p:cNvCxnSpPr>
            <a:cxnSpLocks/>
          </p:cNvCxnSpPr>
          <p:nvPr/>
        </p:nvCxnSpPr>
        <p:spPr>
          <a:xfrm>
            <a:off x="2090069" y="3113315"/>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6B07D72-E9C2-964C-B8C0-A3C99BCD0C04}"/>
              </a:ext>
            </a:extLst>
          </p:cNvPr>
          <p:cNvCxnSpPr>
            <a:cxnSpLocks/>
          </p:cNvCxnSpPr>
          <p:nvPr/>
        </p:nvCxnSpPr>
        <p:spPr>
          <a:xfrm>
            <a:off x="2166261" y="352697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344200B-90D8-0629-2689-1D3E500D0BF2}"/>
              </a:ext>
            </a:extLst>
          </p:cNvPr>
          <p:cNvCxnSpPr>
            <a:cxnSpLocks/>
          </p:cNvCxnSpPr>
          <p:nvPr/>
        </p:nvCxnSpPr>
        <p:spPr>
          <a:xfrm>
            <a:off x="1992089" y="3973287"/>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554D9FB-495E-5E5D-0FE3-D421236372D7}"/>
              </a:ext>
            </a:extLst>
          </p:cNvPr>
          <p:cNvCxnSpPr>
            <a:cxnSpLocks/>
          </p:cNvCxnSpPr>
          <p:nvPr/>
        </p:nvCxnSpPr>
        <p:spPr>
          <a:xfrm>
            <a:off x="1926777" y="4397829"/>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04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idea that </a:t>
            </a:r>
            <a:r>
              <a:rPr lang="en-US" sz="2000" b="0" i="1" u="none" strike="noStrike" baseline="0" dirty="0">
                <a:latin typeface="Times New Roman" panose="02020603050405020304" pitchFamily="18" charset="0"/>
                <a:cs typeface="Times New Roman" panose="02020603050405020304" pitchFamily="18" charset="0"/>
              </a:rPr>
              <a:t>the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student </a:t>
            </a:r>
            <a:r>
              <a:rPr lang="en-US" sz="2000" b="0" i="0" u="none" strike="noStrike" baseline="0" dirty="0">
                <a:latin typeface="Times New Roman" panose="02020603050405020304" pitchFamily="18" charset="0"/>
                <a:cs typeface="Times New Roman" panose="02020603050405020304" pitchFamily="18" charset="0"/>
              </a:rPr>
              <a:t>are closely related to one another is captured by the fact that we treat them as part of a bigger unit that contains them, but not other words. We have two different ways to represent this bigger unit.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One of them is to put square brackets around units:</a:t>
            </a:r>
          </a:p>
          <a:p>
            <a:pPr algn="l"/>
            <a:r>
              <a:rPr lang="en-IN" sz="2000" b="0" i="0" u="none" strike="noStrike" baseline="0" dirty="0">
                <a:latin typeface="Times New Roman" panose="02020603050405020304" pitchFamily="18" charset="0"/>
                <a:cs typeface="Times New Roman" panose="02020603050405020304" pitchFamily="18" charset="0"/>
              </a:rPr>
              <a:t>     3) [the student]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other is to represent the units with a group of lines in what is called a </a:t>
            </a:r>
            <a:r>
              <a:rPr lang="en-IN" sz="2000" b="0" i="0" u="none" strike="noStrike" baseline="0" dirty="0">
                <a:latin typeface="Times New Roman" panose="02020603050405020304" pitchFamily="18" charset="0"/>
                <a:cs typeface="Times New Roman" panose="02020603050405020304" pitchFamily="18" charset="0"/>
              </a:rPr>
              <a:t>tree structure:</a:t>
            </a:r>
          </a:p>
          <a:p>
            <a:pPr algn="l"/>
            <a:r>
              <a:rPr lang="en-IN" sz="2000" b="0" i="0" u="none" strike="noStrike" baseline="0" dirty="0">
                <a:latin typeface="Times New Roman" panose="02020603050405020304" pitchFamily="18" charset="0"/>
                <a:cs typeface="Times New Roman" panose="02020603050405020304" pitchFamily="18" charset="0"/>
              </a:rPr>
              <a:t>     4)</a:t>
            </a:r>
          </a:p>
          <a:p>
            <a:pPr algn="l"/>
            <a:endParaRPr lang="en-IN"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the          student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These bigger units are called </a:t>
            </a:r>
            <a:r>
              <a:rPr lang="en-US" sz="2000" b="1" i="1" u="none" strike="noStrike" baseline="0" dirty="0">
                <a:latin typeface="Times New Roman" panose="02020603050405020304" pitchFamily="18" charset="0"/>
                <a:cs typeface="Times New Roman" panose="02020603050405020304" pitchFamily="18" charset="0"/>
              </a:rPr>
              <a:t>constituents</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1800" b="0" i="0" u="none" strike="noStrike" baseline="0" dirty="0">
                <a:latin typeface="Palatino-Roman"/>
              </a:rPr>
              <a:t>An informal definition for </a:t>
            </a:r>
            <a:r>
              <a:rPr lang="en-US" sz="1800" b="0" i="0" u="none" strike="noStrike" baseline="0" dirty="0">
                <a:latin typeface="Palatino-Roman"/>
              </a:rPr>
              <a:t>a constituent is given in (5):</a:t>
            </a:r>
          </a:p>
          <a:p>
            <a:pPr algn="l"/>
            <a:r>
              <a:rPr lang="en-US" sz="1800" b="0" i="0" u="none" strike="noStrike" baseline="0" dirty="0">
                <a:latin typeface="Palatino-Roman"/>
              </a:rPr>
              <a:t>    5) </a:t>
            </a:r>
            <a:r>
              <a:rPr lang="en-US" sz="1800" b="0" i="1" u="none" strike="noStrike" baseline="0" dirty="0">
                <a:latin typeface="Palatino-Italic"/>
              </a:rPr>
              <a:t>Constituent</a:t>
            </a:r>
            <a:r>
              <a:rPr lang="en-US" sz="1800" b="0" i="0" u="none" strike="noStrike" baseline="0" dirty="0">
                <a:latin typeface="Palatino-Roman"/>
              </a:rPr>
              <a:t>: A group of words that function together as a unit.</a:t>
            </a:r>
          </a:p>
          <a:p>
            <a:pPr marL="285750" indent="-285750" algn="l">
              <a:buFont typeface="Wingdings" panose="05000000000000000000" pitchFamily="2" charset="2"/>
              <a:buChar char="Ø"/>
            </a:pPr>
            <a:r>
              <a:rPr lang="en-US" sz="1800" b="0" i="0" u="none" strike="noStrike" baseline="0" dirty="0">
                <a:latin typeface="Palatino-Roman"/>
              </a:rPr>
              <a:t>Constituency is the most important and basic notion in syntactic theory.</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cxnSp>
        <p:nvCxnSpPr>
          <p:cNvPr id="4" name="Straight Connector 3">
            <a:extLst>
              <a:ext uri="{FF2B5EF4-FFF2-40B4-BE49-F238E27FC236}">
                <a16:creationId xmlns:a16="http://schemas.microsoft.com/office/drawing/2014/main" id="{007378F0-7A83-8B83-6A80-626F3F3BC4D2}"/>
              </a:ext>
            </a:extLst>
          </p:cNvPr>
          <p:cNvCxnSpPr/>
          <p:nvPr/>
        </p:nvCxnSpPr>
        <p:spPr>
          <a:xfrm flipH="1">
            <a:off x="2095499" y="2916711"/>
            <a:ext cx="424543" cy="544286"/>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2608EAC-0D89-1A3A-A862-4F664B9CF338}"/>
              </a:ext>
            </a:extLst>
          </p:cNvPr>
          <p:cNvCxnSpPr>
            <a:cxnSpLocks/>
          </p:cNvCxnSpPr>
          <p:nvPr/>
        </p:nvCxnSpPr>
        <p:spPr>
          <a:xfrm>
            <a:off x="2520042" y="2906485"/>
            <a:ext cx="424542" cy="522515"/>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7152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2. HOW TO DRAW A TREE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IN" sz="1800" b="0" i="1" u="none" strike="noStrike" baseline="0" dirty="0">
                <a:latin typeface="Palatino-Italic"/>
              </a:rPr>
              <a:t>2.1 Bottom-up Trees</a:t>
            </a:r>
            <a:endParaRPr lang="en-US" sz="2000" b="0" i="1" u="none" strike="noStrike" baseline="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Palatino-Roman"/>
              </a:rPr>
              <a:t>1. Write out the sentence and identify the parts of speech:</a:t>
            </a:r>
          </a:p>
          <a:p>
            <a:pPr algn="l"/>
            <a:r>
              <a:rPr lang="pt-BR" sz="1800" b="0" i="0" u="none" strike="noStrike" baseline="0" dirty="0">
                <a:latin typeface="Palatino-Roman"/>
              </a:rPr>
              <a:t>           D   Adv  Adj     N      V      D     N</a:t>
            </a:r>
          </a:p>
          <a:p>
            <a:pPr algn="l"/>
            <a:r>
              <a:rPr lang="en-US" sz="1800" b="0" i="0" u="none" strike="noStrike" baseline="0" dirty="0">
                <a:latin typeface="Palatino-Roman"/>
              </a:rPr>
              <a:t>         </a:t>
            </a:r>
            <a:r>
              <a:rPr lang="en-US" sz="1800" b="1" i="0" u="none" strike="noStrike" baseline="0" dirty="0">
                <a:latin typeface="Palatino-Roman"/>
              </a:rPr>
              <a:t>The very small boy kissed the platypus</a:t>
            </a:r>
            <a:r>
              <a:rPr lang="en-US" sz="1800" b="0" i="0" u="none" strike="noStrike" baseline="0" dirty="0">
                <a:latin typeface="Palatino-Roman"/>
              </a:rPr>
              <a:t>.</a:t>
            </a:r>
          </a:p>
          <a:p>
            <a:pPr algn="l"/>
            <a:endParaRPr lang="en-US" sz="1800" b="0" i="0" u="none" strike="noStrike" baseline="0" dirty="0">
              <a:latin typeface="Palatino-Roman"/>
            </a:endParaRPr>
          </a:p>
          <a:p>
            <a:pPr algn="l"/>
            <a:r>
              <a:rPr lang="en-US" sz="1800" b="0" i="0" u="none" strike="noStrike" baseline="0" dirty="0">
                <a:latin typeface="Palatino-Roman"/>
              </a:rPr>
              <a:t>2. Identify what modifies what. Remember the modification relations. If the word modifies something then it is contained in the same constituent </a:t>
            </a:r>
            <a:r>
              <a:rPr lang="en-IN" sz="1800" b="0" i="0" u="none" strike="noStrike" baseline="0" dirty="0">
                <a:latin typeface="Palatino-Roman"/>
              </a:rPr>
              <a:t>as that thing.</a:t>
            </a:r>
          </a:p>
          <a:p>
            <a:pPr algn="l"/>
            <a:r>
              <a:rPr lang="en-US" sz="1800" b="0" i="1" u="none" strike="noStrike" baseline="0" dirty="0">
                <a:latin typeface="Palatino-Italic"/>
              </a:rPr>
              <a:t>         Very </a:t>
            </a:r>
            <a:r>
              <a:rPr lang="en-US" sz="1800" b="0" i="0" u="none" strike="noStrike" baseline="0" dirty="0">
                <a:latin typeface="Palatino-Roman"/>
              </a:rPr>
              <a:t>modifies </a:t>
            </a:r>
            <a:r>
              <a:rPr lang="en-US" sz="1800" b="0" i="1" u="none" strike="noStrike" baseline="0" dirty="0">
                <a:latin typeface="Palatino-Italic"/>
              </a:rPr>
              <a:t>small.              Very small </a:t>
            </a:r>
            <a:r>
              <a:rPr lang="en-US" sz="1800" b="0" i="0" u="none" strike="noStrike" baseline="0" dirty="0">
                <a:latin typeface="Palatino-Roman"/>
              </a:rPr>
              <a:t>modifies </a:t>
            </a:r>
            <a:r>
              <a:rPr lang="en-US" sz="1800" b="0" i="1" u="none" strike="noStrike" baseline="0" dirty="0">
                <a:latin typeface="Palatino-Italic"/>
              </a:rPr>
              <a:t>boy.</a:t>
            </a:r>
          </a:p>
          <a:p>
            <a:pPr algn="l"/>
            <a:r>
              <a:rPr lang="en-US" sz="1800" b="0" i="1" u="none" strike="noStrike" baseline="0" dirty="0">
                <a:latin typeface="Palatino-Italic"/>
              </a:rPr>
              <a:t>         The </a:t>
            </a:r>
            <a:r>
              <a:rPr lang="en-US" sz="1800" b="0" i="0" u="none" strike="noStrike" baseline="0" dirty="0">
                <a:latin typeface="Palatino-Roman"/>
              </a:rPr>
              <a:t>modifies </a:t>
            </a:r>
            <a:r>
              <a:rPr lang="en-US" sz="1800" b="0" i="1" u="none" strike="noStrike" baseline="0" dirty="0">
                <a:latin typeface="Palatino-Italic"/>
              </a:rPr>
              <a:t>boy.                  The </a:t>
            </a:r>
            <a:r>
              <a:rPr lang="en-US" sz="1800" b="0" i="0" u="none" strike="noStrike" baseline="0" dirty="0">
                <a:latin typeface="Palatino-Roman"/>
              </a:rPr>
              <a:t>modifies </a:t>
            </a:r>
            <a:r>
              <a:rPr lang="en-US" sz="1800" b="0" i="1" u="none" strike="noStrike" baseline="0" dirty="0">
                <a:latin typeface="Palatino-Italic"/>
              </a:rPr>
              <a:t>platypus.</a:t>
            </a:r>
          </a:p>
          <a:p>
            <a:pPr algn="l"/>
            <a:r>
              <a:rPr lang="en-IN" sz="1800" b="0" i="1" u="none" strike="noStrike" baseline="0" dirty="0">
                <a:latin typeface="Palatino-Italic"/>
              </a:rPr>
              <a:t>         The platypus </a:t>
            </a:r>
            <a:r>
              <a:rPr lang="en-IN" sz="1800" b="0" i="0" u="none" strike="noStrike" baseline="0" dirty="0">
                <a:latin typeface="Palatino-Roman"/>
              </a:rPr>
              <a:t>modifies </a:t>
            </a:r>
            <a:r>
              <a:rPr lang="en-IN" sz="1800" b="0" i="1" u="none" strike="noStrike" baseline="0" dirty="0">
                <a:latin typeface="Palatino-Italic"/>
              </a:rPr>
              <a:t>kissed</a:t>
            </a:r>
            <a:r>
              <a:rPr lang="en-IN" sz="1800" b="0" i="0" u="none" strike="noStrike" baseline="0" dirty="0">
                <a:latin typeface="Palatino-Roman"/>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993473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00000"/>
              </a:lnSpc>
              <a:spcBef>
                <a:spcPts val="0"/>
              </a:spcBef>
            </a:pPr>
            <a:r>
              <a:rPr lang="en-US" sz="1800" b="0" i="0" u="none" strike="noStrike" baseline="0" dirty="0">
                <a:latin typeface="Palatino-Roman"/>
              </a:rPr>
              <a:t>3. Start linking together items that modify one another. It often helps to start at the right edge. Always start with adjacent words. If the modifier is modifying a noun, then the rule you must apply is the NP rule:</a:t>
            </a:r>
          </a:p>
          <a:p>
            <a:pPr algn="l">
              <a:lnSpc>
                <a:spcPct val="100000"/>
              </a:lnSpc>
              <a:spcBef>
                <a:spcPts val="0"/>
              </a:spcBef>
            </a:pPr>
            <a:r>
              <a:rPr lang="en-IN" sz="1800" b="0" i="0" u="none" strike="noStrike" baseline="0" dirty="0">
                <a:latin typeface="Palatino-Roman"/>
              </a:rPr>
              <a:t>                                                               NP</a:t>
            </a:r>
          </a:p>
          <a:p>
            <a:pPr algn="l">
              <a:lnSpc>
                <a:spcPct val="100000"/>
              </a:lnSpc>
              <a:spcBef>
                <a:spcPts val="0"/>
              </a:spcBef>
            </a:pPr>
            <a:r>
              <a:rPr lang="pt-BR" sz="1800" b="0" i="0" u="none" strike="noStrike" baseline="0" dirty="0">
                <a:latin typeface="Palatino-Roman"/>
              </a:rPr>
              <a:t>                                   </a:t>
            </a:r>
          </a:p>
          <a:p>
            <a:pPr algn="l">
              <a:lnSpc>
                <a:spcPct val="100000"/>
              </a:lnSpc>
              <a:spcBef>
                <a:spcPts val="0"/>
              </a:spcBef>
            </a:pPr>
            <a:r>
              <a:rPr lang="pt-BR" sz="1800" b="0" i="0" u="none" strike="noStrike" baseline="0" dirty="0">
                <a:latin typeface="Palatino-Roman"/>
              </a:rPr>
              <a:t>            D      Adv Adj   N        V      D    N</a:t>
            </a:r>
            <a:endParaRPr lang="en-US" sz="1800" b="0" i="0" u="none" strike="noStrike" baseline="0" dirty="0">
              <a:latin typeface="Palatino-Roman"/>
            </a:endParaRPr>
          </a:p>
          <a:p>
            <a:pPr algn="l">
              <a:lnSpc>
                <a:spcPct val="100000"/>
              </a:lnSpc>
              <a:spcBef>
                <a:spcPts val="0"/>
              </a:spcBef>
            </a:pPr>
            <a:r>
              <a:rPr lang="en-US" sz="1800" b="0" i="0" u="none" strike="noStrike" baseline="0" dirty="0">
                <a:latin typeface="Palatino-Roman"/>
              </a:rPr>
              <a:t>            The very small boy kissed the platypus.</a:t>
            </a:r>
          </a:p>
          <a:p>
            <a:pPr algn="l">
              <a:lnSpc>
                <a:spcPct val="100000"/>
              </a:lnSpc>
              <a:spcBef>
                <a:spcPts val="0"/>
              </a:spcBef>
            </a:pPr>
            <a:endParaRPr lang="en-US" sz="1800" b="0" i="0" u="none" strike="noStrike" baseline="0" dirty="0">
              <a:latin typeface="Palatino-Roman"/>
            </a:endParaRPr>
          </a:p>
          <a:p>
            <a:pPr algn="l">
              <a:lnSpc>
                <a:spcPct val="100000"/>
              </a:lnSpc>
              <a:spcBef>
                <a:spcPts val="0"/>
              </a:spcBef>
            </a:pPr>
            <a:r>
              <a:rPr lang="en-US" sz="1800" b="0" i="0" u="none" strike="noStrike" baseline="0" dirty="0">
                <a:latin typeface="Palatino-Roman"/>
              </a:rPr>
              <a:t>Similarly if the word that is being modified is an adjective, then you must apply the AdjP rule:</a:t>
            </a:r>
          </a:p>
          <a:p>
            <a:pPr algn="l">
              <a:lnSpc>
                <a:spcPct val="100000"/>
              </a:lnSpc>
              <a:spcBef>
                <a:spcPts val="0"/>
              </a:spcBef>
            </a:pPr>
            <a:r>
              <a:rPr lang="en-IN" sz="1800" b="0" i="0" u="none" strike="noStrike" baseline="0" dirty="0">
                <a:latin typeface="Palatino-Roman"/>
              </a:rPr>
              <a:t>                               AdjP</a:t>
            </a:r>
          </a:p>
          <a:p>
            <a:pPr algn="l">
              <a:lnSpc>
                <a:spcPct val="100000"/>
              </a:lnSpc>
              <a:spcBef>
                <a:spcPts val="0"/>
              </a:spcBef>
            </a:pPr>
            <a:r>
              <a:rPr lang="en-IN" sz="1800" b="0" i="0" u="none" strike="noStrike" baseline="0" dirty="0">
                <a:latin typeface="Palatino-Roman"/>
              </a:rPr>
              <a:t>         </a:t>
            </a:r>
          </a:p>
          <a:p>
            <a:pPr algn="l">
              <a:lnSpc>
                <a:spcPct val="100000"/>
              </a:lnSpc>
              <a:spcBef>
                <a:spcPts val="0"/>
              </a:spcBef>
            </a:pPr>
            <a:r>
              <a:rPr lang="en-IN" sz="1800" dirty="0">
                <a:latin typeface="Palatino-Roman"/>
              </a:rPr>
              <a:t>                       </a:t>
            </a:r>
            <a:r>
              <a:rPr lang="en-IN" sz="1800" b="0" i="0" u="none" strike="noStrike" baseline="0" dirty="0" err="1">
                <a:latin typeface="Palatino-Roman"/>
              </a:rPr>
              <a:t>AdvP</a:t>
            </a:r>
            <a:r>
              <a:rPr lang="en-IN" sz="1800" b="0" i="0" u="none" strike="noStrike" baseline="0" dirty="0">
                <a:latin typeface="Palatino-Roman"/>
              </a:rPr>
              <a:t>                              NP</a:t>
            </a:r>
          </a:p>
          <a:p>
            <a:pPr algn="l">
              <a:lnSpc>
                <a:spcPct val="100000"/>
              </a:lnSpc>
              <a:spcBef>
                <a:spcPts val="0"/>
              </a:spcBef>
            </a:pPr>
            <a:endParaRPr lang="en-IN" sz="1800" b="0" i="0" u="none" strike="noStrike" baseline="0" dirty="0">
              <a:latin typeface="Palatino-Roman"/>
            </a:endParaRPr>
          </a:p>
          <a:p>
            <a:pPr algn="l">
              <a:lnSpc>
                <a:spcPct val="100000"/>
              </a:lnSpc>
              <a:spcBef>
                <a:spcPts val="0"/>
              </a:spcBef>
            </a:pPr>
            <a:r>
              <a:rPr lang="pt-BR" sz="1800" b="0" i="0" u="none" strike="noStrike" baseline="0" dirty="0">
                <a:latin typeface="Palatino-Roman"/>
              </a:rPr>
              <a:t>             D    Adv     Adj     N     V    D   N</a:t>
            </a:r>
          </a:p>
          <a:p>
            <a:pPr algn="l">
              <a:lnSpc>
                <a:spcPct val="100000"/>
              </a:lnSpc>
              <a:spcBef>
                <a:spcPts val="0"/>
              </a:spcBef>
            </a:pPr>
            <a:r>
              <a:rPr lang="en-US" sz="1800" b="0" i="0" u="none" strike="noStrike" baseline="0" dirty="0">
                <a:latin typeface="Palatino-Roman"/>
              </a:rPr>
              <a:t>            The very small boy kissed the platypus.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41</a:t>
            </a:fld>
            <a:endParaRPr lang="en-IN"/>
          </a:p>
        </p:txBody>
      </p:sp>
      <p:cxnSp>
        <p:nvCxnSpPr>
          <p:cNvPr id="4" name="Straight Connector 3">
            <a:extLst>
              <a:ext uri="{FF2B5EF4-FFF2-40B4-BE49-F238E27FC236}">
                <a16:creationId xmlns:a16="http://schemas.microsoft.com/office/drawing/2014/main" id="{51C0601C-EE7B-5387-01AC-BB0639722DAA}"/>
              </a:ext>
            </a:extLst>
          </p:cNvPr>
          <p:cNvCxnSpPr/>
          <p:nvPr/>
        </p:nvCxnSpPr>
        <p:spPr>
          <a:xfrm flipH="1">
            <a:off x="4539343" y="1426029"/>
            <a:ext cx="185057" cy="283028"/>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06A36E79-064A-B84A-DB12-5D8FA39E4BE5}"/>
              </a:ext>
            </a:extLst>
          </p:cNvPr>
          <p:cNvCxnSpPr>
            <a:cxnSpLocks/>
          </p:cNvCxnSpPr>
          <p:nvPr/>
        </p:nvCxnSpPr>
        <p:spPr>
          <a:xfrm>
            <a:off x="4724400" y="1436914"/>
            <a:ext cx="174171" cy="272142"/>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75A4C40-1304-3DD1-330B-6BFE3830FFE3}"/>
              </a:ext>
            </a:extLst>
          </p:cNvPr>
          <p:cNvCxnSpPr>
            <a:cxnSpLocks/>
          </p:cNvCxnSpPr>
          <p:nvPr/>
        </p:nvCxnSpPr>
        <p:spPr>
          <a:xfrm>
            <a:off x="4713514" y="3592492"/>
            <a:ext cx="174171" cy="272142"/>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FBDCC61-B876-771F-0B8C-A867D2A151A3}"/>
              </a:ext>
            </a:extLst>
          </p:cNvPr>
          <p:cNvCxnSpPr/>
          <p:nvPr/>
        </p:nvCxnSpPr>
        <p:spPr>
          <a:xfrm flipH="1">
            <a:off x="4523014" y="3587049"/>
            <a:ext cx="185057" cy="283028"/>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9045EBA-031D-14C2-86AB-092F3490EC07}"/>
              </a:ext>
            </a:extLst>
          </p:cNvPr>
          <p:cNvCxnSpPr/>
          <p:nvPr/>
        </p:nvCxnSpPr>
        <p:spPr>
          <a:xfrm flipH="1">
            <a:off x="2748643" y="3014982"/>
            <a:ext cx="185057" cy="283028"/>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59FB25B-5E6E-BDC9-6C89-4AA9EB26902F}"/>
              </a:ext>
            </a:extLst>
          </p:cNvPr>
          <p:cNvCxnSpPr>
            <a:cxnSpLocks/>
          </p:cNvCxnSpPr>
          <p:nvPr/>
        </p:nvCxnSpPr>
        <p:spPr>
          <a:xfrm flipH="1">
            <a:off x="2488746" y="3608821"/>
            <a:ext cx="47625" cy="277585"/>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76B97D29-4CB6-1551-114F-199945BD240A}"/>
              </a:ext>
            </a:extLst>
          </p:cNvPr>
          <p:cNvCxnSpPr>
            <a:cxnSpLocks/>
          </p:cNvCxnSpPr>
          <p:nvPr/>
        </p:nvCxnSpPr>
        <p:spPr>
          <a:xfrm>
            <a:off x="2917372" y="3014982"/>
            <a:ext cx="168728" cy="95830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2346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4. Make sure you apply the rule </a:t>
            </a:r>
            <a:r>
              <a:rPr lang="en-US" sz="2000" b="0" i="1" u="none" strike="noStrike" baseline="0" dirty="0">
                <a:latin typeface="Times New Roman" panose="02020603050405020304" pitchFamily="18" charset="0"/>
                <a:cs typeface="Times New Roman" panose="02020603050405020304" pitchFamily="18" charset="0"/>
              </a:rPr>
              <a:t>exactly </a:t>
            </a:r>
            <a:r>
              <a:rPr lang="en-US" sz="2000" b="0" i="0" u="none" strike="noStrike" baseline="0" dirty="0">
                <a:latin typeface="Times New Roman" panose="02020603050405020304" pitchFamily="18" charset="0"/>
                <a:cs typeface="Times New Roman" panose="02020603050405020304" pitchFamily="18" charset="0"/>
              </a:rPr>
              <a:t>as it is written. For example the AdjP rule reads AdjP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Adj. This means that the Adv must have an </a:t>
            </a:r>
            <a:r>
              <a:rPr lang="en-US" sz="2000" b="0" i="0" u="none" strike="noStrike" baseline="0" dirty="0" err="1">
                <a:latin typeface="Times New Roman" panose="02020603050405020304" pitchFamily="18" charset="0"/>
                <a:cs typeface="Times New Roman" panose="02020603050405020304" pitchFamily="18" charset="0"/>
              </a:rPr>
              <a:t>AdvP</a:t>
            </a:r>
            <a:r>
              <a:rPr lang="en-US" sz="2000" b="0" i="0" u="none" strike="noStrike" baseline="0" dirty="0">
                <a:latin typeface="Times New Roman" panose="02020603050405020304" pitchFamily="18" charset="0"/>
                <a:cs typeface="Times New Roman" panose="02020603050405020304" pitchFamily="18" charset="0"/>
              </a:rPr>
              <a:t> on top of it before it can combine with the Adj.</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5. Keep applying the rules until you have attached all the modifiers to the modified constituents. Apply one rule at a time. Work from right to left (from the end of the sentence to the beginning). Try doing the rules</a:t>
            </a:r>
          </a:p>
          <a:p>
            <a:pPr algn="l"/>
            <a:r>
              <a:rPr lang="en-IN" sz="2000" b="0" i="0" u="none" strike="noStrike" baseline="0" dirty="0">
                <a:latin typeface="Times New Roman" panose="02020603050405020304" pitchFamily="18" charset="0"/>
                <a:cs typeface="Times New Roman" panose="02020603050405020304" pitchFamily="18" charset="0"/>
              </a:rPr>
              <a:t>in the following order:</a:t>
            </a:r>
          </a:p>
          <a:p>
            <a:pPr algn="l"/>
            <a:r>
              <a:rPr lang="en-US" sz="2000" b="0" i="0" u="none" strike="noStrike" baseline="0" dirty="0">
                <a:latin typeface="Times New Roman" panose="02020603050405020304" pitchFamily="18" charset="0"/>
                <a:cs typeface="Times New Roman" panose="02020603050405020304" pitchFamily="18" charset="0"/>
              </a:rPr>
              <a:t>  a) </a:t>
            </a:r>
            <a:r>
              <a:rPr lang="en-US" sz="2000" b="0" i="0" u="none" strike="noStrike" baseline="0" dirty="0" err="1">
                <a:latin typeface="Times New Roman" panose="02020603050405020304" pitchFamily="18" charset="0"/>
                <a:cs typeface="Times New Roman" panose="02020603050405020304" pitchFamily="18" charset="0"/>
              </a:rPr>
              <a:t>AdjPs</a:t>
            </a:r>
            <a:r>
              <a:rPr lang="en-US" sz="2000" b="0" i="0" u="none" strike="noStrike" baseline="0" dirty="0">
                <a:latin typeface="Times New Roman" panose="02020603050405020304" pitchFamily="18" charset="0"/>
                <a:cs typeface="Times New Roman" panose="02020603050405020304" pitchFamily="18" charset="0"/>
              </a:rPr>
              <a:t> &amp; </a:t>
            </a:r>
            <a:r>
              <a:rPr lang="en-US" sz="2000" b="0" i="0" u="none" strike="noStrike" baseline="0" dirty="0" err="1">
                <a:latin typeface="Times New Roman" panose="02020603050405020304" pitchFamily="18" charset="0"/>
                <a:cs typeface="Times New Roman" panose="02020603050405020304" pitchFamily="18" charset="0"/>
              </a:rPr>
              <a:t>AdvPs</a:t>
            </a:r>
            <a:r>
              <a:rPr lang="en-US" sz="2000" b="0" i="0" u="none" strike="noStrike" baseline="0" dirty="0">
                <a:latin typeface="Times New Roman" panose="02020603050405020304" pitchFamily="18" charset="0"/>
                <a:cs typeface="Times New Roman" panose="02020603050405020304" pitchFamily="18" charset="0"/>
              </a:rPr>
              <a:t>    b) NPs &amp; PPs</a:t>
            </a:r>
          </a:p>
          <a:p>
            <a:pPr algn="l"/>
            <a:r>
              <a:rPr lang="en-IN" sz="2000" b="0" i="0" u="none" strike="noStrike" baseline="0" dirty="0">
                <a:latin typeface="Times New Roman" panose="02020603050405020304" pitchFamily="18" charset="0"/>
                <a:cs typeface="Times New Roman" panose="02020603050405020304" pitchFamily="18" charset="0"/>
              </a:rPr>
              <a:t>  c) VPs                      d) TP</a:t>
            </a:r>
          </a:p>
          <a:p>
            <a:pPr algn="l"/>
            <a:r>
              <a:rPr lang="en-US" sz="2000" b="0" i="0" u="none" strike="noStrike" baseline="0" dirty="0">
                <a:latin typeface="Times New Roman" panose="02020603050405020304" pitchFamily="18" charset="0"/>
                <a:cs typeface="Times New Roman" panose="02020603050405020304" pitchFamily="18" charset="0"/>
              </a:rPr>
              <a:t>  e) If your sentence has more than one clause in it, start with the most </a:t>
            </a:r>
            <a:r>
              <a:rPr lang="en-IN" sz="2000" b="0" i="0" u="none" strike="noStrike" baseline="0" dirty="0">
                <a:latin typeface="Times New Roman" panose="02020603050405020304" pitchFamily="18" charset="0"/>
                <a:cs typeface="Times New Roman" panose="02020603050405020304" pitchFamily="18" charset="0"/>
              </a:rPr>
              <a:t>embedded clause.</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42</a:t>
            </a:fld>
            <a:endParaRPr lang="en-IN"/>
          </a:p>
        </p:txBody>
      </p:sp>
    </p:spTree>
    <p:extLst>
      <p:ext uri="{BB962C8B-B14F-4D97-AF65-F5344CB8AC3E}">
        <p14:creationId xmlns:p14="http://schemas.microsoft.com/office/powerpoint/2010/main" val="359961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43</a:t>
            </a:fld>
            <a:endParaRPr lang="en-IN"/>
          </a:p>
        </p:txBody>
      </p:sp>
      <p:pic>
        <p:nvPicPr>
          <p:cNvPr id="7" name="Picture 6">
            <a:extLst>
              <a:ext uri="{FF2B5EF4-FFF2-40B4-BE49-F238E27FC236}">
                <a16:creationId xmlns:a16="http://schemas.microsoft.com/office/drawing/2014/main" id="{3841B012-5D14-4B12-B9D1-2ABF1E48C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610" y="810718"/>
            <a:ext cx="5480132" cy="5545632"/>
          </a:xfrm>
          <a:prstGeom prst="rect">
            <a:avLst/>
          </a:prstGeom>
        </p:spPr>
      </p:pic>
    </p:spTree>
    <p:extLst>
      <p:ext uri="{BB962C8B-B14F-4D97-AF65-F5344CB8AC3E}">
        <p14:creationId xmlns:p14="http://schemas.microsoft.com/office/powerpoint/2010/main" val="342262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6. When you’ve built up the subject NP and the VP, apply the TP (and if appropriate the CP) rule: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44</a:t>
            </a:fld>
            <a:endParaRPr lang="en-IN"/>
          </a:p>
        </p:txBody>
      </p:sp>
      <p:pic>
        <p:nvPicPr>
          <p:cNvPr id="4" name="Picture 3">
            <a:extLst>
              <a:ext uri="{FF2B5EF4-FFF2-40B4-BE49-F238E27FC236}">
                <a16:creationId xmlns:a16="http://schemas.microsoft.com/office/drawing/2014/main" id="{0258EF8A-778E-D416-EF5A-B92E9C452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325" y="1336172"/>
            <a:ext cx="5353682" cy="3714800"/>
          </a:xfrm>
          <a:prstGeom prst="rect">
            <a:avLst/>
          </a:prstGeom>
        </p:spPr>
      </p:pic>
    </p:spTree>
    <p:extLst>
      <p:ext uri="{BB962C8B-B14F-4D97-AF65-F5344CB8AC3E}">
        <p14:creationId xmlns:p14="http://schemas.microsoft.com/office/powerpoint/2010/main" val="645944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b="0" i="1" u="none" strike="noStrike" baseline="0" dirty="0">
                <a:latin typeface="Times New Roman" panose="02020603050405020304" pitchFamily="18" charset="0"/>
                <a:cs typeface="Times New Roman" panose="02020603050405020304" pitchFamily="18" charset="0"/>
              </a:rPr>
              <a:t>2.2 The Top-down Method of Drawing Trees</a:t>
            </a:r>
          </a:p>
          <a:p>
            <a:pPr algn="l"/>
            <a:r>
              <a:rPr lang="en-US" sz="2000" b="0" i="0" u="none" strike="noStrike" baseline="0" dirty="0">
                <a:latin typeface="Times New Roman" panose="02020603050405020304" pitchFamily="18" charset="0"/>
                <a:cs typeface="Times New Roman" panose="02020603050405020304" pitchFamily="18" charset="0"/>
              </a:rPr>
              <a:t>1. This method starts out the same way as the other: write out the sentence and identify the parts of speech.</a:t>
            </a:r>
          </a:p>
          <a:p>
            <a:pPr algn="l"/>
            <a:r>
              <a:rPr lang="pt-BR" sz="2000" b="0" i="0" u="none" strike="noStrike" baseline="0" dirty="0">
                <a:latin typeface="Times New Roman" panose="02020603050405020304" pitchFamily="18" charset="0"/>
                <a:cs typeface="Times New Roman" panose="02020603050405020304" pitchFamily="18" charset="0"/>
              </a:rPr>
              <a:t>         D     Adv Adj      N    V          D   N</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The very small boy kissed the platypus</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2. Next draw the TP node at the top of the tree, with the subject NP and VP </a:t>
            </a:r>
            <a:r>
              <a:rPr lang="en-IN" sz="2000" b="0" i="0" u="none" strike="noStrike" baseline="0" dirty="0">
                <a:latin typeface="Times New Roman" panose="02020603050405020304" pitchFamily="18" charset="0"/>
                <a:cs typeface="Times New Roman" panose="02020603050405020304" pitchFamily="18" charset="0"/>
              </a:rPr>
              <a:t>underneath:</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pt-BR" sz="2000" b="0" i="0" u="none" strike="noStrike" baseline="0" dirty="0">
                <a:latin typeface="Palatino-Roman"/>
              </a:rPr>
              <a:t>        </a:t>
            </a:r>
          </a:p>
          <a:p>
            <a:pPr algn="l"/>
            <a:r>
              <a:rPr lang="pt-BR" sz="2000" dirty="0">
                <a:latin typeface="Times New Roman" panose="02020603050405020304" pitchFamily="18" charset="0"/>
                <a:cs typeface="Times New Roman" panose="02020603050405020304" pitchFamily="18" charset="0"/>
              </a:rPr>
              <a:t>      </a:t>
            </a:r>
            <a:r>
              <a:rPr lang="pt-BR" sz="2000" b="0" i="0" u="none" strike="noStrike" baseline="0" dirty="0">
                <a:latin typeface="Times New Roman" panose="02020603050405020304" pitchFamily="18" charset="0"/>
                <a:cs typeface="Times New Roman" panose="02020603050405020304" pitchFamily="18" charset="0"/>
              </a:rPr>
              <a:t>  D     Adv Adj      N    V          D   N</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The very small boy kissed the platypus</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45</a:t>
            </a:fld>
            <a:endParaRPr lang="en-IN"/>
          </a:p>
        </p:txBody>
      </p:sp>
      <p:pic>
        <p:nvPicPr>
          <p:cNvPr id="4" name="Picture 3">
            <a:extLst>
              <a:ext uri="{FF2B5EF4-FFF2-40B4-BE49-F238E27FC236}">
                <a16:creationId xmlns:a16="http://schemas.microsoft.com/office/drawing/2014/main" id="{F8203678-58E1-ACEC-62C7-78D0AC9CF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583" y="2713796"/>
            <a:ext cx="2003655" cy="1063552"/>
          </a:xfrm>
          <a:prstGeom prst="rect">
            <a:avLst/>
          </a:prstGeom>
        </p:spPr>
      </p:pic>
    </p:spTree>
    <p:extLst>
      <p:ext uri="{BB962C8B-B14F-4D97-AF65-F5344CB8AC3E}">
        <p14:creationId xmlns:p14="http://schemas.microsoft.com/office/powerpoint/2010/main" val="119305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3. Using the NP rule, flesh out the subject NP. You will have to look ahead here. If there is a P, you will probably need a PP. Similarly, if there is an Adj, you’ll need at least one AdjP, maybe more. Remember the Principle of Modification: elements that modify one another are part of the same </a:t>
            </a:r>
            <a:r>
              <a:rPr lang="en-IN" sz="2000" b="0" i="0" u="none" strike="noStrike" baseline="0" dirty="0">
                <a:latin typeface="Times New Roman" panose="02020603050405020304" pitchFamily="18" charset="0"/>
                <a:cs typeface="Times New Roman" panose="02020603050405020304" pitchFamily="18" charset="0"/>
              </a:rPr>
              <a:t>constituent.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46</a:t>
            </a:fld>
            <a:endParaRPr lang="en-IN"/>
          </a:p>
        </p:txBody>
      </p:sp>
      <p:pic>
        <p:nvPicPr>
          <p:cNvPr id="4" name="Picture 3">
            <a:extLst>
              <a:ext uri="{FF2B5EF4-FFF2-40B4-BE49-F238E27FC236}">
                <a16:creationId xmlns:a16="http://schemas.microsoft.com/office/drawing/2014/main" id="{A933FF10-53E5-2F66-DCFC-B1CDC5251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745" y="1674090"/>
            <a:ext cx="4595912" cy="2799937"/>
          </a:xfrm>
          <a:prstGeom prst="rect">
            <a:avLst/>
          </a:prstGeom>
        </p:spPr>
      </p:pic>
    </p:spTree>
    <p:extLst>
      <p:ext uri="{BB962C8B-B14F-4D97-AF65-F5344CB8AC3E}">
        <p14:creationId xmlns:p14="http://schemas.microsoft.com/office/powerpoint/2010/main" val="551488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4. Fill in the </a:t>
            </a:r>
            <a:r>
              <a:rPr lang="en-US" sz="2000" b="0" i="0" u="none" strike="noStrike" baseline="0" dirty="0" err="1">
                <a:latin typeface="Times New Roman" panose="02020603050405020304" pitchFamily="18" charset="0"/>
                <a:cs typeface="Times New Roman" panose="02020603050405020304" pitchFamily="18" charset="0"/>
              </a:rPr>
              <a:t>AdvPs</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AdjPs</a:t>
            </a:r>
            <a:r>
              <a:rPr lang="en-US" sz="2000" b="0" i="0" u="none" strike="noStrike" baseline="0" dirty="0">
                <a:latin typeface="Times New Roman" panose="02020603050405020304" pitchFamily="18" charset="0"/>
                <a:cs typeface="Times New Roman" panose="02020603050405020304" pitchFamily="18" charset="0"/>
              </a:rPr>
              <a:t> and PPs as necessary. You may need to do other </a:t>
            </a:r>
            <a:r>
              <a:rPr lang="en-IN" sz="2000" b="0" i="0" u="none" strike="noStrike" baseline="0" dirty="0">
                <a:latin typeface="Times New Roman" panose="02020603050405020304" pitchFamily="18" charset="0"/>
                <a:cs typeface="Times New Roman" panose="02020603050405020304" pitchFamily="18" charset="0"/>
              </a:rPr>
              <a:t>NPs inside PPs.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47</a:t>
            </a:fld>
            <a:endParaRPr lang="en-IN"/>
          </a:p>
        </p:txBody>
      </p:sp>
      <p:pic>
        <p:nvPicPr>
          <p:cNvPr id="4" name="Picture 3">
            <a:extLst>
              <a:ext uri="{FF2B5EF4-FFF2-40B4-BE49-F238E27FC236}">
                <a16:creationId xmlns:a16="http://schemas.microsoft.com/office/drawing/2014/main" id="{50B6DE38-AB37-C001-A0FF-1E865FE8F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708" y="1350636"/>
            <a:ext cx="4406520" cy="3020200"/>
          </a:xfrm>
          <a:prstGeom prst="rect">
            <a:avLst/>
          </a:prstGeom>
        </p:spPr>
      </p:pic>
    </p:spTree>
    <p:extLst>
      <p:ext uri="{BB962C8B-B14F-4D97-AF65-F5344CB8AC3E}">
        <p14:creationId xmlns:p14="http://schemas.microsoft.com/office/powerpoint/2010/main" val="3063498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1800" b="0" i="0" u="none" strike="noStrike" baseline="0" dirty="0">
                <a:latin typeface="Palatino-Roman"/>
              </a:rPr>
              <a:t>5. Next do constituents inside the VP, including object NPs, and any Aps </a:t>
            </a:r>
            <a:r>
              <a:rPr lang="en-IN" sz="1800" b="0" i="0" u="none" strike="noStrike" baseline="0" dirty="0">
                <a:latin typeface="Palatino-Roman"/>
              </a:rPr>
              <a:t>and PPs inside them.</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48</a:t>
            </a:fld>
            <a:endParaRPr lang="en-IN"/>
          </a:p>
        </p:txBody>
      </p:sp>
      <p:pic>
        <p:nvPicPr>
          <p:cNvPr id="4" name="Picture 3">
            <a:extLst>
              <a:ext uri="{FF2B5EF4-FFF2-40B4-BE49-F238E27FC236}">
                <a16:creationId xmlns:a16="http://schemas.microsoft.com/office/drawing/2014/main" id="{0CFEE366-559F-187E-37B1-22B88C8E9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557" y="1109930"/>
            <a:ext cx="5497659" cy="3714303"/>
          </a:xfrm>
          <a:prstGeom prst="rect">
            <a:avLst/>
          </a:prstGeom>
        </p:spPr>
      </p:pic>
    </p:spTree>
    <p:extLst>
      <p:ext uri="{BB962C8B-B14F-4D97-AF65-F5344CB8AC3E}">
        <p14:creationId xmlns:p14="http://schemas.microsoft.com/office/powerpoint/2010/main" val="929640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Draw tress_ exercises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BEFORE Bracketed Diagrams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49</a:t>
            </a:fld>
            <a:endParaRPr lang="en-IN"/>
          </a:p>
        </p:txBody>
      </p:sp>
    </p:spTree>
    <p:extLst>
      <p:ext uri="{BB962C8B-B14F-4D97-AF65-F5344CB8AC3E}">
        <p14:creationId xmlns:p14="http://schemas.microsoft.com/office/powerpoint/2010/main" val="202139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2"/>
            <a:ext cx="11103428" cy="5791427"/>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Constituents </a:t>
            </a:r>
            <a:r>
              <a:rPr lang="en-IN" sz="2000" b="0" i="0" u="none" strike="noStrike" baseline="0" dirty="0">
                <a:latin typeface="Times New Roman" panose="02020603050405020304" pitchFamily="18" charset="0"/>
                <a:cs typeface="Times New Roman" panose="02020603050405020304" pitchFamily="18" charset="0"/>
              </a:rPr>
              <a:t>are embedded one </a:t>
            </a:r>
            <a:r>
              <a:rPr lang="en-US" sz="2000" b="0" i="0" u="none" strike="noStrike" baseline="0" dirty="0">
                <a:latin typeface="Times New Roman" panose="02020603050405020304" pitchFamily="18" charset="0"/>
                <a:cs typeface="Times New Roman" panose="02020603050405020304" pitchFamily="18" charset="0"/>
              </a:rPr>
              <a:t>inside another to form larger and larger constituents. This is </a:t>
            </a:r>
            <a:r>
              <a:rPr lang="en-US" sz="2000" b="1" i="1" u="none" strike="noStrike" baseline="0" dirty="0">
                <a:latin typeface="Times New Roman" panose="02020603050405020304" pitchFamily="18" charset="0"/>
                <a:cs typeface="Times New Roman" panose="02020603050405020304" pitchFamily="18" charset="0"/>
              </a:rPr>
              <a:t>hierarchical structure.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structure </a:t>
            </a:r>
            <a:r>
              <a:rPr lang="en-IN" sz="2000" b="0" i="0" u="none" strike="noStrike" baseline="0" dirty="0">
                <a:latin typeface="Times New Roman" panose="02020603050405020304" pitchFamily="18" charset="0"/>
                <a:cs typeface="Times New Roman" panose="02020603050405020304" pitchFamily="18" charset="0"/>
              </a:rPr>
              <a:t>in example (1) can be represented as in (6):</a:t>
            </a:r>
          </a:p>
          <a:p>
            <a:pPr algn="l"/>
            <a:r>
              <a:rPr lang="en-US" sz="2000" dirty="0">
                <a:latin typeface="Times New Roman" panose="02020603050405020304" pitchFamily="18" charset="0"/>
                <a:cs typeface="Times New Roman" panose="02020603050405020304" pitchFamily="18" charset="0"/>
              </a:rPr>
              <a:t>     6)</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342900" marR="1160" indent="-342900" algn="just">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a  typical  hierarchical  </a:t>
            </a:r>
            <a:r>
              <a:rPr lang="en-US" sz="2000" b="1" i="1" u="none" strike="noStrike" baseline="0" dirty="0">
                <a:latin typeface="Times New Roman" panose="02020603050405020304" pitchFamily="18" charset="0"/>
                <a:cs typeface="Times New Roman" panose="02020603050405020304" pitchFamily="18" charset="0"/>
              </a:rPr>
              <a:t>tree  structure</a:t>
            </a:r>
            <a:r>
              <a:rPr lang="en-US" sz="2000" b="0" i="0" u="none" strike="noStrike" baseline="0" dirty="0">
                <a:latin typeface="Times New Roman" panose="02020603050405020304" pitchFamily="18" charset="0"/>
                <a:cs typeface="Times New Roman" panose="02020603050405020304" pitchFamily="18" charset="0"/>
              </a:rPr>
              <a:t>.  </a:t>
            </a:r>
          </a:p>
          <a:p>
            <a:pPr marL="342900" marR="1160" indent="-342900" algn="just">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sentence  constituent (represented by the symbol TP) consists of two constituents: a subject </a:t>
            </a:r>
            <a:r>
              <a:rPr lang="en-US" sz="2000" b="1" i="1" u="none" strike="noStrike" baseline="0" dirty="0">
                <a:latin typeface="Times New Roman" panose="02020603050405020304" pitchFamily="18" charset="0"/>
                <a:cs typeface="Times New Roman" panose="02020603050405020304" pitchFamily="18" charset="0"/>
              </a:rPr>
              <a:t>noun phrase </a:t>
            </a:r>
            <a:r>
              <a:rPr lang="en-US" sz="2000" b="0" i="0" u="none" strike="noStrike" baseline="0" dirty="0">
                <a:latin typeface="Times New Roman" panose="02020603050405020304" pitchFamily="18" charset="0"/>
                <a:cs typeface="Times New Roman" panose="02020603050405020304" pitchFamily="18" charset="0"/>
              </a:rPr>
              <a:t>(NP) </a:t>
            </a:r>
            <a:r>
              <a:rPr lang="en-US" sz="2000" b="0" i="1" u="none" strike="noStrike" baseline="0" dirty="0">
                <a:latin typeface="Times New Roman" panose="02020603050405020304" pitchFamily="18" charset="0"/>
                <a:cs typeface="Times New Roman" panose="02020603050405020304" pitchFamily="18" charset="0"/>
              </a:rPr>
              <a:t>[the student] </a:t>
            </a:r>
            <a:r>
              <a:rPr lang="en-US" sz="2000" b="0" i="0" u="none" strike="noStrike" baseline="0" dirty="0">
                <a:latin typeface="Times New Roman" panose="02020603050405020304" pitchFamily="18" charset="0"/>
                <a:cs typeface="Times New Roman" panose="02020603050405020304" pitchFamily="18" charset="0"/>
              </a:rPr>
              <a:t>and a predicate phrase or </a:t>
            </a:r>
            <a:r>
              <a:rPr lang="en-US" sz="2000" b="1" i="1" u="none" strike="noStrike" baseline="0" dirty="0">
                <a:latin typeface="Times New Roman" panose="02020603050405020304" pitchFamily="18" charset="0"/>
                <a:cs typeface="Times New Roman" panose="02020603050405020304" pitchFamily="18" charset="0"/>
              </a:rPr>
              <a:t>verb phrase </a:t>
            </a:r>
            <a:r>
              <a:rPr lang="en-US" sz="2000" b="0" i="0" u="none" strike="noStrike" baseline="0" dirty="0">
                <a:latin typeface="Times New Roman" panose="02020603050405020304" pitchFamily="18" charset="0"/>
                <a:cs typeface="Times New Roman" panose="02020603050405020304" pitchFamily="18" charset="0"/>
              </a:rPr>
              <a:t>(VP) </a:t>
            </a:r>
            <a:r>
              <a:rPr lang="en-US" sz="2000" b="0" i="1" u="none" strike="noStrike" baseline="0" dirty="0">
                <a:latin typeface="Times New Roman" panose="02020603050405020304" pitchFamily="18" charset="0"/>
                <a:cs typeface="Times New Roman" panose="02020603050405020304" pitchFamily="18" charset="0"/>
              </a:rPr>
              <a:t>[loved his syntax assignments]</a:t>
            </a:r>
            <a:r>
              <a:rPr lang="en-US" sz="2000" b="0" i="0" u="none" strike="noStrike" baseline="0" dirty="0">
                <a:latin typeface="Times New Roman" panose="02020603050405020304" pitchFamily="18" charset="0"/>
                <a:cs typeface="Times New Roman" panose="02020603050405020304" pitchFamily="18" charset="0"/>
              </a:rPr>
              <a:t>. The subject NP in turn contains a </a:t>
            </a:r>
            <a:r>
              <a:rPr lang="en-US" sz="2000" b="1" i="1" u="none" strike="noStrike" baseline="0" dirty="0">
                <a:latin typeface="Times New Roman" panose="02020603050405020304" pitchFamily="18" charset="0"/>
                <a:cs typeface="Times New Roman" panose="02020603050405020304" pitchFamily="18" charset="0"/>
              </a:rPr>
              <a:t>noun </a:t>
            </a:r>
            <a:r>
              <a:rPr lang="en-US" sz="2000" b="0" i="0" u="none" strike="noStrike" baseline="0" dirty="0">
                <a:latin typeface="Times New Roman" panose="02020603050405020304" pitchFamily="18" charset="0"/>
                <a:cs typeface="Times New Roman" panose="02020603050405020304" pitchFamily="18" charset="0"/>
              </a:rPr>
              <a:t>(N) </a:t>
            </a:r>
            <a:r>
              <a:rPr lang="en-US" sz="2000" b="0" i="1" u="none" strike="noStrike" baseline="0" dirty="0">
                <a:latin typeface="Times New Roman" panose="02020603050405020304" pitchFamily="18" charset="0"/>
                <a:cs typeface="Times New Roman" panose="02020603050405020304" pitchFamily="18" charset="0"/>
              </a:rPr>
              <a:t>student </a:t>
            </a:r>
            <a:r>
              <a:rPr lang="en-US" sz="2000" b="0" i="0" u="none" strike="noStrike" baseline="0" dirty="0">
                <a:latin typeface="Times New Roman" panose="02020603050405020304" pitchFamily="18" charset="0"/>
                <a:cs typeface="Times New Roman" panose="02020603050405020304" pitchFamily="18" charset="0"/>
              </a:rPr>
              <a:t>and a </a:t>
            </a:r>
            <a:r>
              <a:rPr lang="en-US" sz="2000" b="1" i="1" u="none" strike="noStrike" baseline="0" dirty="0">
                <a:latin typeface="Times New Roman" panose="02020603050405020304" pitchFamily="18" charset="0"/>
                <a:cs typeface="Times New Roman" panose="02020603050405020304" pitchFamily="18" charset="0"/>
              </a:rPr>
              <a:t>determiner </a:t>
            </a:r>
            <a:r>
              <a:rPr lang="en-US" sz="2000" b="0" i="0" u="none" strike="noStrike" baseline="0" dirty="0">
                <a:latin typeface="Times New Roman" panose="02020603050405020304" pitchFamily="18" charset="0"/>
                <a:cs typeface="Times New Roman" panose="02020603050405020304" pitchFamily="18" charset="0"/>
              </a:rPr>
              <a:t>(or article) (D) </a:t>
            </a:r>
            <a:r>
              <a:rPr lang="en-US" sz="2000" b="0" i="1" u="none" strike="noStrike" baseline="0" dirty="0">
                <a:latin typeface="Times New Roman" panose="02020603050405020304" pitchFamily="18" charset="0"/>
                <a:cs typeface="Times New Roman" panose="02020603050405020304" pitchFamily="18" charset="0"/>
              </a:rPr>
              <a:t>the</a:t>
            </a:r>
            <a:r>
              <a:rPr lang="en-US" sz="2000" b="0" i="0" u="none" strike="noStrike" baseline="0" dirty="0">
                <a:latin typeface="Times New Roman" panose="02020603050405020304" pitchFamily="18" charset="0"/>
                <a:cs typeface="Times New Roman" panose="02020603050405020304" pitchFamily="18" charset="0"/>
              </a:rPr>
              <a:t>. Similarly the VP contains a </a:t>
            </a:r>
            <a:r>
              <a:rPr lang="en-US" sz="2000" b="1" i="1" u="none" strike="noStrike" baseline="0" dirty="0">
                <a:latin typeface="Times New Roman" panose="02020603050405020304" pitchFamily="18" charset="0"/>
                <a:cs typeface="Times New Roman" panose="02020603050405020304" pitchFamily="18" charset="0"/>
              </a:rPr>
              <a:t>verb </a:t>
            </a:r>
            <a:r>
              <a:rPr lang="en-US" sz="2000" b="0" i="0" u="none" strike="noStrike" baseline="0" dirty="0">
                <a:latin typeface="Times New Roman" panose="02020603050405020304" pitchFamily="18" charset="0"/>
                <a:cs typeface="Times New Roman" panose="02020603050405020304" pitchFamily="18" charset="0"/>
              </a:rPr>
              <a:t>(V), and an object NP </a:t>
            </a:r>
            <a:r>
              <a:rPr lang="en-US" sz="2000" b="0" i="1" u="none" strike="noStrike" baseline="0" dirty="0">
                <a:latin typeface="Times New Roman" panose="02020603050405020304" pitchFamily="18" charset="0"/>
                <a:cs typeface="Times New Roman" panose="02020603050405020304" pitchFamily="18" charset="0"/>
              </a:rPr>
              <a:t>[his syntax assignments]</a:t>
            </a:r>
            <a:r>
              <a:rPr lang="en-US" sz="2000" b="0" i="0" u="none" strike="noStrike" baseline="0" dirty="0">
                <a:latin typeface="Times New Roman" panose="02020603050405020304" pitchFamily="18" charset="0"/>
                <a:cs typeface="Times New Roman" panose="02020603050405020304" pitchFamily="18" charset="0"/>
              </a:rPr>
              <a:t>. The object NP is further broken down into three bits:  a determiner </a:t>
            </a:r>
            <a:r>
              <a:rPr lang="en-US" sz="2000" b="0" i="1" u="none" strike="noStrike" baseline="0" dirty="0">
                <a:latin typeface="Times New Roman" panose="02020603050405020304" pitchFamily="18" charset="0"/>
                <a:cs typeface="Times New Roman" panose="02020603050405020304" pitchFamily="18" charset="0"/>
              </a:rPr>
              <a:t>his</a:t>
            </a:r>
            <a:r>
              <a:rPr lang="en-US" sz="2000" b="0" i="0" u="none" strike="noStrike" baseline="0" dirty="0">
                <a:latin typeface="Times New Roman" panose="02020603050405020304" pitchFamily="18" charset="0"/>
                <a:cs typeface="Times New Roman" panose="02020603050405020304" pitchFamily="18" charset="0"/>
              </a:rPr>
              <a:t>,  an adjective </a:t>
            </a:r>
            <a:r>
              <a:rPr lang="en-US" sz="2000" b="0" i="1" u="none" strike="noStrike" baseline="0" dirty="0">
                <a:latin typeface="Times New Roman" panose="02020603050405020304" pitchFamily="18" charset="0"/>
                <a:cs typeface="Times New Roman" panose="02020603050405020304" pitchFamily="18" charset="0"/>
              </a:rPr>
              <a:t>syntax</a:t>
            </a:r>
            <a:r>
              <a:rPr lang="en-US" sz="2000" b="0" i="0" u="none" strike="noStrike" baseline="0" dirty="0">
                <a:latin typeface="Times New Roman" panose="02020603050405020304" pitchFamily="18" charset="0"/>
                <a:cs typeface="Times New Roman" panose="02020603050405020304" pitchFamily="18" charset="0"/>
              </a:rPr>
              <a:t>,  and  a noun </a:t>
            </a:r>
            <a:r>
              <a:rPr lang="en-IN" sz="2000" b="0" i="1" u="none" strike="noStrike" baseline="0" dirty="0">
                <a:latin typeface="Times New Roman" panose="02020603050405020304" pitchFamily="18" charset="0"/>
                <a:cs typeface="Times New Roman" panose="02020603050405020304" pitchFamily="18" charset="0"/>
              </a:rPr>
              <a:t>assignments</a:t>
            </a:r>
            <a:r>
              <a:rPr lang="en-IN"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pic>
        <p:nvPicPr>
          <p:cNvPr id="4" name="Picture 3">
            <a:extLst>
              <a:ext uri="{FF2B5EF4-FFF2-40B4-BE49-F238E27FC236}">
                <a16:creationId xmlns:a16="http://schemas.microsoft.com/office/drawing/2014/main" id="{613CE250-ECB5-CC7D-CEEB-48F9F2A48237}"/>
              </a:ext>
            </a:extLst>
          </p:cNvPr>
          <p:cNvPicPr>
            <a:picLocks noChangeAspect="1"/>
          </p:cNvPicPr>
          <p:nvPr/>
        </p:nvPicPr>
        <p:blipFill rotWithShape="1">
          <a:blip r:embed="rId2">
            <a:extLst>
              <a:ext uri="{28A0092B-C50C-407E-A947-70E740481C1C}">
                <a14:useLocalDpi xmlns:a14="http://schemas.microsoft.com/office/drawing/2010/main" val="0"/>
              </a:ext>
            </a:extLst>
          </a:blip>
          <a:srcRect l="12589" t="16326" r="51786" b="43537"/>
          <a:stretch/>
        </p:blipFill>
        <p:spPr>
          <a:xfrm>
            <a:off x="2732312" y="1561785"/>
            <a:ext cx="4659087" cy="2755752"/>
          </a:xfrm>
          <a:prstGeom prst="rect">
            <a:avLst/>
          </a:prstGeom>
        </p:spPr>
      </p:pic>
    </p:spTree>
    <p:extLst>
      <p:ext uri="{BB962C8B-B14F-4D97-AF65-F5344CB8AC3E}">
        <p14:creationId xmlns:p14="http://schemas.microsoft.com/office/powerpoint/2010/main" val="381584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70771" cy="5791427"/>
          </a:xfrm>
        </p:spPr>
        <p:txBody>
          <a:bodyPr>
            <a:normAutofit/>
          </a:bodyPr>
          <a:lstStyle/>
          <a:p>
            <a:pPr algn="l">
              <a:lnSpc>
                <a:spcPct val="150000"/>
              </a:lnSpc>
              <a:spcBef>
                <a:spcPts val="0"/>
              </a:spcBef>
            </a:pPr>
            <a:r>
              <a:rPr lang="en-IN" sz="2000" b="0" i="1" u="none" strike="noStrike" baseline="0" dirty="0">
                <a:latin typeface="Times New Roman" panose="02020603050405020304" pitchFamily="18" charset="0"/>
                <a:cs typeface="Times New Roman" panose="02020603050405020304" pitchFamily="18" charset="0"/>
              </a:rPr>
              <a:t>2.3 Bracketed Diagrams</a:t>
            </a: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Sometimes it is preferable to use the bracketed notation instead of the tree notation. This is especially true when there are large parts of the sentence that are irrelevant to the discussion at hand. Drawing bracketed diagrams essentially follows the same principles as tree drawing.</a:t>
            </a:r>
          </a:p>
          <a:p>
            <a:pPr algn="l"/>
            <a:r>
              <a:rPr lang="en-US" sz="2000" b="0" i="0" u="none" strike="noStrike" baseline="0" dirty="0">
                <a:latin typeface="Times New Roman" panose="02020603050405020304" pitchFamily="18" charset="0"/>
                <a:cs typeface="Times New Roman" panose="02020603050405020304" pitchFamily="18" charset="0"/>
              </a:rPr>
              <a:t>The exception is that instead of drawing to lines connecting at the top, you put square brackets on either side of the constituent. A label is usually put on the left member of the bracket pair as a subscript.</a:t>
            </a:r>
          </a:p>
          <a:p>
            <a:pPr algn="l"/>
            <a:r>
              <a:rPr lang="en-US" sz="2000" dirty="0">
                <a:latin typeface="Times New Roman" panose="02020603050405020304" pitchFamily="18" charset="0"/>
                <a:cs typeface="Times New Roman" panose="02020603050405020304" pitchFamily="18" charset="0"/>
              </a:rPr>
              <a:t>                   NP</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D       N</a:t>
            </a:r>
          </a:p>
          <a:p>
            <a:pPr algn="l"/>
            <a:r>
              <a:rPr lang="en-US" sz="2000" dirty="0">
                <a:latin typeface="Times New Roman" panose="02020603050405020304" pitchFamily="18" charset="0"/>
                <a:cs typeface="Times New Roman" panose="02020603050405020304" pitchFamily="18" charset="0"/>
              </a:rPr>
              <a:t>             The      man                         = [</a:t>
            </a:r>
            <a:r>
              <a:rPr lang="en-US" sz="2000" baseline="-25000" dirty="0">
                <a:latin typeface="Times New Roman" panose="02020603050405020304" pitchFamily="18" charset="0"/>
                <a:cs typeface="Times New Roman" panose="02020603050405020304" pitchFamily="18" charset="0"/>
              </a:rPr>
              <a:t>NP</a:t>
            </a:r>
            <a:r>
              <a:rPr lang="en-US" sz="2000" dirty="0">
                <a:latin typeface="Times New Roman" panose="02020603050405020304" pitchFamily="18" charset="0"/>
                <a:cs typeface="Times New Roman" panose="02020603050405020304" pitchFamily="18" charset="0"/>
              </a:rPr>
              <a:t>[</a:t>
            </a:r>
            <a:r>
              <a:rPr lang="en-US" sz="2000" baseline="-25000"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the] [</a:t>
            </a:r>
            <a:r>
              <a:rPr lang="en-US" sz="2000" baseline="-25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man]]</a:t>
            </a: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Both words and phrases are bracketed this way.</a:t>
            </a: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50</a:t>
            </a:fld>
            <a:endParaRPr lang="en-IN"/>
          </a:p>
        </p:txBody>
      </p:sp>
      <p:cxnSp>
        <p:nvCxnSpPr>
          <p:cNvPr id="8" name="Straight Connector 7">
            <a:extLst>
              <a:ext uri="{FF2B5EF4-FFF2-40B4-BE49-F238E27FC236}">
                <a16:creationId xmlns:a16="http://schemas.microsoft.com/office/drawing/2014/main" id="{7A294E73-F8A2-BE80-8C23-1CF2A3A2D764}"/>
              </a:ext>
            </a:extLst>
          </p:cNvPr>
          <p:cNvCxnSpPr/>
          <p:nvPr/>
        </p:nvCxnSpPr>
        <p:spPr>
          <a:xfrm flipH="1">
            <a:off x="2068286" y="3109118"/>
            <a:ext cx="283028" cy="511629"/>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A4811EC-2ED2-6E85-16B0-A3F518D33B60}"/>
              </a:ext>
            </a:extLst>
          </p:cNvPr>
          <p:cNvCxnSpPr>
            <a:cxnSpLocks/>
          </p:cNvCxnSpPr>
          <p:nvPr/>
        </p:nvCxnSpPr>
        <p:spPr>
          <a:xfrm>
            <a:off x="2351314" y="3109118"/>
            <a:ext cx="293915" cy="487363"/>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0809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642258" y="564923"/>
            <a:ext cx="11299372" cy="5901191"/>
          </a:xfrm>
        </p:spPr>
        <p:txBody>
          <a:bodyPr>
            <a:normAutofit/>
          </a:bodyPr>
          <a:lstStyle/>
          <a:p>
            <a:pPr marL="457200" indent="-457200" algn="l">
              <a:buAutoNum type="arabicPeriod"/>
            </a:pPr>
            <a:r>
              <a:rPr lang="en-US" sz="2000" b="0" i="0" u="none" strike="noStrike" baseline="0" dirty="0">
                <a:latin typeface="Times New Roman" panose="02020603050405020304" pitchFamily="18" charset="0"/>
                <a:cs typeface="Times New Roman" panose="02020603050405020304" pitchFamily="18" charset="0"/>
              </a:rPr>
              <a:t>First we mark the parts of speech, this time with labeled brackets:</a:t>
            </a:r>
          </a:p>
          <a:p>
            <a:pPr algn="l"/>
            <a:r>
              <a:rPr lang="en-US" sz="2000" dirty="0">
                <a:latin typeface="Times New Roman" panose="02020603050405020304" pitchFamily="18" charset="0"/>
                <a:cs typeface="Times New Roman" panose="02020603050405020304" pitchFamily="18" charset="0"/>
              </a:rPr>
              <a:t>          (The sentence is: </a:t>
            </a:r>
            <a:r>
              <a:rPr lang="en-US" sz="2000" b="1" dirty="0">
                <a:latin typeface="Times New Roman" panose="02020603050405020304" pitchFamily="18" charset="0"/>
                <a:cs typeface="Times New Roman" panose="02020603050405020304" pitchFamily="18" charset="0"/>
              </a:rPr>
              <a:t>The very small boy kissed the platypus</a:t>
            </a:r>
            <a:r>
              <a:rPr lang="en-US" sz="2000" dirty="0">
                <a:latin typeface="Times New Roman" panose="02020603050405020304" pitchFamily="18" charset="0"/>
                <a:cs typeface="Times New Roman" panose="02020603050405020304" pitchFamily="18" charset="0"/>
              </a:rPr>
              <a:t>.)</a:t>
            </a:r>
          </a:p>
          <a:p>
            <a:pPr algn="l"/>
            <a:r>
              <a:rPr lang="en-US" sz="1800" b="0" i="0" u="none" strike="noStrike" baseline="0" dirty="0">
                <a:latin typeface="Palatino-Roman"/>
              </a:rPr>
              <a:t>     </a:t>
            </a:r>
          </a:p>
          <a:p>
            <a:pPr algn="l"/>
            <a:r>
              <a:rPr lang="en-US" dirty="0">
                <a:latin typeface="Palatino-Roman"/>
              </a:rPr>
              <a:t>      </a:t>
            </a:r>
            <a:r>
              <a:rPr lang="en-US" b="0" i="0" u="none" strike="noStrike" baseline="0" dirty="0">
                <a:latin typeface="Palatino-Roman"/>
              </a:rPr>
              <a:t>  [</a:t>
            </a:r>
            <a:r>
              <a:rPr lang="en-US" b="0" i="0" u="none" strike="noStrike" baseline="-25000" dirty="0">
                <a:latin typeface="Palatino-Roman"/>
              </a:rPr>
              <a:t>D</a:t>
            </a:r>
            <a:r>
              <a:rPr lang="en-US" b="0" i="0" u="none" strike="noStrike" baseline="0" dirty="0">
                <a:latin typeface="Palatino-Roman"/>
              </a:rPr>
              <a:t> The] [</a:t>
            </a:r>
            <a:r>
              <a:rPr lang="en-US" b="0" i="0" u="none" strike="noStrike" baseline="-25000" dirty="0">
                <a:latin typeface="Palatino-Roman"/>
              </a:rPr>
              <a:t>Adv</a:t>
            </a:r>
            <a:r>
              <a:rPr lang="en-US" b="0" i="0" u="none" strike="noStrike" baseline="0" dirty="0">
                <a:latin typeface="Palatino-Roman"/>
              </a:rPr>
              <a:t> very] [</a:t>
            </a:r>
            <a:r>
              <a:rPr lang="en-US" b="0" i="0" u="none" strike="noStrike" baseline="-25000" dirty="0">
                <a:latin typeface="Palatino-Roman"/>
              </a:rPr>
              <a:t>Adj </a:t>
            </a:r>
            <a:r>
              <a:rPr lang="en-US" b="0" i="0" u="none" strike="noStrike" baseline="0" dirty="0">
                <a:latin typeface="Palatino-Roman"/>
              </a:rPr>
              <a:t>small] [</a:t>
            </a:r>
            <a:r>
              <a:rPr lang="en-US" b="0" i="0" u="none" strike="noStrike" baseline="-25000" dirty="0">
                <a:latin typeface="Palatino-Roman"/>
              </a:rPr>
              <a:t>N</a:t>
            </a:r>
            <a:r>
              <a:rPr lang="en-US" b="0" i="0" u="none" strike="noStrike" baseline="0" dirty="0">
                <a:latin typeface="Palatino-Roman"/>
              </a:rPr>
              <a:t> boy] [</a:t>
            </a:r>
            <a:r>
              <a:rPr lang="en-US" b="0" i="0" u="none" strike="noStrike" baseline="-25000" dirty="0">
                <a:latin typeface="Palatino-Roman"/>
              </a:rPr>
              <a:t>V</a:t>
            </a:r>
            <a:r>
              <a:rPr lang="en-US" b="0" i="0" u="none" strike="noStrike" baseline="0" dirty="0">
                <a:latin typeface="Palatino-Roman"/>
              </a:rPr>
              <a:t> kissed] [</a:t>
            </a:r>
            <a:r>
              <a:rPr lang="en-US" b="0" i="0" u="none" strike="noStrike" baseline="-25000" dirty="0">
                <a:latin typeface="Palatino-Roman"/>
              </a:rPr>
              <a:t>D</a:t>
            </a:r>
            <a:r>
              <a:rPr lang="en-US" b="0" i="0" u="none" strike="noStrike" baseline="0" dirty="0">
                <a:latin typeface="Palatino-Roman"/>
              </a:rPr>
              <a:t> the] [</a:t>
            </a:r>
            <a:r>
              <a:rPr lang="en-US" b="0" i="0" u="none" strike="noStrike" baseline="-25000" dirty="0">
                <a:latin typeface="Palatino-Roman"/>
              </a:rPr>
              <a:t>N</a:t>
            </a:r>
            <a:r>
              <a:rPr lang="en-US" b="0" i="0" u="none" strike="noStrike" baseline="0" dirty="0">
                <a:latin typeface="Palatino-Roman"/>
              </a:rPr>
              <a:t> platypus].</a:t>
            </a:r>
          </a:p>
          <a:p>
            <a:pPr algn="l"/>
            <a:endParaRPr lang="en-US" sz="1800" b="0" i="0" u="none" strike="noStrike" baseline="0" dirty="0">
              <a:latin typeface="Palatino-Roman"/>
            </a:endParaRPr>
          </a:p>
          <a:p>
            <a:pPr algn="l"/>
            <a:r>
              <a:rPr lang="en-US" sz="2000" b="0" i="0" u="none" strike="noStrike" baseline="0" dirty="0">
                <a:latin typeface="Times New Roman" panose="02020603050405020304" pitchFamily="18" charset="0"/>
                <a:cs typeface="Times New Roman" panose="02020603050405020304" pitchFamily="18" charset="0"/>
              </a:rPr>
              <a:t>2. Next we apply the AP, NP, and PP rules:</a:t>
            </a:r>
          </a:p>
          <a:p>
            <a:pPr algn="l"/>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25000" dirty="0">
                <a:latin typeface="Times New Roman" panose="02020603050405020304" pitchFamily="18" charset="0"/>
                <a:cs typeface="Times New Roman" panose="02020603050405020304" pitchFamily="18" charset="0"/>
              </a:rPr>
              <a:t>D</a:t>
            </a:r>
            <a:r>
              <a:rPr lang="en-US" b="0" i="0" u="none" strike="noStrike" baseline="0" dirty="0">
                <a:latin typeface="Times New Roman" panose="02020603050405020304" pitchFamily="18" charset="0"/>
                <a:cs typeface="Times New Roman" panose="02020603050405020304" pitchFamily="18" charset="0"/>
              </a:rPr>
              <a:t> The]  [</a:t>
            </a:r>
            <a:r>
              <a:rPr lang="en-US" b="0" i="0" u="none" strike="noStrike" baseline="-25000" dirty="0" err="1">
                <a:latin typeface="Times New Roman" panose="02020603050405020304" pitchFamily="18" charset="0"/>
                <a:cs typeface="Times New Roman" panose="02020603050405020304" pitchFamily="18" charset="0"/>
              </a:rPr>
              <a:t>AdvP</a:t>
            </a:r>
            <a:r>
              <a:rPr lang="en-US" b="0" i="0" u="none" strike="noStrike" baseline="-2500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25000" dirty="0">
                <a:latin typeface="Times New Roman" panose="02020603050405020304" pitchFamily="18" charset="0"/>
                <a:cs typeface="Times New Roman" panose="02020603050405020304" pitchFamily="18" charset="0"/>
              </a:rPr>
              <a:t>Adv</a:t>
            </a:r>
            <a:r>
              <a:rPr lang="en-US" b="0" i="0" u="none" strike="noStrike" baseline="0" dirty="0">
                <a:latin typeface="Times New Roman" panose="02020603050405020304" pitchFamily="18" charset="0"/>
                <a:cs typeface="Times New Roman" panose="02020603050405020304" pitchFamily="18" charset="0"/>
              </a:rPr>
              <a:t> very]]   [</a:t>
            </a:r>
            <a:r>
              <a:rPr lang="en-US" b="0" i="0" u="none" strike="noStrike" baseline="-25000" dirty="0">
                <a:latin typeface="Times New Roman" panose="02020603050405020304" pitchFamily="18" charset="0"/>
                <a:cs typeface="Times New Roman" panose="02020603050405020304" pitchFamily="18" charset="0"/>
              </a:rPr>
              <a:t>Adj</a:t>
            </a:r>
            <a:r>
              <a:rPr lang="en-US" b="0" i="0" u="none" strike="noStrike" baseline="0" dirty="0">
                <a:latin typeface="Times New Roman" panose="02020603050405020304" pitchFamily="18" charset="0"/>
                <a:cs typeface="Times New Roman" panose="02020603050405020304" pitchFamily="18" charset="0"/>
              </a:rPr>
              <a:t> small] [</a:t>
            </a:r>
            <a:r>
              <a:rPr lang="en-US" b="0" i="0" u="none" strike="noStrike" baseline="-25000" dirty="0">
                <a:latin typeface="Times New Roman" panose="02020603050405020304" pitchFamily="18" charset="0"/>
                <a:cs typeface="Times New Roman" panose="02020603050405020304" pitchFamily="18" charset="0"/>
              </a:rPr>
              <a:t>N</a:t>
            </a:r>
            <a:r>
              <a:rPr lang="en-US" b="0" i="0" u="none" strike="noStrike" baseline="0" dirty="0">
                <a:latin typeface="Times New Roman" panose="02020603050405020304" pitchFamily="18" charset="0"/>
                <a:cs typeface="Times New Roman" panose="02020603050405020304" pitchFamily="18" charset="0"/>
              </a:rPr>
              <a:t> boy] [</a:t>
            </a:r>
            <a:r>
              <a:rPr lang="en-US" b="0" i="0" u="none" strike="noStrike" baseline="-25000" dirty="0">
                <a:latin typeface="Times New Roman" panose="02020603050405020304" pitchFamily="18" charset="0"/>
                <a:cs typeface="Times New Roman" panose="02020603050405020304" pitchFamily="18" charset="0"/>
              </a:rPr>
              <a:t>V</a:t>
            </a:r>
            <a:r>
              <a:rPr lang="en-US" b="0" i="0" u="none" strike="noStrike" baseline="0" dirty="0">
                <a:latin typeface="Times New Roman" panose="02020603050405020304" pitchFamily="18" charset="0"/>
                <a:cs typeface="Times New Roman" panose="02020603050405020304" pitchFamily="18" charset="0"/>
              </a:rPr>
              <a:t> kissed] [</a:t>
            </a:r>
            <a:r>
              <a:rPr lang="en-US" b="0" i="0" u="none" strike="noStrike" baseline="-25000" dirty="0">
                <a:latin typeface="Times New Roman" panose="02020603050405020304" pitchFamily="18" charset="0"/>
                <a:cs typeface="Times New Roman" panose="02020603050405020304" pitchFamily="18" charset="0"/>
              </a:rPr>
              <a:t>D</a:t>
            </a:r>
            <a:r>
              <a:rPr lang="en-US" b="0" i="0" u="none" strike="noStrike" baseline="0" dirty="0">
                <a:latin typeface="Times New Roman" panose="02020603050405020304" pitchFamily="18" charset="0"/>
                <a:cs typeface="Times New Roman" panose="02020603050405020304" pitchFamily="18" charset="0"/>
              </a:rPr>
              <a:t> the] [</a:t>
            </a:r>
            <a:r>
              <a:rPr lang="en-US" b="0" i="0" u="none" strike="noStrike" baseline="-25000" dirty="0">
                <a:latin typeface="Times New Roman" panose="02020603050405020304" pitchFamily="18" charset="0"/>
                <a:cs typeface="Times New Roman" panose="02020603050405020304" pitchFamily="18" charset="0"/>
              </a:rPr>
              <a:t>N</a:t>
            </a:r>
            <a:r>
              <a:rPr lang="en-US" b="0" i="0" u="none" strike="noStrike" baseline="0" dirty="0">
                <a:latin typeface="Times New Roman" panose="02020603050405020304" pitchFamily="18" charset="0"/>
                <a:cs typeface="Times New Roman" panose="02020603050405020304" pitchFamily="18" charset="0"/>
              </a:rPr>
              <a:t> platypus].</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25000" dirty="0">
                <a:latin typeface="Times New Roman" panose="02020603050405020304" pitchFamily="18" charset="0"/>
                <a:cs typeface="Times New Roman" panose="02020603050405020304" pitchFamily="18" charset="0"/>
              </a:rPr>
              <a:t>D</a:t>
            </a:r>
            <a:r>
              <a:rPr lang="en-US" b="0" i="0" u="none" strike="noStrike" baseline="0" dirty="0">
                <a:latin typeface="Times New Roman" panose="02020603050405020304" pitchFamily="18" charset="0"/>
                <a:cs typeface="Times New Roman" panose="02020603050405020304" pitchFamily="18" charset="0"/>
              </a:rPr>
              <a:t> The]  [</a:t>
            </a:r>
            <a:r>
              <a:rPr lang="en-US" b="0" i="0" u="none" strike="noStrike" baseline="-25000" dirty="0">
                <a:latin typeface="Times New Roman" panose="02020603050405020304" pitchFamily="18" charset="0"/>
                <a:cs typeface="Times New Roman" panose="02020603050405020304" pitchFamily="18" charset="0"/>
              </a:rPr>
              <a:t>AdjP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25000" dirty="0" err="1">
                <a:latin typeface="Times New Roman" panose="02020603050405020304" pitchFamily="18" charset="0"/>
                <a:cs typeface="Times New Roman" panose="02020603050405020304" pitchFamily="18" charset="0"/>
              </a:rPr>
              <a:t>AdvP</a:t>
            </a:r>
            <a:r>
              <a:rPr lang="en-US" b="0" i="0" u="none" strike="noStrike" baseline="-2500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25000" dirty="0">
                <a:latin typeface="Times New Roman" panose="02020603050405020304" pitchFamily="18" charset="0"/>
                <a:cs typeface="Times New Roman" panose="02020603050405020304" pitchFamily="18" charset="0"/>
              </a:rPr>
              <a:t>Adv</a:t>
            </a:r>
            <a:r>
              <a:rPr lang="en-US" b="0" i="0" u="none" strike="noStrike" baseline="0" dirty="0">
                <a:latin typeface="Times New Roman" panose="02020603050405020304" pitchFamily="18" charset="0"/>
                <a:cs typeface="Times New Roman" panose="02020603050405020304" pitchFamily="18" charset="0"/>
              </a:rPr>
              <a:t> very]]   [</a:t>
            </a:r>
            <a:r>
              <a:rPr lang="en-US" b="0" i="0" u="none" strike="noStrike" baseline="-25000" dirty="0">
                <a:latin typeface="Times New Roman" panose="02020603050405020304" pitchFamily="18" charset="0"/>
                <a:cs typeface="Times New Roman" panose="02020603050405020304" pitchFamily="18" charset="0"/>
              </a:rPr>
              <a:t>Adj </a:t>
            </a:r>
            <a:r>
              <a:rPr lang="en-US" b="0" i="0" u="none" strike="noStrike" baseline="0" dirty="0">
                <a:latin typeface="Times New Roman" panose="02020603050405020304" pitchFamily="18" charset="0"/>
                <a:cs typeface="Times New Roman" panose="02020603050405020304" pitchFamily="18" charset="0"/>
              </a:rPr>
              <a:t>small]] [</a:t>
            </a:r>
            <a:r>
              <a:rPr lang="en-US" b="0" i="0" u="none" strike="noStrike" baseline="-25000" dirty="0">
                <a:latin typeface="Times New Roman" panose="02020603050405020304" pitchFamily="18" charset="0"/>
                <a:cs typeface="Times New Roman" panose="02020603050405020304" pitchFamily="18" charset="0"/>
              </a:rPr>
              <a:t>N</a:t>
            </a:r>
            <a:r>
              <a:rPr lang="en-US" b="0" i="0" u="none" strike="noStrike" baseline="0" dirty="0">
                <a:latin typeface="Times New Roman" panose="02020603050405020304" pitchFamily="18" charset="0"/>
                <a:cs typeface="Times New Roman" panose="02020603050405020304" pitchFamily="18" charset="0"/>
              </a:rPr>
              <a:t> boy] [</a:t>
            </a:r>
            <a:r>
              <a:rPr lang="en-US" b="0" i="0" u="none" strike="noStrike" baseline="-25000" dirty="0">
                <a:latin typeface="Times New Roman" panose="02020603050405020304" pitchFamily="18" charset="0"/>
                <a:cs typeface="Times New Roman" panose="02020603050405020304" pitchFamily="18" charset="0"/>
              </a:rPr>
              <a:t>V</a:t>
            </a:r>
            <a:r>
              <a:rPr lang="en-US" b="0" i="0" u="none" strike="noStrike" baseline="0" dirty="0">
                <a:latin typeface="Times New Roman" panose="02020603050405020304" pitchFamily="18" charset="0"/>
                <a:cs typeface="Times New Roman" panose="02020603050405020304" pitchFamily="18" charset="0"/>
              </a:rPr>
              <a:t> kissed]  [</a:t>
            </a:r>
            <a:r>
              <a:rPr lang="en-US" b="0" i="0" u="none" strike="noStrike" baseline="-25000" dirty="0">
                <a:latin typeface="Times New Roman" panose="02020603050405020304" pitchFamily="18" charset="0"/>
                <a:cs typeface="Times New Roman" panose="02020603050405020304" pitchFamily="18" charset="0"/>
              </a:rPr>
              <a:t>D</a:t>
            </a:r>
            <a:r>
              <a:rPr lang="en-US" b="0" i="0" u="none" strike="noStrike" baseline="0" dirty="0">
                <a:latin typeface="Times New Roman" panose="02020603050405020304" pitchFamily="18" charset="0"/>
                <a:cs typeface="Times New Roman" panose="02020603050405020304" pitchFamily="18" charset="0"/>
              </a:rPr>
              <a:t> the]  [</a:t>
            </a:r>
            <a:r>
              <a:rPr lang="en-US" b="0" i="0" u="none" strike="noStrike" baseline="-25000" dirty="0">
                <a:latin typeface="Times New Roman" panose="02020603050405020304" pitchFamily="18" charset="0"/>
                <a:cs typeface="Times New Roman" panose="02020603050405020304" pitchFamily="18" charset="0"/>
              </a:rPr>
              <a:t>N</a:t>
            </a:r>
            <a:r>
              <a:rPr lang="en-US" b="0" i="0" u="none" strike="noStrike" baseline="0" dirty="0">
                <a:latin typeface="Times New Roman" panose="02020603050405020304" pitchFamily="18" charset="0"/>
                <a:cs typeface="Times New Roman" panose="02020603050405020304" pitchFamily="18" charset="0"/>
              </a:rPr>
              <a:t> platypus].</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25000" dirty="0">
                <a:latin typeface="Times New Roman" panose="02020603050405020304" pitchFamily="18" charset="0"/>
                <a:cs typeface="Times New Roman" panose="02020603050405020304" pitchFamily="18" charset="0"/>
              </a:rPr>
              <a:t>NP</a:t>
            </a:r>
            <a:r>
              <a:rPr lang="en-US" b="0" i="0" u="none" strike="noStrike" baseline="0" dirty="0">
                <a:latin typeface="Times New Roman" panose="02020603050405020304" pitchFamily="18" charset="0"/>
                <a:cs typeface="Times New Roman" panose="02020603050405020304" pitchFamily="18" charset="0"/>
              </a:rPr>
              <a:t>[D The]  [</a:t>
            </a:r>
            <a:r>
              <a:rPr lang="en-US" b="0" i="0" u="none" strike="noStrike" baseline="-25000" dirty="0">
                <a:latin typeface="Times New Roman" panose="02020603050405020304" pitchFamily="18" charset="0"/>
                <a:cs typeface="Times New Roman" panose="02020603050405020304" pitchFamily="18" charset="0"/>
              </a:rPr>
              <a:t>AdjP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25000" dirty="0" err="1">
                <a:latin typeface="Times New Roman" panose="02020603050405020304" pitchFamily="18" charset="0"/>
                <a:cs typeface="Times New Roman" panose="02020603050405020304" pitchFamily="18" charset="0"/>
              </a:rPr>
              <a:t>AdvP</a:t>
            </a:r>
            <a:r>
              <a:rPr lang="en-US" b="0" i="0" u="none" strike="noStrike" baseline="-2500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25000" dirty="0">
                <a:latin typeface="Times New Roman" panose="02020603050405020304" pitchFamily="18" charset="0"/>
                <a:cs typeface="Times New Roman" panose="02020603050405020304" pitchFamily="18" charset="0"/>
              </a:rPr>
              <a:t>Adv</a:t>
            </a:r>
            <a:r>
              <a:rPr lang="en-US" b="0" i="0" u="none" strike="noStrike" baseline="0" dirty="0">
                <a:latin typeface="Times New Roman" panose="02020603050405020304" pitchFamily="18" charset="0"/>
                <a:cs typeface="Times New Roman" panose="02020603050405020304" pitchFamily="18" charset="0"/>
              </a:rPr>
              <a:t> very]]  [</a:t>
            </a:r>
            <a:r>
              <a:rPr lang="en-US" b="0" i="0" u="none" strike="noStrike" baseline="-25000" dirty="0">
                <a:latin typeface="Times New Roman" panose="02020603050405020304" pitchFamily="18" charset="0"/>
                <a:cs typeface="Times New Roman" panose="02020603050405020304" pitchFamily="18" charset="0"/>
              </a:rPr>
              <a:t>Adj</a:t>
            </a:r>
            <a:r>
              <a:rPr lang="en-US" b="0" i="0" u="none" strike="noStrike" baseline="0" dirty="0">
                <a:latin typeface="Times New Roman" panose="02020603050405020304" pitchFamily="18" charset="0"/>
                <a:cs typeface="Times New Roman" panose="02020603050405020304" pitchFamily="18" charset="0"/>
              </a:rPr>
              <a:t> small]] [</a:t>
            </a:r>
            <a:r>
              <a:rPr lang="en-US" b="0" i="0" u="none" strike="noStrike" baseline="-25000" dirty="0">
                <a:latin typeface="Times New Roman" panose="02020603050405020304" pitchFamily="18" charset="0"/>
                <a:cs typeface="Times New Roman" panose="02020603050405020304" pitchFamily="18" charset="0"/>
              </a:rPr>
              <a:t>N</a:t>
            </a:r>
            <a:r>
              <a:rPr lang="en-US" b="0" i="0" u="none" strike="noStrike" baseline="0" dirty="0">
                <a:latin typeface="Times New Roman" panose="02020603050405020304" pitchFamily="18" charset="0"/>
                <a:cs typeface="Times New Roman" panose="02020603050405020304" pitchFamily="18" charset="0"/>
              </a:rPr>
              <a:t> boy]]   [</a:t>
            </a:r>
            <a:r>
              <a:rPr lang="en-US" b="0" i="0" u="none" strike="noStrike" baseline="-25000" dirty="0">
                <a:latin typeface="Times New Roman" panose="02020603050405020304" pitchFamily="18" charset="0"/>
                <a:cs typeface="Times New Roman" panose="02020603050405020304" pitchFamily="18" charset="0"/>
              </a:rPr>
              <a:t>V</a:t>
            </a:r>
            <a:r>
              <a:rPr lang="en-US" b="0" i="0" u="none" strike="noStrike" baseline="0" dirty="0">
                <a:latin typeface="Times New Roman" panose="02020603050405020304" pitchFamily="18" charset="0"/>
                <a:cs typeface="Times New Roman" panose="02020603050405020304" pitchFamily="18" charset="0"/>
              </a:rPr>
              <a:t> kissed]  [</a:t>
            </a:r>
            <a:r>
              <a:rPr lang="en-US" b="0" i="0" u="none" strike="noStrike" baseline="-25000" dirty="0">
                <a:latin typeface="Times New Roman" panose="02020603050405020304" pitchFamily="18" charset="0"/>
                <a:cs typeface="Times New Roman" panose="02020603050405020304" pitchFamily="18" charset="0"/>
              </a:rPr>
              <a:t>D</a:t>
            </a:r>
            <a:r>
              <a:rPr lang="en-US" b="0" i="0" u="none" strike="noStrike" baseline="0" dirty="0">
                <a:latin typeface="Times New Roman" panose="02020603050405020304" pitchFamily="18" charset="0"/>
                <a:cs typeface="Times New Roman" panose="02020603050405020304" pitchFamily="18" charset="0"/>
              </a:rPr>
              <a:t> the]  [</a:t>
            </a:r>
            <a:r>
              <a:rPr lang="en-US" b="0" i="0" u="none" strike="noStrike" baseline="-25000" dirty="0">
                <a:latin typeface="Times New Roman" panose="02020603050405020304" pitchFamily="18" charset="0"/>
                <a:cs typeface="Times New Roman" panose="02020603050405020304" pitchFamily="18" charset="0"/>
              </a:rPr>
              <a:t>N</a:t>
            </a:r>
            <a:r>
              <a:rPr lang="en-US" b="0" i="0" u="none" strike="noStrike" baseline="0" dirty="0">
                <a:latin typeface="Times New Roman" panose="02020603050405020304" pitchFamily="18" charset="0"/>
                <a:cs typeface="Times New Roman" panose="02020603050405020304" pitchFamily="18" charset="0"/>
              </a:rPr>
              <a:t> platypus].</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25000" dirty="0">
                <a:latin typeface="Times New Roman" panose="02020603050405020304" pitchFamily="18" charset="0"/>
                <a:cs typeface="Times New Roman" panose="02020603050405020304" pitchFamily="18" charset="0"/>
              </a:rPr>
              <a:t>NP</a:t>
            </a:r>
            <a:r>
              <a:rPr lang="en-US" b="0" i="0" u="none" strike="noStrike" baseline="0" dirty="0">
                <a:latin typeface="Times New Roman" panose="02020603050405020304" pitchFamily="18" charset="0"/>
                <a:cs typeface="Times New Roman" panose="02020603050405020304" pitchFamily="18" charset="0"/>
              </a:rPr>
              <a:t>[D The]  [</a:t>
            </a:r>
            <a:r>
              <a:rPr lang="en-US" b="0" i="0" u="none" strike="noStrike" baseline="-25000" dirty="0">
                <a:latin typeface="Times New Roman" panose="02020603050405020304" pitchFamily="18" charset="0"/>
                <a:cs typeface="Times New Roman" panose="02020603050405020304" pitchFamily="18" charset="0"/>
              </a:rPr>
              <a:t>AdjP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25000" dirty="0" err="1">
                <a:latin typeface="Times New Roman" panose="02020603050405020304" pitchFamily="18" charset="0"/>
                <a:cs typeface="Times New Roman" panose="02020603050405020304" pitchFamily="18" charset="0"/>
              </a:rPr>
              <a:t>AdvP</a:t>
            </a:r>
            <a:r>
              <a:rPr lang="en-US" b="0" i="0" u="none" strike="noStrike" baseline="-2500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25000" dirty="0">
                <a:latin typeface="Times New Roman" panose="02020603050405020304" pitchFamily="18" charset="0"/>
                <a:cs typeface="Times New Roman" panose="02020603050405020304" pitchFamily="18" charset="0"/>
              </a:rPr>
              <a:t>Adv </a:t>
            </a:r>
            <a:r>
              <a:rPr lang="en-US" b="0" i="0" u="none" strike="noStrike" baseline="0" dirty="0">
                <a:latin typeface="Times New Roman" panose="02020603050405020304" pitchFamily="18" charset="0"/>
                <a:cs typeface="Times New Roman" panose="02020603050405020304" pitchFamily="18" charset="0"/>
              </a:rPr>
              <a:t>very]]  [</a:t>
            </a:r>
            <a:r>
              <a:rPr lang="en-US" b="0" i="0" u="none" strike="noStrike" baseline="-25000" dirty="0">
                <a:latin typeface="Times New Roman" panose="02020603050405020304" pitchFamily="18" charset="0"/>
                <a:cs typeface="Times New Roman" panose="02020603050405020304" pitchFamily="18" charset="0"/>
              </a:rPr>
              <a:t>Adj</a:t>
            </a:r>
            <a:r>
              <a:rPr lang="en-US" b="0" i="0" u="none" strike="noStrike" baseline="0" dirty="0">
                <a:latin typeface="Times New Roman" panose="02020603050405020304" pitchFamily="18" charset="0"/>
                <a:cs typeface="Times New Roman" panose="02020603050405020304" pitchFamily="18" charset="0"/>
              </a:rPr>
              <a:t> small]][</a:t>
            </a:r>
            <a:r>
              <a:rPr lang="en-US" b="0" i="0" u="none" strike="noStrike" baseline="-25000" dirty="0">
                <a:latin typeface="Times New Roman" panose="02020603050405020304" pitchFamily="18" charset="0"/>
                <a:cs typeface="Times New Roman" panose="02020603050405020304" pitchFamily="18" charset="0"/>
              </a:rPr>
              <a:t>N </a:t>
            </a:r>
            <a:r>
              <a:rPr lang="en-US" b="0" i="0" u="none" strike="noStrike" baseline="0" dirty="0">
                <a:latin typeface="Times New Roman" panose="02020603050405020304" pitchFamily="18" charset="0"/>
                <a:cs typeface="Times New Roman" panose="02020603050405020304" pitchFamily="18" charset="0"/>
              </a:rPr>
              <a:t>boy]]    [</a:t>
            </a:r>
            <a:r>
              <a:rPr lang="en-US" b="0" i="0" u="none" strike="noStrike" baseline="-25000" dirty="0">
                <a:latin typeface="Times New Roman" panose="02020603050405020304" pitchFamily="18" charset="0"/>
                <a:cs typeface="Times New Roman" panose="02020603050405020304" pitchFamily="18" charset="0"/>
              </a:rPr>
              <a:t>V</a:t>
            </a:r>
            <a:r>
              <a:rPr lang="en-US" b="0" i="0" u="none" strike="noStrike" baseline="0" dirty="0">
                <a:latin typeface="Times New Roman" panose="02020603050405020304" pitchFamily="18" charset="0"/>
                <a:cs typeface="Times New Roman" panose="02020603050405020304" pitchFamily="18" charset="0"/>
              </a:rPr>
              <a:t> kissed]   [</a:t>
            </a:r>
            <a:r>
              <a:rPr lang="en-US" b="0" i="0" u="none" strike="noStrike" baseline="-25000" dirty="0">
                <a:latin typeface="Times New Roman" panose="02020603050405020304" pitchFamily="18" charset="0"/>
                <a:cs typeface="Times New Roman" panose="02020603050405020304" pitchFamily="18" charset="0"/>
              </a:rPr>
              <a:t>NP</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25000" dirty="0" err="1">
                <a:latin typeface="Times New Roman" panose="02020603050405020304" pitchFamily="18" charset="0"/>
                <a:cs typeface="Times New Roman" panose="02020603050405020304" pitchFamily="18" charset="0"/>
              </a:rPr>
              <a:t>D</a:t>
            </a:r>
            <a:r>
              <a:rPr lang="en-US" b="0" i="0" u="none" strike="noStrike" baseline="0" dirty="0" err="1">
                <a:latin typeface="Times New Roman" panose="02020603050405020304" pitchFamily="18" charset="0"/>
                <a:cs typeface="Times New Roman" panose="02020603050405020304" pitchFamily="18" charset="0"/>
              </a:rPr>
              <a:t>the</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25000" dirty="0" err="1">
                <a:latin typeface="Times New Roman" panose="02020603050405020304" pitchFamily="18" charset="0"/>
                <a:cs typeface="Times New Roman" panose="02020603050405020304" pitchFamily="18" charset="0"/>
              </a:rPr>
              <a:t>N</a:t>
            </a:r>
            <a:r>
              <a:rPr lang="en-US" b="0" i="0" u="none" strike="noStrike" baseline="0" dirty="0" err="1">
                <a:latin typeface="Times New Roman" panose="02020603050405020304" pitchFamily="18" charset="0"/>
                <a:cs typeface="Times New Roman" panose="02020603050405020304" pitchFamily="18" charset="0"/>
              </a:rPr>
              <a:t>platypus</a:t>
            </a:r>
            <a:r>
              <a:rPr lang="en-US"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51</a:t>
            </a:fld>
            <a:endParaRPr lang="en-IN"/>
          </a:p>
        </p:txBody>
      </p:sp>
    </p:spTree>
    <p:extLst>
      <p:ext uri="{BB962C8B-B14F-4D97-AF65-F5344CB8AC3E}">
        <p14:creationId xmlns:p14="http://schemas.microsoft.com/office/powerpoint/2010/main" val="3764969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272143" y="564923"/>
            <a:ext cx="11761395" cy="518314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3. Now the VP and TP rules:</a:t>
            </a: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a:latin typeface="Times New Roman" panose="02020603050405020304" pitchFamily="18" charset="0"/>
                <a:cs typeface="Times New Roman" panose="02020603050405020304" pitchFamily="18" charset="0"/>
              </a:rPr>
              <a:t>NP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D</a:t>
            </a:r>
            <a:r>
              <a:rPr lang="en-IN" b="0" i="0" u="none" strike="noStrike" baseline="0" dirty="0" err="1">
                <a:latin typeface="Times New Roman" panose="02020603050405020304" pitchFamily="18" charset="0"/>
                <a:cs typeface="Times New Roman" panose="02020603050405020304" pitchFamily="18" charset="0"/>
              </a:rPr>
              <a:t>The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a:latin typeface="Times New Roman" panose="02020603050405020304" pitchFamily="18" charset="0"/>
                <a:cs typeface="Times New Roman" panose="02020603050405020304" pitchFamily="18" charset="0"/>
              </a:rPr>
              <a:t>AdjP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AdvP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Adv</a:t>
            </a:r>
            <a:r>
              <a:rPr lang="en-IN" b="0" i="0" u="none" strike="noStrike" baseline="0" dirty="0" err="1">
                <a:latin typeface="Times New Roman" panose="02020603050405020304" pitchFamily="18" charset="0"/>
                <a:cs typeface="Times New Roman" panose="02020603050405020304" pitchFamily="18" charset="0"/>
              </a:rPr>
              <a:t>very</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err="1">
                <a:latin typeface="Times New Roman" panose="02020603050405020304" pitchFamily="18" charset="0"/>
                <a:cs typeface="Times New Roman" panose="02020603050405020304" pitchFamily="18" charset="0"/>
              </a:rPr>
              <a:t>Adj</a:t>
            </a:r>
            <a:r>
              <a:rPr lang="en-IN" b="0" i="0" u="none" strike="noStrike" baseline="0" dirty="0" err="1">
                <a:latin typeface="Times New Roman" panose="02020603050405020304" pitchFamily="18" charset="0"/>
                <a:cs typeface="Times New Roman" panose="02020603050405020304" pitchFamily="18" charset="0"/>
              </a:rPr>
              <a:t>small</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err="1">
                <a:latin typeface="Times New Roman" panose="02020603050405020304" pitchFamily="18" charset="0"/>
                <a:cs typeface="Times New Roman" panose="02020603050405020304" pitchFamily="18" charset="0"/>
              </a:rPr>
              <a:t>N</a:t>
            </a:r>
            <a:r>
              <a:rPr lang="en-IN" b="0" i="0" u="none" strike="noStrike" baseline="0" dirty="0" err="1">
                <a:latin typeface="Times New Roman" panose="02020603050405020304" pitchFamily="18" charset="0"/>
                <a:cs typeface="Times New Roman" panose="02020603050405020304" pitchFamily="18" charset="0"/>
              </a:rPr>
              <a:t>boy</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a:latin typeface="Times New Roman" panose="02020603050405020304" pitchFamily="18" charset="0"/>
                <a:cs typeface="Times New Roman" panose="02020603050405020304" pitchFamily="18" charset="0"/>
              </a:rPr>
              <a:t>VP </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V</a:t>
            </a:r>
            <a:r>
              <a:rPr lang="en-IN" b="0" i="0" u="none" strike="noStrike" baseline="0" dirty="0" err="1">
                <a:latin typeface="Times New Roman" panose="02020603050405020304" pitchFamily="18" charset="0"/>
                <a:cs typeface="Times New Roman" panose="02020603050405020304" pitchFamily="18" charset="0"/>
              </a:rPr>
              <a:t>kissed</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a:latin typeface="Times New Roman" panose="02020603050405020304" pitchFamily="18" charset="0"/>
                <a:cs typeface="Times New Roman" panose="02020603050405020304" pitchFamily="18" charset="0"/>
              </a:rPr>
              <a:t>NP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D</a:t>
            </a:r>
            <a:r>
              <a:rPr lang="en-IN" b="0" i="0" u="none" strike="noStrike" baseline="0" dirty="0" err="1">
                <a:latin typeface="Times New Roman" panose="02020603050405020304" pitchFamily="18" charset="0"/>
                <a:cs typeface="Times New Roman" panose="02020603050405020304" pitchFamily="18" charset="0"/>
              </a:rPr>
              <a:t>the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err="1">
                <a:latin typeface="Times New Roman" panose="02020603050405020304" pitchFamily="18" charset="0"/>
                <a:cs typeface="Times New Roman" panose="02020603050405020304" pitchFamily="18" charset="0"/>
              </a:rPr>
              <a:t>N</a:t>
            </a:r>
            <a:r>
              <a:rPr lang="en-IN" b="0" i="0" u="none" strike="noStrike" baseline="0" dirty="0" err="1">
                <a:latin typeface="Times New Roman" panose="02020603050405020304" pitchFamily="18" charset="0"/>
                <a:cs typeface="Times New Roman" panose="02020603050405020304" pitchFamily="18" charset="0"/>
              </a:rPr>
              <a:t>platypus</a:t>
            </a:r>
            <a:r>
              <a:rPr lang="en-IN" b="0" i="0" u="none" strike="noStrike" baseline="0" dirty="0">
                <a:latin typeface="Times New Roman" panose="02020603050405020304" pitchFamily="18" charset="0"/>
                <a:cs typeface="Times New Roman" panose="02020603050405020304" pitchFamily="18" charset="0"/>
              </a:rPr>
              <a:t>]]].</a:t>
            </a:r>
          </a:p>
          <a:p>
            <a:pPr algn="l"/>
            <a:endParaRPr lang="en-IN" dirty="0">
              <a:latin typeface="Times New Roman" panose="02020603050405020304" pitchFamily="18" charset="0"/>
              <a:cs typeface="Times New Roman" panose="02020603050405020304" pitchFamily="18" charset="0"/>
            </a:endParaRPr>
          </a:p>
          <a:p>
            <a:pPr algn="l"/>
            <a:endParaRPr lang="en-IN" b="0" i="0" u="none" strike="noStrike" baseline="0" dirty="0">
              <a:latin typeface="Times New Roman" panose="02020603050405020304" pitchFamily="18" charset="0"/>
              <a:cs typeface="Times New Roman" panose="02020603050405020304" pitchFamily="18" charset="0"/>
            </a:endParaRPr>
          </a:p>
          <a:p>
            <a:pPr algn="l"/>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a:latin typeface="Times New Roman" panose="02020603050405020304" pitchFamily="18" charset="0"/>
                <a:cs typeface="Times New Roman" panose="02020603050405020304" pitchFamily="18" charset="0"/>
              </a:rPr>
              <a:t>TP   </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a:latin typeface="Times New Roman" panose="02020603050405020304" pitchFamily="18" charset="0"/>
                <a:cs typeface="Times New Roman" panose="02020603050405020304" pitchFamily="18" charset="0"/>
              </a:rPr>
              <a:t>NP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D</a:t>
            </a:r>
            <a:r>
              <a:rPr lang="en-IN" b="0" i="0" u="none" strike="noStrike" baseline="0" dirty="0" err="1">
                <a:latin typeface="Times New Roman" panose="02020603050405020304" pitchFamily="18" charset="0"/>
                <a:cs typeface="Times New Roman" panose="02020603050405020304" pitchFamily="18" charset="0"/>
              </a:rPr>
              <a:t>The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a:latin typeface="Times New Roman" panose="02020603050405020304" pitchFamily="18" charset="0"/>
                <a:cs typeface="Times New Roman" panose="02020603050405020304" pitchFamily="18" charset="0"/>
              </a:rPr>
              <a:t>AdjP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AdvP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Adv</a:t>
            </a:r>
            <a:r>
              <a:rPr lang="en-IN" b="0" i="0" u="none" strike="noStrike" baseline="0" dirty="0" err="1">
                <a:latin typeface="Times New Roman" panose="02020603050405020304" pitchFamily="18" charset="0"/>
                <a:cs typeface="Times New Roman" panose="02020603050405020304" pitchFamily="18" charset="0"/>
              </a:rPr>
              <a:t>very</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err="1">
                <a:latin typeface="Times New Roman" panose="02020603050405020304" pitchFamily="18" charset="0"/>
                <a:cs typeface="Times New Roman" panose="02020603050405020304" pitchFamily="18" charset="0"/>
              </a:rPr>
              <a:t>Adj</a:t>
            </a:r>
            <a:r>
              <a:rPr lang="en-IN" b="0" i="0" u="none" strike="noStrike" baseline="0" dirty="0" err="1">
                <a:latin typeface="Times New Roman" panose="02020603050405020304" pitchFamily="18" charset="0"/>
                <a:cs typeface="Times New Roman" panose="02020603050405020304" pitchFamily="18" charset="0"/>
              </a:rPr>
              <a:t>small</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err="1">
                <a:latin typeface="Times New Roman" panose="02020603050405020304" pitchFamily="18" charset="0"/>
                <a:cs typeface="Times New Roman" panose="02020603050405020304" pitchFamily="18" charset="0"/>
              </a:rPr>
              <a:t>N</a:t>
            </a:r>
            <a:r>
              <a:rPr lang="en-IN" b="0" i="0" u="none" strike="noStrike" baseline="0" dirty="0" err="1">
                <a:latin typeface="Times New Roman" panose="02020603050405020304" pitchFamily="18" charset="0"/>
                <a:cs typeface="Times New Roman" panose="02020603050405020304" pitchFamily="18" charset="0"/>
              </a:rPr>
              <a:t>boy</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a:latin typeface="Times New Roman" panose="02020603050405020304" pitchFamily="18" charset="0"/>
                <a:cs typeface="Times New Roman" panose="02020603050405020304" pitchFamily="18" charset="0"/>
              </a:rPr>
              <a:t>VP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V</a:t>
            </a:r>
            <a:r>
              <a:rPr lang="en-IN" b="0" i="0" u="none" strike="noStrike" baseline="0" dirty="0" err="1">
                <a:latin typeface="Times New Roman" panose="02020603050405020304" pitchFamily="18" charset="0"/>
                <a:cs typeface="Times New Roman" panose="02020603050405020304" pitchFamily="18" charset="0"/>
              </a:rPr>
              <a:t>kissed</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a:latin typeface="Times New Roman" panose="02020603050405020304" pitchFamily="18" charset="0"/>
                <a:cs typeface="Times New Roman" panose="02020603050405020304" pitchFamily="18" charset="0"/>
              </a:rPr>
              <a:t>NP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D</a:t>
            </a:r>
            <a:r>
              <a:rPr lang="en-IN" b="0" i="0" u="none" strike="noStrike" baseline="0" dirty="0" err="1">
                <a:latin typeface="Times New Roman" panose="02020603050405020304" pitchFamily="18" charset="0"/>
                <a:cs typeface="Times New Roman" panose="02020603050405020304" pitchFamily="18" charset="0"/>
              </a:rPr>
              <a:t>the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25000" dirty="0" err="1">
                <a:latin typeface="Times New Roman" panose="02020603050405020304" pitchFamily="18" charset="0"/>
                <a:cs typeface="Times New Roman" panose="02020603050405020304" pitchFamily="18" charset="0"/>
              </a:rPr>
              <a:t>N</a:t>
            </a:r>
            <a:r>
              <a:rPr lang="en-IN" b="0" i="0" u="none" strike="noStrike" baseline="0" dirty="0" err="1">
                <a:latin typeface="Times New Roman" panose="02020603050405020304" pitchFamily="18" charset="0"/>
                <a:cs typeface="Times New Roman" panose="02020603050405020304" pitchFamily="18" charset="0"/>
              </a:rPr>
              <a:t>platypus</a:t>
            </a:r>
            <a:r>
              <a:rPr lang="en-IN"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52</a:t>
            </a:fld>
            <a:endParaRPr lang="en-IN"/>
          </a:p>
        </p:txBody>
      </p:sp>
    </p:spTree>
    <p:extLst>
      <p:ext uri="{BB962C8B-B14F-4D97-AF65-F5344CB8AC3E}">
        <p14:creationId xmlns:p14="http://schemas.microsoft.com/office/powerpoint/2010/main" val="2817632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Draw tress_ exercises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53</a:t>
            </a:fld>
            <a:endParaRPr lang="en-IN"/>
          </a:p>
        </p:txBody>
      </p:sp>
    </p:spTree>
    <p:extLst>
      <p:ext uri="{BB962C8B-B14F-4D97-AF65-F5344CB8AC3E}">
        <p14:creationId xmlns:p14="http://schemas.microsoft.com/office/powerpoint/2010/main" val="2295526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IN" sz="2000" b="1" i="0" u="none" strike="noStrike" baseline="0" dirty="0">
                <a:latin typeface="Times New Roman" panose="02020603050405020304" pitchFamily="18" charset="0"/>
                <a:cs typeface="Times New Roman" panose="02020603050405020304" pitchFamily="18" charset="0"/>
              </a:rPr>
              <a:t>3. MODIFICATION AND AMBIGUITY</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When we use modifiers in a sentence, there is ambiguity in using modifiers.</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first look at what is modification and ambiguity.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Then, we shall see ambiguity in the use of modifiers in a sentence.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54</a:t>
            </a:fld>
            <a:endParaRPr lang="en-IN"/>
          </a:p>
        </p:txBody>
      </p:sp>
    </p:spTree>
    <p:extLst>
      <p:ext uri="{BB962C8B-B14F-4D97-AF65-F5344CB8AC3E}">
        <p14:creationId xmlns:p14="http://schemas.microsoft.com/office/powerpoint/2010/main" val="340595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just"/>
            <a:r>
              <a:rPr lang="en-US" sz="2000" b="1" i="0" dirty="0">
                <a:effectLst/>
                <a:highlight>
                  <a:srgbClr val="FFFFFF"/>
                </a:highlight>
                <a:latin typeface="Times New Roman" panose="02020603050405020304" pitchFamily="18" charset="0"/>
                <a:cs typeface="Times New Roman" panose="02020603050405020304" pitchFamily="18" charset="0"/>
              </a:rPr>
              <a:t>Definitions of modification</a:t>
            </a:r>
            <a:endParaRPr lang="en-US" sz="2000" b="0" i="0" dirty="0">
              <a:effectLst/>
              <a:highlight>
                <a:srgbClr val="FFFFFF"/>
              </a:highlight>
              <a:latin typeface="Times New Roman" panose="02020603050405020304" pitchFamily="18" charset="0"/>
              <a:cs typeface="Times New Roman" panose="02020603050405020304" pitchFamily="18" charset="0"/>
            </a:endParaRPr>
          </a:p>
          <a:p>
            <a:pPr algn="just"/>
            <a:r>
              <a:rPr lang="en-US" sz="2000" b="0" i="0" dirty="0">
                <a:effectLst/>
                <a:highlight>
                  <a:srgbClr val="FFFFFF"/>
                </a:highlight>
                <a:latin typeface="Times New Roman" panose="02020603050405020304" pitchFamily="18" charset="0"/>
                <a:cs typeface="Times New Roman" panose="02020603050405020304" pitchFamily="18" charset="0"/>
              </a:rPr>
              <a:t>Berry (Berry: 2018) defines a modifier as a “subordinate element in an endocentric structure. It is a word group that affects the meaning of a headword in that it describes, limits, intensifies, and/or adds to the meaning of the head.”, e.g.,</a:t>
            </a:r>
          </a:p>
          <a:p>
            <a:pPr marL="342900" indent="-342900" algn="just">
              <a:buFont typeface="Wingdings" panose="05000000000000000000" pitchFamily="2" charset="2"/>
              <a:buChar char="§"/>
            </a:pPr>
            <a:r>
              <a:rPr lang="en-US" sz="2000" b="0" i="0" dirty="0">
                <a:effectLst/>
                <a:highlight>
                  <a:srgbClr val="FFFFFF"/>
                </a:highlight>
                <a:latin typeface="Times New Roman" panose="02020603050405020304" pitchFamily="18" charset="0"/>
                <a:cs typeface="Times New Roman" panose="02020603050405020304" pitchFamily="18" charset="0"/>
              </a:rPr>
              <a:t>The </a:t>
            </a:r>
            <a:r>
              <a:rPr lang="en-US" sz="1800" b="0" i="0" dirty="0">
                <a:effectLst/>
                <a:highlight>
                  <a:srgbClr val="FFFFFF"/>
                </a:highlight>
                <a:latin typeface="Times New Roman" panose="02020603050405020304" pitchFamily="18" charset="0"/>
                <a:cs typeface="Times New Roman" panose="02020603050405020304" pitchFamily="18" charset="0"/>
              </a:rPr>
              <a:t>blue shirt</a:t>
            </a:r>
          </a:p>
          <a:p>
            <a:pPr marL="800100" lvl="1" indent="-342900" algn="just">
              <a:buFont typeface="Arial" panose="020B0604020202020204" pitchFamily="34" charset="0"/>
              <a:buChar char="•"/>
            </a:pPr>
            <a:r>
              <a:rPr lang="en-US" sz="1800" b="0" i="0" dirty="0">
                <a:effectLst/>
                <a:highlight>
                  <a:srgbClr val="FFFFFF"/>
                </a:highlight>
                <a:latin typeface="Times New Roman" panose="02020603050405020304" pitchFamily="18" charset="0"/>
                <a:cs typeface="Times New Roman" panose="02020603050405020304" pitchFamily="18" charset="0"/>
              </a:rPr>
              <a:t>"Blue' describes the word 'shirt', it limits by excluding other colors; and it adds to the plain meaning of shirt.</a:t>
            </a:r>
            <a:endParaRPr lang="en-US" sz="1800" dirty="0">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800" dirty="0">
                <a:highlight>
                  <a:srgbClr val="FFFFFF"/>
                </a:highlight>
                <a:latin typeface="Times New Roman" panose="02020603050405020304" pitchFamily="18" charset="0"/>
                <a:cs typeface="Times New Roman" panose="02020603050405020304" pitchFamily="18" charset="0"/>
              </a:rPr>
              <a:t>Doghouse</a:t>
            </a:r>
          </a:p>
          <a:p>
            <a:pPr marL="800100" lvl="1" indent="-342900" algn="just">
              <a:buFont typeface="Arial" panose="020B0604020202020204" pitchFamily="34" charset="0"/>
              <a:buChar char="•"/>
            </a:pPr>
            <a:r>
              <a:rPr lang="en-US" sz="1800" dirty="0">
                <a:highlight>
                  <a:srgbClr val="FFFFFF"/>
                </a:highlight>
                <a:latin typeface="Times New Roman" panose="02020603050405020304" pitchFamily="18" charset="0"/>
                <a:cs typeface="Times New Roman" panose="02020603050405020304" pitchFamily="18" charset="0"/>
              </a:rPr>
              <a:t>"house" is the head and "dog" is the modifier, which tells us that the house is intended for a dog. </a:t>
            </a:r>
          </a:p>
          <a:p>
            <a:pPr marL="342900" indent="-342900" algn="just">
              <a:buFont typeface="Wingdings" panose="05000000000000000000" pitchFamily="2" charset="2"/>
              <a:buChar char="§"/>
            </a:pPr>
            <a:r>
              <a:rPr lang="en-US" sz="1800" b="0" i="0" dirty="0">
                <a:effectLst/>
                <a:highlight>
                  <a:srgbClr val="FFFFFF"/>
                </a:highlight>
                <a:latin typeface="Times New Roman" panose="02020603050405020304" pitchFamily="18" charset="0"/>
                <a:cs typeface="Times New Roman" panose="02020603050405020304" pitchFamily="18" charset="0"/>
              </a:rPr>
              <a:t>Dirty dog</a:t>
            </a:r>
          </a:p>
          <a:p>
            <a:pPr marL="742950" lvl="1" indent="-285750" algn="just">
              <a:buFont typeface="Arial" panose="020B0604020202020204" pitchFamily="34" charset="0"/>
              <a:buChar char="•"/>
            </a:pPr>
            <a:r>
              <a:rPr lang="en-US" sz="1800" b="0" i="0" dirty="0">
                <a:effectLst/>
                <a:highlight>
                  <a:srgbClr val="FFFFFF"/>
                </a:highlight>
                <a:latin typeface="Times New Roman" panose="02020603050405020304" pitchFamily="18" charset="0"/>
                <a:cs typeface="Times New Roman" panose="02020603050405020304" pitchFamily="18" charset="0"/>
              </a:rPr>
              <a:t>'Dirty' is an adjective that modifies the noun dog.</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55</a:t>
            </a:fld>
            <a:endParaRPr lang="en-IN"/>
          </a:p>
        </p:txBody>
      </p:sp>
    </p:spTree>
    <p:extLst>
      <p:ext uri="{BB962C8B-B14F-4D97-AF65-F5344CB8AC3E}">
        <p14:creationId xmlns:p14="http://schemas.microsoft.com/office/powerpoint/2010/main" val="1611351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27228" cy="5901191"/>
          </a:xfrm>
        </p:spPr>
        <p:txBody>
          <a:bodyPr>
            <a:normAutofit/>
          </a:bodyPr>
          <a:lstStyle/>
          <a:p>
            <a:pPr marL="342900" indent="-342900" algn="just">
              <a:buFont typeface="Wingdings" panose="05000000000000000000" pitchFamily="2" charset="2"/>
              <a:buChar char="Ø"/>
            </a:pPr>
            <a:r>
              <a:rPr lang="en-US" sz="2000" b="0" i="0" dirty="0">
                <a:effectLst/>
                <a:highlight>
                  <a:srgbClr val="FFFFFF"/>
                </a:highlight>
                <a:latin typeface="Times New Roman" panose="02020603050405020304" pitchFamily="18" charset="0"/>
                <a:cs typeface="Times New Roman" panose="02020603050405020304" pitchFamily="18" charset="0"/>
              </a:rPr>
              <a:t>Another definition of modifier is an </a:t>
            </a:r>
            <a:r>
              <a:rPr lang="en-US" sz="2000" b="1" i="0" dirty="0">
                <a:effectLst/>
                <a:highlight>
                  <a:srgbClr val="FFFFFF"/>
                </a:highlight>
                <a:latin typeface="Times New Roman" panose="02020603050405020304" pitchFamily="18" charset="0"/>
                <a:cs typeface="Times New Roman" panose="02020603050405020304" pitchFamily="18" charset="0"/>
              </a:rPr>
              <a:t>optional element in the phrase structure of clause structure</a:t>
            </a:r>
            <a:r>
              <a:rPr lang="en-US" sz="2000" b="0" i="0" dirty="0">
                <a:effectLst/>
                <a:highlight>
                  <a:srgbClr val="FFFFFF"/>
                </a:highlight>
                <a:latin typeface="Times New Roman" panose="02020603050405020304" pitchFamily="18" charset="0"/>
                <a:cs typeface="Times New Roman" panose="02020603050405020304" pitchFamily="18" charset="0"/>
              </a:rPr>
              <a:t>. Typically the modifier can be omitted without affecting the grammar of the sentence. e.g.</a:t>
            </a:r>
          </a:p>
          <a:p>
            <a:pPr algn="just"/>
            <a:r>
              <a:rPr lang="en-US" sz="2000" b="0" i="0" dirty="0" err="1">
                <a:effectLst/>
                <a:highlight>
                  <a:srgbClr val="FFFFFF"/>
                </a:highlight>
                <a:latin typeface="Times New Roman" panose="02020603050405020304" pitchFamily="18" charset="0"/>
                <a:cs typeface="Times New Roman" panose="02020603050405020304" pitchFamily="18" charset="0"/>
              </a:rPr>
              <a:t>Eg</a:t>
            </a:r>
            <a:endParaRPr lang="en-US" sz="2000" b="0" i="0" dirty="0">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effectLst/>
                <a:highlight>
                  <a:srgbClr val="FFFFFF"/>
                </a:highlight>
                <a:latin typeface="Times New Roman" panose="02020603050405020304" pitchFamily="18" charset="0"/>
                <a:cs typeface="Times New Roman" panose="02020603050405020304" pitchFamily="18" charset="0"/>
              </a:rPr>
              <a:t>This is a red ball.</a:t>
            </a:r>
          </a:p>
          <a:p>
            <a:pPr marL="800100" lvl="1" indent="-34290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The adjective 'red' is a modifier, modifying the noun 'ball’.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err="1">
                <a:effectLst/>
                <a:highlight>
                  <a:srgbClr val="FFFFFF"/>
                </a:highlight>
                <a:latin typeface="Times New Roman" panose="02020603050405020304" pitchFamily="18" charset="0"/>
                <a:cs typeface="Times New Roman" panose="02020603050405020304" pitchFamily="18" charset="0"/>
              </a:rPr>
              <a:t>Dypedahl</a:t>
            </a:r>
            <a:r>
              <a:rPr lang="en-US" sz="2000" b="0" i="0" dirty="0">
                <a:effectLst/>
                <a:highlight>
                  <a:srgbClr val="FFFFFF"/>
                </a:highlight>
                <a:latin typeface="Times New Roman" panose="02020603050405020304" pitchFamily="18" charset="0"/>
                <a:cs typeface="Times New Roman" panose="02020603050405020304" pitchFamily="18" charset="0"/>
              </a:rPr>
              <a:t> &amp; </a:t>
            </a:r>
            <a:r>
              <a:rPr lang="en-US" sz="2000" b="0" i="0" dirty="0" err="1">
                <a:effectLst/>
                <a:highlight>
                  <a:srgbClr val="FFFFFF"/>
                </a:highlight>
                <a:latin typeface="Times New Roman" panose="02020603050405020304" pitchFamily="18" charset="0"/>
                <a:cs typeface="Times New Roman" panose="02020603050405020304" pitchFamily="18" charset="0"/>
              </a:rPr>
              <a:t>Hasselgård</a:t>
            </a:r>
            <a:r>
              <a:rPr lang="en-US" sz="2000" b="0" i="0" dirty="0">
                <a:effectLst/>
                <a:highlight>
                  <a:srgbClr val="FFFFFF"/>
                </a:highlight>
                <a:latin typeface="Times New Roman" panose="02020603050405020304" pitchFamily="18" charset="0"/>
                <a:cs typeface="Times New Roman" panose="02020603050405020304" pitchFamily="18" charset="0"/>
              </a:rPr>
              <a:t> (2018) define the modifier as an element that depends on the head and modifies the way you are to understand what the head refers to. </a:t>
            </a:r>
          </a:p>
          <a:p>
            <a:pPr marL="342900" indent="-342900" algn="just">
              <a:buFont typeface="Wingdings" panose="05000000000000000000" pitchFamily="2" charset="2"/>
              <a:buChar char="Ø"/>
            </a:pPr>
            <a:r>
              <a:rPr lang="en-US" sz="2000" b="0" i="0" dirty="0">
                <a:effectLst/>
                <a:highlight>
                  <a:srgbClr val="FFFFFF"/>
                </a:highlight>
                <a:latin typeface="Times New Roman" panose="02020603050405020304" pitchFamily="18" charset="0"/>
                <a:cs typeface="Times New Roman" panose="02020603050405020304" pitchFamily="18" charset="0"/>
              </a:rPr>
              <a:t>E.g.,</a:t>
            </a:r>
          </a:p>
          <a:p>
            <a:pPr marL="342900" indent="-342900" algn="just">
              <a:buFont typeface="Wingdings" panose="05000000000000000000" pitchFamily="2" charset="2"/>
              <a:buChar char="§"/>
            </a:pPr>
            <a:r>
              <a:rPr lang="en-US" sz="2000" b="0" i="0" dirty="0">
                <a:effectLst/>
                <a:highlight>
                  <a:srgbClr val="FFFFFF"/>
                </a:highlight>
                <a:latin typeface="Times New Roman" panose="02020603050405020304" pitchFamily="18" charset="0"/>
                <a:cs typeface="Times New Roman" panose="02020603050405020304" pitchFamily="18" charset="0"/>
              </a:rPr>
              <a:t>His large house.</a:t>
            </a:r>
          </a:p>
          <a:p>
            <a:pPr marL="800100" lvl="1" indent="-342900" algn="just">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'His large' modifies the head 'house'.</a:t>
            </a:r>
          </a:p>
          <a:p>
            <a:pPr marL="342900" indent="-342900" algn="just">
              <a:buFont typeface="Wingdings" panose="05000000000000000000" pitchFamily="2" charset="2"/>
              <a:buChar char="§"/>
            </a:pPr>
            <a:r>
              <a:rPr lang="en-US" sz="2000" b="0" i="0" dirty="0">
                <a:effectLst/>
                <a:highlight>
                  <a:srgbClr val="FFFFFF"/>
                </a:highlight>
                <a:latin typeface="Times New Roman" panose="02020603050405020304" pitchFamily="18" charset="0"/>
                <a:cs typeface="Times New Roman" panose="02020603050405020304" pitchFamily="18" charset="0"/>
              </a:rPr>
              <a:t>A lot of expensive furniture.</a:t>
            </a:r>
          </a:p>
          <a:p>
            <a:pPr marL="800100" lvl="1" indent="-342900" algn="just">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A lot of expensive' modifies the word 'furniture'.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56</a:t>
            </a:fld>
            <a:endParaRPr lang="en-IN"/>
          </a:p>
        </p:txBody>
      </p:sp>
    </p:spTree>
    <p:extLst>
      <p:ext uri="{BB962C8B-B14F-4D97-AF65-F5344CB8AC3E}">
        <p14:creationId xmlns:p14="http://schemas.microsoft.com/office/powerpoint/2010/main" val="2292091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just">
              <a:buFont typeface="Wingdings" panose="05000000000000000000" pitchFamily="2" charset="2"/>
              <a:buChar char="Ø"/>
            </a:pPr>
            <a:r>
              <a:rPr lang="en-US" sz="2000" b="0" i="0" dirty="0">
                <a:effectLst/>
                <a:highlight>
                  <a:srgbClr val="FFFFFF"/>
                </a:highlight>
                <a:latin typeface="Times New Roman" panose="02020603050405020304" pitchFamily="18" charset="0"/>
                <a:cs typeface="Times New Roman" panose="02020603050405020304" pitchFamily="18" charset="0"/>
              </a:rPr>
              <a:t>Crystal</a:t>
            </a:r>
            <a:r>
              <a:rPr lang="en-US" sz="2000" dirty="0">
                <a:highlight>
                  <a:srgbClr val="FFFFFF"/>
                </a:highlight>
                <a:latin typeface="Times New Roman" panose="02020603050405020304" pitchFamily="18" charset="0"/>
                <a:cs typeface="Times New Roman" panose="02020603050405020304" pitchFamily="18" charset="0"/>
              </a:rPr>
              <a:t> (</a:t>
            </a:r>
            <a:r>
              <a:rPr lang="en-US" sz="2000" b="0" i="0" dirty="0">
                <a:effectLst/>
                <a:highlight>
                  <a:srgbClr val="FFFFFF"/>
                </a:highlight>
                <a:latin typeface="Times New Roman" panose="02020603050405020304" pitchFamily="18" charset="0"/>
                <a:cs typeface="Times New Roman" panose="02020603050405020304" pitchFamily="18" charset="0"/>
              </a:rPr>
              <a:t>2011) "is a term used in syntax to refer to the structural dependence of one grammatical unit upon another- but with different restriction in the scope of the term being introduced by different approaches." </a:t>
            </a:r>
          </a:p>
          <a:p>
            <a:pPr marL="342900" indent="-342900" algn="just">
              <a:buFont typeface="Wingdings" panose="05000000000000000000" pitchFamily="2" charset="2"/>
              <a:buChar char="Ø"/>
            </a:pPr>
            <a:r>
              <a:rPr lang="en-US" sz="2000" b="0" i="0" dirty="0">
                <a:effectLst/>
                <a:highlight>
                  <a:srgbClr val="FFFFFF"/>
                </a:highlight>
                <a:latin typeface="Times New Roman" panose="02020603050405020304" pitchFamily="18" charset="0"/>
                <a:cs typeface="Times New Roman" panose="02020603050405020304" pitchFamily="18" charset="0"/>
              </a:rPr>
              <a:t>E.g.,</a:t>
            </a:r>
          </a:p>
          <a:p>
            <a:pPr marL="342900" indent="-342900" algn="just">
              <a:buFont typeface="Wingdings" panose="05000000000000000000" pitchFamily="2" charset="2"/>
              <a:buChar char="§"/>
            </a:pPr>
            <a:r>
              <a:rPr lang="en-US" sz="2000" b="0" i="0" dirty="0">
                <a:effectLst/>
                <a:highlight>
                  <a:srgbClr val="FFFFFF"/>
                </a:highlight>
                <a:latin typeface="Times New Roman" panose="02020603050405020304" pitchFamily="18" charset="0"/>
                <a:cs typeface="Times New Roman" panose="02020603050405020304" pitchFamily="18" charset="0"/>
              </a:rPr>
              <a:t>Big man.</a:t>
            </a:r>
          </a:p>
          <a:p>
            <a:pPr marL="800100" lvl="1" indent="-342900" algn="just">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The word 'big' modifies 'man'.</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57</a:t>
            </a:fld>
            <a:endParaRPr lang="en-IN"/>
          </a:p>
        </p:txBody>
      </p:sp>
    </p:spTree>
    <p:extLst>
      <p:ext uri="{BB962C8B-B14F-4D97-AF65-F5344CB8AC3E}">
        <p14:creationId xmlns:p14="http://schemas.microsoft.com/office/powerpoint/2010/main" val="9601468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10000"/>
              </a:lnSpc>
              <a:spcBef>
                <a:spcPts val="0"/>
              </a:spcBef>
            </a:pPr>
            <a:r>
              <a:rPr lang="en-US" sz="2000" b="1" i="0" dirty="0">
                <a:effectLst/>
                <a:highlight>
                  <a:srgbClr val="FFFFFF"/>
                </a:highlight>
                <a:latin typeface="Times New Roman" panose="02020603050405020304" pitchFamily="18" charset="0"/>
                <a:cs typeface="Times New Roman" panose="02020603050405020304" pitchFamily="18" charset="0"/>
              </a:rPr>
              <a:t>Structure of Modification</a:t>
            </a:r>
          </a:p>
          <a:p>
            <a:pPr marL="342900" indent="-342900" algn="l">
              <a:lnSpc>
                <a:spcPct val="110000"/>
              </a:lnSpc>
              <a:spcBef>
                <a:spcPts val="0"/>
              </a:spcBef>
              <a:buFont typeface="Wingdings" panose="05000000000000000000" pitchFamily="2" charset="2"/>
              <a:buChar char="Ø"/>
            </a:pPr>
            <a:r>
              <a:rPr lang="en-US" sz="2000" b="0" i="0" dirty="0">
                <a:effectLst/>
                <a:highlight>
                  <a:srgbClr val="FFFFFF"/>
                </a:highlight>
                <a:latin typeface="Times New Roman" panose="02020603050405020304" pitchFamily="18" charset="0"/>
                <a:cs typeface="Times New Roman" panose="02020603050405020304" pitchFamily="18" charset="0"/>
              </a:rPr>
              <a:t> It consists of two components: MODIFIER + HEAD  </a:t>
            </a:r>
          </a:p>
          <a:p>
            <a:pPr marL="342900" indent="-342900" algn="l">
              <a:lnSpc>
                <a:spcPct val="110000"/>
              </a:lnSpc>
              <a:spcBef>
                <a:spcPts val="0"/>
              </a:spcBef>
              <a:buFont typeface="Wingdings" panose="05000000000000000000" pitchFamily="2" charset="2"/>
              <a:buChar char="§"/>
            </a:pPr>
            <a:r>
              <a:rPr lang="en-US" sz="2000" b="0" i="0" dirty="0">
                <a:effectLst/>
                <a:highlight>
                  <a:srgbClr val="FFFFFF"/>
                </a:highlight>
                <a:latin typeface="Times New Roman" panose="02020603050405020304" pitchFamily="18" charset="0"/>
                <a:cs typeface="Times New Roman" panose="02020603050405020304" pitchFamily="18" charset="0"/>
              </a:rPr>
              <a:t> What is HEAD?</a:t>
            </a:r>
          </a:p>
          <a:p>
            <a:pPr algn="l">
              <a:lnSpc>
                <a:spcPct val="110000"/>
              </a:lnSpc>
              <a:spcBef>
                <a:spcPts val="0"/>
              </a:spcBef>
            </a:pPr>
            <a:r>
              <a:rPr lang="en-US" sz="2000" dirty="0">
                <a:highlight>
                  <a:srgbClr val="FFFFFF"/>
                </a:highlight>
                <a:latin typeface="Times New Roman" panose="02020603050405020304" pitchFamily="18" charset="0"/>
                <a:cs typeface="Times New Roman" panose="02020603050405020304" pitchFamily="18" charset="0"/>
              </a:rPr>
              <a:t>      </a:t>
            </a:r>
            <a:r>
              <a:rPr lang="en-US" sz="2000" b="0" i="0" dirty="0">
                <a:effectLst/>
                <a:highlight>
                  <a:srgbClr val="FFFFFF"/>
                </a:highlight>
                <a:latin typeface="Times New Roman" panose="02020603050405020304" pitchFamily="18" charset="0"/>
                <a:cs typeface="Times New Roman" panose="02020603050405020304" pitchFamily="18" charset="0"/>
              </a:rPr>
              <a:t> The element that the phrase is </a:t>
            </a:r>
            <a:r>
              <a:rPr lang="en-US" sz="2000" b="0" i="0" dirty="0" err="1">
                <a:effectLst/>
                <a:highlight>
                  <a:srgbClr val="FFFFFF"/>
                </a:highlight>
                <a:latin typeface="Times New Roman" panose="02020603050405020304" pitchFamily="18" charset="0"/>
                <a:cs typeface="Times New Roman" panose="02020603050405020304" pitchFamily="18" charset="0"/>
              </a:rPr>
              <a:t>centred</a:t>
            </a:r>
            <a:r>
              <a:rPr lang="en-US" sz="2000" b="0" i="0" dirty="0">
                <a:effectLst/>
                <a:highlight>
                  <a:srgbClr val="FFFFFF"/>
                </a:highlight>
                <a:latin typeface="Times New Roman" panose="02020603050405020304" pitchFamily="18" charset="0"/>
                <a:cs typeface="Times New Roman" panose="02020603050405020304" pitchFamily="18" charset="0"/>
              </a:rPr>
              <a:t> on.</a:t>
            </a:r>
            <a:endParaRPr lang="en-US" sz="2000" dirty="0">
              <a:highlight>
                <a:srgbClr val="FFFFFF"/>
              </a:highlight>
              <a:latin typeface="Times New Roman" panose="02020603050405020304" pitchFamily="18" charset="0"/>
              <a:cs typeface="Times New Roman" panose="02020603050405020304" pitchFamily="18" charset="0"/>
            </a:endParaRPr>
          </a:p>
          <a:p>
            <a:pPr algn="l">
              <a:lnSpc>
                <a:spcPct val="11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It is the one essential, obligatory element in that phrase.</a:t>
            </a:r>
          </a:p>
          <a:p>
            <a:pPr algn="l">
              <a:lnSpc>
                <a:spcPct val="110000"/>
              </a:lnSpc>
              <a:spcBef>
                <a:spcPts val="0"/>
              </a:spcBef>
            </a:pPr>
            <a:endParaRPr lang="en-US" sz="2000" b="0" i="0" dirty="0">
              <a:effectLst/>
              <a:highlight>
                <a:srgbClr val="FFFFFF"/>
              </a:highlight>
              <a:latin typeface="Times New Roman" panose="02020603050405020304" pitchFamily="18" charset="0"/>
              <a:cs typeface="Times New Roman" panose="02020603050405020304" pitchFamily="18" charset="0"/>
            </a:endParaRPr>
          </a:p>
          <a:p>
            <a:pPr marL="342900" indent="-342900" algn="l">
              <a:lnSpc>
                <a:spcPct val="110000"/>
              </a:lnSpc>
              <a:spcBef>
                <a:spcPts val="0"/>
              </a:spcBef>
              <a:buFont typeface="Wingdings" panose="05000000000000000000" pitchFamily="2" charset="2"/>
              <a:buChar char="§"/>
            </a:pPr>
            <a:r>
              <a:rPr lang="en-US" sz="2000" b="0" i="0" dirty="0">
                <a:effectLst/>
                <a:highlight>
                  <a:srgbClr val="FFFFFF"/>
                </a:highlight>
                <a:latin typeface="Times New Roman" panose="02020603050405020304" pitchFamily="18" charset="0"/>
                <a:cs typeface="Times New Roman" panose="02020603050405020304" pitchFamily="18" charset="0"/>
              </a:rPr>
              <a:t> What is MODIFIER?</a:t>
            </a:r>
          </a:p>
          <a:p>
            <a:pPr algn="l">
              <a:lnSpc>
                <a:spcPct val="11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It is the element that modifies the head </a:t>
            </a:r>
          </a:p>
          <a:p>
            <a:pPr algn="l">
              <a:lnSpc>
                <a:spcPct val="11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It is an optional element</a:t>
            </a:r>
          </a:p>
          <a:p>
            <a:pPr algn="l">
              <a:lnSpc>
                <a:spcPct val="110000"/>
              </a:lnSpc>
              <a:spcBef>
                <a:spcPts val="0"/>
              </a:spcBef>
            </a:pPr>
            <a:r>
              <a:rPr lang="en-US" sz="2000" dirty="0">
                <a:highlight>
                  <a:srgbClr val="FFFFFF"/>
                </a:highlight>
                <a:latin typeface="Times New Roman" panose="02020603050405020304" pitchFamily="18" charset="0"/>
                <a:cs typeface="Times New Roman" panose="02020603050405020304" pitchFamily="18" charset="0"/>
              </a:rPr>
              <a:t>    </a:t>
            </a:r>
            <a:r>
              <a:rPr lang="en-US" sz="2000" dirty="0" err="1">
                <a:highlight>
                  <a:srgbClr val="FFFFFF"/>
                </a:highlight>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Handsome</a:t>
            </a:r>
            <a:r>
              <a:rPr lang="en-US" sz="2000" baseline="-25000" dirty="0">
                <a:latin typeface="Times New Roman" panose="02020603050405020304" pitchFamily="18" charset="0"/>
                <a:cs typeface="Times New Roman" panose="02020603050405020304" pitchFamily="18" charset="0"/>
              </a:rPr>
              <a:t> (M) </a:t>
            </a:r>
            <a:r>
              <a:rPr lang="en-US" sz="2000" dirty="0">
                <a:latin typeface="Times New Roman" panose="02020603050405020304" pitchFamily="18" charset="0"/>
                <a:cs typeface="Times New Roman" panose="02020603050405020304" pitchFamily="18" charset="0"/>
              </a:rPr>
              <a:t>+ boy </a:t>
            </a:r>
            <a:r>
              <a:rPr lang="en-US" sz="2000" baseline="-25000" dirty="0">
                <a:latin typeface="Times New Roman" panose="02020603050405020304" pitchFamily="18" charset="0"/>
                <a:cs typeface="Times New Roman" panose="02020603050405020304" pitchFamily="18" charset="0"/>
              </a:rPr>
              <a:t>(H)</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Very handsome </a:t>
            </a:r>
            <a:r>
              <a:rPr lang="en-US" sz="2000" baseline="-25000" dirty="0">
                <a:latin typeface="Times New Roman" panose="02020603050405020304" pitchFamily="18" charset="0"/>
                <a:cs typeface="Times New Roman" panose="02020603050405020304" pitchFamily="18" charset="0"/>
              </a:rPr>
              <a:t>(M) </a:t>
            </a:r>
            <a:r>
              <a:rPr lang="en-US" sz="2000" dirty="0">
                <a:latin typeface="Times New Roman" panose="02020603050405020304" pitchFamily="18" charset="0"/>
                <a:cs typeface="Times New Roman" panose="02020603050405020304" pitchFamily="18" charset="0"/>
              </a:rPr>
              <a:t>+ boy </a:t>
            </a:r>
            <a:r>
              <a:rPr lang="en-US" sz="2000" baseline="-25000" dirty="0">
                <a:latin typeface="Times New Roman" panose="02020603050405020304" pitchFamily="18" charset="0"/>
                <a:cs typeface="Times New Roman" panose="02020603050405020304" pitchFamily="18" charset="0"/>
              </a:rPr>
              <a:t>(H)</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Very</a:t>
            </a:r>
            <a:r>
              <a:rPr lang="en-US" sz="2000" baseline="-25000" dirty="0">
                <a:latin typeface="Times New Roman" panose="02020603050405020304" pitchFamily="18" charset="0"/>
                <a:cs typeface="Times New Roman" panose="02020603050405020304" pitchFamily="18" charset="0"/>
              </a:rPr>
              <a:t> (M) </a:t>
            </a:r>
            <a:r>
              <a:rPr lang="en-US" sz="2000" dirty="0">
                <a:latin typeface="Times New Roman" panose="02020603050405020304" pitchFamily="18" charset="0"/>
                <a:cs typeface="Times New Roman" panose="02020603050405020304" pitchFamily="18" charset="0"/>
              </a:rPr>
              <a:t>+ Handsome </a:t>
            </a:r>
            <a:r>
              <a:rPr lang="en-US" sz="2000" baseline="-25000" dirty="0">
                <a:latin typeface="Times New Roman" panose="02020603050405020304" pitchFamily="18" charset="0"/>
                <a:cs typeface="Times New Roman" panose="02020603050405020304" pitchFamily="18" charset="0"/>
              </a:rPr>
              <a:t>(H)</a:t>
            </a:r>
            <a:endParaRPr lang="en-US" sz="2000" b="1" baseline="-25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58</a:t>
            </a:fld>
            <a:endParaRPr lang="en-IN"/>
          </a:p>
        </p:txBody>
      </p:sp>
    </p:spTree>
    <p:extLst>
      <p:ext uri="{BB962C8B-B14F-4D97-AF65-F5344CB8AC3E}">
        <p14:creationId xmlns:p14="http://schemas.microsoft.com/office/powerpoint/2010/main" val="41904227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The head can be:</a:t>
            </a:r>
          </a:p>
          <a:p>
            <a:pPr algn="l">
              <a:lnSpc>
                <a:spcPct val="15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Noun</a:t>
            </a:r>
          </a:p>
          <a:p>
            <a:pPr algn="l">
              <a:lnSpc>
                <a:spcPct val="15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Verb</a:t>
            </a:r>
          </a:p>
          <a:p>
            <a:pPr algn="l">
              <a:lnSpc>
                <a:spcPct val="15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Adjective</a:t>
            </a:r>
          </a:p>
          <a:p>
            <a:pPr algn="l">
              <a:lnSpc>
                <a:spcPct val="15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Adverb</a:t>
            </a:r>
          </a:p>
          <a:p>
            <a:pPr algn="l">
              <a:lnSpc>
                <a:spcPct val="15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Preposition</a:t>
            </a:r>
          </a:p>
          <a:p>
            <a:pPr algn="l">
              <a:lnSpc>
                <a:spcPct val="150000"/>
              </a:lnSpc>
              <a:spcBef>
                <a:spcPts val="0"/>
              </a:spcBef>
            </a:pPr>
            <a:r>
              <a:rPr lang="en-US" sz="2000" b="0" i="0" dirty="0">
                <a:effectLst/>
                <a:highlight>
                  <a:srgbClr val="FFFFFF"/>
                </a:highlight>
                <a:latin typeface="Times New Roman" panose="02020603050405020304" pitchFamily="18" charset="0"/>
                <a:cs typeface="Times New Roman" panose="02020603050405020304" pitchFamily="18" charset="0"/>
              </a:rPr>
              <a:t>• Unlike the head, the modifiers are limited</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59</a:t>
            </a:fld>
            <a:endParaRPr lang="en-IN"/>
          </a:p>
        </p:txBody>
      </p:sp>
    </p:spTree>
    <p:extLst>
      <p:ext uri="{BB962C8B-B14F-4D97-AF65-F5344CB8AC3E}">
        <p14:creationId xmlns:p14="http://schemas.microsoft.com/office/powerpoint/2010/main" val="325105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As you can see this tree has constituents (each represented by the point where lines come together) that are inside other constituents. This is hierarchical structure.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Hierarchical constituent structure can also be represented with brackets.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Each pair of brackets ([ ]) represents a constituent.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normally put the label of the constituent on the left member of the pair.</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a:t>
            </a:r>
            <a:r>
              <a:rPr lang="en-US" sz="2000" b="1" i="1" u="none" strike="noStrike" baseline="0" dirty="0">
                <a:latin typeface="Times New Roman" panose="02020603050405020304" pitchFamily="18" charset="0"/>
                <a:cs typeface="Times New Roman" panose="02020603050405020304" pitchFamily="18" charset="0"/>
              </a:rPr>
              <a:t>bracketed diagram </a:t>
            </a:r>
            <a:r>
              <a:rPr lang="en-US" sz="2000" b="0" i="0" u="none" strike="noStrike" baseline="0" dirty="0">
                <a:latin typeface="Times New Roman" panose="02020603050405020304" pitchFamily="18" charset="0"/>
                <a:cs typeface="Times New Roman" panose="02020603050405020304" pitchFamily="18" charset="0"/>
              </a:rPr>
              <a:t>for (6) is given in (7):</a:t>
            </a:r>
          </a:p>
          <a:p>
            <a:pPr algn="l"/>
            <a:r>
              <a:rPr lang="en-IN" b="0" i="0" u="none" strike="noStrike" baseline="0" dirty="0">
                <a:latin typeface="Times New Roman" panose="02020603050405020304" pitchFamily="18" charset="0"/>
                <a:cs typeface="Times New Roman" panose="02020603050405020304" pitchFamily="18" charset="0"/>
              </a:rPr>
              <a:t>     7) [</a:t>
            </a:r>
            <a:r>
              <a:rPr lang="en-IN" b="0" i="0" u="none" strike="noStrike" baseline="-25000" dirty="0">
                <a:latin typeface="Times New Roman" panose="02020603050405020304" pitchFamily="18" charset="0"/>
                <a:cs typeface="Times New Roman" panose="02020603050405020304" pitchFamily="18" charset="0"/>
              </a:rPr>
              <a:t>TP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a:latin typeface="Times New Roman" panose="02020603050405020304" pitchFamily="18" charset="0"/>
                <a:cs typeface="Times New Roman" panose="02020603050405020304" pitchFamily="18" charset="0"/>
              </a:rPr>
              <a:t>NP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D</a:t>
            </a:r>
            <a:r>
              <a:rPr lang="en-IN" b="0" i="0" u="none" strike="noStrike" baseline="0" dirty="0" err="1">
                <a:latin typeface="Times New Roman" panose="02020603050405020304" pitchFamily="18" charset="0"/>
                <a:cs typeface="Times New Roman" panose="02020603050405020304" pitchFamily="18" charset="0"/>
              </a:rPr>
              <a:t>The</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N</a:t>
            </a:r>
            <a:r>
              <a:rPr lang="en-IN" b="0" i="0" u="none" strike="noStrike" baseline="0" dirty="0" err="1">
                <a:latin typeface="Times New Roman" panose="02020603050405020304" pitchFamily="18" charset="0"/>
                <a:cs typeface="Times New Roman" panose="02020603050405020304" pitchFamily="18" charset="0"/>
              </a:rPr>
              <a:t>student</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a:latin typeface="Times New Roman" panose="02020603050405020304" pitchFamily="18" charset="0"/>
                <a:cs typeface="Times New Roman" panose="02020603050405020304" pitchFamily="18" charset="0"/>
              </a:rPr>
              <a:t>VP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V</a:t>
            </a:r>
            <a:r>
              <a:rPr lang="en-IN" b="0" i="0" u="none" strike="noStrike" baseline="0" dirty="0" err="1">
                <a:latin typeface="Times New Roman" panose="02020603050405020304" pitchFamily="18" charset="0"/>
                <a:cs typeface="Times New Roman" panose="02020603050405020304" pitchFamily="18" charset="0"/>
              </a:rPr>
              <a:t>loved</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a:latin typeface="Times New Roman" panose="02020603050405020304" pitchFamily="18" charset="0"/>
                <a:cs typeface="Times New Roman" panose="02020603050405020304" pitchFamily="18" charset="0"/>
              </a:rPr>
              <a:t>NP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D</a:t>
            </a:r>
            <a:r>
              <a:rPr lang="en-IN" b="0" i="0" u="none" strike="noStrike" baseline="0" dirty="0" err="1">
                <a:latin typeface="Times New Roman" panose="02020603050405020304" pitchFamily="18" charset="0"/>
                <a:cs typeface="Times New Roman" panose="02020603050405020304" pitchFamily="18" charset="0"/>
              </a:rPr>
              <a:t>his</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a:latin typeface="Times New Roman" panose="02020603050405020304" pitchFamily="18" charset="0"/>
                <a:cs typeface="Times New Roman" panose="02020603050405020304" pitchFamily="18" charset="0"/>
              </a:rPr>
              <a:t>AdjP</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A</a:t>
            </a:r>
            <a:r>
              <a:rPr lang="en-IN" b="0" i="0" u="none" strike="noStrike" baseline="0" dirty="0" err="1">
                <a:latin typeface="Times New Roman" panose="02020603050405020304" pitchFamily="18" charset="0"/>
                <a:cs typeface="Times New Roman" panose="02020603050405020304" pitchFamily="18" charset="0"/>
              </a:rPr>
              <a:t>djsyntax</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25000" dirty="0" err="1">
                <a:latin typeface="Times New Roman" panose="02020603050405020304" pitchFamily="18" charset="0"/>
                <a:cs typeface="Times New Roman" panose="02020603050405020304" pitchFamily="18" charset="0"/>
              </a:rPr>
              <a:t>N</a:t>
            </a:r>
            <a:r>
              <a:rPr lang="en-IN" b="0" i="0" u="none" strike="noStrike" baseline="0" dirty="0" err="1">
                <a:latin typeface="Times New Roman" panose="02020603050405020304" pitchFamily="18" charset="0"/>
                <a:cs typeface="Times New Roman" panose="02020603050405020304" pitchFamily="18" charset="0"/>
              </a:rPr>
              <a:t>assignments</a:t>
            </a:r>
            <a:r>
              <a:rPr lang="en-IN" b="0" i="0" u="none" strike="noStrike" baseline="0" dirty="0">
                <a:latin typeface="Times New Roman" panose="02020603050405020304" pitchFamily="18" charset="0"/>
                <a:cs typeface="Times New Roman" panose="02020603050405020304" pitchFamily="18" charset="0"/>
              </a:rPr>
              <a:t>]]]].</a:t>
            </a:r>
          </a:p>
          <a:p>
            <a:pPr algn="l"/>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As you can see, bracketed diagrams are much harder to read, so for the most part we will use tree diagrams in this book. However, sometimes bracketed</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3048318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b="1" dirty="0">
                <a:effectLst/>
                <a:latin typeface="Times New Roman" panose="02020603050405020304" pitchFamily="18" charset="0"/>
                <a:cs typeface="Times New Roman" panose="02020603050405020304" pitchFamily="18" charset="0"/>
              </a:rPr>
              <a:t>H + M = Phrase</a:t>
            </a:r>
          </a:p>
          <a:p>
            <a:pPr algn="l">
              <a:lnSpc>
                <a:spcPct val="150000"/>
              </a:lnSpc>
              <a:spcBef>
                <a:spcPts val="0"/>
              </a:spcBef>
            </a:pPr>
            <a:r>
              <a:rPr lang="en-US" sz="2000" dirty="0">
                <a:effectLst/>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cs typeface="Times New Roman" panose="02020603050405020304" pitchFamily="18" charset="0"/>
              </a:rPr>
              <a:t>Noun Phrase</a:t>
            </a:r>
            <a:r>
              <a:rPr lang="en-US" sz="2000" dirty="0">
                <a:effectLst/>
                <a:latin typeface="Times New Roman" panose="02020603050405020304" pitchFamily="18" charset="0"/>
                <a:cs typeface="Times New Roman" panose="02020603050405020304" pitchFamily="18" charset="0"/>
              </a:rPr>
              <a:t>: naughty </a:t>
            </a:r>
            <a:r>
              <a:rPr lang="en-US" sz="2000" dirty="0">
                <a:solidFill>
                  <a:srgbClr val="FF0000"/>
                </a:solidFill>
                <a:effectLst/>
                <a:latin typeface="Times New Roman" panose="02020603050405020304" pitchFamily="18" charset="0"/>
                <a:cs typeface="Times New Roman" panose="02020603050405020304" pitchFamily="18" charset="0"/>
              </a:rPr>
              <a:t>boy</a:t>
            </a:r>
            <a:r>
              <a:rPr lang="en-US" sz="2000" dirty="0">
                <a:effectLst/>
                <a:latin typeface="Times New Roman" panose="02020603050405020304" pitchFamily="18" charset="0"/>
                <a:cs typeface="Times New Roman" panose="02020603050405020304" pitchFamily="18" charset="0"/>
              </a:rPr>
              <a:t>, rich </a:t>
            </a:r>
            <a:r>
              <a:rPr lang="en-US" sz="2000" dirty="0">
                <a:solidFill>
                  <a:srgbClr val="FF0000"/>
                </a:solidFill>
                <a:effectLst/>
                <a:latin typeface="Times New Roman" panose="02020603050405020304" pitchFamily="18" charset="0"/>
                <a:cs typeface="Times New Roman" panose="02020603050405020304" pitchFamily="18" charset="0"/>
              </a:rPr>
              <a:t>girl</a:t>
            </a:r>
            <a:r>
              <a:rPr lang="en-US" sz="2000" dirty="0">
                <a:effectLst/>
                <a:latin typeface="Times New Roman" panose="02020603050405020304" pitchFamily="18" charset="0"/>
                <a:cs typeface="Times New Roman" panose="02020603050405020304" pitchFamily="18" charset="0"/>
              </a:rPr>
              <a:t>, clever </a:t>
            </a:r>
            <a:r>
              <a:rPr lang="en-US" sz="2000" dirty="0">
                <a:solidFill>
                  <a:srgbClr val="FF0000"/>
                </a:solidFill>
                <a:effectLst/>
                <a:latin typeface="Times New Roman" panose="02020603050405020304" pitchFamily="18" charset="0"/>
                <a:cs typeface="Times New Roman" panose="02020603050405020304" pitchFamily="18" charset="0"/>
              </a:rPr>
              <a:t>man</a:t>
            </a:r>
          </a:p>
          <a:p>
            <a:pPr algn="l">
              <a:lnSpc>
                <a:spcPct val="150000"/>
              </a:lnSpc>
              <a:spcBef>
                <a:spcPts val="0"/>
              </a:spcBef>
            </a:pPr>
            <a:r>
              <a:rPr lang="en-US" sz="2000" dirty="0">
                <a:effectLst/>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cs typeface="Times New Roman" panose="02020603050405020304" pitchFamily="18" charset="0"/>
              </a:rPr>
              <a:t>Verb Phrase</a:t>
            </a:r>
            <a:r>
              <a:rPr lang="en-US" sz="2000" dirty="0">
                <a:effectLst/>
                <a:latin typeface="Times New Roman" panose="02020603050405020304" pitchFamily="18" charset="0"/>
                <a:cs typeface="Times New Roman" panose="02020603050405020304" pitchFamily="18" charset="0"/>
              </a:rPr>
              <a:t>: </a:t>
            </a:r>
            <a:r>
              <a:rPr lang="en-US" sz="2000" dirty="0">
                <a:solidFill>
                  <a:srgbClr val="FF0000"/>
                </a:solidFill>
                <a:effectLst/>
                <a:latin typeface="Times New Roman" panose="02020603050405020304" pitchFamily="18" charset="0"/>
                <a:cs typeface="Times New Roman" panose="02020603050405020304" pitchFamily="18" charset="0"/>
              </a:rPr>
              <a:t>go</a:t>
            </a:r>
            <a:r>
              <a:rPr lang="en-US" sz="2000" dirty="0">
                <a:effectLst/>
                <a:latin typeface="Times New Roman" panose="02020603050405020304" pitchFamily="18" charset="0"/>
                <a:cs typeface="Times New Roman" panose="02020603050405020304" pitchFamily="18" charset="0"/>
              </a:rPr>
              <a:t> quickly, </a:t>
            </a:r>
            <a:r>
              <a:rPr lang="en-US" sz="2000" dirty="0">
                <a:solidFill>
                  <a:srgbClr val="FF0000"/>
                </a:solidFill>
                <a:effectLst/>
                <a:latin typeface="Times New Roman" panose="02020603050405020304" pitchFamily="18" charset="0"/>
                <a:cs typeface="Times New Roman" panose="02020603050405020304" pitchFamily="18" charset="0"/>
              </a:rPr>
              <a:t>is</a:t>
            </a:r>
            <a:r>
              <a:rPr lang="en-US" sz="2000" dirty="0">
                <a:effectLst/>
                <a:latin typeface="Times New Roman" panose="02020603050405020304" pitchFamily="18" charset="0"/>
                <a:cs typeface="Times New Roman" panose="02020603050405020304" pitchFamily="18" charset="0"/>
              </a:rPr>
              <a:t> beautiful, are </a:t>
            </a:r>
            <a:r>
              <a:rPr lang="en-US" sz="2000" dirty="0">
                <a:solidFill>
                  <a:srgbClr val="FF0000"/>
                </a:solidFill>
                <a:effectLst/>
                <a:latin typeface="Times New Roman" panose="02020603050405020304" pitchFamily="18" charset="0"/>
                <a:cs typeface="Times New Roman" panose="02020603050405020304" pitchFamily="18" charset="0"/>
              </a:rPr>
              <a:t>paddling</a:t>
            </a:r>
            <a:r>
              <a:rPr lang="en-US" sz="2000" dirty="0">
                <a:effectLst/>
                <a:latin typeface="Times New Roman" panose="02020603050405020304" pitchFamily="18" charset="0"/>
                <a:cs typeface="Times New Roman" panose="02020603050405020304" pitchFamily="18" charset="0"/>
              </a:rPr>
              <a:t> away, suddenly </a:t>
            </a:r>
            <a:r>
              <a:rPr lang="en-US" sz="2000" dirty="0">
                <a:solidFill>
                  <a:srgbClr val="FF0000"/>
                </a:solidFill>
                <a:effectLst/>
                <a:latin typeface="Times New Roman" panose="02020603050405020304" pitchFamily="18" charset="0"/>
                <a:cs typeface="Times New Roman" panose="02020603050405020304" pitchFamily="18" charset="0"/>
              </a:rPr>
              <a:t>turn</a:t>
            </a:r>
            <a:r>
              <a:rPr lang="en-US" sz="2000" dirty="0">
                <a:effectLst/>
                <a:latin typeface="Times New Roman" panose="02020603050405020304" pitchFamily="18" charset="0"/>
                <a:cs typeface="Times New Roman" panose="02020603050405020304" pitchFamily="18" charset="0"/>
              </a:rPr>
              <a:t> right</a:t>
            </a:r>
          </a:p>
          <a:p>
            <a:pPr algn="l">
              <a:lnSpc>
                <a:spcPct val="150000"/>
              </a:lnSpc>
              <a:spcBef>
                <a:spcPts val="0"/>
              </a:spcBef>
            </a:pPr>
            <a:r>
              <a:rPr lang="en-US" sz="2000" dirty="0">
                <a:effectLst/>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cs typeface="Times New Roman" panose="02020603050405020304" pitchFamily="18" charset="0"/>
              </a:rPr>
              <a:t>Adjective Phrase</a:t>
            </a:r>
            <a:r>
              <a:rPr lang="en-US" sz="2000" dirty="0">
                <a:effectLst/>
                <a:latin typeface="Times New Roman" panose="02020603050405020304" pitchFamily="18" charset="0"/>
                <a:cs typeface="Times New Roman" panose="02020603050405020304" pitchFamily="18" charset="0"/>
              </a:rPr>
              <a:t>: very </a:t>
            </a:r>
            <a:r>
              <a:rPr lang="en-US" sz="2000" dirty="0">
                <a:solidFill>
                  <a:srgbClr val="FF0000"/>
                </a:solidFill>
                <a:effectLst/>
                <a:latin typeface="Times New Roman" panose="02020603050405020304" pitchFamily="18" charset="0"/>
                <a:cs typeface="Times New Roman" panose="02020603050405020304" pitchFamily="18" charset="0"/>
              </a:rPr>
              <a:t>rich</a:t>
            </a:r>
            <a:r>
              <a:rPr lang="en-US" sz="2000" dirty="0">
                <a:effectLst/>
                <a:latin typeface="Times New Roman" panose="02020603050405020304" pitchFamily="18" charset="0"/>
                <a:cs typeface="Times New Roman" panose="02020603050405020304" pitchFamily="18" charset="0"/>
              </a:rPr>
              <a:t>, rather </a:t>
            </a:r>
            <a:r>
              <a:rPr lang="en-US" sz="2000" dirty="0">
                <a:solidFill>
                  <a:srgbClr val="FF0000"/>
                </a:solidFill>
                <a:effectLst/>
                <a:latin typeface="Times New Roman" panose="02020603050405020304" pitchFamily="18" charset="0"/>
                <a:cs typeface="Times New Roman" panose="02020603050405020304" pitchFamily="18" charset="0"/>
              </a:rPr>
              <a:t>pretty</a:t>
            </a:r>
            <a:r>
              <a:rPr lang="en-US" sz="2000" dirty="0">
                <a:effectLst/>
                <a:latin typeface="Times New Roman" panose="02020603050405020304" pitchFamily="18" charset="0"/>
                <a:cs typeface="Times New Roman" panose="02020603050405020304" pitchFamily="18" charset="0"/>
              </a:rPr>
              <a:t>, not </a:t>
            </a:r>
            <a:r>
              <a:rPr lang="en-US" sz="2000" dirty="0">
                <a:solidFill>
                  <a:srgbClr val="FF0000"/>
                </a:solidFill>
                <a:effectLst/>
                <a:latin typeface="Times New Roman" panose="02020603050405020304" pitchFamily="18" charset="0"/>
                <a:cs typeface="Times New Roman" panose="02020603050405020304" pitchFamily="18" charset="0"/>
              </a:rPr>
              <a:t>clever</a:t>
            </a:r>
            <a:r>
              <a:rPr lang="en-US" sz="2000" dirty="0">
                <a:effectLst/>
                <a:latin typeface="Times New Roman" panose="02020603050405020304" pitchFamily="18" charset="0"/>
                <a:cs typeface="Times New Roman" panose="02020603050405020304" pitchFamily="18" charset="0"/>
              </a:rPr>
              <a:t>, quite </a:t>
            </a:r>
            <a:r>
              <a:rPr lang="en-US" sz="2000" dirty="0">
                <a:solidFill>
                  <a:srgbClr val="FF0000"/>
                </a:solidFill>
                <a:effectLst/>
                <a:latin typeface="Times New Roman" panose="02020603050405020304" pitchFamily="18" charset="0"/>
                <a:cs typeface="Times New Roman" panose="02020603050405020304" pitchFamily="18" charset="0"/>
              </a:rPr>
              <a:t>okay</a:t>
            </a:r>
          </a:p>
          <a:p>
            <a:pPr algn="l">
              <a:lnSpc>
                <a:spcPct val="150000"/>
              </a:lnSpc>
              <a:spcBef>
                <a:spcPts val="0"/>
              </a:spcBef>
            </a:pPr>
            <a:r>
              <a:rPr lang="en-US" sz="2000" dirty="0">
                <a:effectLst/>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cs typeface="Times New Roman" panose="02020603050405020304" pitchFamily="18" charset="0"/>
              </a:rPr>
              <a:t>Adverb Phrase</a:t>
            </a:r>
            <a:r>
              <a:rPr lang="en-US" sz="2000" dirty="0">
                <a:effectLst/>
                <a:latin typeface="Times New Roman" panose="02020603050405020304" pitchFamily="18" charset="0"/>
                <a:cs typeface="Times New Roman" panose="02020603050405020304" pitchFamily="18" charset="0"/>
              </a:rPr>
              <a:t>: very </a:t>
            </a:r>
            <a:r>
              <a:rPr lang="en-US" sz="2000" dirty="0">
                <a:solidFill>
                  <a:srgbClr val="FF0000"/>
                </a:solidFill>
                <a:effectLst/>
                <a:latin typeface="Times New Roman" panose="02020603050405020304" pitchFamily="18" charset="0"/>
                <a:cs typeface="Times New Roman" panose="02020603050405020304" pitchFamily="18" charset="0"/>
              </a:rPr>
              <a:t>slowly</a:t>
            </a:r>
            <a:r>
              <a:rPr lang="en-US" sz="2000" dirty="0">
                <a:effectLst/>
                <a:latin typeface="Times New Roman" panose="02020603050405020304" pitchFamily="18" charset="0"/>
                <a:cs typeface="Times New Roman" panose="02020603050405020304" pitchFamily="18" charset="0"/>
              </a:rPr>
              <a:t>, so </a:t>
            </a:r>
            <a:r>
              <a:rPr lang="en-US" sz="2000" dirty="0">
                <a:solidFill>
                  <a:srgbClr val="FF0000"/>
                </a:solidFill>
                <a:effectLst/>
                <a:latin typeface="Times New Roman" panose="02020603050405020304" pitchFamily="18" charset="0"/>
                <a:cs typeface="Times New Roman" panose="02020603050405020304" pitchFamily="18" charset="0"/>
              </a:rPr>
              <a:t>quickly</a:t>
            </a:r>
            <a:r>
              <a:rPr lang="en-US" sz="2000" dirty="0">
                <a:effectLst/>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effectLst/>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cs typeface="Times New Roman" panose="02020603050405020304" pitchFamily="18" charset="0"/>
              </a:rPr>
              <a:t>Prepositional Phrase</a:t>
            </a:r>
            <a:r>
              <a:rPr lang="en-US" sz="2000" dirty="0">
                <a:effectLst/>
                <a:latin typeface="Times New Roman" panose="02020603050405020304" pitchFamily="18" charset="0"/>
                <a:cs typeface="Times New Roman" panose="02020603050405020304" pitchFamily="18" charset="0"/>
              </a:rPr>
              <a:t>: </a:t>
            </a:r>
            <a:r>
              <a:rPr lang="en-US" sz="2000" dirty="0">
                <a:solidFill>
                  <a:srgbClr val="FF0000"/>
                </a:solidFill>
                <a:effectLst/>
                <a:latin typeface="Times New Roman" panose="02020603050405020304" pitchFamily="18" charset="0"/>
                <a:cs typeface="Times New Roman" panose="02020603050405020304" pitchFamily="18" charset="0"/>
              </a:rPr>
              <a:t>to</a:t>
            </a:r>
            <a:r>
              <a:rPr lang="en-US" sz="2000" dirty="0">
                <a:effectLst/>
                <a:latin typeface="Times New Roman" panose="02020603050405020304" pitchFamily="18" charset="0"/>
                <a:cs typeface="Times New Roman" panose="02020603050405020304" pitchFamily="18" charset="0"/>
              </a:rPr>
              <a:t> the market, </a:t>
            </a:r>
            <a:r>
              <a:rPr lang="en-US" sz="2000" dirty="0">
                <a:solidFill>
                  <a:srgbClr val="FF0000"/>
                </a:solidFill>
                <a:effectLst/>
                <a:latin typeface="Times New Roman" panose="02020603050405020304" pitchFamily="18" charset="0"/>
                <a:cs typeface="Times New Roman" panose="02020603050405020304" pitchFamily="18" charset="0"/>
              </a:rPr>
              <a:t>from</a:t>
            </a:r>
            <a:r>
              <a:rPr lang="en-US" sz="2000" dirty="0">
                <a:effectLst/>
                <a:latin typeface="Times New Roman" panose="02020603050405020304" pitchFamily="18" charset="0"/>
                <a:cs typeface="Times New Roman" panose="02020603050405020304" pitchFamily="18" charset="0"/>
              </a:rPr>
              <a:t> the school, </a:t>
            </a:r>
            <a:r>
              <a:rPr lang="en-US" sz="2000" dirty="0">
                <a:solidFill>
                  <a:srgbClr val="FF0000"/>
                </a:solidFill>
                <a:effectLst/>
                <a:latin typeface="Times New Roman" panose="02020603050405020304" pitchFamily="18" charset="0"/>
                <a:cs typeface="Times New Roman" panose="02020603050405020304" pitchFamily="18" charset="0"/>
              </a:rPr>
              <a:t>through</a:t>
            </a:r>
            <a:r>
              <a:rPr lang="en-US" sz="2000" dirty="0">
                <a:effectLst/>
                <a:latin typeface="Times New Roman" panose="02020603050405020304" pitchFamily="18" charset="0"/>
                <a:cs typeface="Times New Roman" panose="02020603050405020304" pitchFamily="18" charset="0"/>
              </a:rPr>
              <a:t> the door, </a:t>
            </a:r>
            <a:br>
              <a:rPr lang="en-US" sz="2000" dirty="0">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60</a:t>
            </a:fld>
            <a:endParaRPr lang="en-IN"/>
          </a:p>
        </p:txBody>
      </p:sp>
    </p:spTree>
    <p:extLst>
      <p:ext uri="{BB962C8B-B14F-4D97-AF65-F5344CB8AC3E}">
        <p14:creationId xmlns:p14="http://schemas.microsoft.com/office/powerpoint/2010/main" val="3545443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Ambiguity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means the meaning is unclear or the meaning is not explicitly defined.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situation in which something has more than one possible meaning or there is a possibility of interpreting an expression in two or more distinct ways.</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word, phrase, or sentence is ambiguous if it has more than one meaning, in other words ambiguity has more than one interpretation.</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61</a:t>
            </a:fld>
            <a:endParaRPr lang="en-IN"/>
          </a:p>
        </p:txBody>
      </p:sp>
    </p:spTree>
    <p:extLst>
      <p:ext uri="{BB962C8B-B14F-4D97-AF65-F5344CB8AC3E}">
        <p14:creationId xmlns:p14="http://schemas.microsoft.com/office/powerpoint/2010/main" val="12911415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lnSpcReduction="10000"/>
          </a:bodyPr>
          <a:lstStyle/>
          <a:p>
            <a:pPr algn="just"/>
            <a:r>
              <a:rPr lang="en-US" sz="2000" b="1" dirty="0">
                <a:highlight>
                  <a:srgbClr val="FFFFFF"/>
                </a:highlight>
                <a:latin typeface="Times New Roman" panose="02020603050405020304" pitchFamily="18" charset="0"/>
                <a:cs typeface="Times New Roman" panose="02020603050405020304" pitchFamily="18" charset="0"/>
              </a:rPr>
              <a:t>Kinds of Ambiguity</a:t>
            </a:r>
            <a:endParaRPr lang="en-US" sz="2000" b="0" i="0" dirty="0">
              <a:effectLst/>
              <a:highlight>
                <a:srgbClr val="FFFFFF"/>
              </a:highlight>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talk about two kinds of ambiguity.</a:t>
            </a:r>
          </a:p>
          <a:p>
            <a:pPr marL="457200" indent="-457200" algn="l">
              <a:lnSpc>
                <a:spcPct val="150000"/>
              </a:lnSpc>
              <a:spcBef>
                <a:spcPts val="0"/>
              </a:spcBef>
              <a:buAutoNum type="arabicPeriod"/>
            </a:pPr>
            <a:r>
              <a:rPr lang="en-US" sz="2000" b="1" dirty="0">
                <a:latin typeface="Times New Roman" panose="02020603050405020304" pitchFamily="18" charset="0"/>
                <a:cs typeface="Times New Roman" panose="02020603050405020304" pitchFamily="18" charset="0"/>
              </a:rPr>
              <a:t>Lexical ambiguity </a:t>
            </a:r>
            <a:r>
              <a:rPr lang="en-US" sz="2000" dirty="0">
                <a:latin typeface="Times New Roman" panose="02020603050405020304" pitchFamily="18" charset="0"/>
                <a:cs typeface="Times New Roman" panose="02020603050405020304" pitchFamily="18" charset="0"/>
              </a:rPr>
              <a:t>: If a word has more that one interpretation and this same piece of information may be ambiguous in one context and unambiguous in another.</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Light   =  not heavy    or     =    not dark</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Structural ambiguity</a:t>
            </a:r>
            <a:r>
              <a:rPr lang="en-US" sz="2000" dirty="0">
                <a:latin typeface="Times New Roman" panose="02020603050405020304" pitchFamily="18" charset="0"/>
                <a:cs typeface="Times New Roman" panose="02020603050405020304" pitchFamily="18" charset="0"/>
              </a:rPr>
              <a:t>: It occurs when a phrase or sentence has more than one basic structure and so it has more than one way to understand, even if the individual words of the expression are not lexically ambiguous.</a:t>
            </a: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We shall be discussing violence on TV.</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might mean the discussion will be conducted during a television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or it might mean violence on TV is the topic to be discussed.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62</a:t>
            </a:fld>
            <a:endParaRPr lang="en-IN"/>
          </a:p>
        </p:txBody>
      </p:sp>
    </p:spTree>
    <p:extLst>
      <p:ext uri="{BB962C8B-B14F-4D97-AF65-F5344CB8AC3E}">
        <p14:creationId xmlns:p14="http://schemas.microsoft.com/office/powerpoint/2010/main" val="2115905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Some more examples of structural ambiguity or sentence ambiguity: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 The man saw the woman with a telescope.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2. The old men and women left the room.</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3. The chicken is ready to eat.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4. Flying planes can be dangerous.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5. The princess killed the king with the knife</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63</a:t>
            </a:fld>
            <a:endParaRPr lang="en-IN"/>
          </a:p>
        </p:txBody>
      </p:sp>
    </p:spTree>
    <p:extLst>
      <p:ext uri="{BB962C8B-B14F-4D97-AF65-F5344CB8AC3E}">
        <p14:creationId xmlns:p14="http://schemas.microsoft.com/office/powerpoint/2010/main" val="2842536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Modification and Ambiguity in syntactic structure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Sentences often are ambiguous.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Since we are dealing with syntactic trees, we shall see how syntactic trees allow us to capture another important fact about syntactic structure: that is the ambiguous sentences.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Let’s take the following sentence: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1. </a:t>
            </a:r>
            <a:r>
              <a:rPr lang="en-US" sz="2000" b="1" dirty="0">
                <a:latin typeface="Times New Roman" panose="02020603050405020304" pitchFamily="18" charset="0"/>
                <a:cs typeface="Times New Roman" panose="02020603050405020304" pitchFamily="18" charset="0"/>
              </a:rPr>
              <a:t>The princess killed the king with the knife.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This sentence turns out to have more than one meaning.</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64</a:t>
            </a:fld>
            <a:endParaRPr lang="en-IN"/>
          </a:p>
        </p:txBody>
      </p:sp>
    </p:spTree>
    <p:extLst>
      <p:ext uri="{BB962C8B-B14F-4D97-AF65-F5344CB8AC3E}">
        <p14:creationId xmlns:p14="http://schemas.microsoft.com/office/powerpoint/2010/main" val="3163514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Now, to draw a tree structure, we need to the remember the principle of modification which says:</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Principle of Modification </a:t>
            </a:r>
            <a:r>
              <a:rPr lang="en-US" sz="2000" dirty="0">
                <a:latin typeface="Times New Roman" panose="02020603050405020304" pitchFamily="18" charset="0"/>
                <a:cs typeface="Times New Roman" panose="02020603050405020304" pitchFamily="18" charset="0"/>
              </a:rPr>
              <a:t>: If an XP (that is, a phrase with some category X) modifies some head Y, then XP must be a sister to Y (i.e., a daughter of YP).</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65</a:t>
            </a:fld>
            <a:endParaRPr lang="en-IN"/>
          </a:p>
        </p:txBody>
      </p:sp>
      <p:pic>
        <p:nvPicPr>
          <p:cNvPr id="4" name="Picture 3">
            <a:extLst>
              <a:ext uri="{FF2B5EF4-FFF2-40B4-BE49-F238E27FC236}">
                <a16:creationId xmlns:a16="http://schemas.microsoft.com/office/drawing/2014/main" id="{2A4116F8-1B20-31BE-12B8-4ADCDEA627AD}"/>
              </a:ext>
            </a:extLst>
          </p:cNvPr>
          <p:cNvPicPr>
            <a:picLocks noChangeAspect="1"/>
          </p:cNvPicPr>
          <p:nvPr/>
        </p:nvPicPr>
        <p:blipFill rotWithShape="1">
          <a:blip r:embed="rId2">
            <a:extLst>
              <a:ext uri="{28A0092B-C50C-407E-A947-70E740481C1C}">
                <a14:useLocalDpi xmlns:a14="http://schemas.microsoft.com/office/drawing/2010/main" val="0"/>
              </a:ext>
            </a:extLst>
          </a:blip>
          <a:srcRect l="15923" t="26871" r="54286" b="55102"/>
          <a:stretch/>
        </p:blipFill>
        <p:spPr>
          <a:xfrm>
            <a:off x="1206721" y="2318655"/>
            <a:ext cx="5893637" cy="1872344"/>
          </a:xfrm>
          <a:prstGeom prst="rect">
            <a:avLst/>
          </a:prstGeom>
        </p:spPr>
      </p:pic>
    </p:spTree>
    <p:extLst>
      <p:ext uri="{BB962C8B-B14F-4D97-AF65-F5344CB8AC3E}">
        <p14:creationId xmlns:p14="http://schemas.microsoft.com/office/powerpoint/2010/main" val="2656664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1" y="564923"/>
            <a:ext cx="11048999" cy="5890306"/>
          </a:xfrm>
        </p:spPr>
        <p:txBody>
          <a:bodyPr>
            <a:normAutofit/>
          </a:bodyPr>
          <a:lstStyle/>
          <a:p>
            <a:pPr algn="l">
              <a:lnSpc>
                <a:spcPct val="150000"/>
              </a:lnSpc>
              <a:spcBef>
                <a:spcPts val="0"/>
              </a:spcBef>
            </a:pPr>
            <a:r>
              <a:rPr lang="en-US" sz="2000" b="1" i="0" u="none" strike="noStrike" baseline="0" dirty="0">
                <a:latin typeface="Times New Roman" panose="02020603050405020304" pitchFamily="18" charset="0"/>
              </a:rPr>
              <a:t>First interpretation</a:t>
            </a:r>
          </a:p>
          <a:p>
            <a:pPr algn="l">
              <a:lnSpc>
                <a:spcPct val="150000"/>
              </a:lnSpc>
              <a:spcBef>
                <a:spcPts val="0"/>
              </a:spcBef>
            </a:pPr>
            <a:r>
              <a:rPr lang="en-US" sz="2000" b="0" i="0" u="none" strike="noStrike" baseline="0" dirty="0">
                <a:latin typeface="Times New Roman" panose="02020603050405020304" pitchFamily="18" charset="0"/>
              </a:rPr>
              <a:t>In this first meaning, the PP </a:t>
            </a:r>
            <a:r>
              <a:rPr lang="en-US" sz="2000" b="0" i="1" u="none" strike="noStrike" baseline="0" dirty="0">
                <a:latin typeface="Times New Roman" panose="02020603050405020304" pitchFamily="18" charset="0"/>
              </a:rPr>
              <a:t>with the knife </a:t>
            </a:r>
            <a:r>
              <a:rPr lang="en-US" sz="2000" b="0" i="0" u="none" strike="noStrike" baseline="0" dirty="0">
                <a:latin typeface="Times New Roman" panose="02020603050405020304" pitchFamily="18" charset="0"/>
              </a:rPr>
              <a:t>modifies </a:t>
            </a:r>
            <a:r>
              <a:rPr lang="en-US" sz="2000" b="0" i="1" u="none" strike="noStrike" baseline="0" dirty="0">
                <a:latin typeface="Times New Roman" panose="02020603050405020304" pitchFamily="18" charset="0"/>
              </a:rPr>
              <a:t>killed, </a:t>
            </a:r>
            <a:r>
              <a:rPr lang="en-US" sz="2000" b="0" i="0" u="none" strike="noStrike" baseline="0" dirty="0">
                <a:latin typeface="Times New Roman" panose="02020603050405020304" pitchFamily="18" charset="0"/>
              </a:rPr>
              <a:t>so the structure will look like (1a):</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(1a)</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2000" b="0" i="1" u="none" strike="noStrike" baseline="0" dirty="0">
                <a:latin typeface="Times New Roman" panose="02020603050405020304" pitchFamily="18" charset="0"/>
                <a:cs typeface="Times New Roman" panose="02020603050405020304" pitchFamily="18" charset="0"/>
              </a:rPr>
              <a:t>[With the knife] </a:t>
            </a:r>
            <a:r>
              <a:rPr lang="en-US" sz="2000" b="0" i="0" u="none" strike="noStrike" baseline="0" dirty="0">
                <a:latin typeface="Times New Roman" panose="02020603050405020304" pitchFamily="18" charset="0"/>
                <a:cs typeface="Times New Roman" panose="02020603050405020304" pitchFamily="18" charset="0"/>
              </a:rPr>
              <a:t>describes how the man killed the king. It modifies the verb </a:t>
            </a:r>
            <a:r>
              <a:rPr lang="en-US" sz="2000" b="0" i="1" u="none" strike="noStrike" baseline="0" dirty="0">
                <a:latin typeface="Times New Roman" panose="02020603050405020304" pitchFamily="18" charset="0"/>
                <a:cs typeface="Times New Roman" panose="02020603050405020304" pitchFamily="18" charset="0"/>
              </a:rPr>
              <a:t>killed, </a:t>
            </a:r>
            <a:r>
              <a:rPr lang="en-US" sz="2000" b="0" i="0" u="none" strike="noStrike" baseline="0" dirty="0">
                <a:latin typeface="Times New Roman" panose="02020603050405020304" pitchFamily="18" charset="0"/>
                <a:cs typeface="Times New Roman" panose="02020603050405020304" pitchFamily="18" charset="0"/>
              </a:rPr>
              <a:t>so it is </a:t>
            </a:r>
            <a:r>
              <a:rPr lang="en-IN" sz="2000" b="0" i="0" u="none" strike="noStrike" baseline="0" dirty="0">
                <a:latin typeface="Times New Roman" panose="02020603050405020304" pitchFamily="18" charset="0"/>
                <a:cs typeface="Times New Roman" panose="02020603050405020304" pitchFamily="18" charset="0"/>
              </a:rPr>
              <a:t>attached under the VP.</a:t>
            </a:r>
          </a:p>
          <a:p>
            <a:pPr algn="l"/>
            <a:r>
              <a:rPr lang="en-US" sz="2000" dirty="0">
                <a:latin typeface="Times New Roman" panose="02020603050405020304" pitchFamily="18" charset="0"/>
                <a:cs typeface="Times New Roman" panose="02020603050405020304" pitchFamily="18" charset="0"/>
              </a:rPr>
              <a:t>The paraphrase is this - the man used the knife to kill the king.</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66</a:t>
            </a:fld>
            <a:endParaRPr lang="en-IN"/>
          </a:p>
        </p:txBody>
      </p:sp>
      <p:pic>
        <p:nvPicPr>
          <p:cNvPr id="4" name="Picture 3">
            <a:extLst>
              <a:ext uri="{FF2B5EF4-FFF2-40B4-BE49-F238E27FC236}">
                <a16:creationId xmlns:a16="http://schemas.microsoft.com/office/drawing/2014/main" id="{8CE2EE64-2C83-A90E-1534-3AEC3FDE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166" y="1645013"/>
            <a:ext cx="5876690" cy="3315505"/>
          </a:xfrm>
          <a:prstGeom prst="rect">
            <a:avLst/>
          </a:prstGeom>
        </p:spPr>
      </p:pic>
    </p:spTree>
    <p:extLst>
      <p:ext uri="{BB962C8B-B14F-4D97-AF65-F5344CB8AC3E}">
        <p14:creationId xmlns:p14="http://schemas.microsoft.com/office/powerpoint/2010/main" val="10977827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2542" cy="5791427"/>
          </a:xfrm>
        </p:spPr>
        <p:txBody>
          <a:bodyPr>
            <a:normAutofit/>
          </a:bodyPr>
          <a:lstStyle/>
          <a:p>
            <a:pPr algn="l"/>
            <a:r>
              <a:rPr lang="en-US" sz="2000" b="1" dirty="0">
                <a:latin typeface="Times New Roman" panose="02020603050405020304" pitchFamily="18" charset="0"/>
              </a:rPr>
              <a:t>Second</a:t>
            </a:r>
            <a:r>
              <a:rPr lang="en-US" sz="2000" b="1" i="0" u="none" strike="noStrike" baseline="0" dirty="0">
                <a:latin typeface="Times New Roman" panose="02020603050405020304" pitchFamily="18" charset="0"/>
              </a:rPr>
              <a:t> interpretation</a:t>
            </a:r>
          </a:p>
          <a:p>
            <a:pPr algn="l"/>
            <a:r>
              <a:rPr lang="en-US" sz="2000" b="0" i="0" u="none" strike="noStrike" baseline="0" dirty="0">
                <a:latin typeface="Times New Roman" panose="02020603050405020304" pitchFamily="18" charset="0"/>
                <a:cs typeface="Times New Roman" panose="02020603050405020304" pitchFamily="18" charset="0"/>
              </a:rPr>
              <a:t>Now consider a paraphrase of the other meaning of the sentence. "the king with the knife was killed by the man (who used a gun)." This meaning has the PP </a:t>
            </a:r>
            <a:r>
              <a:rPr lang="en-US" sz="2000" b="0" i="1" u="none" strike="noStrike" baseline="0" dirty="0">
                <a:latin typeface="Times New Roman" panose="02020603050405020304" pitchFamily="18" charset="0"/>
                <a:cs typeface="Times New Roman" panose="02020603050405020304" pitchFamily="18" charset="0"/>
              </a:rPr>
              <a:t>with the knife </a:t>
            </a:r>
            <a:r>
              <a:rPr lang="en-US" sz="2000" b="0" i="0" u="none" strike="noStrike" baseline="0" dirty="0">
                <a:latin typeface="Times New Roman" panose="02020603050405020304" pitchFamily="18" charset="0"/>
                <a:cs typeface="Times New Roman" panose="02020603050405020304" pitchFamily="18" charset="0"/>
              </a:rPr>
              <a:t>modifying </a:t>
            </a:r>
            <a:r>
              <a:rPr lang="en-US" sz="2000" b="0" i="1" u="none" strike="noStrike" baseline="0" dirty="0">
                <a:latin typeface="Times New Roman" panose="02020603050405020304" pitchFamily="18" charset="0"/>
                <a:cs typeface="Times New Roman" panose="02020603050405020304" pitchFamily="18" charset="0"/>
              </a:rPr>
              <a:t>king, </a:t>
            </a:r>
            <a:r>
              <a:rPr lang="en-US" sz="2000" b="0" i="0" u="none" strike="noStrike" baseline="0" dirty="0">
                <a:latin typeface="Times New Roman" panose="02020603050405020304" pitchFamily="18" charset="0"/>
                <a:cs typeface="Times New Roman" panose="02020603050405020304" pitchFamily="18" charset="0"/>
              </a:rPr>
              <a:t>and thus attached to the NP:</a:t>
            </a:r>
          </a:p>
          <a:p>
            <a:pPr algn="l"/>
            <a:r>
              <a:rPr lang="en-US" sz="2000" dirty="0">
                <a:latin typeface="Times New Roman" panose="02020603050405020304" pitchFamily="18" charset="0"/>
                <a:cs typeface="Times New Roman" panose="02020603050405020304" pitchFamily="18" charset="0"/>
              </a:rPr>
              <a:t>     (1b)</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67</a:t>
            </a:fld>
            <a:endParaRPr lang="en-IN"/>
          </a:p>
        </p:txBody>
      </p:sp>
      <p:pic>
        <p:nvPicPr>
          <p:cNvPr id="4" name="Picture 3">
            <a:extLst>
              <a:ext uri="{FF2B5EF4-FFF2-40B4-BE49-F238E27FC236}">
                <a16:creationId xmlns:a16="http://schemas.microsoft.com/office/drawing/2014/main" id="{085A1B55-333E-8527-6619-A08B7E8D1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133" y="2322216"/>
            <a:ext cx="5424382" cy="3087165"/>
          </a:xfrm>
          <a:prstGeom prst="rect">
            <a:avLst/>
          </a:prstGeom>
        </p:spPr>
      </p:pic>
    </p:spTree>
    <p:extLst>
      <p:ext uri="{BB962C8B-B14F-4D97-AF65-F5344CB8AC3E}">
        <p14:creationId xmlns:p14="http://schemas.microsoft.com/office/powerpoint/2010/main" val="2333694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2542" cy="5791427"/>
          </a:xfrm>
        </p:spPr>
        <p:txBody>
          <a:bodyPr>
            <a:normAutofit/>
          </a:bodyPr>
          <a:lstStyle/>
          <a:p>
            <a:pPr marL="342900" indent="-342900" algn="l">
              <a:lnSpc>
                <a:spcPct val="11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These  examples  illustrate  an important  property  of  syntactic trees.  </a:t>
            </a:r>
          </a:p>
          <a:p>
            <a:pPr marL="342900" indent="-342900" algn="l">
              <a:lnSpc>
                <a:spcPct val="11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Trees allow  us to capture the differences between ambiguous readings of the same surface sentence.</a:t>
            </a:r>
            <a:endParaRPr lang="en-US" sz="2000" dirty="0">
              <a:latin typeface="Times New Roman" panose="02020603050405020304" pitchFamily="18" charset="0"/>
              <a:cs typeface="Times New Roman" panose="02020603050405020304" pitchFamily="18" charset="0"/>
            </a:endParaRPr>
          </a:p>
          <a:p>
            <a:pPr marL="342900" indent="-342900" algn="l">
              <a:lnSpc>
                <a:spcPct val="11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for each sentence, draw two separate tree diagram that illustrate the different meanings; </a:t>
            </a:r>
          </a:p>
          <a:p>
            <a:pPr marL="342900" indent="-342900" algn="l">
              <a:lnSpc>
                <a:spcPct val="11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make sure by paraphrasing the sentence, and showing the interpretation of each tree.</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68</a:t>
            </a:fld>
            <a:endParaRPr lang="en-IN"/>
          </a:p>
        </p:txBody>
      </p:sp>
    </p:spTree>
    <p:extLst>
      <p:ext uri="{BB962C8B-B14F-4D97-AF65-F5344CB8AC3E}">
        <p14:creationId xmlns:p14="http://schemas.microsoft.com/office/powerpoint/2010/main" val="9121895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1" y="564923"/>
            <a:ext cx="11136085" cy="568347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4. Constituency Tests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speak of linguistics in general (and syntax specifically) as the scientific method. So, if we make a hypothesis about something, we must be able to test that hypothesis. We have also proposed the hypothesis that sentences are composed of higher-level groupings called constituents.</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69</a:t>
            </a:fld>
            <a:endParaRPr lang="en-IN"/>
          </a:p>
        </p:txBody>
      </p:sp>
    </p:spTree>
    <p:extLst>
      <p:ext uri="{BB962C8B-B14F-4D97-AF65-F5344CB8AC3E}">
        <p14:creationId xmlns:p14="http://schemas.microsoft.com/office/powerpoint/2010/main" val="205544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IN" sz="2000" b="1" i="0" u="none" strike="noStrike" baseline="0" dirty="0">
                <a:latin typeface="Times New Roman" panose="02020603050405020304" pitchFamily="18" charset="0"/>
                <a:cs typeface="Times New Roman" panose="02020603050405020304" pitchFamily="18" charset="0"/>
              </a:rPr>
              <a:t>1. RULES AND TREES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Now we have the tools necessary to develop a simple theory of sentence structure.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have a </a:t>
            </a:r>
            <a:r>
              <a:rPr lang="en-US" sz="2000" b="1" i="0" u="none" strike="noStrike" baseline="0" dirty="0">
                <a:latin typeface="Times New Roman" panose="02020603050405020304" pitchFamily="18" charset="0"/>
                <a:cs typeface="Times New Roman" panose="02020603050405020304" pitchFamily="18" charset="0"/>
              </a:rPr>
              <a:t>notion of constituent</a:t>
            </a:r>
            <a:r>
              <a:rPr lang="en-US" sz="2000" b="0" i="0" u="none" strike="noStrike" baseline="0" dirty="0">
                <a:latin typeface="Times New Roman" panose="02020603050405020304" pitchFamily="18" charset="0"/>
                <a:cs typeface="Times New Roman" panose="02020603050405020304" pitchFamily="18" charset="0"/>
              </a:rPr>
              <a:t>, which is a group of words that functions as a unit, and we have labels (parts of speech) that we can use to describe the parts of those units.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Let’s put the two of these together and try to develop a description of a possible English sentence.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generative grammar, generalizations about structure are represented by rules.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These rules are said to “generate” the tree.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 if we draw a tree a particular way, we need a rule to generate that tree.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rules we are going to consider in this chapter are called </a:t>
            </a:r>
            <a:r>
              <a:rPr lang="en-US" sz="2000" b="1" i="1" u="none" strike="noStrike" baseline="0" dirty="0">
                <a:latin typeface="Times New Roman" panose="02020603050405020304" pitchFamily="18" charset="0"/>
                <a:cs typeface="Times New Roman" panose="02020603050405020304" pitchFamily="18" charset="0"/>
              </a:rPr>
              <a:t>phrase structure rules </a:t>
            </a:r>
            <a:r>
              <a:rPr lang="en-US" sz="2000" b="0" i="0" u="none" strike="noStrike" baseline="0" dirty="0">
                <a:latin typeface="Times New Roman" panose="02020603050405020304" pitchFamily="18" charset="0"/>
                <a:cs typeface="Times New Roman" panose="02020603050405020304" pitchFamily="18" charset="0"/>
              </a:rPr>
              <a:t>(PSRs) because they generate the phrase structure tree of a sentence.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911946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Constituents are a group of words that function together as a unit in a sentence.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Constituents are represented in tree structures and are generated by rules.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this is the case, then we should find instances where groups of words behave as single units.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instances can serve as tests for the hypothesis.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other words, they are </a:t>
            </a:r>
            <a:r>
              <a:rPr lang="en-US" sz="2000" b="1" dirty="0">
                <a:latin typeface="Times New Roman" panose="02020603050405020304" pitchFamily="18" charset="0"/>
                <a:cs typeface="Times New Roman" panose="02020603050405020304" pitchFamily="18" charset="0"/>
              </a:rPr>
              <a:t>tests for constituency</a:t>
            </a:r>
            <a:r>
              <a:rPr lang="en-US" sz="2000" dirty="0">
                <a:latin typeface="Times New Roman" panose="02020603050405020304" pitchFamily="18" charset="0"/>
                <a:cs typeface="Times New Roman" panose="02020603050405020304" pitchFamily="18" charset="0"/>
              </a:rPr>
              <a:t>. There are a lot of constituency tests listed in the syntactic literature. We are going to look at only </a:t>
            </a:r>
            <a:r>
              <a:rPr lang="en-US" sz="2000" b="1" dirty="0">
                <a:latin typeface="Times New Roman" panose="02020603050405020304" pitchFamily="18" charset="0"/>
                <a:cs typeface="Times New Roman" panose="02020603050405020304" pitchFamily="18" charset="0"/>
              </a:rPr>
              <a:t>four</a:t>
            </a:r>
            <a:r>
              <a:rPr lang="en-US" sz="2000" dirty="0">
                <a:latin typeface="Times New Roman" panose="02020603050405020304" pitchFamily="18" charset="0"/>
                <a:cs typeface="Times New Roman" panose="02020603050405020304" pitchFamily="18" charset="0"/>
              </a:rPr>
              <a:t> here: </a:t>
            </a:r>
            <a:r>
              <a:rPr lang="en-US" sz="2000" b="1" dirty="0">
                <a:latin typeface="Times New Roman" panose="02020603050405020304" pitchFamily="18" charset="0"/>
                <a:cs typeface="Times New Roman" panose="02020603050405020304" pitchFamily="18" charset="0"/>
              </a:rPr>
              <a:t>replacement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stand-alone, movement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coordination</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70</a:t>
            </a:fld>
            <a:endParaRPr lang="en-IN"/>
          </a:p>
        </p:txBody>
      </p:sp>
    </p:spTree>
    <p:extLst>
      <p:ext uri="{BB962C8B-B14F-4D97-AF65-F5344CB8AC3E}">
        <p14:creationId xmlns:p14="http://schemas.microsoft.com/office/powerpoint/2010/main" val="40999011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b="1" i="0" u="none" strike="noStrike" baseline="0" dirty="0">
                <a:latin typeface="Times New Roman" panose="02020603050405020304" pitchFamily="18" charset="0"/>
                <a:cs typeface="Times New Roman" panose="02020603050405020304" pitchFamily="18" charset="0"/>
              </a:rPr>
              <a:t>Constituent Test</a:t>
            </a:r>
          </a:p>
          <a:p>
            <a:pPr algn="l"/>
            <a:r>
              <a:rPr lang="en-US" sz="2000" b="1" dirty="0">
                <a:latin typeface="Times New Roman" panose="02020603050405020304" pitchFamily="18" charset="0"/>
                <a:cs typeface="Times New Roman" panose="02020603050405020304" pitchFamily="18" charset="0"/>
              </a:rPr>
              <a:t>1. Replacement test</a:t>
            </a:r>
            <a:endParaRPr lang="en-US" sz="2000" b="1"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The smallest constituent is a single word, so it follows that if you can replace a group of words with a single word then we know that group forms a constituent. </a:t>
            </a:r>
          </a:p>
          <a:p>
            <a:pPr algn="l"/>
            <a:r>
              <a:rPr lang="en-US" sz="2000" b="0" i="0" u="none" strike="noStrike" baseline="0" dirty="0">
                <a:latin typeface="Times New Roman" panose="02020603050405020304" pitchFamily="18" charset="0"/>
                <a:cs typeface="Times New Roman" panose="02020603050405020304" pitchFamily="18" charset="0"/>
              </a:rPr>
              <a:t>Consider the italicized NP in (1). It can be replaced with a single word (in this case a pronoun). This is the </a:t>
            </a:r>
            <a:r>
              <a:rPr lang="en-US" sz="2000" b="1" i="1" u="none" strike="noStrike" baseline="0" dirty="0">
                <a:latin typeface="Times New Roman" panose="02020603050405020304" pitchFamily="18" charset="0"/>
                <a:cs typeface="Times New Roman" panose="02020603050405020304" pitchFamily="18" charset="0"/>
              </a:rPr>
              <a:t>replacement </a:t>
            </a:r>
            <a:r>
              <a:rPr lang="en-US" sz="2000" b="0" i="0" u="none" strike="noStrike" baseline="0" dirty="0">
                <a:latin typeface="Times New Roman" panose="02020603050405020304" pitchFamily="18" charset="0"/>
                <a:cs typeface="Times New Roman" panose="02020603050405020304" pitchFamily="18" charset="0"/>
              </a:rPr>
              <a:t>test.</a:t>
            </a:r>
          </a:p>
          <a:p>
            <a:pPr algn="l"/>
            <a:r>
              <a:rPr lang="en-US" sz="2000" dirty="0">
                <a:latin typeface="Times New Roman" panose="02020603050405020304" pitchFamily="18" charset="0"/>
                <a:cs typeface="Times New Roman" panose="02020603050405020304" pitchFamily="18" charset="0"/>
              </a:rPr>
              <a:t>    1</a:t>
            </a:r>
            <a:r>
              <a:rPr lang="en-US" sz="2000" b="0" i="0" u="none" strike="noStrike" baseline="0" dirty="0">
                <a:latin typeface="Times New Roman" panose="02020603050405020304" pitchFamily="18" charset="0"/>
                <a:cs typeface="Times New Roman" panose="02020603050405020304" pitchFamily="18" charset="0"/>
              </a:rPr>
              <a:t>) a) </a:t>
            </a:r>
            <a:r>
              <a:rPr lang="en-US" sz="2000" b="0" i="1" u="none" strike="noStrike" baseline="0" dirty="0">
                <a:latin typeface="Times New Roman" panose="02020603050405020304" pitchFamily="18" charset="0"/>
                <a:cs typeface="Times New Roman" panose="02020603050405020304" pitchFamily="18" charset="0"/>
              </a:rPr>
              <a:t>The old man  </a:t>
            </a:r>
            <a:r>
              <a:rPr lang="en-US" sz="2000" b="0" u="none" strike="noStrike" baseline="0" dirty="0">
                <a:latin typeface="Times New Roman" panose="02020603050405020304" pitchFamily="18" charset="0"/>
                <a:cs typeface="Times New Roman" panose="02020603050405020304" pitchFamily="18" charset="0"/>
              </a:rPr>
              <a:t>ate his </a:t>
            </a:r>
            <a:r>
              <a:rPr lang="en-US" sz="2000" dirty="0">
                <a:latin typeface="Times New Roman" panose="02020603050405020304" pitchFamily="18" charset="0"/>
                <a:cs typeface="Times New Roman" panose="02020603050405020304" pitchFamily="18" charset="0"/>
              </a:rPr>
              <a:t>delicious broccoli</a:t>
            </a:r>
            <a:r>
              <a:rPr lang="en-US" sz="2000" b="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b) </a:t>
            </a:r>
            <a:r>
              <a:rPr lang="en-US" sz="2000" b="0" i="1" u="none" strike="noStrike" baseline="0" dirty="0">
                <a:latin typeface="Times New Roman" panose="02020603050405020304" pitchFamily="18" charset="0"/>
                <a:cs typeface="Times New Roman" panose="02020603050405020304" pitchFamily="18" charset="0"/>
              </a:rPr>
              <a:t>He </a:t>
            </a:r>
            <a:r>
              <a:rPr lang="en-US" sz="2000" b="0" i="0" u="none" strike="noStrike" baseline="0" dirty="0">
                <a:latin typeface="Times New Roman" panose="02020603050405020304" pitchFamily="18" charset="0"/>
                <a:cs typeface="Times New Roman" panose="02020603050405020304" pitchFamily="18" charset="0"/>
              </a:rPr>
              <a:t>ate</a:t>
            </a:r>
            <a:r>
              <a:rPr lang="en-US" sz="2000" b="0" u="none" strike="noStrike" baseline="0" dirty="0">
                <a:latin typeface="Times New Roman" panose="02020603050405020304" pitchFamily="18" charset="0"/>
                <a:cs typeface="Times New Roman" panose="02020603050405020304" pitchFamily="18" charset="0"/>
              </a:rPr>
              <a:t> his </a:t>
            </a:r>
            <a:r>
              <a:rPr lang="en-US" sz="2000" dirty="0">
                <a:latin typeface="Times New Roman" panose="02020603050405020304" pitchFamily="18" charset="0"/>
                <a:cs typeface="Times New Roman" panose="02020603050405020304" pitchFamily="18" charset="0"/>
              </a:rPr>
              <a:t>delicious broccoli</a:t>
            </a:r>
            <a:r>
              <a:rPr lang="en-US" sz="2000" b="0" u="none" strike="noStrike" baseline="0" dirty="0">
                <a:latin typeface="Times New Roman" panose="02020603050405020304" pitchFamily="18" charset="0"/>
                <a:cs typeface="Times New Roman" panose="02020603050405020304" pitchFamily="18" charset="0"/>
              </a:rPr>
              <a:t>.</a:t>
            </a:r>
          </a:p>
          <a:p>
            <a:pPr algn="l"/>
            <a:r>
              <a:rPr lang="en-US" sz="2000" b="0" u="none" strike="noStrike" baseline="0" dirty="0">
                <a:latin typeface="Times New Roman" panose="02020603050405020304" pitchFamily="18" charset="0"/>
                <a:cs typeface="Times New Roman" panose="02020603050405020304" pitchFamily="18" charset="0"/>
              </a:rPr>
              <a:t>         c) </a:t>
            </a:r>
            <a:r>
              <a:rPr lang="en-US" sz="2000" b="0" i="1" u="none" strike="noStrike" baseline="0" dirty="0">
                <a:latin typeface="Times New Roman" panose="02020603050405020304" pitchFamily="18" charset="0"/>
                <a:cs typeface="Times New Roman" panose="02020603050405020304" pitchFamily="18" charset="0"/>
              </a:rPr>
              <a:t>He</a:t>
            </a:r>
            <a:r>
              <a:rPr lang="en-US" sz="2000" b="0" u="none" strike="noStrike" baseline="0" dirty="0">
                <a:latin typeface="Times New Roman" panose="02020603050405020304" pitchFamily="18" charset="0"/>
                <a:cs typeface="Times New Roman" panose="02020603050405020304" pitchFamily="18" charset="0"/>
              </a:rPr>
              <a:t> ate </a:t>
            </a:r>
            <a:r>
              <a:rPr lang="en-US" sz="2000" b="0" i="1" u="none" strike="noStrike" baseline="0" dirty="0">
                <a:latin typeface="Times New Roman" panose="02020603050405020304" pitchFamily="18" charset="0"/>
                <a:cs typeface="Times New Roman" panose="02020603050405020304" pitchFamily="18" charset="0"/>
              </a:rPr>
              <a:t>it</a:t>
            </a:r>
            <a:r>
              <a:rPr lang="en-US" sz="2000" b="0" u="none" strike="noStrike" baseline="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71</a:t>
            </a:fld>
            <a:endParaRPr lang="en-IN"/>
          </a:p>
        </p:txBody>
      </p:sp>
    </p:spTree>
    <p:extLst>
      <p:ext uri="{BB962C8B-B14F-4D97-AF65-F5344CB8AC3E}">
        <p14:creationId xmlns:p14="http://schemas.microsoft.com/office/powerpoint/2010/main" val="219074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1" i="1" u="none" strike="noStrike" baseline="0" dirty="0">
                <a:latin typeface="Times New Roman" panose="02020603050405020304" pitchFamily="18" charset="0"/>
                <a:cs typeface="Times New Roman" panose="02020603050405020304" pitchFamily="18" charset="0"/>
              </a:rPr>
              <a:t>2. Stand-alone </a:t>
            </a:r>
            <a:r>
              <a:rPr lang="en-US" sz="2000" b="1" i="0" u="none" strike="noStrike" baseline="0" dirty="0">
                <a:latin typeface="Times New Roman" panose="02020603050405020304" pitchFamily="18" charset="0"/>
                <a:cs typeface="Times New Roman" panose="02020603050405020304" pitchFamily="18" charset="0"/>
              </a:rPr>
              <a:t>test  or Sentence fragment test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second test is the </a:t>
            </a:r>
            <a:r>
              <a:rPr lang="en-US" sz="2000" b="1" i="1" u="none" strike="noStrike" baseline="0" dirty="0">
                <a:latin typeface="Times New Roman" panose="02020603050405020304" pitchFamily="18" charset="0"/>
                <a:cs typeface="Times New Roman" panose="02020603050405020304" pitchFamily="18" charset="0"/>
              </a:rPr>
              <a:t>stand-alone </a:t>
            </a:r>
            <a:r>
              <a:rPr lang="en-US" sz="2000" b="0" i="0" u="none" strike="noStrike" baseline="0" dirty="0">
                <a:latin typeface="Times New Roman" panose="02020603050405020304" pitchFamily="18" charset="0"/>
                <a:cs typeface="Times New Roman" panose="02020603050405020304" pitchFamily="18" charset="0"/>
              </a:rPr>
              <a:t>test (sometimes also called the </a:t>
            </a:r>
            <a:r>
              <a:rPr lang="en-US" sz="2000" b="1" i="1" u="none" strike="noStrike" baseline="0" dirty="0">
                <a:latin typeface="Times New Roman" panose="02020603050405020304" pitchFamily="18" charset="0"/>
                <a:cs typeface="Times New Roman" panose="02020603050405020304" pitchFamily="18" charset="0"/>
              </a:rPr>
              <a:t>sentence fragment </a:t>
            </a:r>
            <a:r>
              <a:rPr lang="en-US" sz="2000" b="0" i="0" u="none" strike="noStrike" baseline="0" dirty="0">
                <a:latin typeface="Times New Roman" panose="02020603050405020304" pitchFamily="18" charset="0"/>
                <a:cs typeface="Times New Roman" panose="02020603050405020304" pitchFamily="18" charset="0"/>
              </a:rPr>
              <a:t>test).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the words can stand alone in response to a question, then they probably constitute a constituent. Consider the sentence in (2a) and repeated in (2b).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are going to test for the constituency </a:t>
            </a:r>
            <a:r>
              <a:rPr lang="en-IN" sz="2000" b="0" i="0" u="none" strike="noStrike" baseline="0" dirty="0">
                <a:latin typeface="Times New Roman" panose="02020603050405020304" pitchFamily="18" charset="0"/>
                <a:cs typeface="Times New Roman" panose="02020603050405020304" pitchFamily="18" charset="0"/>
              </a:rPr>
              <a:t>of the italicized phrases.</a:t>
            </a:r>
          </a:p>
          <a:p>
            <a:pPr algn="l"/>
            <a:r>
              <a:rPr lang="en-US" sz="2000" b="0" i="0" u="none" strike="noStrike" baseline="0" dirty="0">
                <a:latin typeface="Times New Roman" panose="02020603050405020304" pitchFamily="18" charset="0"/>
                <a:cs typeface="Times New Roman" panose="02020603050405020304" pitchFamily="18" charset="0"/>
              </a:rPr>
              <a:t>     2) a) Paul </a:t>
            </a:r>
            <a:r>
              <a:rPr lang="en-US" sz="2000" b="0" i="1" u="none" strike="noStrike" baseline="0" dirty="0">
                <a:latin typeface="Times New Roman" panose="02020603050405020304" pitchFamily="18" charset="0"/>
                <a:cs typeface="Times New Roman" panose="02020603050405020304" pitchFamily="18" charset="0"/>
              </a:rPr>
              <a:t>ate at a really fancy restaurant</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b) Paul </a:t>
            </a:r>
            <a:r>
              <a:rPr lang="en-US" sz="2000" b="0" i="1" u="none" strike="noStrike" baseline="0" dirty="0">
                <a:latin typeface="Times New Roman" panose="02020603050405020304" pitchFamily="18" charset="0"/>
                <a:cs typeface="Times New Roman" panose="02020603050405020304" pitchFamily="18" charset="0"/>
              </a:rPr>
              <a:t>ate at </a:t>
            </a:r>
            <a:r>
              <a:rPr lang="en-US" sz="2000" b="0" i="0" u="none" strike="noStrike" baseline="0" dirty="0">
                <a:latin typeface="Times New Roman" panose="02020603050405020304" pitchFamily="18" charset="0"/>
                <a:cs typeface="Times New Roman" panose="02020603050405020304" pitchFamily="18" charset="0"/>
              </a:rPr>
              <a:t>a really fancy restaurant.</a:t>
            </a:r>
            <a:endParaRPr lang="en-US" sz="2000" dirty="0">
              <a:latin typeface="Times New Roman" panose="02020603050405020304" pitchFamily="18" charset="0"/>
              <a:cs typeface="Times New Roman" panose="02020603050405020304" pitchFamily="18" charset="0"/>
            </a:endParaRPr>
          </a:p>
          <a:p>
            <a:pPr algn="l"/>
            <a:endParaRPr lang="en-US" sz="1800" b="0" i="0" u="none" strike="noStrike" baseline="0" dirty="0">
              <a:latin typeface="Palatino-Roman"/>
            </a:endParaRPr>
          </a:p>
          <a:p>
            <a:pPr marL="285750" indent="-285750" algn="l">
              <a:buFont typeface="Wingdings" panose="05000000000000000000" pitchFamily="2" charset="2"/>
              <a:buChar char="Ø"/>
            </a:pPr>
            <a:r>
              <a:rPr lang="en-US" sz="1800" b="0" i="0" u="none" strike="noStrike" baseline="0" dirty="0">
                <a:latin typeface="Palatino-Roman"/>
              </a:rPr>
              <a:t>If we ask the question “What did Paul do yesterday afternoon?” we can answer with the italicized group of words in (3a), but not in (3b):</a:t>
            </a:r>
          </a:p>
          <a:p>
            <a:pPr algn="l"/>
            <a:r>
              <a:rPr lang="en-US" sz="1800" b="0" i="0" u="none" strike="noStrike" baseline="0" dirty="0">
                <a:latin typeface="Palatino-Roman"/>
              </a:rPr>
              <a:t>      3) a) Ate at a really fancy restaurant.</a:t>
            </a:r>
          </a:p>
          <a:p>
            <a:pPr algn="l"/>
            <a:r>
              <a:rPr lang="en-IN" sz="1800" b="0" i="0" u="none" strike="noStrike" baseline="0" dirty="0">
                <a:latin typeface="Palatino-Roman"/>
              </a:rPr>
              <a:t>          b) *Ate at.</a:t>
            </a:r>
          </a:p>
          <a:p>
            <a:pPr marL="285750" indent="-285750" algn="l">
              <a:buFont typeface="Wingdings" panose="05000000000000000000" pitchFamily="2" charset="2"/>
              <a:buChar char="Ø"/>
            </a:pPr>
            <a:r>
              <a:rPr lang="en-US" sz="1800" b="0" i="0" u="none" strike="noStrike" baseline="0" dirty="0">
                <a:latin typeface="Palatino-Roman"/>
              </a:rPr>
              <a:t>Neither of these responses is proper English in prescriptive terms, but you can easily tell that (74a) is better than (74b).</a:t>
            </a:r>
            <a:r>
              <a:rPr lang="en-US" sz="1800" dirty="0">
                <a:latin typeface="Palatino-Roman"/>
              </a:rPr>
              <a:t> </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72</a:t>
            </a:fld>
            <a:endParaRPr lang="en-IN"/>
          </a:p>
        </p:txBody>
      </p:sp>
    </p:spTree>
    <p:extLst>
      <p:ext uri="{BB962C8B-B14F-4D97-AF65-F5344CB8AC3E}">
        <p14:creationId xmlns:p14="http://schemas.microsoft.com/office/powerpoint/2010/main" val="4189914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1" i="1" u="none" strike="noStrike" baseline="0" dirty="0">
                <a:latin typeface="Times New Roman" panose="02020603050405020304" pitchFamily="18" charset="0"/>
                <a:cs typeface="Times New Roman" panose="02020603050405020304" pitchFamily="18" charset="0"/>
              </a:rPr>
              <a:t>3 Movement </a:t>
            </a:r>
          </a:p>
          <a:p>
            <a:pPr marL="342900" indent="-342900" algn="l">
              <a:buFont typeface="Wingdings" panose="05000000000000000000" pitchFamily="2" charset="2"/>
              <a:buChar char="Ø"/>
            </a:pPr>
            <a:r>
              <a:rPr lang="en-US" sz="2000" b="1" i="1" dirty="0">
                <a:latin typeface="Times New Roman" panose="02020603050405020304" pitchFamily="18" charset="0"/>
                <a:cs typeface="Times New Roman" panose="02020603050405020304" pitchFamily="18" charset="0"/>
              </a:rPr>
              <a:t>Movement </a:t>
            </a:r>
            <a:r>
              <a:rPr lang="en-US" sz="2000" b="0" i="0" u="none" strike="noStrike" baseline="0" dirty="0">
                <a:latin typeface="Times New Roman" panose="02020603050405020304" pitchFamily="18" charset="0"/>
                <a:cs typeface="Times New Roman" panose="02020603050405020304" pitchFamily="18" charset="0"/>
              </a:rPr>
              <a:t>is our third test of constituency. If you can move a group of words around in the sentence, then they form a constituent – because you can move them as a unit.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Some typical examples are:</a:t>
            </a:r>
            <a:endParaRPr lang="en-US" sz="2000" dirty="0">
              <a:latin typeface="Times New Roman" panose="02020603050405020304" pitchFamily="18" charset="0"/>
              <a:cs typeface="Times New Roman" panose="02020603050405020304" pitchFamily="18" charset="0"/>
            </a:endParaRPr>
          </a:p>
          <a:p>
            <a:pPr algn="l"/>
            <a:r>
              <a:rPr lang="en-US" sz="2000" b="1" i="1" u="none" strike="noStrike" baseline="0" dirty="0" err="1">
                <a:latin typeface="Times New Roman" panose="02020603050405020304" pitchFamily="18" charset="0"/>
                <a:cs typeface="Times New Roman" panose="02020603050405020304" pitchFamily="18" charset="0"/>
              </a:rPr>
              <a:t>Clefting</a:t>
            </a:r>
            <a:r>
              <a:rPr lang="en-US" sz="2000" b="1" i="1" u="none" strike="noStrike" baseline="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involves putting a string of words between </a:t>
            </a:r>
            <a:r>
              <a:rPr lang="en-US" sz="2000" b="0" i="1" u="none" strike="noStrike" baseline="0" dirty="0">
                <a:latin typeface="Times New Roman" panose="02020603050405020304" pitchFamily="18" charset="0"/>
                <a:cs typeface="Times New Roman" panose="02020603050405020304" pitchFamily="18" charset="0"/>
              </a:rPr>
              <a:t>It was </a:t>
            </a:r>
            <a:r>
              <a:rPr lang="en-US" sz="2000" b="0" i="0" u="none" strike="noStrike" baseline="0" dirty="0">
                <a:latin typeface="Times New Roman" panose="02020603050405020304" pitchFamily="18" charset="0"/>
                <a:cs typeface="Times New Roman" panose="02020603050405020304" pitchFamily="18" charset="0"/>
              </a:rPr>
              <a:t>(or </a:t>
            </a:r>
            <a:r>
              <a:rPr lang="en-US" sz="2000" b="0" i="1" u="none" strike="noStrike" baseline="0" dirty="0">
                <a:latin typeface="Times New Roman" panose="02020603050405020304" pitchFamily="18" charset="0"/>
                <a:cs typeface="Times New Roman" panose="02020603050405020304" pitchFamily="18" charset="0"/>
              </a:rPr>
              <a:t>It is</a:t>
            </a:r>
            <a:r>
              <a:rPr lang="en-US" sz="2000" b="0" i="0" u="none" strike="noStrike" baseline="0" dirty="0">
                <a:latin typeface="Times New Roman" panose="02020603050405020304" pitchFamily="18" charset="0"/>
                <a:cs typeface="Times New Roman" panose="02020603050405020304" pitchFamily="18" charset="0"/>
              </a:rPr>
              <a:t>) and a </a:t>
            </a:r>
            <a:r>
              <a:rPr lang="en-US" sz="2000" b="0" i="1" u="none" strike="noStrike" baseline="0" dirty="0">
                <a:latin typeface="Times New Roman" panose="02020603050405020304" pitchFamily="18" charset="0"/>
                <a:cs typeface="Times New Roman" panose="02020603050405020304" pitchFamily="18" charset="0"/>
              </a:rPr>
              <a:t>that </a:t>
            </a:r>
            <a:r>
              <a:rPr lang="en-US" sz="2000" b="0" i="0" u="none" strike="noStrike" baseline="0" dirty="0">
                <a:latin typeface="Times New Roman" panose="02020603050405020304" pitchFamily="18" charset="0"/>
                <a:cs typeface="Times New Roman" panose="02020603050405020304" pitchFamily="18" charset="0"/>
              </a:rPr>
              <a:t>at the beginning of the sentence. </a:t>
            </a:r>
          </a:p>
          <a:p>
            <a:pPr algn="l"/>
            <a:r>
              <a:rPr lang="en-US" sz="2000" b="1" i="1" u="none" strike="noStrike" baseline="0" dirty="0">
                <a:latin typeface="Times New Roman" panose="02020603050405020304" pitchFamily="18" charset="0"/>
                <a:cs typeface="Times New Roman" panose="02020603050405020304" pitchFamily="18" charset="0"/>
              </a:rPr>
              <a:t>Preposing </a:t>
            </a:r>
            <a:r>
              <a:rPr lang="en-US" sz="2000" b="0" i="0" u="none" strike="noStrike" baseline="0" dirty="0">
                <a:latin typeface="Times New Roman" panose="02020603050405020304" pitchFamily="18" charset="0"/>
                <a:cs typeface="Times New Roman" panose="02020603050405020304" pitchFamily="18" charset="0"/>
              </a:rPr>
              <a:t>(also called </a:t>
            </a:r>
            <a:r>
              <a:rPr lang="en-US" sz="2000" b="1" i="1" u="none" strike="noStrike" baseline="0" dirty="0" err="1">
                <a:latin typeface="Times New Roman" panose="02020603050405020304" pitchFamily="18" charset="0"/>
                <a:cs typeface="Times New Roman" panose="02020603050405020304" pitchFamily="18" charset="0"/>
              </a:rPr>
              <a:t>pseudoclefting</a:t>
            </a:r>
            <a:r>
              <a:rPr lang="en-US" sz="2000" b="0" i="0" u="none" strike="noStrike" baseline="0" dirty="0">
                <a:latin typeface="Times New Roman" panose="02020603050405020304" pitchFamily="18" charset="0"/>
                <a:cs typeface="Times New Roman" panose="02020603050405020304" pitchFamily="18" charset="0"/>
              </a:rPr>
              <a:t>) - involves putting the string of words before a </a:t>
            </a:r>
            <a:r>
              <a:rPr lang="en-US" sz="2000" b="0" i="1" u="none" strike="noStrike" baseline="0" dirty="0">
                <a:latin typeface="Times New Roman" panose="02020603050405020304" pitchFamily="18" charset="0"/>
                <a:cs typeface="Times New Roman" panose="02020603050405020304" pitchFamily="18" charset="0"/>
              </a:rPr>
              <a:t>is/are what </a:t>
            </a:r>
            <a:r>
              <a:rPr lang="en-US" sz="2000" b="0" i="0" u="none" strike="noStrike" baseline="0" dirty="0">
                <a:latin typeface="Times New Roman" panose="02020603050405020304" pitchFamily="18" charset="0"/>
                <a:cs typeface="Times New Roman" panose="02020603050405020304" pitchFamily="18" charset="0"/>
              </a:rPr>
              <a:t>or </a:t>
            </a:r>
            <a:r>
              <a:rPr lang="en-US" sz="2000" b="0" i="1" u="none" strike="noStrike" baseline="0" dirty="0">
                <a:latin typeface="Times New Roman" panose="02020603050405020304" pitchFamily="18" charset="0"/>
                <a:cs typeface="Times New Roman" panose="02020603050405020304" pitchFamily="18" charset="0"/>
              </a:rPr>
              <a:t>is/are who </a:t>
            </a:r>
            <a:r>
              <a:rPr lang="en-US" sz="2000" b="0" i="0" u="none" strike="noStrike" baseline="0" dirty="0">
                <a:latin typeface="Times New Roman" panose="02020603050405020304" pitchFamily="18" charset="0"/>
                <a:cs typeface="Times New Roman" panose="02020603050405020304" pitchFamily="18" charset="0"/>
              </a:rPr>
              <a:t>at the front of the sentence. </a:t>
            </a:r>
          </a:p>
          <a:p>
            <a:pPr algn="l"/>
            <a:r>
              <a:rPr lang="en-US" sz="2000" b="1" i="1" u="none" strike="noStrike" baseline="0" dirty="0">
                <a:latin typeface="Times New Roman" panose="02020603050405020304" pitchFamily="18" charset="0"/>
                <a:cs typeface="Times New Roman" panose="02020603050405020304" pitchFamily="18" charset="0"/>
              </a:rPr>
              <a:t>Passive </a:t>
            </a:r>
            <a:r>
              <a:rPr lang="en-US" sz="2000" b="0" i="0" u="none" strike="noStrike" baseline="0" dirty="0">
                <a:latin typeface="Times New Roman" panose="02020603050405020304" pitchFamily="18" charset="0"/>
                <a:cs typeface="Times New Roman" panose="02020603050405020304" pitchFamily="18" charset="0"/>
              </a:rPr>
              <a:t>- it involves putting the object in the subject position, the subject in a “by phrase” (after the word </a:t>
            </a:r>
            <a:r>
              <a:rPr lang="en-US" sz="2000" b="0" i="1" u="none" strike="noStrike" baseline="0" dirty="0">
                <a:latin typeface="Times New Roman" panose="02020603050405020304" pitchFamily="18" charset="0"/>
                <a:cs typeface="Times New Roman" panose="02020603050405020304" pitchFamily="18" charset="0"/>
              </a:rPr>
              <a:t>by</a:t>
            </a:r>
            <a:r>
              <a:rPr lang="en-US" sz="2000" b="0" i="0" u="none" strike="noStrike" baseline="0" dirty="0">
                <a:latin typeface="Times New Roman" panose="02020603050405020304" pitchFamily="18" charset="0"/>
                <a:cs typeface="Times New Roman" panose="02020603050405020304" pitchFamily="18" charset="0"/>
              </a:rPr>
              <a:t>) and changing the verb form (for example from </a:t>
            </a:r>
            <a:r>
              <a:rPr lang="en-US" sz="2000" b="0" i="1" u="none" strike="noStrike" baseline="0" dirty="0">
                <a:latin typeface="Times New Roman" panose="02020603050405020304" pitchFamily="18" charset="0"/>
                <a:cs typeface="Times New Roman" panose="02020603050405020304" pitchFamily="18" charset="0"/>
              </a:rPr>
              <a:t>kiss </a:t>
            </a:r>
            <a:r>
              <a:rPr lang="en-US" sz="2000" b="0" i="0" u="none" strike="noStrike" baseline="0" dirty="0">
                <a:latin typeface="Times New Roman" panose="02020603050405020304" pitchFamily="18" charset="0"/>
                <a:cs typeface="Times New Roman" panose="02020603050405020304" pitchFamily="18" charset="0"/>
              </a:rPr>
              <a:t>to </a:t>
            </a:r>
            <a:r>
              <a:rPr lang="en-US" sz="2000" b="0" i="1" u="none" strike="noStrike" baseline="0" dirty="0">
                <a:latin typeface="Times New Roman" panose="02020603050405020304" pitchFamily="18" charset="0"/>
                <a:cs typeface="Times New Roman" panose="02020603050405020304" pitchFamily="18" charset="0"/>
              </a:rPr>
              <a:t>was kissed</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73</a:t>
            </a:fld>
            <a:endParaRPr lang="en-IN"/>
          </a:p>
        </p:txBody>
      </p:sp>
    </p:spTree>
    <p:extLst>
      <p:ext uri="{BB962C8B-B14F-4D97-AF65-F5344CB8AC3E}">
        <p14:creationId xmlns:p14="http://schemas.microsoft.com/office/powerpoint/2010/main" val="39372271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dirty="0">
                <a:latin typeface="Times New Roman" panose="02020603050405020304" pitchFamily="18" charset="0"/>
                <a:cs typeface="Times New Roman" panose="02020603050405020304" pitchFamily="18" charset="0"/>
              </a:rPr>
              <a:t>We will see the example sentences below:</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4) a) </a:t>
            </a:r>
            <a:r>
              <a:rPr lang="en-IN" sz="2000" b="1" i="0" u="none" strike="noStrike" baseline="0" dirty="0" err="1">
                <a:latin typeface="Times New Roman" panose="02020603050405020304" pitchFamily="18" charset="0"/>
                <a:cs typeface="Times New Roman" panose="02020603050405020304" pitchFamily="18" charset="0"/>
              </a:rPr>
              <a:t>Clefting</a:t>
            </a:r>
            <a:r>
              <a:rPr lang="en-IN"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It was [a brand new car] that she bought.</a:t>
            </a:r>
          </a:p>
          <a:p>
            <a:pPr algn="l"/>
            <a:r>
              <a:rPr lang="en-US" sz="2000" b="0" i="0" u="none" strike="noStrike" baseline="0" dirty="0">
                <a:latin typeface="Times New Roman" panose="02020603050405020304" pitchFamily="18" charset="0"/>
                <a:cs typeface="Times New Roman" panose="02020603050405020304" pitchFamily="18" charset="0"/>
              </a:rPr>
              <a:t>                                  (from </a:t>
            </a:r>
            <a:r>
              <a:rPr lang="en-US" sz="2000" b="0" i="1" u="none" strike="noStrike" baseline="0" dirty="0">
                <a:latin typeface="Times New Roman" panose="02020603050405020304" pitchFamily="18" charset="0"/>
                <a:cs typeface="Times New Roman" panose="02020603050405020304" pitchFamily="18" charset="0"/>
              </a:rPr>
              <a:t>She bought a brand new car)</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b) </a:t>
            </a:r>
            <a:r>
              <a:rPr lang="en-IN" sz="2000" b="1" i="0" u="none" strike="noStrike" baseline="0" dirty="0">
                <a:latin typeface="Times New Roman" panose="02020603050405020304" pitchFamily="18" charset="0"/>
                <a:cs typeface="Times New Roman" panose="02020603050405020304" pitchFamily="18" charset="0"/>
              </a:rPr>
              <a:t>Preposing</a:t>
            </a:r>
            <a:r>
              <a:rPr lang="en-IN"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[Big bowls of beans] are what I like.</a:t>
            </a:r>
          </a:p>
          <a:p>
            <a:pPr algn="l"/>
            <a:r>
              <a:rPr lang="en-US" sz="2000" b="0" i="0" u="none" strike="noStrike" baseline="0" dirty="0">
                <a:latin typeface="Times New Roman" panose="02020603050405020304" pitchFamily="18" charset="0"/>
                <a:cs typeface="Times New Roman" panose="02020603050405020304" pitchFamily="18" charset="0"/>
              </a:rPr>
              <a:t>                                   (from </a:t>
            </a:r>
            <a:r>
              <a:rPr lang="en-US" sz="2000" b="0" i="1" u="none" strike="noStrike" baseline="0" dirty="0">
                <a:latin typeface="Times New Roman" panose="02020603050405020304" pitchFamily="18" charset="0"/>
                <a:cs typeface="Times New Roman" panose="02020603050405020304" pitchFamily="18" charset="0"/>
              </a:rPr>
              <a:t>I like big bowls of beans)</a:t>
            </a:r>
          </a:p>
          <a:p>
            <a:pPr algn="l"/>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c) </a:t>
            </a:r>
            <a:r>
              <a:rPr lang="en-IN" sz="2000" b="1" i="0" u="none" strike="noStrike" baseline="0" dirty="0">
                <a:latin typeface="Times New Roman" panose="02020603050405020304" pitchFamily="18" charset="0"/>
                <a:cs typeface="Times New Roman" panose="02020603050405020304" pitchFamily="18" charset="0"/>
              </a:rPr>
              <a:t>Passive</a:t>
            </a:r>
            <a:r>
              <a:rPr lang="en-IN"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big boy] was kissed by [the slobbering dog].</a:t>
            </a:r>
          </a:p>
          <a:p>
            <a:pPr algn="l"/>
            <a:r>
              <a:rPr lang="en-US" sz="2000" b="0" i="0" u="none" strike="noStrike" baseline="0" dirty="0">
                <a:latin typeface="Times New Roman" panose="02020603050405020304" pitchFamily="18" charset="0"/>
                <a:cs typeface="Times New Roman" panose="02020603050405020304" pitchFamily="18" charset="0"/>
              </a:rPr>
              <a:t>                                  (from </a:t>
            </a:r>
            <a:r>
              <a:rPr lang="en-US" sz="2000" b="0" i="1" u="none" strike="noStrike" baseline="0" dirty="0">
                <a:latin typeface="Times New Roman" panose="02020603050405020304" pitchFamily="18" charset="0"/>
                <a:cs typeface="Times New Roman" panose="02020603050405020304" pitchFamily="18" charset="0"/>
              </a:rPr>
              <a:t>The slobbering dog kissed the big boy)</a:t>
            </a:r>
          </a:p>
          <a:p>
            <a:pPr algn="l"/>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Again, the movement test is only reliable when you keep the meaning roughly the same as in the original sentence.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74</a:t>
            </a:fld>
            <a:endParaRPr lang="en-IN"/>
          </a:p>
        </p:txBody>
      </p:sp>
    </p:spTree>
    <p:extLst>
      <p:ext uri="{BB962C8B-B14F-4D97-AF65-F5344CB8AC3E}">
        <p14:creationId xmlns:p14="http://schemas.microsoft.com/office/powerpoint/2010/main" val="5412528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4. Coordination</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Finally, we have the test of </a:t>
            </a:r>
            <a:r>
              <a:rPr lang="en-US" sz="2000" b="1" i="1" u="none" strike="noStrike" baseline="0" dirty="0">
                <a:latin typeface="Times New Roman" panose="02020603050405020304" pitchFamily="18" charset="0"/>
                <a:cs typeface="Times New Roman" panose="02020603050405020304" pitchFamily="18" charset="0"/>
              </a:rPr>
              <a:t>coordination</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(also called </a:t>
            </a:r>
            <a:r>
              <a:rPr lang="en-US" sz="2000" b="1" i="1" u="none" strike="noStrike" baseline="0" dirty="0">
                <a:latin typeface="Times New Roman" panose="02020603050405020304" pitchFamily="18" charset="0"/>
                <a:cs typeface="Times New Roman" panose="02020603050405020304" pitchFamily="18" charset="0"/>
              </a:rPr>
              <a:t>conjunction</a:t>
            </a:r>
            <a:r>
              <a:rPr lang="en-US" sz="2000" b="0" i="1"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Coordinate structures are constituents linked by a conjunction like </a:t>
            </a:r>
            <a:r>
              <a:rPr lang="en-US" sz="2000" b="1" i="1" u="none" strike="noStrike" baseline="0" dirty="0">
                <a:latin typeface="Times New Roman" panose="02020603050405020304" pitchFamily="18" charset="0"/>
                <a:cs typeface="Times New Roman" panose="02020603050405020304" pitchFamily="18" charset="0"/>
              </a:rPr>
              <a:t>and</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or </a:t>
            </a:r>
            <a:r>
              <a:rPr lang="en-US" sz="2000" b="1" i="1" u="none" strike="noStrike" baseline="0" dirty="0" err="1">
                <a:latin typeface="Times New Roman" panose="02020603050405020304" pitchFamily="18" charset="0"/>
                <a:cs typeface="Times New Roman" panose="02020603050405020304" pitchFamily="18" charset="0"/>
              </a:rPr>
              <a:t>or</a:t>
            </a:r>
            <a:r>
              <a:rPr lang="en-US" sz="2000" b="0" i="1"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Only constituents of the same syntactic category can be conjoined: </a:t>
            </a:r>
          </a:p>
          <a:p>
            <a:pPr algn="l"/>
            <a:r>
              <a:rPr lang="en-US" sz="2000" b="0" i="0" u="none" strike="noStrike" baseline="0" dirty="0">
                <a:latin typeface="Times New Roman" panose="02020603050405020304" pitchFamily="18" charset="0"/>
                <a:cs typeface="Times New Roman" panose="02020603050405020304" pitchFamily="18" charset="0"/>
              </a:rPr>
              <a:t>      5) a) [Anita] and [the man] went to the store.</a:t>
            </a:r>
          </a:p>
          <a:p>
            <a:pPr algn="l"/>
            <a:r>
              <a:rPr lang="en-US" sz="2000" b="0" i="0" u="none" strike="noStrike" baseline="0" dirty="0">
                <a:latin typeface="Times New Roman" panose="02020603050405020304" pitchFamily="18" charset="0"/>
                <a:cs typeface="Times New Roman" panose="02020603050405020304" pitchFamily="18" charset="0"/>
              </a:rPr>
              <a:t>          b) *Anita and very blue went to the store.</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you can coordinate a group of words with a similar group of words, then they form a </a:t>
            </a:r>
            <a:r>
              <a:rPr lang="en-IN" sz="2000" b="0" i="0" u="none" strike="noStrike" baseline="0" dirty="0">
                <a:latin typeface="Times New Roman" panose="02020603050405020304" pitchFamily="18" charset="0"/>
                <a:cs typeface="Times New Roman" panose="02020603050405020304" pitchFamily="18" charset="0"/>
              </a:rPr>
              <a:t>constituent.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75</a:t>
            </a:fld>
            <a:endParaRPr lang="en-IN"/>
          </a:p>
        </p:txBody>
      </p:sp>
    </p:spTree>
    <p:extLst>
      <p:ext uri="{BB962C8B-B14F-4D97-AF65-F5344CB8AC3E}">
        <p14:creationId xmlns:p14="http://schemas.microsoft.com/office/powerpoint/2010/main" val="2887224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Summary of what we have covered so far:</a:t>
            </a:r>
          </a:p>
          <a:p>
            <a:pPr algn="l"/>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Constituent: </a:t>
            </a:r>
            <a:r>
              <a:rPr lang="en-US" sz="2000" b="0" i="0" u="none" strike="noStrike" baseline="0" dirty="0">
                <a:latin typeface="Times New Roman" panose="02020603050405020304" pitchFamily="18" charset="0"/>
                <a:cs typeface="Times New Roman" panose="02020603050405020304" pitchFamily="18" charset="0"/>
              </a:rPr>
              <a:t>A group of words that function together as a unit.</a:t>
            </a:r>
          </a:p>
          <a:p>
            <a:pPr algn="l"/>
            <a:r>
              <a:rPr lang="en-US" sz="2000" b="0" i="0" u="none" strike="noStrike" baseline="0" dirty="0">
                <a:latin typeface="Times New Roman" panose="02020603050405020304" pitchFamily="18" charset="0"/>
                <a:cs typeface="Times New Roman" panose="02020603050405020304" pitchFamily="18" charset="0"/>
              </a:rPr>
              <a:t>ii) </a:t>
            </a:r>
            <a:r>
              <a:rPr lang="en-US" sz="2000" b="0" i="1" u="none" strike="noStrike" baseline="0" dirty="0">
                <a:latin typeface="Times New Roman" panose="02020603050405020304" pitchFamily="18" charset="0"/>
                <a:cs typeface="Times New Roman" panose="02020603050405020304" pitchFamily="18" charset="0"/>
              </a:rPr>
              <a:t>Hierarchical Structure: </a:t>
            </a:r>
            <a:r>
              <a:rPr lang="en-US" sz="2000" b="0" i="0" u="none" strike="noStrike" baseline="0" dirty="0">
                <a:latin typeface="Times New Roman" panose="02020603050405020304" pitchFamily="18" charset="0"/>
                <a:cs typeface="Times New Roman" panose="02020603050405020304" pitchFamily="18" charset="0"/>
              </a:rPr>
              <a:t>Constituents in a sentence are embedded inside of other </a:t>
            </a:r>
            <a:r>
              <a:rPr lang="en-IN" sz="2000" b="0" i="0" u="none" strike="noStrike" baseline="0" dirty="0">
                <a:latin typeface="Times New Roman" panose="02020603050405020304" pitchFamily="18" charset="0"/>
                <a:cs typeface="Times New Roman" panose="02020603050405020304" pitchFamily="18" charset="0"/>
              </a:rPr>
              <a:t>constituents.</a:t>
            </a:r>
          </a:p>
          <a:p>
            <a:pPr algn="l"/>
            <a:r>
              <a:rPr lang="en-US" sz="2000" b="0" i="0" u="none" strike="noStrike" baseline="0" dirty="0">
                <a:latin typeface="Times New Roman" panose="02020603050405020304" pitchFamily="18" charset="0"/>
                <a:cs typeface="Times New Roman" panose="02020603050405020304" pitchFamily="18" charset="0"/>
              </a:rPr>
              <a:t>iii) </a:t>
            </a:r>
            <a:r>
              <a:rPr lang="en-US" sz="2000" b="0" i="1" u="none" strike="noStrike" baseline="0" dirty="0">
                <a:latin typeface="Times New Roman" panose="02020603050405020304" pitchFamily="18" charset="0"/>
                <a:cs typeface="Times New Roman" panose="02020603050405020304" pitchFamily="18" charset="0"/>
              </a:rPr>
              <a:t>Syntactic Trees and Bracketed Diagrams: </a:t>
            </a:r>
            <a:r>
              <a:rPr lang="en-US" sz="2000" b="0" i="0" u="none" strike="noStrike" baseline="0" dirty="0">
                <a:latin typeface="Times New Roman" panose="02020603050405020304" pitchFamily="18" charset="0"/>
                <a:cs typeface="Times New Roman" panose="02020603050405020304" pitchFamily="18" charset="0"/>
              </a:rPr>
              <a:t>These are means of representing constituency. They are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generated by rules.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76</a:t>
            </a:fld>
            <a:endParaRPr lang="en-IN"/>
          </a:p>
        </p:txBody>
      </p:sp>
    </p:spTree>
    <p:extLst>
      <p:ext uri="{BB962C8B-B14F-4D97-AF65-F5344CB8AC3E}">
        <p14:creationId xmlns:p14="http://schemas.microsoft.com/office/powerpoint/2010/main" val="1567658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iv) </a:t>
            </a:r>
            <a:r>
              <a:rPr lang="en-US" sz="2000" b="0" i="1" u="none" strike="noStrike" baseline="0" dirty="0">
                <a:latin typeface="Times New Roman" panose="02020603050405020304" pitchFamily="18" charset="0"/>
                <a:cs typeface="Times New Roman" panose="02020603050405020304" pitchFamily="18" charset="0"/>
              </a:rPr>
              <a:t>English Phrase Structure Rules</a:t>
            </a:r>
          </a:p>
          <a:p>
            <a:pPr algn="l"/>
            <a:r>
              <a:rPr lang="en-IN" sz="2000" b="0" i="0" u="none" strike="noStrike" baseline="0" dirty="0">
                <a:latin typeface="Times New Roman" panose="02020603050405020304" pitchFamily="18" charset="0"/>
                <a:cs typeface="Times New Roman" panose="02020603050405020304" pitchFamily="18" charset="0"/>
              </a:rPr>
              <a:t>     a) CP          (C) TP</a:t>
            </a:r>
          </a:p>
          <a:p>
            <a:pPr algn="l"/>
            <a:r>
              <a:rPr lang="en-IN" sz="2000" b="0" i="0" u="none" strike="noStrike" baseline="0" dirty="0">
                <a:latin typeface="Times New Roman" panose="02020603050405020304" pitchFamily="18" charset="0"/>
                <a:cs typeface="Times New Roman" panose="02020603050405020304" pitchFamily="18" charset="0"/>
              </a:rPr>
              <a:t>    b) TP         {NP /CP} (T) VP</a:t>
            </a:r>
          </a:p>
          <a:p>
            <a:pPr algn="l"/>
            <a:r>
              <a:rPr lang="en-IN" sz="2000" b="0" i="0" u="none" strike="noStrike" baseline="0" dirty="0">
                <a:latin typeface="Times New Roman" panose="02020603050405020304" pitchFamily="18" charset="0"/>
                <a:cs typeface="Times New Roman" panose="02020603050405020304" pitchFamily="18" charset="0"/>
              </a:rPr>
              <a:t>    c) VP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V (NP) ({NP /CP})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(PP+)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    d) NP         (D) (AdjP+) N (PP+) (CP)</a:t>
            </a:r>
          </a:p>
          <a:p>
            <a:pPr algn="l"/>
            <a:r>
              <a:rPr lang="en-IN" sz="2000" b="0" i="0" u="none" strike="noStrike" baseline="0" dirty="0">
                <a:latin typeface="Times New Roman" panose="02020603050405020304" pitchFamily="18" charset="0"/>
                <a:cs typeface="Times New Roman" panose="02020603050405020304" pitchFamily="18" charset="0"/>
              </a:rPr>
              <a:t>    e) PP           p (NP)</a:t>
            </a:r>
          </a:p>
          <a:p>
            <a:pPr algn="l"/>
            <a:r>
              <a:rPr lang="en-IN" sz="2000" b="0" i="0" u="none" strike="noStrike" baseline="0" dirty="0">
                <a:latin typeface="Times New Roman" panose="02020603050405020304" pitchFamily="18" charset="0"/>
                <a:cs typeface="Times New Roman" panose="02020603050405020304" pitchFamily="18" charset="0"/>
              </a:rPr>
              <a:t>    f) AdjP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Adj</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g)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Adv</a:t>
            </a:r>
          </a:p>
          <a:p>
            <a:pPr algn="l"/>
            <a:r>
              <a:rPr lang="pt-BR" sz="2000" b="0" i="0" u="none" strike="noStrike" baseline="0" dirty="0">
                <a:latin typeface="Times New Roman" panose="02020603050405020304" pitchFamily="18" charset="0"/>
                <a:cs typeface="Times New Roman" panose="02020603050405020304" pitchFamily="18" charset="0"/>
              </a:rPr>
              <a:t>    h) XP            XP conj XP</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i</a:t>
            </a:r>
            <a:r>
              <a:rPr lang="en-IN" sz="2000" b="0" i="0" u="none" strike="noStrike" baseline="0" dirty="0">
                <a:latin typeface="Times New Roman" panose="02020603050405020304" pitchFamily="18" charset="0"/>
                <a:cs typeface="Times New Roman" panose="02020603050405020304" pitchFamily="18" charset="0"/>
              </a:rPr>
              <a:t>) X       </a:t>
            </a:r>
            <a:r>
              <a:rPr lang="en-IN" sz="2000" b="0" i="0" u="none" strike="noStrike" baseline="0" dirty="0" err="1">
                <a:latin typeface="Times New Roman" panose="02020603050405020304" pitchFamily="18" charset="0"/>
                <a:cs typeface="Times New Roman" panose="02020603050405020304" pitchFamily="18" charset="0"/>
              </a:rPr>
              <a:t>Xconj</a:t>
            </a:r>
            <a:r>
              <a:rPr lang="en-IN" sz="2000" b="0" i="0" u="none" strike="noStrike" baseline="0" dirty="0">
                <a:latin typeface="Times New Roman" panose="02020603050405020304" pitchFamily="18" charset="0"/>
                <a:cs typeface="Times New Roman" panose="02020603050405020304" pitchFamily="18" charset="0"/>
              </a:rPr>
              <a:t> X</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77</a:t>
            </a:fld>
            <a:endParaRPr lang="en-IN"/>
          </a:p>
        </p:txBody>
      </p:sp>
      <p:cxnSp>
        <p:nvCxnSpPr>
          <p:cNvPr id="2" name="Straight Arrow Connector 1">
            <a:extLst>
              <a:ext uri="{FF2B5EF4-FFF2-40B4-BE49-F238E27FC236}">
                <a16:creationId xmlns:a16="http://schemas.microsoft.com/office/drawing/2014/main" id="{D820EC82-5A3D-9802-29CE-8D64F23F4207}"/>
              </a:ext>
            </a:extLst>
          </p:cNvPr>
          <p:cNvCxnSpPr>
            <a:cxnSpLocks/>
          </p:cNvCxnSpPr>
          <p:nvPr/>
        </p:nvCxnSpPr>
        <p:spPr>
          <a:xfrm>
            <a:off x="2068285" y="113211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D0A4FA58-588D-723C-F421-509E29036FE2}"/>
              </a:ext>
            </a:extLst>
          </p:cNvPr>
          <p:cNvCxnSpPr>
            <a:cxnSpLocks/>
          </p:cNvCxnSpPr>
          <p:nvPr/>
        </p:nvCxnSpPr>
        <p:spPr>
          <a:xfrm>
            <a:off x="1948542" y="1523999"/>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F60380F5-F567-F5A2-C104-8AC33123BC12}"/>
              </a:ext>
            </a:extLst>
          </p:cNvPr>
          <p:cNvCxnSpPr>
            <a:cxnSpLocks/>
          </p:cNvCxnSpPr>
          <p:nvPr/>
        </p:nvCxnSpPr>
        <p:spPr>
          <a:xfrm>
            <a:off x="1937656" y="193765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2FBD1A5-68A9-5DA3-E206-4E3C6EEE6608}"/>
              </a:ext>
            </a:extLst>
          </p:cNvPr>
          <p:cNvCxnSpPr>
            <a:cxnSpLocks/>
          </p:cNvCxnSpPr>
          <p:nvPr/>
        </p:nvCxnSpPr>
        <p:spPr>
          <a:xfrm>
            <a:off x="1948542" y="235131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43F8482-44AA-E078-F3AC-299C807A7D1A}"/>
              </a:ext>
            </a:extLst>
          </p:cNvPr>
          <p:cNvCxnSpPr>
            <a:cxnSpLocks/>
          </p:cNvCxnSpPr>
          <p:nvPr/>
        </p:nvCxnSpPr>
        <p:spPr>
          <a:xfrm>
            <a:off x="1937656" y="2743198"/>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426210C-F21A-D343-FAC7-747E59CCDE03}"/>
              </a:ext>
            </a:extLst>
          </p:cNvPr>
          <p:cNvCxnSpPr>
            <a:cxnSpLocks/>
          </p:cNvCxnSpPr>
          <p:nvPr/>
        </p:nvCxnSpPr>
        <p:spPr>
          <a:xfrm>
            <a:off x="2068285" y="315685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C59FF36-4E2B-AD93-BD7C-DF2824C07B69}"/>
              </a:ext>
            </a:extLst>
          </p:cNvPr>
          <p:cNvCxnSpPr>
            <a:cxnSpLocks/>
          </p:cNvCxnSpPr>
          <p:nvPr/>
        </p:nvCxnSpPr>
        <p:spPr>
          <a:xfrm>
            <a:off x="2220685" y="3548741"/>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E2039F5-0A44-544A-F512-9921B1CC775E}"/>
              </a:ext>
            </a:extLst>
          </p:cNvPr>
          <p:cNvCxnSpPr>
            <a:cxnSpLocks/>
          </p:cNvCxnSpPr>
          <p:nvPr/>
        </p:nvCxnSpPr>
        <p:spPr>
          <a:xfrm>
            <a:off x="1948542" y="399505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61889E0-BAFF-3077-5AA2-9EFA696AE3B8}"/>
              </a:ext>
            </a:extLst>
          </p:cNvPr>
          <p:cNvCxnSpPr>
            <a:cxnSpLocks/>
          </p:cNvCxnSpPr>
          <p:nvPr/>
        </p:nvCxnSpPr>
        <p:spPr>
          <a:xfrm>
            <a:off x="1719941" y="4365170"/>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38036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v) </a:t>
            </a:r>
            <a:r>
              <a:rPr lang="en-US" sz="2000" b="0" i="1" u="none" strike="noStrike" baseline="0" dirty="0">
                <a:latin typeface="Times New Roman" panose="02020603050405020304" pitchFamily="18" charset="0"/>
                <a:cs typeface="Times New Roman" panose="02020603050405020304" pitchFamily="18" charset="0"/>
              </a:rPr>
              <a:t>Head: </a:t>
            </a:r>
            <a:r>
              <a:rPr lang="en-US" sz="2000" b="0" i="0" u="none" strike="noStrike" baseline="0" dirty="0">
                <a:latin typeface="Times New Roman" panose="02020603050405020304" pitchFamily="18" charset="0"/>
                <a:cs typeface="Times New Roman" panose="02020603050405020304" pitchFamily="18" charset="0"/>
              </a:rPr>
              <a:t>The word that gives its category to the phrase.</a:t>
            </a:r>
          </a:p>
          <a:p>
            <a:pPr algn="l"/>
            <a:r>
              <a:rPr lang="en-US" sz="2000" b="0" i="0" u="none" strike="noStrike" baseline="0" dirty="0">
                <a:latin typeface="Times New Roman" panose="02020603050405020304" pitchFamily="18" charset="0"/>
                <a:cs typeface="Times New Roman" panose="02020603050405020304" pitchFamily="18" charset="0"/>
              </a:rPr>
              <a:t>vi) </a:t>
            </a:r>
            <a:r>
              <a:rPr lang="en-US" sz="2000" b="0" i="1" u="none" strike="noStrike" baseline="0" dirty="0">
                <a:latin typeface="Times New Roman" panose="02020603050405020304" pitchFamily="18" charset="0"/>
                <a:cs typeface="Times New Roman" panose="02020603050405020304" pitchFamily="18" charset="0"/>
              </a:rPr>
              <a:t>Recursion: </a:t>
            </a:r>
            <a:r>
              <a:rPr lang="en-US" sz="2000" b="0" i="0" u="none" strike="noStrike" baseline="0" dirty="0">
                <a:latin typeface="Times New Roman" panose="02020603050405020304" pitchFamily="18" charset="0"/>
                <a:cs typeface="Times New Roman" panose="02020603050405020304" pitchFamily="18" charset="0"/>
              </a:rPr>
              <a:t>The possibility of loops in the phrase structure rules that allow infinitely long sentences, and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explain the creativity of language.</a:t>
            </a:r>
          </a:p>
          <a:p>
            <a:pPr algn="l"/>
            <a:r>
              <a:rPr lang="en-US" sz="2000" b="0" i="0" u="none" strike="noStrike" baseline="0" dirty="0">
                <a:latin typeface="Times New Roman" panose="02020603050405020304" pitchFamily="18" charset="0"/>
                <a:cs typeface="Times New Roman" panose="02020603050405020304" pitchFamily="18" charset="0"/>
              </a:rPr>
              <a:t>vii) </a:t>
            </a:r>
            <a:r>
              <a:rPr lang="en-US" sz="2000" b="0" i="1" u="none" strike="noStrike" baseline="0" dirty="0">
                <a:latin typeface="Times New Roman" panose="02020603050405020304" pitchFamily="18" charset="0"/>
                <a:cs typeface="Times New Roman" panose="02020603050405020304" pitchFamily="18" charset="0"/>
              </a:rPr>
              <a:t>The Principle of Modification: </a:t>
            </a:r>
            <a:r>
              <a:rPr lang="en-US" sz="2000" b="0" i="0" u="none" strike="noStrike" baseline="0" dirty="0">
                <a:latin typeface="Times New Roman" panose="02020603050405020304" pitchFamily="18" charset="0"/>
                <a:cs typeface="Times New Roman" panose="02020603050405020304" pitchFamily="18" charset="0"/>
              </a:rPr>
              <a:t>If an XP (that is, a phrase with some category X)</a:t>
            </a:r>
          </a:p>
          <a:p>
            <a:pPr algn="l"/>
            <a:r>
              <a:rPr lang="en-US" sz="2000" b="0" i="0" u="none" strike="noStrike" baseline="0" dirty="0">
                <a:latin typeface="Times New Roman" panose="02020603050405020304" pitchFamily="18" charset="0"/>
                <a:cs typeface="Times New Roman" panose="02020603050405020304" pitchFamily="18" charset="0"/>
              </a:rPr>
              <a:t>        modifies some head Y, then XP must be a sister to Y (i.e., a daughter of YP).</a:t>
            </a: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viii) </a:t>
            </a:r>
            <a:r>
              <a:rPr lang="en-US" sz="2000" b="0" i="1" u="none" strike="noStrike" baseline="0" dirty="0">
                <a:latin typeface="Times New Roman" panose="02020603050405020304" pitchFamily="18" charset="0"/>
                <a:cs typeface="Times New Roman" panose="02020603050405020304" pitchFamily="18" charset="0"/>
              </a:rPr>
              <a:t>Constituency Tests: </a:t>
            </a:r>
            <a:r>
              <a:rPr lang="en-US" sz="2000" b="0" i="0" u="none" strike="noStrike" baseline="0" dirty="0">
                <a:latin typeface="Times New Roman" panose="02020603050405020304" pitchFamily="18" charset="0"/>
                <a:cs typeface="Times New Roman" panose="02020603050405020304" pitchFamily="18" charset="0"/>
              </a:rPr>
              <a:t>Tests that show that a group of words functions as a unit.</a:t>
            </a:r>
          </a:p>
          <a:p>
            <a:pPr algn="l"/>
            <a:r>
              <a:rPr lang="en-US" sz="2000" b="0" i="0" u="none" strike="noStrike" baseline="0" dirty="0">
                <a:latin typeface="Times New Roman" panose="02020603050405020304" pitchFamily="18" charset="0"/>
                <a:cs typeface="Times New Roman" panose="02020603050405020304" pitchFamily="18" charset="0"/>
              </a:rPr>
              <a:t>       There are four major constituency tests given here: </a:t>
            </a:r>
            <a:r>
              <a:rPr lang="en-US" sz="2000" b="0" i="1" u="none" strike="noStrike" baseline="0" dirty="0">
                <a:latin typeface="Times New Roman" panose="02020603050405020304" pitchFamily="18" charset="0"/>
                <a:cs typeface="Times New Roman" panose="02020603050405020304" pitchFamily="18" charset="0"/>
              </a:rPr>
              <a:t>movement, coordination, </a:t>
            </a:r>
            <a:r>
              <a:rPr lang="en-IN" sz="2000" b="0" i="1" u="none" strike="noStrike" baseline="0" dirty="0">
                <a:latin typeface="Times New Roman" panose="02020603050405020304" pitchFamily="18" charset="0"/>
                <a:cs typeface="Times New Roman" panose="02020603050405020304" pitchFamily="18" charset="0"/>
              </a:rPr>
              <a:t>stand-alone, </a:t>
            </a:r>
            <a:r>
              <a:rPr lang="en-IN" sz="2000" b="0" i="0" u="none" strike="noStrike" baseline="0" dirty="0">
                <a:latin typeface="Times New Roman" panose="02020603050405020304" pitchFamily="18" charset="0"/>
                <a:cs typeface="Times New Roman" panose="02020603050405020304" pitchFamily="18" charset="0"/>
              </a:rPr>
              <a:t>and   </a:t>
            </a:r>
          </a:p>
          <a:p>
            <a:pPr algn="l"/>
            <a:r>
              <a:rPr lang="en-IN" sz="2000" dirty="0">
                <a:latin typeface="Times New Roman" panose="02020603050405020304" pitchFamily="18" charset="0"/>
                <a:cs typeface="Times New Roman" panose="02020603050405020304" pitchFamily="18" charset="0"/>
              </a:rPr>
              <a:t>       </a:t>
            </a:r>
            <a:r>
              <a:rPr lang="en-IN" sz="2000" b="0" i="1" u="none" strike="noStrike" baseline="0" dirty="0">
                <a:latin typeface="Times New Roman" panose="02020603050405020304" pitchFamily="18" charset="0"/>
                <a:cs typeface="Times New Roman" panose="02020603050405020304" pitchFamily="18" charset="0"/>
              </a:rPr>
              <a:t>replacement.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78</a:t>
            </a:fld>
            <a:endParaRPr lang="en-IN"/>
          </a:p>
        </p:txBody>
      </p:sp>
    </p:spTree>
    <p:extLst>
      <p:ext uri="{BB962C8B-B14F-4D97-AF65-F5344CB8AC3E}">
        <p14:creationId xmlns:p14="http://schemas.microsoft.com/office/powerpoint/2010/main" val="4037514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 Carnie, A. (2021). </a:t>
            </a:r>
            <a:r>
              <a:rPr lang="en-US" sz="2000" i="1" dirty="0">
                <a:latin typeface="Times New Roman" panose="02020603050405020304" pitchFamily="18" charset="0"/>
                <a:cs typeface="Times New Roman" panose="02020603050405020304" pitchFamily="18" charset="0"/>
              </a:rPr>
              <a:t>Syntax: A Generative Introduction </a:t>
            </a:r>
            <a:r>
              <a:rPr lang="en-US" sz="2000" dirty="0">
                <a:latin typeface="Times New Roman" panose="02020603050405020304" pitchFamily="18" charset="0"/>
                <a:cs typeface="Times New Roman" panose="02020603050405020304" pitchFamily="18" charset="0"/>
              </a:rPr>
              <a:t>(Fourth Edition). Wiley 	Blackwell.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2. </a:t>
            </a:r>
            <a:r>
              <a:rPr lang="en-US" sz="2000" i="1" dirty="0">
                <a:effectLst/>
                <a:latin typeface="Times New Roman" panose="02020603050405020304" pitchFamily="18" charset="0"/>
                <a:cs typeface="Times New Roman" panose="02020603050405020304" pitchFamily="18" charset="0"/>
              </a:rPr>
              <a:t>(PDF) English Syntax - Sentence Structure: Structure of Modification</a:t>
            </a:r>
            <a:r>
              <a:rPr lang="en-US" sz="2000" dirty="0">
                <a:effectLst/>
                <a:latin typeface="Times New Roman" panose="02020603050405020304" pitchFamily="18" charset="0"/>
                <a:cs typeface="Times New Roman" panose="02020603050405020304" pitchFamily="18" charset="0"/>
              </a:rPr>
              <a:t>. Available from: </a:t>
            </a:r>
            <a:r>
              <a:rPr lang="en-US" sz="2000" dirty="0">
                <a:effectLst/>
                <a:latin typeface="Times New Roman" panose="02020603050405020304" pitchFamily="18" charset="0"/>
                <a:cs typeface="Times New Roman" panose="02020603050405020304" pitchFamily="18" charset="0"/>
                <a:hlinkClick r:id="rId2"/>
              </a:rPr>
              <a:t>https://www.researchgate.net/publication/368336374_English_Syntax_-_Sentence_Structure_Structure_of_Modification</a:t>
            </a:r>
            <a:r>
              <a:rPr lang="en-US" sz="2000" dirty="0">
                <a:effectLst/>
                <a:latin typeface="Times New Roman" panose="02020603050405020304" pitchFamily="18" charset="0"/>
                <a:cs typeface="Times New Roman" panose="02020603050405020304" pitchFamily="18" charset="0"/>
              </a:rPr>
              <a:t> [accessed Aug 27 2024].</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3. Saleh, Y. M., Hasan, S. H., &amp; Hameed, A. M. </a:t>
            </a:r>
            <a:r>
              <a:rPr lang="en-US" sz="2000" b="0" i="1" dirty="0">
                <a:solidFill>
                  <a:srgbClr val="222222"/>
                </a:solidFill>
                <a:effectLst/>
                <a:highlight>
                  <a:srgbClr val="FFFFFF"/>
                </a:highlight>
                <a:latin typeface="Times New Roman" panose="02020603050405020304" pitchFamily="18" charset="0"/>
                <a:cs typeface="Times New Roman" panose="02020603050405020304" pitchFamily="18" charset="0"/>
              </a:rPr>
              <a:t>Clarifying Linguistic Ambiguity of Modification</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hlinkClick r:id="rId3"/>
              </a:rPr>
              <a:t>https://www.redalyc.org/journal/279/27966514018/27966514018.pdf</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[accessed Aug 28 2024].</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hlinkClick r:id="rId4"/>
              </a:rPr>
              <a:t>https://www.researchgate.net/publication/368336374_English_Syntax_-_Sentence_Structure_Structure_of_Modification/references</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[accessed Aug 28 2024].</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79</a:t>
            </a:fld>
            <a:endParaRPr lang="en-IN"/>
          </a:p>
        </p:txBody>
      </p:sp>
    </p:spTree>
    <p:extLst>
      <p:ext uri="{BB962C8B-B14F-4D97-AF65-F5344CB8AC3E}">
        <p14:creationId xmlns:p14="http://schemas.microsoft.com/office/powerpoint/2010/main" val="213566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03428" cy="5791427"/>
          </a:xfrm>
        </p:spPr>
        <p:txBody>
          <a:bodyPr>
            <a:normAutofit/>
          </a:bodyPr>
          <a:lstStyle/>
          <a:p>
            <a:pPr algn="l"/>
            <a:r>
              <a:rPr lang="en-IN" sz="2000" b="1" i="1" u="none" strike="noStrike" baseline="0" dirty="0">
                <a:latin typeface="Times New Roman" panose="02020603050405020304" pitchFamily="18" charset="0"/>
                <a:cs typeface="Times New Roman" panose="02020603050405020304" pitchFamily="18" charset="0"/>
              </a:rPr>
              <a:t>1.1 Noun Phrases (NPs)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Let’s start with the constituents we call noun phrases (or NPs) and explore the range of material that can appear in them. The simplest NPs contain only a noun (usually a proper noun [+proper], pronoun [+</a:t>
            </a:r>
            <a:r>
              <a:rPr lang="en-US" sz="2000" b="0" i="0" u="none" strike="noStrike" baseline="0" dirty="0" err="1">
                <a:latin typeface="Times New Roman" panose="02020603050405020304" pitchFamily="18" charset="0"/>
                <a:cs typeface="Times New Roman" panose="02020603050405020304" pitchFamily="18" charset="0"/>
              </a:rPr>
              <a:t>pron</a:t>
            </a:r>
            <a:r>
              <a:rPr lang="en-US" sz="2000" b="0" i="0" u="none" strike="noStrike" baseline="0" dirty="0">
                <a:latin typeface="Times New Roman" panose="02020603050405020304" pitchFamily="18" charset="0"/>
                <a:cs typeface="Times New Roman" panose="02020603050405020304" pitchFamily="18" charset="0"/>
              </a:rPr>
              <a:t>], mass noun [count] or a plural noun [+plural]):</a:t>
            </a:r>
          </a:p>
          <a:p>
            <a:pPr algn="l"/>
            <a:r>
              <a:rPr lang="en-US" sz="2000" b="0" i="0" u="none" strike="noStrike" baseline="0" dirty="0">
                <a:latin typeface="Times New Roman" panose="02020603050405020304" pitchFamily="18" charset="0"/>
                <a:cs typeface="Times New Roman" panose="02020603050405020304" pitchFamily="18" charset="0"/>
              </a:rPr>
              <a:t>      8)      a) John       b) water      c) cats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0" i="0" u="none" strike="noStrike" baseline="0" dirty="0">
                <a:latin typeface="Palatino-Roman"/>
              </a:rPr>
              <a:t>Our rule must minimally generate NPs that contain only an N.</a:t>
            </a:r>
          </a:p>
          <a:p>
            <a:pPr marL="285750" indent="-285750" algn="l">
              <a:buFont typeface="Wingdings" panose="05000000000000000000" pitchFamily="2" charset="2"/>
              <a:buChar char="Ø"/>
            </a:pPr>
            <a:r>
              <a:rPr lang="en-US" sz="1800" b="0" i="0" u="none" strike="noStrike" baseline="0" dirty="0">
                <a:latin typeface="Palatino-Roman"/>
              </a:rPr>
              <a:t>The format for PSRs is shown in (9a); we use X, Y, and Z here as variables to stand for any category. </a:t>
            </a:r>
          </a:p>
          <a:p>
            <a:pPr marL="285750" indent="-285750" algn="l">
              <a:buFont typeface="Wingdings" panose="05000000000000000000" pitchFamily="2" charset="2"/>
              <a:buChar char="Ø"/>
            </a:pPr>
            <a:r>
              <a:rPr lang="en-US" sz="1800" b="0" i="0" u="none" strike="noStrike" baseline="0" dirty="0">
                <a:latin typeface="Palatino-Roman"/>
              </a:rPr>
              <a:t>(9b) shows our first pass at an NP rule:</a:t>
            </a:r>
          </a:p>
          <a:p>
            <a:pPr algn="l"/>
            <a:r>
              <a:rPr lang="en-IN" sz="1800" b="0" i="0" u="none" strike="noStrike" baseline="0" dirty="0">
                <a:latin typeface="Palatino-Roman"/>
              </a:rPr>
              <a:t>      9)     a)      XP </a:t>
            </a:r>
            <a:r>
              <a:rPr lang="en-IN" sz="1800" b="0" i="0" u="none" strike="noStrike" baseline="0" dirty="0">
                <a:latin typeface="Symbol" panose="05050102010706020507" pitchFamily="18" charset="2"/>
              </a:rPr>
              <a:t>                                                             </a:t>
            </a:r>
            <a:r>
              <a:rPr lang="en-IN" sz="1800" b="0" i="0" u="none" strike="noStrike" baseline="0" dirty="0">
                <a:latin typeface="Palatino-Roman"/>
              </a:rPr>
              <a:t>X Y Z</a:t>
            </a:r>
          </a:p>
          <a:p>
            <a:pPr algn="l"/>
            <a:endParaRPr lang="en-IN" sz="1800" b="0" i="0" u="none" strike="noStrike" baseline="0" dirty="0">
              <a:latin typeface="Palatino-Roman"/>
            </a:endParaRPr>
          </a:p>
          <a:p>
            <a:pPr algn="l"/>
            <a:r>
              <a:rPr lang="en-US" sz="1800" b="0" i="1" u="none" strike="noStrike" baseline="0" dirty="0">
                <a:latin typeface="Palatino-Italic"/>
              </a:rPr>
              <a:t>                     the label                        “consists of”          the elements that make up</a:t>
            </a:r>
          </a:p>
          <a:p>
            <a:pPr algn="l"/>
            <a:r>
              <a:rPr lang="en-US" sz="1800" b="0" i="1" u="none" strike="noStrike" baseline="0" dirty="0">
                <a:latin typeface="Palatino-Italic"/>
              </a:rPr>
              <a:t>                     for the constituent                                        the constituent</a:t>
            </a:r>
          </a:p>
          <a:p>
            <a:pPr algn="l"/>
            <a:r>
              <a:rPr lang="en-IN" sz="1800" b="0" i="0" u="none" strike="noStrike" baseline="0" dirty="0">
                <a:latin typeface="Palatino-Roman"/>
              </a:rPr>
              <a:t>             </a:t>
            </a:r>
          </a:p>
          <a:p>
            <a:pPr algn="l"/>
            <a:r>
              <a:rPr lang="en-IN" sz="1800" dirty="0">
                <a:latin typeface="Palatino-Roman"/>
              </a:rPr>
              <a:t>              </a:t>
            </a:r>
            <a:r>
              <a:rPr lang="en-IN" sz="1800" b="0" i="0" u="none" strike="noStrike" baseline="0" dirty="0">
                <a:latin typeface="Palatino-Roman"/>
              </a:rPr>
              <a:t> b) NP           </a:t>
            </a:r>
            <a:r>
              <a:rPr lang="en-IN" sz="1800" b="0" i="0" u="none" strike="noStrike" baseline="0" dirty="0">
                <a:latin typeface="Symbol" panose="05050102010706020507" pitchFamily="18" charset="2"/>
              </a:rPr>
              <a:t> </a:t>
            </a:r>
            <a:r>
              <a:rPr lang="en-IN" sz="1800" b="0" i="0" u="none" strike="noStrike" baseline="0" dirty="0">
                <a:latin typeface="Palatino-Roman"/>
              </a:rPr>
              <a:t>N</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a:t>
            </a:fld>
            <a:endParaRPr lang="en-IN"/>
          </a:p>
        </p:txBody>
      </p:sp>
      <p:cxnSp>
        <p:nvCxnSpPr>
          <p:cNvPr id="4" name="Straight Arrow Connector 3">
            <a:extLst>
              <a:ext uri="{FF2B5EF4-FFF2-40B4-BE49-F238E27FC236}">
                <a16:creationId xmlns:a16="http://schemas.microsoft.com/office/drawing/2014/main" id="{E5C12E01-2BF5-7BEC-B509-AB5AE23C39CB}"/>
              </a:ext>
            </a:extLst>
          </p:cNvPr>
          <p:cNvCxnSpPr/>
          <p:nvPr/>
        </p:nvCxnSpPr>
        <p:spPr>
          <a:xfrm flipV="1">
            <a:off x="2481943" y="4125686"/>
            <a:ext cx="0" cy="4463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6B718E38-04B0-650A-5CAB-4CE7AA5F2235}"/>
              </a:ext>
            </a:extLst>
          </p:cNvPr>
          <p:cNvCxnSpPr/>
          <p:nvPr/>
        </p:nvCxnSpPr>
        <p:spPr>
          <a:xfrm flipV="1">
            <a:off x="4528458" y="4125686"/>
            <a:ext cx="0" cy="4463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F649A80-4944-E9AC-DB0C-873C4E389AA1}"/>
              </a:ext>
            </a:extLst>
          </p:cNvPr>
          <p:cNvCxnSpPr/>
          <p:nvPr/>
        </p:nvCxnSpPr>
        <p:spPr>
          <a:xfrm flipV="1">
            <a:off x="6520544" y="4212772"/>
            <a:ext cx="0" cy="4463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5C50ECF-1A3F-BAD9-0F19-60868CA32904}"/>
              </a:ext>
            </a:extLst>
          </p:cNvPr>
          <p:cNvCxnSpPr>
            <a:cxnSpLocks/>
          </p:cNvCxnSpPr>
          <p:nvPr/>
        </p:nvCxnSpPr>
        <p:spPr>
          <a:xfrm>
            <a:off x="4354286" y="4027715"/>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B3DD03E-BA6E-6BDC-34B4-5D7B8BDB032F}"/>
              </a:ext>
            </a:extLst>
          </p:cNvPr>
          <p:cNvCxnSpPr>
            <a:cxnSpLocks/>
          </p:cNvCxnSpPr>
          <p:nvPr/>
        </p:nvCxnSpPr>
        <p:spPr>
          <a:xfrm>
            <a:off x="2623458" y="5921829"/>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512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rule says that an NP is composed of (written as      ) an N. </a:t>
            </a:r>
          </a:p>
          <a:p>
            <a:pPr marL="34290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rule would generate a tree like (10):</a:t>
            </a:r>
          </a:p>
          <a:p>
            <a:pPr algn="just"/>
            <a:r>
              <a:rPr lang="en-IN" sz="2000" b="0" i="0" u="none" strike="noStrike" baseline="0" dirty="0">
                <a:latin typeface="Times New Roman" panose="02020603050405020304" pitchFamily="18" charset="0"/>
                <a:cs typeface="Times New Roman" panose="02020603050405020304" pitchFamily="18" charset="0"/>
              </a:rPr>
              <a:t>      10)   NP</a:t>
            </a:r>
          </a:p>
          <a:p>
            <a:pPr algn="just"/>
            <a:r>
              <a:rPr lang="en-IN" sz="2000" b="0" i="0" u="none" strike="noStrike" baseline="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N</a:t>
            </a:r>
          </a:p>
          <a:p>
            <a:pPr marR="1190" algn="just"/>
            <a:r>
              <a:rPr lang="en-US" sz="2000" b="0" i="0" u="none" strike="noStrike" baseline="0" dirty="0">
                <a:latin typeface="Times New Roman" panose="02020603050405020304" pitchFamily="18" charset="0"/>
                <a:cs typeface="Times New Roman" panose="02020603050405020304" pitchFamily="18" charset="0"/>
              </a:rPr>
              <a:t>There are many NPs (e.g., those that are [+count]) that are more complex than this of course:</a:t>
            </a:r>
          </a:p>
          <a:p>
            <a:pPr algn="just"/>
            <a:r>
              <a:rPr lang="en-IN" sz="2000" b="0" i="0" u="none" strike="noStrike" baseline="0" dirty="0">
                <a:latin typeface="Times New Roman" panose="02020603050405020304" pitchFamily="18" charset="0"/>
                <a:cs typeface="Times New Roman" panose="02020603050405020304" pitchFamily="18" charset="0"/>
              </a:rPr>
              <a:t>11)  a)   the box</a:t>
            </a:r>
          </a:p>
          <a:p>
            <a:pPr algn="just"/>
            <a:r>
              <a:rPr lang="en-IN" sz="2000" b="0" i="0" u="none" strike="noStrike" baseline="0" dirty="0">
                <a:latin typeface="Times New Roman" panose="02020603050405020304" pitchFamily="18" charset="0"/>
                <a:cs typeface="Times New Roman" panose="02020603050405020304" pitchFamily="18" charset="0"/>
              </a:rPr>
              <a:t>       b)   his binder</a:t>
            </a:r>
          </a:p>
          <a:p>
            <a:pPr algn="just"/>
            <a:r>
              <a:rPr lang="en-IN" sz="2000" dirty="0">
                <a:latin typeface="Times New Roman" panose="02020603050405020304" pitchFamily="18" charset="0"/>
                <a:cs typeface="Times New Roman" panose="02020603050405020304" pitchFamily="18" charset="0"/>
              </a:rPr>
              <a:t>       c)    </a:t>
            </a:r>
            <a:r>
              <a:rPr lang="en-IN" sz="2000" b="0" i="0" u="none" strike="noStrike" baseline="0" dirty="0">
                <a:latin typeface="Times New Roman" panose="02020603050405020304" pitchFamily="18" charset="0"/>
                <a:cs typeface="Times New Roman" panose="02020603050405020304" pitchFamily="18" charset="0"/>
              </a:rPr>
              <a:t>that pink fluffy cushion</a:t>
            </a:r>
          </a:p>
          <a:p>
            <a:pPr marL="342900" indent="-342900" algn="just">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cxnSp>
        <p:nvCxnSpPr>
          <p:cNvPr id="2" name="Straight Arrow Connector 1">
            <a:extLst>
              <a:ext uri="{FF2B5EF4-FFF2-40B4-BE49-F238E27FC236}">
                <a16:creationId xmlns:a16="http://schemas.microsoft.com/office/drawing/2014/main" id="{141127A7-2C3A-3BF5-E010-527C69D5580E}"/>
              </a:ext>
            </a:extLst>
          </p:cNvPr>
          <p:cNvCxnSpPr>
            <a:cxnSpLocks/>
          </p:cNvCxnSpPr>
          <p:nvPr/>
        </p:nvCxnSpPr>
        <p:spPr>
          <a:xfrm>
            <a:off x="6672943" y="77288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FEA2F9FC-E798-1138-B597-3D837002EFB2}"/>
              </a:ext>
            </a:extLst>
          </p:cNvPr>
          <p:cNvCxnSpPr/>
          <p:nvPr/>
        </p:nvCxnSpPr>
        <p:spPr>
          <a:xfrm>
            <a:off x="2079171" y="1774371"/>
            <a:ext cx="0" cy="424543"/>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199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5709</TotalTime>
  <Words>7133</Words>
  <Application>Microsoft Office PowerPoint</Application>
  <PresentationFormat>Widescreen</PresentationFormat>
  <Paragraphs>609</Paragraphs>
  <Slides>79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Arial</vt:lpstr>
      <vt:lpstr>Calibri</vt:lpstr>
      <vt:lpstr>Calibri Light</vt:lpstr>
      <vt:lpstr>Palatino-Italic</vt:lpstr>
      <vt:lpstr>Palatino-Roman</vt:lpstr>
      <vt:lpstr>Symbol</vt:lpstr>
      <vt:lpstr>Times New Roman</vt:lpstr>
      <vt:lpstr>Wingdings</vt:lpstr>
      <vt:lpstr>Office Theme</vt:lpstr>
      <vt:lpstr>3.  Constituency, Trees, and Rules Noun Phrases (NPs), Adjective Phrases (AdjPs) and Adverb Phrases (AdvPs), Prepositional  Phrases (PPs), Verb Phrases (VPs), Clauses, Syntactic representations and drawing trees, Valence Features, Reformulating the Grammar Rules, bracketed Diagrams, Modification and Ambiguity, Constituency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261</cp:revision>
  <dcterms:created xsi:type="dcterms:W3CDTF">2024-01-07T16:04:09Z</dcterms:created>
  <dcterms:modified xsi:type="dcterms:W3CDTF">2024-09-01T05:39:13Z</dcterms:modified>
</cp:coreProperties>
</file>