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404" r:id="rId3"/>
    <p:sldId id="405" r:id="rId4"/>
    <p:sldId id="482" r:id="rId5"/>
    <p:sldId id="406" r:id="rId6"/>
    <p:sldId id="407" r:id="rId7"/>
    <p:sldId id="483" r:id="rId8"/>
    <p:sldId id="484" r:id="rId9"/>
    <p:sldId id="490" r:id="rId10"/>
    <p:sldId id="491" r:id="rId11"/>
    <p:sldId id="485" r:id="rId12"/>
    <p:sldId id="486" r:id="rId13"/>
    <p:sldId id="487" r:id="rId14"/>
    <p:sldId id="492" r:id="rId15"/>
    <p:sldId id="488" r:id="rId16"/>
    <p:sldId id="489" r:id="rId17"/>
    <p:sldId id="493" r:id="rId18"/>
    <p:sldId id="494" r:id="rId19"/>
    <p:sldId id="495" r:id="rId20"/>
    <p:sldId id="496" r:id="rId21"/>
    <p:sldId id="522" r:id="rId22"/>
    <p:sldId id="523" r:id="rId23"/>
    <p:sldId id="497" r:id="rId24"/>
    <p:sldId id="498" r:id="rId25"/>
    <p:sldId id="524" r:id="rId26"/>
    <p:sldId id="527" r:id="rId27"/>
    <p:sldId id="528" r:id="rId28"/>
    <p:sldId id="529" r:id="rId29"/>
    <p:sldId id="530" r:id="rId30"/>
    <p:sldId id="531" r:id="rId31"/>
    <p:sldId id="532" r:id="rId32"/>
    <p:sldId id="544" r:id="rId33"/>
    <p:sldId id="533" r:id="rId34"/>
    <p:sldId id="534" r:id="rId35"/>
    <p:sldId id="535" r:id="rId36"/>
    <p:sldId id="536" r:id="rId37"/>
    <p:sldId id="537" r:id="rId38"/>
    <p:sldId id="538" r:id="rId39"/>
    <p:sldId id="539" r:id="rId40"/>
    <p:sldId id="553" r:id="rId41"/>
    <p:sldId id="555" r:id="rId42"/>
    <p:sldId id="556" r:id="rId43"/>
    <p:sldId id="554" r:id="rId44"/>
    <p:sldId id="540" r:id="rId45"/>
    <p:sldId id="541" r:id="rId46"/>
    <p:sldId id="542" r:id="rId47"/>
    <p:sldId id="543" r:id="rId48"/>
    <p:sldId id="545" r:id="rId49"/>
    <p:sldId id="558" r:id="rId50"/>
    <p:sldId id="559" r:id="rId51"/>
    <p:sldId id="546" r:id="rId52"/>
    <p:sldId id="547" r:id="rId53"/>
    <p:sldId id="548" r:id="rId54"/>
    <p:sldId id="549" r:id="rId55"/>
    <p:sldId id="550" r:id="rId56"/>
    <p:sldId id="551" r:id="rId57"/>
    <p:sldId id="56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457" autoAdjust="0"/>
  </p:normalViewPr>
  <p:slideViewPr>
    <p:cSldViewPr snapToGrid="0">
      <p:cViewPr varScale="1">
        <p:scale>
          <a:sx n="59" d="100"/>
          <a:sy n="59" d="100"/>
        </p:scale>
        <p:origin x="940" y="52"/>
      </p:cViewPr>
      <p:guideLst/>
    </p:cSldViewPr>
  </p:slideViewPr>
  <p:outlineViewPr>
    <p:cViewPr>
      <p:scale>
        <a:sx n="33" d="100"/>
        <a:sy n="33" d="100"/>
      </p:scale>
      <p:origin x="0" y="-532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144F4-9EFB-492F-B20B-3CBBAF9D4BC3}" type="datetimeFigureOut">
              <a:rPr lang="en-IN" smtClean="0"/>
              <a:t>12-09-2024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0F9BC-EC7C-404A-95E9-2A5D129CD2BB}" type="slidenum">
              <a:rPr lang="en-IN" smtClean="0"/>
              <a:t>‹#›</a:t>
            </a:fld>
            <a:endParaRPr lang="en-IN"/>
          </a:p>
        </p:txBody>
      </p:sp>
    </p:spTree>
    <p:extLst>
      <p:ext uri="{BB962C8B-B14F-4D97-AF65-F5344CB8AC3E}">
        <p14:creationId xmlns:p14="http://schemas.microsoft.com/office/powerpoint/2010/main" val="113411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3C7F-F26E-C1A1-54FF-DDEAF05DC0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DEF9C3-5ECA-F669-A2F4-3DC440B12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AD4A8C-19F0-0693-6B7E-0DC832987B99}"/>
              </a:ext>
            </a:extLst>
          </p:cNvPr>
          <p:cNvSpPr>
            <a:spLocks noGrp="1"/>
          </p:cNvSpPr>
          <p:nvPr>
            <p:ph type="dt" sz="half" idx="10"/>
          </p:nvPr>
        </p:nvSpPr>
        <p:spPr/>
        <p:txBody>
          <a:bodyPr/>
          <a:lstStyle/>
          <a:p>
            <a:fld id="{28F1D464-1E24-445B-A4C6-3D3EB73494A1}" type="datetime1">
              <a:rPr lang="en-IN" smtClean="0"/>
              <a:t>12-09-2024</a:t>
            </a:fld>
            <a:endParaRPr lang="en-IN"/>
          </a:p>
        </p:txBody>
      </p:sp>
      <p:sp>
        <p:nvSpPr>
          <p:cNvPr id="5" name="Footer Placeholder 4">
            <a:extLst>
              <a:ext uri="{FF2B5EF4-FFF2-40B4-BE49-F238E27FC236}">
                <a16:creationId xmlns:a16="http://schemas.microsoft.com/office/drawing/2014/main" id="{B1029880-49E9-81B0-E110-FF1C3400F8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6E1CB9-05E2-0C95-7A67-A15A29043162}"/>
              </a:ext>
            </a:extLst>
          </p:cNvPr>
          <p:cNvSpPr>
            <a:spLocks noGrp="1"/>
          </p:cNvSpPr>
          <p:nvPr>
            <p:ph type="sldNum" sz="quarter" idx="12"/>
          </p:nvPr>
        </p:nvSpPr>
        <p:spPr/>
        <p:txBody>
          <a:bodyPr/>
          <a:lstStyle/>
          <a:p>
            <a:fld id="{9953917B-9314-44A8-9CF5-8C1178B13F89}" type="slidenum">
              <a:rPr lang="en-IN" smtClean="0"/>
              <a:t>‹#›</a:t>
            </a:fld>
            <a:endParaRPr lang="en-IN"/>
          </a:p>
        </p:txBody>
      </p:sp>
      <p:sp>
        <p:nvSpPr>
          <p:cNvPr id="7" name="TextBox 6">
            <a:extLst>
              <a:ext uri="{FF2B5EF4-FFF2-40B4-BE49-F238E27FC236}">
                <a16:creationId xmlns:a16="http://schemas.microsoft.com/office/drawing/2014/main" id="{8BA54B59-FCC9-FA39-6861-DDA2B57F8114}"/>
              </a:ext>
            </a:extLst>
          </p:cNvPr>
          <p:cNvSpPr txBox="1"/>
          <p:nvPr userDrawn="1"/>
        </p:nvSpPr>
        <p:spPr>
          <a:xfrm>
            <a:off x="9266584" y="203756"/>
            <a:ext cx="2876237" cy="369332"/>
          </a:xfrm>
          <a:prstGeom prst="rect">
            <a:avLst/>
          </a:prstGeom>
          <a:noFill/>
        </p:spPr>
        <p:txBody>
          <a:bodyPr wrap="none" rtlCol="0">
            <a:spAutoFit/>
          </a:bodyPr>
          <a:lstStyle/>
          <a:p>
            <a:r>
              <a:rPr lang="en-US" dirty="0" err="1"/>
              <a:t>Private_for</a:t>
            </a:r>
            <a:r>
              <a:rPr lang="en-US" dirty="0"/>
              <a:t> class lecture only</a:t>
            </a:r>
            <a:endParaRPr lang="en-IN" dirty="0"/>
          </a:p>
        </p:txBody>
      </p:sp>
    </p:spTree>
    <p:extLst>
      <p:ext uri="{BB962C8B-B14F-4D97-AF65-F5344CB8AC3E}">
        <p14:creationId xmlns:p14="http://schemas.microsoft.com/office/powerpoint/2010/main" val="2627522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13D1-5C07-839C-2B25-0380C408EB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76C392-0E35-D216-4263-01E28159B5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0C8CCC-A66B-8451-9964-174822BDE646}"/>
              </a:ext>
            </a:extLst>
          </p:cNvPr>
          <p:cNvSpPr>
            <a:spLocks noGrp="1"/>
          </p:cNvSpPr>
          <p:nvPr>
            <p:ph type="dt" sz="half" idx="10"/>
          </p:nvPr>
        </p:nvSpPr>
        <p:spPr/>
        <p:txBody>
          <a:bodyPr/>
          <a:lstStyle/>
          <a:p>
            <a:fld id="{3BD7E343-4550-4B0A-9769-EC503FEC8A04}" type="datetime1">
              <a:rPr lang="en-IN" smtClean="0"/>
              <a:t>12-09-2024</a:t>
            </a:fld>
            <a:endParaRPr lang="en-IN"/>
          </a:p>
        </p:txBody>
      </p:sp>
      <p:sp>
        <p:nvSpPr>
          <p:cNvPr id="5" name="Footer Placeholder 4">
            <a:extLst>
              <a:ext uri="{FF2B5EF4-FFF2-40B4-BE49-F238E27FC236}">
                <a16:creationId xmlns:a16="http://schemas.microsoft.com/office/drawing/2014/main" id="{4F8802E8-2951-8F3B-0A5E-D053A0E2BD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8F5C1C-49E5-164C-09A5-60288A369F16}"/>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9353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287ACC-1A93-C41D-164E-E4E5163B99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6B3176-BD61-7A57-1958-19F8F44797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4327EB-BB23-4BD5-1280-3775AB79F2BC}"/>
              </a:ext>
            </a:extLst>
          </p:cNvPr>
          <p:cNvSpPr>
            <a:spLocks noGrp="1"/>
          </p:cNvSpPr>
          <p:nvPr>
            <p:ph type="dt" sz="half" idx="10"/>
          </p:nvPr>
        </p:nvSpPr>
        <p:spPr/>
        <p:txBody>
          <a:bodyPr/>
          <a:lstStyle/>
          <a:p>
            <a:fld id="{16C516C3-2CBF-41BD-ABF7-7548EC473A45}" type="datetime1">
              <a:rPr lang="en-IN" smtClean="0"/>
              <a:t>12-09-2024</a:t>
            </a:fld>
            <a:endParaRPr lang="en-IN"/>
          </a:p>
        </p:txBody>
      </p:sp>
      <p:sp>
        <p:nvSpPr>
          <p:cNvPr id="5" name="Footer Placeholder 4">
            <a:extLst>
              <a:ext uri="{FF2B5EF4-FFF2-40B4-BE49-F238E27FC236}">
                <a16:creationId xmlns:a16="http://schemas.microsoft.com/office/drawing/2014/main" id="{66AEB8BE-37C3-F56C-A1B8-5821D00CFE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5F2132-B3B4-B689-D8C2-FF8FA936FDF8}"/>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11881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F893-EE74-5099-40A1-49501B17F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871B8C-679B-3CB0-AC3A-F2FA42407E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192951-F2D0-94B1-1CB6-188BE1617C6A}"/>
              </a:ext>
            </a:extLst>
          </p:cNvPr>
          <p:cNvSpPr>
            <a:spLocks noGrp="1"/>
          </p:cNvSpPr>
          <p:nvPr>
            <p:ph type="dt" sz="half" idx="10"/>
          </p:nvPr>
        </p:nvSpPr>
        <p:spPr/>
        <p:txBody>
          <a:bodyPr/>
          <a:lstStyle/>
          <a:p>
            <a:fld id="{A86D9B94-45C7-4C50-A7DB-5C261D4AE344}" type="datetime1">
              <a:rPr lang="en-IN" smtClean="0"/>
              <a:t>12-09-2024</a:t>
            </a:fld>
            <a:endParaRPr lang="en-IN"/>
          </a:p>
        </p:txBody>
      </p:sp>
      <p:sp>
        <p:nvSpPr>
          <p:cNvPr id="5" name="Footer Placeholder 4">
            <a:extLst>
              <a:ext uri="{FF2B5EF4-FFF2-40B4-BE49-F238E27FC236}">
                <a16:creationId xmlns:a16="http://schemas.microsoft.com/office/drawing/2014/main" id="{6CAB2667-7294-BD5B-4610-04752ECAB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7668EB-67CD-3414-B132-7FBE1F18DB20}"/>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56619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3BC0-4026-0894-0F7B-682BB976A5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BE9C32-D07D-0E38-2BEF-636DAE6DFF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E6D0F3-C3C6-9376-7B15-9C1F9176456D}"/>
              </a:ext>
            </a:extLst>
          </p:cNvPr>
          <p:cNvSpPr>
            <a:spLocks noGrp="1"/>
          </p:cNvSpPr>
          <p:nvPr>
            <p:ph type="dt" sz="half" idx="10"/>
          </p:nvPr>
        </p:nvSpPr>
        <p:spPr/>
        <p:txBody>
          <a:bodyPr/>
          <a:lstStyle/>
          <a:p>
            <a:fld id="{81062A28-8DB7-4B74-9524-0258674FA5E8}" type="datetime1">
              <a:rPr lang="en-IN" smtClean="0"/>
              <a:t>12-09-2024</a:t>
            </a:fld>
            <a:endParaRPr lang="en-IN"/>
          </a:p>
        </p:txBody>
      </p:sp>
      <p:sp>
        <p:nvSpPr>
          <p:cNvPr id="5" name="Footer Placeholder 4">
            <a:extLst>
              <a:ext uri="{FF2B5EF4-FFF2-40B4-BE49-F238E27FC236}">
                <a16:creationId xmlns:a16="http://schemas.microsoft.com/office/drawing/2014/main" id="{A00C320C-643D-B71F-41B0-0128916AED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CDBCF8-4611-022F-21CE-CA932DCDBDC4}"/>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76994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1146-E356-53DF-2ECF-246006AEA3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F41EC1-8475-A157-E929-3D0EC5BB7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7D952A-CD58-BDE4-903A-722EDE7473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951173-046A-E306-DAB2-C533CE6EC871}"/>
              </a:ext>
            </a:extLst>
          </p:cNvPr>
          <p:cNvSpPr>
            <a:spLocks noGrp="1"/>
          </p:cNvSpPr>
          <p:nvPr>
            <p:ph type="dt" sz="half" idx="10"/>
          </p:nvPr>
        </p:nvSpPr>
        <p:spPr/>
        <p:txBody>
          <a:bodyPr/>
          <a:lstStyle/>
          <a:p>
            <a:fld id="{6810ED40-85B0-4A5C-A194-B03904BA4FB1}" type="datetime1">
              <a:rPr lang="en-IN" smtClean="0"/>
              <a:t>12-09-2024</a:t>
            </a:fld>
            <a:endParaRPr lang="en-IN"/>
          </a:p>
        </p:txBody>
      </p:sp>
      <p:sp>
        <p:nvSpPr>
          <p:cNvPr id="6" name="Footer Placeholder 5">
            <a:extLst>
              <a:ext uri="{FF2B5EF4-FFF2-40B4-BE49-F238E27FC236}">
                <a16:creationId xmlns:a16="http://schemas.microsoft.com/office/drawing/2014/main" id="{D4BAD745-9678-4B42-6743-74E5B36105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FB915F-D0A3-4A06-6E6D-C181334E68DC}"/>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98541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F9F1-4DB2-DE33-C085-D3A21330F6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5D60FB-47C6-7D5A-33E2-F0FF0A72D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B6525B-F25E-677D-B148-987AF753D9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10BBCE-C51F-FB6D-94FC-F080894C06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060D9B-A38E-5999-B3E3-6A1488832D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DE7766-57ED-BBFC-ADCF-9306759B942C}"/>
              </a:ext>
            </a:extLst>
          </p:cNvPr>
          <p:cNvSpPr>
            <a:spLocks noGrp="1"/>
          </p:cNvSpPr>
          <p:nvPr>
            <p:ph type="dt" sz="half" idx="10"/>
          </p:nvPr>
        </p:nvSpPr>
        <p:spPr/>
        <p:txBody>
          <a:bodyPr/>
          <a:lstStyle/>
          <a:p>
            <a:fld id="{90881A4B-FBEC-4502-B017-E5D64414456F}" type="datetime1">
              <a:rPr lang="en-IN" smtClean="0"/>
              <a:t>12-09-2024</a:t>
            </a:fld>
            <a:endParaRPr lang="en-IN"/>
          </a:p>
        </p:txBody>
      </p:sp>
      <p:sp>
        <p:nvSpPr>
          <p:cNvPr id="8" name="Footer Placeholder 7">
            <a:extLst>
              <a:ext uri="{FF2B5EF4-FFF2-40B4-BE49-F238E27FC236}">
                <a16:creationId xmlns:a16="http://schemas.microsoft.com/office/drawing/2014/main" id="{8FD07420-3B3F-F5BB-8F88-7017AF872C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66E711-D056-BAA6-1AC9-737C60684829}"/>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27951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572E6-7D4A-AFAF-FCC0-5484FD47B9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6776A9-FA92-ACA5-2DF4-39C9782955BC}"/>
              </a:ext>
            </a:extLst>
          </p:cNvPr>
          <p:cNvSpPr>
            <a:spLocks noGrp="1"/>
          </p:cNvSpPr>
          <p:nvPr>
            <p:ph type="dt" sz="half" idx="10"/>
          </p:nvPr>
        </p:nvSpPr>
        <p:spPr/>
        <p:txBody>
          <a:bodyPr/>
          <a:lstStyle/>
          <a:p>
            <a:fld id="{D845EB61-E00D-4033-ACB4-6443EAD7DAF9}" type="datetime1">
              <a:rPr lang="en-IN" smtClean="0"/>
              <a:t>12-09-2024</a:t>
            </a:fld>
            <a:endParaRPr lang="en-IN"/>
          </a:p>
        </p:txBody>
      </p:sp>
      <p:sp>
        <p:nvSpPr>
          <p:cNvPr id="4" name="Footer Placeholder 3">
            <a:extLst>
              <a:ext uri="{FF2B5EF4-FFF2-40B4-BE49-F238E27FC236}">
                <a16:creationId xmlns:a16="http://schemas.microsoft.com/office/drawing/2014/main" id="{AB245EC3-784C-2749-464B-3292CC131E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B1050A-7D39-F91A-2802-5FB6B22D0743}"/>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76359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368968-698B-6ECC-1CF2-F1B6725E0C88}"/>
              </a:ext>
            </a:extLst>
          </p:cNvPr>
          <p:cNvSpPr>
            <a:spLocks noGrp="1"/>
          </p:cNvSpPr>
          <p:nvPr>
            <p:ph type="dt" sz="half" idx="10"/>
          </p:nvPr>
        </p:nvSpPr>
        <p:spPr/>
        <p:txBody>
          <a:bodyPr/>
          <a:lstStyle/>
          <a:p>
            <a:fld id="{EAC00673-70EC-495E-B063-FEA246C46B08}" type="datetime1">
              <a:rPr lang="en-IN" smtClean="0"/>
              <a:t>12-09-2024</a:t>
            </a:fld>
            <a:endParaRPr lang="en-IN"/>
          </a:p>
        </p:txBody>
      </p:sp>
      <p:sp>
        <p:nvSpPr>
          <p:cNvPr id="3" name="Footer Placeholder 2">
            <a:extLst>
              <a:ext uri="{FF2B5EF4-FFF2-40B4-BE49-F238E27FC236}">
                <a16:creationId xmlns:a16="http://schemas.microsoft.com/office/drawing/2014/main" id="{1EA37F2F-B9A6-21FD-2997-6FC394AF2A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C143BA-45DC-EF5C-BA1E-0CCAFB6B48A1}"/>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926840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3C09-F5C7-0153-AF0C-A8B058961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367418-42D7-8ED6-9ABB-652E0F96F4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7C2862-8D76-6A2B-792A-1C183D328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84E28-F5D4-52D8-58CB-D20CBF0E3A7C}"/>
              </a:ext>
            </a:extLst>
          </p:cNvPr>
          <p:cNvSpPr>
            <a:spLocks noGrp="1"/>
          </p:cNvSpPr>
          <p:nvPr>
            <p:ph type="dt" sz="half" idx="10"/>
          </p:nvPr>
        </p:nvSpPr>
        <p:spPr/>
        <p:txBody>
          <a:bodyPr/>
          <a:lstStyle/>
          <a:p>
            <a:fld id="{92D0BFC5-7C9E-4D9E-B7FA-97FC8D176DBE}" type="datetime1">
              <a:rPr lang="en-IN" smtClean="0"/>
              <a:t>12-09-2024</a:t>
            </a:fld>
            <a:endParaRPr lang="en-IN"/>
          </a:p>
        </p:txBody>
      </p:sp>
      <p:sp>
        <p:nvSpPr>
          <p:cNvPr id="6" name="Footer Placeholder 5">
            <a:extLst>
              <a:ext uri="{FF2B5EF4-FFF2-40B4-BE49-F238E27FC236}">
                <a16:creationId xmlns:a16="http://schemas.microsoft.com/office/drawing/2014/main" id="{7B244082-0ADB-41DF-BCA4-706254539D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7532AB-AD8F-9923-E307-E965006DF0FF}"/>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51223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47DBA-0BA6-C9C7-2EA6-3722CA84E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3EB0B7-EF8F-5D09-332F-510F5CB817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F60A4B-2DAD-AB99-B5BC-050B46EEE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47A2E-6D7A-F7C8-03D9-A36A73459C71}"/>
              </a:ext>
            </a:extLst>
          </p:cNvPr>
          <p:cNvSpPr>
            <a:spLocks noGrp="1"/>
          </p:cNvSpPr>
          <p:nvPr>
            <p:ph type="dt" sz="half" idx="10"/>
          </p:nvPr>
        </p:nvSpPr>
        <p:spPr/>
        <p:txBody>
          <a:bodyPr/>
          <a:lstStyle/>
          <a:p>
            <a:fld id="{4F96BF2D-7CD8-4B26-B04E-214DC9CAE853}" type="datetime1">
              <a:rPr lang="en-IN" smtClean="0"/>
              <a:t>12-09-2024</a:t>
            </a:fld>
            <a:endParaRPr lang="en-IN"/>
          </a:p>
        </p:txBody>
      </p:sp>
      <p:sp>
        <p:nvSpPr>
          <p:cNvPr id="6" name="Footer Placeholder 5">
            <a:extLst>
              <a:ext uri="{FF2B5EF4-FFF2-40B4-BE49-F238E27FC236}">
                <a16:creationId xmlns:a16="http://schemas.microsoft.com/office/drawing/2014/main" id="{4487C1E2-78BE-46B4-1E2B-E44C7C9B64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52EC50-130A-2351-5592-95AD4813CD60}"/>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306807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1510D2-0FB7-C34A-D26A-9EB7D2504D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43879F22-A47C-4E7B-88B1-AAB5873ACA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18BD00-28E6-E72A-C3ED-A34615F158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AFF15-B9DC-411C-844B-23BAC52CC112}" type="datetime1">
              <a:rPr lang="en-IN" smtClean="0"/>
              <a:t>12-09-2024</a:t>
            </a:fld>
            <a:endParaRPr lang="en-IN"/>
          </a:p>
        </p:txBody>
      </p:sp>
      <p:sp>
        <p:nvSpPr>
          <p:cNvPr id="5" name="Footer Placeholder 4">
            <a:extLst>
              <a:ext uri="{FF2B5EF4-FFF2-40B4-BE49-F238E27FC236}">
                <a16:creationId xmlns:a16="http://schemas.microsoft.com/office/drawing/2014/main" id="{B9E0C95B-CC11-4A3E-D1FF-71EE153D9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4C5FF9-3234-76CA-872E-B9A993B24B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3917B-9314-44A8-9CF5-8C1178B13F89}" type="slidenum">
              <a:rPr lang="en-IN" smtClean="0"/>
              <a:t>‹#›</a:t>
            </a:fld>
            <a:endParaRPr lang="en-IN"/>
          </a:p>
        </p:txBody>
      </p:sp>
    </p:spTree>
    <p:extLst>
      <p:ext uri="{BB962C8B-B14F-4D97-AF65-F5344CB8AC3E}">
        <p14:creationId xmlns:p14="http://schemas.microsoft.com/office/powerpoint/2010/main" val="857585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hyperlink" Target="https://www.slideshare.net/slideshow/semantic-roles-66500612/66500612" TargetMode="External"/><Relationship Id="rId2" Type="http://schemas.openxmlformats.org/officeDocument/2006/relationships/hyperlink" Target="https://www.academia.edu/33237582/Unit_4_semantic_roles" TargetMode="External"/><Relationship Id="rId1" Type="http://schemas.openxmlformats.org/officeDocument/2006/relationships/slideLayout" Target="../slideLayouts/slideLayout1.xml"/><Relationship Id="rId4" Type="http://schemas.openxmlformats.org/officeDocument/2006/relationships/hyperlink" Target="http://elies.rediris.es/elies11/cap5111.htm#:~:text=Semantic%20roles%20(also%20known%20as,to%20the%20semantics%2Fsyntax%20interfa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17032988-E4D7-3A80-3433-87DF8BB5C4EA}"/>
              </a:ext>
            </a:extLst>
          </p:cNvPr>
          <p:cNvSpPr>
            <a:spLocks noGrp="1"/>
          </p:cNvSpPr>
          <p:nvPr>
            <p:ph type="subTitle" idx="1"/>
          </p:nvPr>
        </p:nvSpPr>
        <p:spPr>
          <a:xfrm>
            <a:off x="1300842" y="3996023"/>
            <a:ext cx="9590315" cy="1012372"/>
          </a:xfrm>
        </p:spPr>
        <p:txBody>
          <a:bodyPr>
            <a:normAutofit/>
          </a:bodyPr>
          <a:lstStyle/>
          <a:p>
            <a:r>
              <a:rPr lang="en-US" sz="2400" kern="100" dirty="0">
                <a:latin typeface="Times New Roman" panose="02020603050405020304" pitchFamily="18" charset="0"/>
                <a:ea typeface="Calibri" panose="020F0502020204030204" pitchFamily="34" charset="0"/>
                <a:cs typeface="Times New Roman" panose="02020603050405020304" pitchFamily="18" charset="0"/>
              </a:rPr>
              <a:t>ENG467: Syntax and Structures of Language</a:t>
            </a:r>
          </a:p>
        </p:txBody>
      </p:sp>
      <p:sp>
        <p:nvSpPr>
          <p:cNvPr id="10" name="Title 1">
            <a:extLst>
              <a:ext uri="{FF2B5EF4-FFF2-40B4-BE49-F238E27FC236}">
                <a16:creationId xmlns:a16="http://schemas.microsoft.com/office/drawing/2014/main" id="{F8D2C0BC-6268-EA1D-1045-EBFE8AD6A22B}"/>
              </a:ext>
            </a:extLst>
          </p:cNvPr>
          <p:cNvSpPr>
            <a:spLocks noGrp="1"/>
          </p:cNvSpPr>
          <p:nvPr>
            <p:ph type="ctrTitle"/>
          </p:nvPr>
        </p:nvSpPr>
        <p:spPr>
          <a:xfrm>
            <a:off x="447040" y="925286"/>
            <a:ext cx="11113589" cy="1643743"/>
          </a:xfrm>
        </p:spPr>
        <p:txBody>
          <a:bodyPr>
            <a:noAutofit/>
          </a:bodyPr>
          <a:lstStyle/>
          <a:p>
            <a:pPr>
              <a:lnSpc>
                <a:spcPct val="150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Semantic Roles and Grammatical Relations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Simple sentences and propositions, Arguments and semantic roles, Grammatical Relations, </a:t>
            </a:r>
            <a:b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Adjuncts vs. arguments, Indirect objects and secondary objects.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AAC1B04-371B-5415-7158-BF1604114950}"/>
              </a:ext>
            </a:extLst>
          </p:cNvPr>
          <p:cNvSpPr>
            <a:spLocks noGrp="1"/>
          </p:cNvSpPr>
          <p:nvPr>
            <p:ph type="sldNum" sz="quarter" idx="12"/>
          </p:nvPr>
        </p:nvSpPr>
        <p:spPr/>
        <p:txBody>
          <a:bodyPr/>
          <a:lstStyle/>
          <a:p>
            <a:fld id="{9953917B-9314-44A8-9CF5-8C1178B13F89}" type="slidenum">
              <a:rPr lang="en-IN" smtClean="0"/>
              <a:t>1</a:t>
            </a:fld>
            <a:endParaRPr lang="en-IN"/>
          </a:p>
        </p:txBody>
      </p:sp>
    </p:spTree>
    <p:extLst>
      <p:ext uri="{BB962C8B-B14F-4D97-AF65-F5344CB8AC3E}">
        <p14:creationId xmlns:p14="http://schemas.microsoft.com/office/powerpoint/2010/main" val="43005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sentence in (3) is an example of structural ambiguity; the sentence as a whole is ambiguous because it has two possible Phrase Structures, even though none of the individual words is ambiguous in this context.</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Is it some problem with our PS rules that allows the same sentence to be assigned two different structures in this way? Not at all.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This is simply a fact about English grammar.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Sentence (3) really is ambiguous, so it is actually a good thing that our PS rules generate both of the structures shown in (4).</a:t>
            </a: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10</a:t>
            </a:fld>
            <a:endParaRPr lang="en-IN"/>
          </a:p>
        </p:txBody>
      </p:sp>
    </p:spTree>
    <p:extLst>
      <p:ext uri="{BB962C8B-B14F-4D97-AF65-F5344CB8AC3E}">
        <p14:creationId xmlns:p14="http://schemas.microsoft.com/office/powerpoint/2010/main" val="3707373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marL="342900" indent="-342900" algn="l">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In providing two analyses </a:t>
            </a:r>
            <a:r>
              <a:rPr lang="en-US" sz="2000" b="0" i="0" u="none" strike="noStrike" baseline="0" dirty="0">
                <a:latin typeface="Times New Roman" panose="02020603050405020304" pitchFamily="18" charset="0"/>
                <a:cs typeface="Times New Roman" panose="02020603050405020304" pitchFamily="18" charset="0"/>
              </a:rPr>
              <a:t>for (3), our miniature rule system is successful in the sense that it produces the same results as a native speaker’s internal grammar.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contrast, when the rules produce sentences like those in (1) and (2) they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are clearly failing to model what speakers actually say.</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11</a:t>
            </a:fld>
            <a:endParaRPr lang="en-IN"/>
          </a:p>
        </p:txBody>
      </p:sp>
    </p:spTree>
    <p:extLst>
      <p:ext uri="{BB962C8B-B14F-4D97-AF65-F5344CB8AC3E}">
        <p14:creationId xmlns:p14="http://schemas.microsoft.com/office/powerpoint/2010/main" val="4280517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marL="342900" indent="-342900" algn="l">
              <a:buFont typeface="Wingdings" panose="05000000000000000000" pitchFamily="2" charset="2"/>
              <a:buChar char="Ø"/>
            </a:pPr>
            <a:r>
              <a:rPr lang="en-IN" sz="2000" b="0" i="0" u="none" strike="noStrike" baseline="0" dirty="0">
                <a:solidFill>
                  <a:srgbClr val="000000"/>
                </a:solidFill>
                <a:latin typeface="Times New Roman" panose="02020603050405020304" pitchFamily="18" charset="0"/>
                <a:cs typeface="Times New Roman" panose="02020603050405020304" pitchFamily="18" charset="0"/>
              </a:rPr>
              <a:t>In order to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fix these problems we need to consider the unique properties of individual words, in particular of verbs.</a:t>
            </a:r>
          </a:p>
          <a:p>
            <a:pPr marL="342900" indent="-342900" algn="l">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We will also need to refer to two aspects of sentence structure we have not yet discussed, namely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semantic roles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and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grammatical relations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We will begin this discussion by considering certain aspects of word and sentence </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meanings.</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12</a:t>
            </a:fld>
            <a:endParaRPr lang="en-IN"/>
          </a:p>
        </p:txBody>
      </p:sp>
    </p:spTree>
    <p:extLst>
      <p:ext uri="{BB962C8B-B14F-4D97-AF65-F5344CB8AC3E}">
        <p14:creationId xmlns:p14="http://schemas.microsoft.com/office/powerpoint/2010/main" val="2007626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algn="l">
              <a:lnSpc>
                <a:spcPct val="150000"/>
              </a:lnSpc>
              <a:spcBef>
                <a:spcPts val="0"/>
              </a:spcBef>
            </a:pPr>
            <a:r>
              <a:rPr lang="en-IN" sz="2000" b="1" i="0" u="none" strike="noStrike" baseline="0" dirty="0">
                <a:latin typeface="Times New Roman" panose="02020603050405020304" pitchFamily="18" charset="0"/>
                <a:cs typeface="Times New Roman" panose="02020603050405020304" pitchFamily="18" charset="0"/>
              </a:rPr>
              <a:t>4.1 Simple sentences and propositions</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had mentioned that </a:t>
            </a:r>
            <a:r>
              <a:rPr lang="en-US" sz="2000" b="1" dirty="0">
                <a:latin typeface="Times New Roman" panose="02020603050405020304" pitchFamily="18" charset="0"/>
                <a:cs typeface="Times New Roman" panose="02020603050405020304" pitchFamily="18" charset="0"/>
              </a:rPr>
              <a:t>a sentence </a:t>
            </a:r>
            <a:r>
              <a:rPr lang="en-US" sz="2000" b="1" i="0" u="none" strike="noStrike" baseline="0" dirty="0">
                <a:latin typeface="Times New Roman" panose="02020603050405020304" pitchFamily="18" charset="0"/>
                <a:cs typeface="Times New Roman" panose="02020603050405020304" pitchFamily="18" charset="0"/>
              </a:rPr>
              <a:t>must express a complete thought</a:t>
            </a:r>
            <a:r>
              <a:rPr lang="en-US" sz="2000" b="0" i="0" u="none" strike="noStrike" baseline="0" dirty="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other words, </a:t>
            </a:r>
            <a:r>
              <a:rPr lang="en-US" sz="2000" b="1" dirty="0">
                <a:latin typeface="Times New Roman" panose="02020603050405020304" pitchFamily="18" charset="0"/>
                <a:cs typeface="Times New Roman" panose="02020603050405020304" pitchFamily="18" charset="0"/>
              </a:rPr>
              <a:t>each sentence must express a complete thought</a:t>
            </a:r>
            <a:r>
              <a:rPr lang="en-US" sz="2000" dirty="0">
                <a:latin typeface="Times New Roman" panose="02020603050405020304" pitchFamily="18" charset="0"/>
                <a:cs typeface="Times New Roman" panose="02020603050405020304" pitchFamily="18" charset="0"/>
              </a:rPr>
              <a:t>.</a:t>
            </a: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By saying this, we mean to say that we should not write “sentence fragments,” i.e. sentences which are </a:t>
            </a:r>
            <a:r>
              <a:rPr lang="en-IN" sz="2000" b="0" i="0" u="none" strike="noStrike" baseline="0" dirty="0">
                <a:latin typeface="Times New Roman" panose="02020603050405020304" pitchFamily="18" charset="0"/>
                <a:cs typeface="Times New Roman" panose="02020603050405020304" pitchFamily="18" charset="0"/>
              </a:rPr>
              <a:t>lacking some essential element.</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13</a:t>
            </a:fld>
            <a:endParaRPr lang="en-IN"/>
          </a:p>
        </p:txBody>
      </p:sp>
    </p:spTree>
    <p:extLst>
      <p:ext uri="{BB962C8B-B14F-4D97-AF65-F5344CB8AC3E}">
        <p14:creationId xmlns:p14="http://schemas.microsoft.com/office/powerpoint/2010/main" val="2229895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marL="342900" indent="-342900" algn="l">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Now, let’s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consider the question of what the essential elements of a sentence are and how they fit together. </a:t>
            </a:r>
          </a:p>
          <a:p>
            <a:pPr marL="342900" indent="-342900" algn="l">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But first we might ask ourselves what kind of “complete thought” a sentence may express. </a:t>
            </a:r>
          </a:p>
          <a:p>
            <a:pPr marL="342900" indent="-342900" algn="l">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For the moment we will only consider the simplest, or most basic, kind of sentence, namely DECLARATIVE sentences.</a:t>
            </a:r>
          </a:p>
          <a:p>
            <a:pPr marL="342900" indent="-342900" algn="l">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 </a:t>
            </a:r>
            <a:r>
              <a:rPr lang="en-US" sz="2000" b="1" i="0" u="none" strike="noStrike" baseline="0" dirty="0">
                <a:latin typeface="Times New Roman" panose="02020603050405020304" pitchFamily="18" charset="0"/>
                <a:cs typeface="Times New Roman" panose="02020603050405020304" pitchFamily="18" charset="0"/>
              </a:rPr>
              <a:t>Declarative</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sentences are typically used to make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statements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A speaker uses a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statement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to assert or deny a PROPOSITION, </a:t>
            </a:r>
          </a:p>
          <a:p>
            <a:pPr algn="l"/>
            <a:r>
              <a:rPr lang="en-US" sz="200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i.e. a claim which can, at least in principle, be determined to be either true or false.</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14</a:t>
            </a:fld>
            <a:endParaRPr lang="en-IN"/>
          </a:p>
        </p:txBody>
      </p:sp>
    </p:spTree>
    <p:extLst>
      <p:ext uri="{BB962C8B-B14F-4D97-AF65-F5344CB8AC3E}">
        <p14:creationId xmlns:p14="http://schemas.microsoft.com/office/powerpoint/2010/main" val="3559851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marL="342900" indent="-342900" algn="l">
              <a:buFont typeface="Wingdings" panose="05000000000000000000" pitchFamily="2" charset="2"/>
              <a:buChar char="Ø"/>
            </a:pPr>
            <a:r>
              <a:rPr lang="en-IN" sz="2000" b="0" i="0" u="none" strike="noStrike" baseline="0" dirty="0">
                <a:latin typeface="Times New Roman" panose="02020603050405020304" pitchFamily="18" charset="0"/>
                <a:cs typeface="Times New Roman" panose="02020603050405020304" pitchFamily="18" charset="0"/>
              </a:rPr>
              <a:t>Other kinds of </a:t>
            </a:r>
            <a:r>
              <a:rPr lang="en-US" sz="2000" b="0" i="0" u="none" strike="noStrike" baseline="0" dirty="0">
                <a:latin typeface="Times New Roman" panose="02020603050405020304" pitchFamily="18" charset="0"/>
                <a:cs typeface="Times New Roman" panose="02020603050405020304" pitchFamily="18" charset="0"/>
              </a:rPr>
              <a:t>sentences are interrogative, imperative, and exclamatory. </a:t>
            </a: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Sentences of these kinds cannot be said to be either true or false.</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15</a:t>
            </a:fld>
            <a:endParaRPr lang="en-IN"/>
          </a:p>
        </p:txBody>
      </p:sp>
    </p:spTree>
    <p:extLst>
      <p:ext uri="{BB962C8B-B14F-4D97-AF65-F5344CB8AC3E}">
        <p14:creationId xmlns:p14="http://schemas.microsoft.com/office/powerpoint/2010/main" val="4165441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marL="285750" indent="-285750" algn="l">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A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statement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then, is a sentence which asserts a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proposition</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i.e. a claim that a certain state of affairs does or does not exist. </a:t>
            </a:r>
          </a:p>
          <a:p>
            <a:pPr marL="285750" indent="-285750" algn="l">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Normally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statements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are made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about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something or someone; they claim that a certain state of affairs is true of a given individual or set of individuals (where the individual may be a person, place, thing, etc.). </a:t>
            </a:r>
          </a:p>
          <a:p>
            <a:pPr marL="285750" indent="-285750" algn="l">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They may indicate that a certain individual has a particular property, as </a:t>
            </a:r>
            <a:r>
              <a:rPr lang="en-US" sz="2000" b="0" i="0" u="none" strike="noStrike" baseline="0" dirty="0">
                <a:latin typeface="Times New Roman" panose="02020603050405020304" pitchFamily="18" charset="0"/>
                <a:cs typeface="Times New Roman" panose="02020603050405020304" pitchFamily="18" charset="0"/>
              </a:rPr>
              <a:t>in (5a,b), </a:t>
            </a:r>
          </a:p>
          <a:p>
            <a:pPr algn="l"/>
            <a:r>
              <a:rPr lang="en-US" sz="2000" b="0" i="0" u="none" strike="noStrike" baseline="0" dirty="0">
                <a:latin typeface="Times New Roman" panose="02020603050405020304" pitchFamily="18" charset="0"/>
                <a:cs typeface="Times New Roman" panose="02020603050405020304" pitchFamily="18" charset="0"/>
              </a:rPr>
              <a:t>     or that a certain relationship holds between two or more individuals, as in (5c,d):</a:t>
            </a:r>
          </a:p>
          <a:p>
            <a:pPr algn="l"/>
            <a:r>
              <a:rPr lang="en-US" sz="2000" b="0" i="0" u="none" strike="noStrike" baseline="0" dirty="0">
                <a:latin typeface="Times New Roman" panose="02020603050405020304" pitchFamily="18" charset="0"/>
                <a:cs typeface="Times New Roman" panose="02020603050405020304" pitchFamily="18" charset="0"/>
              </a:rPr>
              <a:t>    (5)  a. John is hungry.</a:t>
            </a:r>
          </a:p>
          <a:p>
            <a:pPr algn="l"/>
            <a:r>
              <a:rPr lang="en-IN" sz="2000" b="0" i="0" u="none" strike="noStrike" baseline="0" dirty="0">
                <a:latin typeface="Times New Roman" panose="02020603050405020304" pitchFamily="18" charset="0"/>
                <a:cs typeface="Times New Roman" panose="02020603050405020304" pitchFamily="18" charset="0"/>
              </a:rPr>
              <a:t>          b. Mary snores.</a:t>
            </a:r>
          </a:p>
          <a:p>
            <a:pPr algn="l"/>
            <a:r>
              <a:rPr lang="en-IN" sz="2000" b="0" i="0" u="none" strike="noStrike" baseline="0" dirty="0">
                <a:latin typeface="Times New Roman" panose="02020603050405020304" pitchFamily="18" charset="0"/>
                <a:cs typeface="Times New Roman" panose="02020603050405020304" pitchFamily="18" charset="0"/>
              </a:rPr>
              <a:t>          c. John loves Mary.</a:t>
            </a:r>
          </a:p>
          <a:p>
            <a:pPr algn="l"/>
            <a:r>
              <a:rPr lang="en-US" sz="2000" b="0" i="0" u="none" strike="noStrike" baseline="0" dirty="0">
                <a:latin typeface="Times New Roman" panose="02020603050405020304" pitchFamily="18" charset="0"/>
                <a:cs typeface="Times New Roman" panose="02020603050405020304" pitchFamily="18" charset="0"/>
              </a:rPr>
              <a:t>          d. Mary is slapping John.</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16</a:t>
            </a:fld>
            <a:endParaRPr lang="en-IN"/>
          </a:p>
        </p:txBody>
      </p:sp>
    </p:spTree>
    <p:extLst>
      <p:ext uri="{BB962C8B-B14F-4D97-AF65-F5344CB8AC3E}">
        <p14:creationId xmlns:p14="http://schemas.microsoft.com/office/powerpoint/2010/main" val="1053112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element of meaning which identifies the property or relationship is called the PREDICATE: the words </a:t>
            </a:r>
            <a:r>
              <a:rPr lang="en-US" sz="2000" b="0" i="1" u="none" strike="noStrike" baseline="0" dirty="0">
                <a:latin typeface="Times New Roman" panose="02020603050405020304" pitchFamily="18" charset="0"/>
                <a:cs typeface="Times New Roman" panose="02020603050405020304" pitchFamily="18" charset="0"/>
              </a:rPr>
              <a:t>hungry</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snores</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loves</a:t>
            </a:r>
            <a:r>
              <a:rPr lang="en-US" sz="2000" b="0" i="0" u="none" strike="noStrike" baseline="0" dirty="0">
                <a:latin typeface="Times New Roman" panose="02020603050405020304" pitchFamily="18" charset="0"/>
                <a:cs typeface="Times New Roman" panose="02020603050405020304" pitchFamily="18" charset="0"/>
              </a:rPr>
              <a:t>, and </a:t>
            </a:r>
            <a:r>
              <a:rPr lang="en-US" sz="2000" b="0" i="1" u="none" strike="noStrike" baseline="0" dirty="0">
                <a:latin typeface="Times New Roman" panose="02020603050405020304" pitchFamily="18" charset="0"/>
                <a:cs typeface="Times New Roman" panose="02020603050405020304" pitchFamily="18" charset="0"/>
              </a:rPr>
              <a:t>is slapping </a:t>
            </a:r>
            <a:r>
              <a:rPr lang="en-US" sz="2000" b="0" i="0" u="none" strike="noStrike" baseline="0" dirty="0">
                <a:latin typeface="Times New Roman" panose="02020603050405020304" pitchFamily="18" charset="0"/>
                <a:cs typeface="Times New Roman" panose="02020603050405020304" pitchFamily="18" charset="0"/>
              </a:rPr>
              <a:t>express the predicates in the above examples.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individuals (or participants) of whom the property or relationship is claimed to be true (</a:t>
            </a:r>
            <a:r>
              <a:rPr lang="en-US" sz="2000" b="0" i="1" u="none" strike="noStrike" baseline="0" dirty="0">
                <a:latin typeface="Times New Roman" panose="02020603050405020304" pitchFamily="18" charset="0"/>
                <a:cs typeface="Times New Roman" panose="02020603050405020304" pitchFamily="18" charset="0"/>
              </a:rPr>
              <a:t>John</a:t>
            </a:r>
          </a:p>
          <a:p>
            <a:pPr algn="l"/>
            <a:r>
              <a:rPr lang="en-US" sz="2000" b="0" i="0" u="none" strike="noStrike" baseline="0" dirty="0">
                <a:latin typeface="Times New Roman" panose="02020603050405020304" pitchFamily="18" charset="0"/>
                <a:cs typeface="Times New Roman" panose="02020603050405020304" pitchFamily="18" charset="0"/>
              </a:rPr>
              <a:t>      and </a:t>
            </a:r>
            <a:r>
              <a:rPr lang="en-US" sz="2000" b="0" i="1" u="none" strike="noStrike" baseline="0" dirty="0">
                <a:latin typeface="Times New Roman" panose="02020603050405020304" pitchFamily="18" charset="0"/>
                <a:cs typeface="Times New Roman" panose="02020603050405020304" pitchFamily="18" charset="0"/>
              </a:rPr>
              <a:t>Mary </a:t>
            </a:r>
            <a:r>
              <a:rPr lang="en-US" sz="2000" b="0" i="0" u="none" strike="noStrike" baseline="0" dirty="0">
                <a:latin typeface="Times New Roman" panose="02020603050405020304" pitchFamily="18" charset="0"/>
                <a:cs typeface="Times New Roman" panose="02020603050405020304" pitchFamily="18" charset="0"/>
              </a:rPr>
              <a:t>in these examples) are called ARGUMENTS.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grammatical unit which expresses a single predicate and its arguments is called a simple</a:t>
            </a:r>
          </a:p>
          <a:p>
            <a:pPr algn="l"/>
            <a:r>
              <a:rPr lang="en-IN" sz="2000" b="0" i="0" u="none" strike="noStrike" baseline="0" dirty="0">
                <a:latin typeface="Times New Roman" panose="02020603050405020304" pitchFamily="18" charset="0"/>
                <a:cs typeface="Times New Roman" panose="02020603050405020304" pitchFamily="18" charset="0"/>
              </a:rPr>
              <a:t>      sentence, or CLAUSE.</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17</a:t>
            </a:fld>
            <a:endParaRPr lang="en-IN"/>
          </a:p>
        </p:txBody>
      </p:sp>
    </p:spTree>
    <p:extLst>
      <p:ext uri="{BB962C8B-B14F-4D97-AF65-F5344CB8AC3E}">
        <p14:creationId xmlns:p14="http://schemas.microsoft.com/office/powerpoint/2010/main" val="439075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marL="342900" indent="-342900" algn="l">
              <a:lnSpc>
                <a:spcPct val="100000"/>
              </a:lnSpc>
              <a:spcBef>
                <a:spcPts val="0"/>
              </a:spcBef>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As we can already see from example </a:t>
            </a:r>
            <a:r>
              <a:rPr lang="en-US" sz="2000" b="0" i="0" u="none" strike="noStrike" baseline="0" dirty="0">
                <a:latin typeface="Times New Roman" panose="02020603050405020304" pitchFamily="18" charset="0"/>
                <a:cs typeface="Times New Roman" panose="02020603050405020304" pitchFamily="18" charset="0"/>
              </a:rPr>
              <a:t>(5), different predicates require different numbers of arguments: </a:t>
            </a:r>
            <a:r>
              <a:rPr lang="en-US" sz="2000" b="0" i="1" u="none" strike="noStrike" baseline="0" dirty="0">
                <a:latin typeface="Times New Roman" panose="02020603050405020304" pitchFamily="18" charset="0"/>
                <a:cs typeface="Times New Roman" panose="02020603050405020304" pitchFamily="18" charset="0"/>
              </a:rPr>
              <a:t>hungry </a:t>
            </a:r>
            <a:r>
              <a:rPr lang="en-US" sz="2000" b="0" i="0" u="none" strike="noStrike" baseline="0" dirty="0">
                <a:latin typeface="Times New Roman" panose="02020603050405020304" pitchFamily="18" charset="0"/>
                <a:cs typeface="Times New Roman" panose="02020603050405020304" pitchFamily="18" charset="0"/>
              </a:rPr>
              <a:t>and </a:t>
            </a:r>
            <a:r>
              <a:rPr lang="en-US" sz="2000" b="0" i="1" u="none" strike="noStrike" baseline="0" dirty="0">
                <a:latin typeface="Times New Roman" panose="02020603050405020304" pitchFamily="18" charset="0"/>
                <a:cs typeface="Times New Roman" panose="02020603050405020304" pitchFamily="18" charset="0"/>
              </a:rPr>
              <a:t>snores </a:t>
            </a:r>
            <a:r>
              <a:rPr lang="en-US" sz="2000" b="0" i="0" u="none" strike="noStrike" baseline="0" dirty="0">
                <a:latin typeface="Times New Roman" panose="02020603050405020304" pitchFamily="18" charset="0"/>
                <a:cs typeface="Times New Roman" panose="02020603050405020304" pitchFamily="18" charset="0"/>
              </a:rPr>
              <a:t>require just one, </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loves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and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slapping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require two. </a:t>
            </a:r>
          </a:p>
          <a:p>
            <a:pPr marL="342900" indent="-342900" algn="l">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Some predicates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may</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not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require any arguments at all. </a:t>
            </a:r>
          </a:p>
          <a:p>
            <a:pPr marL="342900" indent="-342900" algn="l">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For example, in many languages comments about the weather (e.g.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It is raining</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or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It is dark</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or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It is hot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could be expressed by a single word, a bare predicate with no arguments.</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When a predicate is asserted to be true of the right number of arguments, the result is a well-formed proposition: a </a:t>
            </a:r>
            <a:r>
              <a:rPr lang="en-US" sz="2000" b="1" i="0" u="none" strike="noStrike" baseline="0" dirty="0">
                <a:latin typeface="Times New Roman" panose="02020603050405020304" pitchFamily="18" charset="0"/>
                <a:cs typeface="Times New Roman" panose="02020603050405020304" pitchFamily="18" charset="0"/>
              </a:rPr>
              <a:t>“complete thought.”</a:t>
            </a:r>
            <a:endParaRPr lang="en-US" sz="2000" b="1"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18</a:t>
            </a:fld>
            <a:endParaRPr lang="en-IN"/>
          </a:p>
        </p:txBody>
      </p:sp>
    </p:spTree>
    <p:extLst>
      <p:ext uri="{BB962C8B-B14F-4D97-AF65-F5344CB8AC3E}">
        <p14:creationId xmlns:p14="http://schemas.microsoft.com/office/powerpoint/2010/main" val="908432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19</a:t>
            </a:fld>
            <a:endParaRPr lang="en-IN"/>
          </a:p>
        </p:txBody>
      </p:sp>
    </p:spTree>
    <p:extLst>
      <p:ext uri="{BB962C8B-B14F-4D97-AF65-F5344CB8AC3E}">
        <p14:creationId xmlns:p14="http://schemas.microsoft.com/office/powerpoint/2010/main" val="1710786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Introduction</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our earlier lectures, we have seen the Phrase Structure Rules (PSR) and how to draw tress of the phrases or sentences.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Phrase Structure Rules are very useful tool for analyzing sentences.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However, Phrase Structure Rules by themselves cannot provide an adequate account of what speakers say. </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a:t>
            </a:fld>
            <a:endParaRPr lang="en-IN"/>
          </a:p>
        </p:txBody>
      </p:sp>
    </p:spTree>
    <p:extLst>
      <p:ext uri="{BB962C8B-B14F-4D97-AF65-F5344CB8AC3E}">
        <p14:creationId xmlns:p14="http://schemas.microsoft.com/office/powerpoint/2010/main" val="2384953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algn="l">
              <a:lnSpc>
                <a:spcPct val="100000"/>
              </a:lnSpc>
              <a:spcBef>
                <a:spcPts val="0"/>
              </a:spcBef>
            </a:pPr>
            <a:r>
              <a:rPr lang="en-US" sz="2000" b="1" dirty="0">
                <a:latin typeface="Times New Roman" panose="02020603050405020304" pitchFamily="18" charset="0"/>
                <a:cs typeface="Times New Roman" panose="02020603050405020304" pitchFamily="18" charset="0"/>
              </a:rPr>
              <a:t>4.2 Arguments and semantic roles</a:t>
            </a:r>
          </a:p>
          <a:p>
            <a:pPr marL="342900" indent="-342900" algn="l">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properties or relationships described by different predicates may differ in any number of specific details, but many of these differences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will have no effect on the grammatical structure of the sentence.</a:t>
            </a:r>
          </a:p>
          <a:p>
            <a:pPr marL="342900" indent="-342900" algn="l">
              <a:lnSpc>
                <a:spcPct val="100000"/>
              </a:lnSpc>
              <a:spcBef>
                <a:spcPts val="0"/>
              </a:spcBef>
              <a:buFont typeface="Wingdings" panose="05000000000000000000" pitchFamily="2" charset="2"/>
              <a:buChar char="Ø"/>
            </a:pP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For example, someone who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slaps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John (as Mary did in </a:t>
            </a:r>
            <a:r>
              <a:rPr lang="en-US" sz="2000" b="0" i="0" u="none" strike="noStrike" baseline="0" dirty="0">
                <a:latin typeface="Times New Roman" panose="02020603050405020304" pitchFamily="18" charset="0"/>
                <a:cs typeface="Times New Roman" panose="02020603050405020304" pitchFamily="18" charset="0"/>
              </a:rPr>
              <a:t>(5d))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is performing a different action from someone who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spanks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beats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whips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or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punches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him. </a:t>
            </a:r>
          </a:p>
          <a:p>
            <a:pPr marL="342900" indent="-342900" algn="l">
              <a:lnSpc>
                <a:spcPct val="100000"/>
              </a:lnSpc>
              <a:spcBef>
                <a:spcPts val="0"/>
              </a:spcBef>
              <a:buFont typeface="Wingdings" panose="05000000000000000000" pitchFamily="2" charset="2"/>
              <a:buChar char="Ø"/>
            </a:pPr>
            <a:endParaRPr lang="en-US" sz="2000" dirty="0">
              <a:solidFill>
                <a:srgbClr val="000000"/>
              </a:solidFill>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(5)  a. John is hungry.</a:t>
            </a:r>
          </a:p>
          <a:p>
            <a:pPr algn="l"/>
            <a:r>
              <a:rPr lang="en-IN" sz="2000" b="0" i="0" u="none" strike="noStrike" baseline="0" dirty="0">
                <a:latin typeface="Times New Roman" panose="02020603050405020304" pitchFamily="18" charset="0"/>
                <a:cs typeface="Times New Roman" panose="02020603050405020304" pitchFamily="18" charset="0"/>
              </a:rPr>
              <a:t>          b. Mary snores.</a:t>
            </a:r>
          </a:p>
          <a:p>
            <a:pPr algn="l"/>
            <a:r>
              <a:rPr lang="en-IN" sz="2000" b="0" i="0" u="none" strike="noStrike" baseline="0" dirty="0">
                <a:latin typeface="Times New Roman" panose="02020603050405020304" pitchFamily="18" charset="0"/>
                <a:cs typeface="Times New Roman" panose="02020603050405020304" pitchFamily="18" charset="0"/>
              </a:rPr>
              <a:t>          c. John loves Mary.</a:t>
            </a:r>
          </a:p>
          <a:p>
            <a:pPr algn="l"/>
            <a:r>
              <a:rPr lang="en-US" sz="2000" b="0" i="0" u="none" strike="noStrike" baseline="0" dirty="0">
                <a:latin typeface="Times New Roman" panose="02020603050405020304" pitchFamily="18" charset="0"/>
                <a:cs typeface="Times New Roman" panose="02020603050405020304" pitchFamily="18" charset="0"/>
              </a:rPr>
              <a:t>          d. Mary is slapping John.</a:t>
            </a: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20</a:t>
            </a:fld>
            <a:endParaRPr lang="en-IN"/>
          </a:p>
        </p:txBody>
      </p:sp>
    </p:spTree>
    <p:extLst>
      <p:ext uri="{BB962C8B-B14F-4D97-AF65-F5344CB8AC3E}">
        <p14:creationId xmlns:p14="http://schemas.microsoft.com/office/powerpoint/2010/main" val="1817203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marL="342900" indent="-342900" algn="l">
              <a:lnSpc>
                <a:spcPct val="100000"/>
              </a:lnSpc>
              <a:spcBef>
                <a:spcPts val="0"/>
              </a:spcBef>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But, in most contexts, the semantic differences among these verbs are irrelevant to the grammar. </a:t>
            </a:r>
          </a:p>
          <a:p>
            <a:pPr marL="342900" indent="-342900" algn="l">
              <a:lnSpc>
                <a:spcPct val="100000"/>
              </a:lnSpc>
              <a:spcBef>
                <a:spcPts val="0"/>
              </a:spcBef>
              <a:buFont typeface="Wingdings" panose="05000000000000000000" pitchFamily="2" charset="2"/>
              <a:buChar char="Ø"/>
            </a:pP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Simple sentences which express the relationship between John and Mary will have exactly the same grammatical structure no matter which of these verbs is used.</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21</a:t>
            </a:fld>
            <a:endParaRPr lang="en-IN"/>
          </a:p>
        </p:txBody>
      </p:sp>
    </p:spTree>
    <p:extLst>
      <p:ext uri="{BB962C8B-B14F-4D97-AF65-F5344CB8AC3E}">
        <p14:creationId xmlns:p14="http://schemas.microsoft.com/office/powerpoint/2010/main" val="3161859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marL="342900" indent="-342900" algn="l">
              <a:lnSpc>
                <a:spcPct val="100000"/>
              </a:lnSpc>
              <a:spcBef>
                <a:spcPts val="0"/>
              </a:spcBef>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On the other hand, in some languages sentences like </a:t>
            </a:r>
            <a:r>
              <a:rPr lang="en-US" sz="2000" b="1" i="1" u="none" strike="noStrike" baseline="0" dirty="0">
                <a:solidFill>
                  <a:srgbClr val="000000"/>
                </a:solidFill>
                <a:latin typeface="Times New Roman" panose="02020603050405020304" pitchFamily="18" charset="0"/>
                <a:cs typeface="Times New Roman" panose="02020603050405020304" pitchFamily="18" charset="0"/>
              </a:rPr>
              <a:t>Mary loves John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or </a:t>
            </a:r>
            <a:r>
              <a:rPr lang="en-US" sz="2000" b="1" i="1" u="none" strike="noStrike" baseline="0" dirty="0">
                <a:solidFill>
                  <a:srgbClr val="000000"/>
                </a:solidFill>
                <a:latin typeface="Times New Roman" panose="02020603050405020304" pitchFamily="18" charset="0"/>
                <a:cs typeface="Times New Roman" panose="02020603050405020304" pitchFamily="18" charset="0"/>
              </a:rPr>
              <a:t>Mary sees John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would have different grammatical properties from </a:t>
            </a:r>
            <a:r>
              <a:rPr lang="en-US" sz="2000" b="1" i="1" u="none" strike="noStrike" baseline="0" dirty="0">
                <a:solidFill>
                  <a:srgbClr val="000000"/>
                </a:solidFill>
                <a:latin typeface="Times New Roman" panose="02020603050405020304" pitchFamily="18" charset="0"/>
                <a:cs typeface="Times New Roman" panose="02020603050405020304" pitchFamily="18" charset="0"/>
              </a:rPr>
              <a:t>Mary slaps John</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22</a:t>
            </a:fld>
            <a:endParaRPr lang="en-IN"/>
          </a:p>
        </p:txBody>
      </p:sp>
    </p:spTree>
    <p:extLst>
      <p:ext uri="{BB962C8B-B14F-4D97-AF65-F5344CB8AC3E}">
        <p14:creationId xmlns:p14="http://schemas.microsoft.com/office/powerpoint/2010/main" val="709374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marL="342900" indent="-342900" algn="l">
              <a:lnSpc>
                <a:spcPct val="100000"/>
              </a:lnSpc>
              <a:spcBef>
                <a:spcPts val="0"/>
              </a:spcBef>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It is helpful to classify arguments into broad semantic categories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according to the kind of role they play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in the situations described by their predicates.</a:t>
            </a:r>
          </a:p>
          <a:p>
            <a:pPr marL="342900" indent="-342900" algn="l">
              <a:lnSpc>
                <a:spcPct val="100000"/>
              </a:lnSpc>
              <a:spcBef>
                <a:spcPts val="0"/>
              </a:spcBef>
              <a:buFont typeface="Wingdings" panose="05000000000000000000" pitchFamily="2" charset="2"/>
              <a:buChar char="Ø"/>
            </a:pP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For example in the sentence </a:t>
            </a:r>
            <a:r>
              <a:rPr lang="en-US" sz="2000" b="1" i="1" u="none" strike="noStrike" baseline="0" dirty="0">
                <a:solidFill>
                  <a:srgbClr val="000000"/>
                </a:solidFill>
                <a:latin typeface="Times New Roman" panose="02020603050405020304" pitchFamily="18" charset="0"/>
                <a:cs typeface="Times New Roman" panose="02020603050405020304" pitchFamily="18" charset="0"/>
              </a:rPr>
              <a:t>Mary slaps John</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i="1" u="none" strike="noStrike" baseline="0" dirty="0">
                <a:solidFill>
                  <a:srgbClr val="000000"/>
                </a:solidFill>
                <a:latin typeface="Times New Roman" panose="02020603050405020304" pitchFamily="18" charset="0"/>
                <a:cs typeface="Times New Roman" panose="02020603050405020304" pitchFamily="18" charset="0"/>
              </a:rPr>
              <a:t>Mary</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plays the role of an AGENT, while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John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plays the role of a PATIENT. </a:t>
            </a:r>
          </a:p>
          <a:p>
            <a:pPr marL="342900" indent="-342900" algn="l">
              <a:lnSpc>
                <a:spcPct val="100000"/>
              </a:lnSpc>
              <a:spcBef>
                <a:spcPts val="0"/>
              </a:spcBef>
              <a:buFont typeface="Wingdings" panose="05000000000000000000" pitchFamily="2" charset="2"/>
              <a:buChar char="Ø"/>
            </a:pP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same roles are involved if Mary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spanks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beats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whips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or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punches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John. </a:t>
            </a:r>
          </a:p>
          <a:p>
            <a:pPr marL="342900" indent="-342900" algn="l">
              <a:lnSpc>
                <a:spcPct val="100000"/>
              </a:lnSpc>
              <a:spcBef>
                <a:spcPts val="0"/>
              </a:spcBef>
              <a:buFont typeface="Wingdings" panose="05000000000000000000" pitchFamily="2" charset="2"/>
              <a:buChar char="Ø"/>
            </a:pP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In the sentence </a:t>
            </a:r>
            <a:r>
              <a:rPr lang="en-US" sz="2000" b="1" i="1" u="none" strike="noStrike" baseline="0" dirty="0">
                <a:solidFill>
                  <a:srgbClr val="000000"/>
                </a:solidFill>
                <a:latin typeface="Times New Roman" panose="02020603050405020304" pitchFamily="18" charset="0"/>
                <a:cs typeface="Times New Roman" panose="02020603050405020304" pitchFamily="18" charset="0"/>
              </a:rPr>
              <a:t>Mary sees John</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however,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Mary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plays the role of an EXPERIENCER; </a:t>
            </a:r>
          </a:p>
          <a:p>
            <a:pPr algn="l">
              <a:lnSpc>
                <a:spcPct val="100000"/>
              </a:lnSpc>
              <a:spcBef>
                <a:spcPts val="0"/>
              </a:spcBef>
            </a:pPr>
            <a:r>
              <a:rPr lang="en-US" sz="2000" b="0" i="1" u="none" strike="noStrike" baseline="0" dirty="0">
                <a:solidFill>
                  <a:srgbClr val="000000"/>
                </a:solidFill>
                <a:latin typeface="Times New Roman" panose="02020603050405020304" pitchFamily="18" charset="0"/>
                <a:cs typeface="Times New Roman" panose="02020603050405020304" pitchFamily="18" charset="0"/>
              </a:rPr>
              <a:t>     John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is the perceived object, which we will call a STIMULUS. </a:t>
            </a:r>
          </a:p>
          <a:p>
            <a:pPr algn="l">
              <a:lnSpc>
                <a:spcPct val="100000"/>
              </a:lnSpc>
              <a:spcBef>
                <a:spcPts val="0"/>
              </a:spcBef>
            </a:pP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use of a different role label implies a potential difference in grammatical </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properties</a:t>
            </a:r>
            <a:r>
              <a:rPr lang="en-IN" sz="2000" b="0" i="0" u="none" strike="noStrike" baseline="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23</a:t>
            </a:fld>
            <a:endParaRPr lang="en-IN"/>
          </a:p>
        </p:txBody>
      </p:sp>
    </p:spTree>
    <p:extLst>
      <p:ext uri="{BB962C8B-B14F-4D97-AF65-F5344CB8AC3E}">
        <p14:creationId xmlns:p14="http://schemas.microsoft.com/office/powerpoint/2010/main" val="1546578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How many of these categories are there? How many role labels do we need to use?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Different linguists have different opinions on this issue, and (unfortunately but not surprisingly) sometimes use the same labels in different ways.</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24</a:t>
            </a:fld>
            <a:endParaRPr lang="en-IN"/>
          </a:p>
        </p:txBody>
      </p:sp>
    </p:spTree>
    <p:extLst>
      <p:ext uri="{BB962C8B-B14F-4D97-AF65-F5344CB8AC3E}">
        <p14:creationId xmlns:p14="http://schemas.microsoft.com/office/powerpoint/2010/main" val="3681205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algn="l"/>
            <a:r>
              <a:rPr lang="en-US" sz="2000" b="1" i="0" u="none" strike="noStrike" baseline="0" dirty="0">
                <a:solidFill>
                  <a:srgbClr val="000000"/>
                </a:solidFill>
                <a:latin typeface="Times New Roman" panose="02020603050405020304" pitchFamily="18" charset="0"/>
                <a:cs typeface="Times New Roman" panose="02020603050405020304" pitchFamily="18" charset="0"/>
              </a:rPr>
              <a:t>Semantic roles  (</a:t>
            </a:r>
            <a:r>
              <a:rPr lang="en-US" sz="2000" i="0" u="none" strike="noStrike" baseline="0" dirty="0">
                <a:solidFill>
                  <a:srgbClr val="000000"/>
                </a:solidFill>
                <a:latin typeface="Times New Roman" panose="02020603050405020304" pitchFamily="18" charset="0"/>
                <a:cs typeface="Times New Roman" panose="02020603050405020304" pitchFamily="18" charset="0"/>
              </a:rPr>
              <a:t>also known as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thematic roles</a:t>
            </a:r>
            <a:r>
              <a:rPr lang="en-US" sz="2000" i="0" u="none" strike="noStrike" baseline="0" dirty="0">
                <a:solidFill>
                  <a:srgbClr val="000000"/>
                </a:solidFill>
                <a:latin typeface="Times New Roman" panose="02020603050405020304" pitchFamily="18" charset="0"/>
                <a:cs typeface="Times New Roman" panose="02020603050405020304" pitchFamily="18" charset="0"/>
              </a:rPr>
              <a:t> or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theta roles): </a:t>
            </a:r>
          </a:p>
          <a:p>
            <a:pPr marL="342900" indent="-342900" algn="l">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A semantic role is the underlying relationship that a participant(s) or argument(s) has with   </a:t>
            </a:r>
          </a:p>
          <a:p>
            <a:pPr algn="l"/>
            <a:r>
              <a:rPr lang="en-US" sz="200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main verb in a clause. </a:t>
            </a:r>
          </a:p>
          <a:p>
            <a:pPr marL="342900" indent="-342900" algn="l">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Semantic roles that help us understand the meaning of a sentence.</a:t>
            </a:r>
          </a:p>
          <a:p>
            <a:pPr marL="342900" indent="-342900" algn="l">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Valency is the number of argument(s) that is  allowed to accompany a predicate (verb) in a sentence.</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     1. Verbs with VALENCY ZERO:	It’s raining </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     2. Verbs with VALENCY ONE: 		The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dog</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is </a:t>
            </a:r>
            <a:r>
              <a:rPr lang="en-US" sz="2000" b="0" i="0" u="none" strike="noStrike" baseline="0" dirty="0">
                <a:solidFill>
                  <a:srgbClr val="FF0000"/>
                </a:solidFill>
                <a:latin typeface="Times New Roman" panose="02020603050405020304" pitchFamily="18" charset="0"/>
                <a:cs typeface="Times New Roman" panose="02020603050405020304" pitchFamily="18" charset="0"/>
              </a:rPr>
              <a:t>sleep</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ing </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     3. Verbs with VALENCY TWO:	 	The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cat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FF0000"/>
                </a:solidFill>
                <a:latin typeface="Times New Roman" panose="02020603050405020304" pitchFamily="18" charset="0"/>
                <a:cs typeface="Times New Roman" panose="02020603050405020304" pitchFamily="18" charset="0"/>
              </a:rPr>
              <a:t>killed</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the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rat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     4. Verbs with VALENCY THREE: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John</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FF0000"/>
                </a:solidFill>
                <a:latin typeface="Times New Roman" panose="02020603050405020304" pitchFamily="18" charset="0"/>
                <a:cs typeface="Times New Roman" panose="02020603050405020304" pitchFamily="18" charset="0"/>
              </a:rPr>
              <a:t>gave</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the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book</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to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Mary</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p>
          <a:p>
            <a:pPr algn="l"/>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lvl="1" algn="l"/>
            <a:endParaRPr lang="en-US" dirty="0">
              <a:solidFill>
                <a:srgbClr val="000000"/>
              </a:solidFill>
              <a:latin typeface="Times New Roman" panose="02020603050405020304" pitchFamily="18" charset="0"/>
              <a:cs typeface="Times New Roman" panose="02020603050405020304" pitchFamily="18" charset="0"/>
            </a:endParaRPr>
          </a:p>
          <a:p>
            <a:pPr lvl="1" algn="l"/>
            <a:r>
              <a:rPr lang="en-US" dirty="0">
                <a:solidFill>
                  <a:srgbClr val="000000"/>
                </a:solidFill>
                <a:latin typeface="Times New Roman" panose="02020603050405020304" pitchFamily="18" charset="0"/>
                <a:cs typeface="Times New Roman" panose="02020603050405020304" pitchFamily="18" charset="0"/>
              </a:rPr>
              <a:t>Note: Valency zero means verbs that have NO logical arguments, such as a subject or object.</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25</a:t>
            </a:fld>
            <a:endParaRPr lang="en-IN"/>
          </a:p>
        </p:txBody>
      </p:sp>
    </p:spTree>
    <p:extLst>
      <p:ext uri="{BB962C8B-B14F-4D97-AF65-F5344CB8AC3E}">
        <p14:creationId xmlns:p14="http://schemas.microsoft.com/office/powerpoint/2010/main" val="2791894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AGENT:   </a:t>
            </a:r>
          </a:p>
          <a:p>
            <a:pPr marL="342900" indent="-342900" algn="l">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he causer or initiator or doer of the action or event denoted by the predicate (verb).</a:t>
            </a:r>
          </a:p>
          <a:p>
            <a:pPr marL="342900" indent="-342900" algn="l">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he agent is a participant or argument who (deliberately) carries out or initiates </a:t>
            </a:r>
            <a:r>
              <a:rPr lang="en-US" sz="2000" dirty="0">
                <a:solidFill>
                  <a:srgbClr val="000000"/>
                </a:solidFill>
                <a:latin typeface="Times New Roman" panose="02020603050405020304" pitchFamily="18" charset="0"/>
                <a:cs typeface="Times New Roman" panose="02020603050405020304" pitchFamily="18" charset="0"/>
              </a:rPr>
              <a:t>an</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action (causing something, possibly intentionally) denoted by the verb (usually animate).</a:t>
            </a:r>
          </a:p>
          <a:p>
            <a:pPr marL="342900" indent="-342900" algn="l">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agent is often considered the doer of the action and is usually found in transitive verbs.</a:t>
            </a:r>
          </a:p>
          <a:p>
            <a:pPr marL="342900" indent="-342900" algn="l">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he argument that by its action affects some other entity.</a:t>
            </a:r>
          </a:p>
          <a:p>
            <a:pPr lvl="1" algn="l"/>
            <a:endParaRPr lang="en-US" b="0" i="0" u="none" strike="noStrike" baseline="0" dirty="0">
              <a:solidFill>
                <a:srgbClr val="000000"/>
              </a:solidFill>
              <a:latin typeface="Times New Roman" panose="02020603050405020304" pitchFamily="18" charset="0"/>
              <a:cs typeface="Times New Roman" panose="02020603050405020304" pitchFamily="18" charset="0"/>
            </a:endParaRPr>
          </a:p>
          <a:p>
            <a:pPr lvl="1" algn="l"/>
            <a:r>
              <a:rPr lang="en-US" b="0" i="0" u="none" strike="noStrike" baseline="0" dirty="0" err="1">
                <a:solidFill>
                  <a:srgbClr val="000000"/>
                </a:solidFill>
                <a:latin typeface="Times New Roman" panose="02020603050405020304" pitchFamily="18" charset="0"/>
                <a:cs typeface="Times New Roman" panose="02020603050405020304" pitchFamily="18" charset="0"/>
              </a:rPr>
              <a:t>Eg.</a:t>
            </a:r>
            <a:endParaRPr lang="en-US" b="0" i="0" u="none" strike="noStrike" baseline="0" dirty="0">
              <a:solidFill>
                <a:srgbClr val="000000"/>
              </a:solidFill>
              <a:latin typeface="Times New Roman" panose="02020603050405020304" pitchFamily="18" charset="0"/>
              <a:cs typeface="Times New Roman" panose="02020603050405020304" pitchFamily="18" charset="0"/>
            </a:endParaRPr>
          </a:p>
          <a:p>
            <a:pPr lvl="1" algn="l"/>
            <a:r>
              <a:rPr lang="en-US" b="0" i="0" u="none" strike="noStrike" baseline="0" dirty="0">
                <a:solidFill>
                  <a:srgbClr val="000000"/>
                </a:solidFill>
                <a:latin typeface="Times New Roman" panose="02020603050405020304" pitchFamily="18" charset="0"/>
                <a:cs typeface="Times New Roman" panose="02020603050405020304" pitchFamily="18" charset="0"/>
              </a:rPr>
              <a:t>The </a:t>
            </a:r>
            <a:r>
              <a:rPr lang="en-US" b="1" i="0" u="none" strike="noStrike" baseline="0" dirty="0">
                <a:solidFill>
                  <a:srgbClr val="000000"/>
                </a:solidFill>
                <a:latin typeface="Times New Roman" panose="02020603050405020304" pitchFamily="18" charset="0"/>
                <a:cs typeface="Times New Roman" panose="02020603050405020304" pitchFamily="18" charset="0"/>
              </a:rPr>
              <a:t>boy</a:t>
            </a:r>
            <a:r>
              <a:rPr lang="en-US" b="0" i="0" u="none" strike="noStrike" baseline="0" dirty="0">
                <a:solidFill>
                  <a:srgbClr val="000000"/>
                </a:solidFill>
                <a:latin typeface="Times New Roman" panose="02020603050405020304" pitchFamily="18" charset="0"/>
                <a:cs typeface="Times New Roman" panose="02020603050405020304" pitchFamily="18" charset="0"/>
              </a:rPr>
              <a:t> kicked the ball</a:t>
            </a:r>
          </a:p>
          <a:p>
            <a:pPr lvl="1" algn="l"/>
            <a:r>
              <a:rPr lang="en-US" b="1" dirty="0">
                <a:solidFill>
                  <a:srgbClr val="000000"/>
                </a:solidFill>
                <a:latin typeface="Times New Roman" panose="02020603050405020304" pitchFamily="18" charset="0"/>
                <a:cs typeface="Times New Roman" panose="02020603050405020304" pitchFamily="18" charset="0"/>
              </a:rPr>
              <a:t>John</a:t>
            </a:r>
            <a:r>
              <a:rPr lang="en-US" dirty="0">
                <a:solidFill>
                  <a:srgbClr val="000000"/>
                </a:solidFill>
                <a:latin typeface="Times New Roman" panose="02020603050405020304" pitchFamily="18" charset="0"/>
                <a:cs typeface="Times New Roman" panose="02020603050405020304" pitchFamily="18" charset="0"/>
              </a:rPr>
              <a:t> hit the ball.</a:t>
            </a:r>
          </a:p>
          <a:p>
            <a:pPr lvl="1" algn="l"/>
            <a:r>
              <a:rPr lang="en-US" dirty="0">
                <a:solidFill>
                  <a:srgbClr val="000000"/>
                </a:solidFill>
                <a:latin typeface="Times New Roman" panose="02020603050405020304" pitchFamily="18" charset="0"/>
                <a:cs typeface="Times New Roman" panose="02020603050405020304" pitchFamily="18" charset="0"/>
              </a:rPr>
              <a:t>The </a:t>
            </a:r>
            <a:r>
              <a:rPr lang="en-US" b="1" dirty="0">
                <a:solidFill>
                  <a:srgbClr val="000000"/>
                </a:solidFill>
                <a:latin typeface="Times New Roman" panose="02020603050405020304" pitchFamily="18" charset="0"/>
                <a:cs typeface="Times New Roman" panose="02020603050405020304" pitchFamily="18" charset="0"/>
              </a:rPr>
              <a:t>ball</a:t>
            </a:r>
            <a:r>
              <a:rPr lang="en-US" dirty="0">
                <a:solidFill>
                  <a:srgbClr val="000000"/>
                </a:solidFill>
                <a:latin typeface="Times New Roman" panose="02020603050405020304" pitchFamily="18" charset="0"/>
                <a:cs typeface="Times New Roman" panose="02020603050405020304" pitchFamily="18" charset="0"/>
              </a:rPr>
              <a:t> was hit by John</a:t>
            </a:r>
          </a:p>
          <a:p>
            <a:pPr lvl="1" algn="l"/>
            <a:r>
              <a:rPr lang="en-US" b="1" i="0" u="none" strike="noStrike" baseline="0" dirty="0">
                <a:solidFill>
                  <a:srgbClr val="000000"/>
                </a:solidFill>
                <a:latin typeface="Times New Roman" panose="02020603050405020304" pitchFamily="18" charset="0"/>
                <a:cs typeface="Times New Roman" panose="02020603050405020304" pitchFamily="18" charset="0"/>
              </a:rPr>
              <a:t>Tom</a:t>
            </a:r>
            <a:r>
              <a:rPr lang="en-US" b="0" i="0" u="none" strike="noStrike" baseline="0" dirty="0">
                <a:solidFill>
                  <a:srgbClr val="000000"/>
                </a:solidFill>
                <a:latin typeface="Times New Roman" panose="02020603050405020304" pitchFamily="18" charset="0"/>
                <a:cs typeface="Times New Roman" panose="02020603050405020304" pitchFamily="18" charset="0"/>
              </a:rPr>
              <a:t> broke a window </a:t>
            </a:r>
          </a:p>
          <a:p>
            <a:pPr lvl="1" algn="l"/>
            <a:r>
              <a:rPr lang="en-US" b="1" dirty="0">
                <a:solidFill>
                  <a:srgbClr val="000000"/>
                </a:solidFill>
                <a:latin typeface="Times New Roman" panose="02020603050405020304" pitchFamily="18" charset="0"/>
                <a:cs typeface="Times New Roman" panose="02020603050405020304" pitchFamily="18" charset="0"/>
              </a:rPr>
              <a:t>John</a:t>
            </a:r>
            <a:r>
              <a:rPr lang="en-US" dirty="0">
                <a:solidFill>
                  <a:srgbClr val="000000"/>
                </a:solidFill>
                <a:latin typeface="Times New Roman" panose="02020603050405020304" pitchFamily="18" charset="0"/>
                <a:cs typeface="Times New Roman" panose="02020603050405020304" pitchFamily="18" charset="0"/>
              </a:rPr>
              <a:t> killed the tiger.</a:t>
            </a:r>
          </a:p>
          <a:p>
            <a:pPr lvl="1" algn="l"/>
            <a:r>
              <a:rPr lang="en-US" b="1" i="0" u="none" strike="noStrike" baseline="0" dirty="0">
                <a:solidFill>
                  <a:srgbClr val="000000"/>
                </a:solidFill>
                <a:latin typeface="Times New Roman" panose="02020603050405020304" pitchFamily="18" charset="0"/>
                <a:cs typeface="Times New Roman" panose="02020603050405020304" pitchFamily="18" charset="0"/>
              </a:rPr>
              <a:t>John</a:t>
            </a:r>
            <a:r>
              <a:rPr lang="en-US" b="0" i="0" u="none" strike="noStrike" baseline="0" dirty="0">
                <a:solidFill>
                  <a:srgbClr val="000000"/>
                </a:solidFill>
                <a:latin typeface="Times New Roman" panose="02020603050405020304" pitchFamily="18" charset="0"/>
                <a:cs typeface="Times New Roman" panose="02020603050405020304" pitchFamily="18" charset="0"/>
              </a:rPr>
              <a:t> ate the rice.</a:t>
            </a:r>
          </a:p>
          <a:p>
            <a:pPr lvl="1" algn="l"/>
            <a:endParaRPr lang="en-US" dirty="0">
              <a:solidFill>
                <a:srgbClr val="00000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26</a:t>
            </a:fld>
            <a:endParaRPr lang="en-IN"/>
          </a:p>
        </p:txBody>
      </p:sp>
    </p:spTree>
    <p:extLst>
      <p:ext uri="{BB962C8B-B14F-4D97-AF65-F5344CB8AC3E}">
        <p14:creationId xmlns:p14="http://schemas.microsoft.com/office/powerpoint/2010/main" val="85886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ACTOR:   </a:t>
            </a:r>
          </a:p>
          <a:p>
            <a:pPr marL="342900" indent="-342900" algn="l">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he</a:t>
            </a: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 role of an argument that performs some actions without affecting any other entity.</a:t>
            </a:r>
          </a:p>
          <a:p>
            <a:pPr algn="l"/>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p>
          <a:p>
            <a:pPr algn="l"/>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2000" dirty="0" err="1">
                <a:solidFill>
                  <a:srgbClr val="000000"/>
                </a:solidFill>
                <a:highlight>
                  <a:srgbClr val="FFFFFF"/>
                </a:highlight>
                <a:latin typeface="Times New Roman" panose="02020603050405020304" pitchFamily="18" charset="0"/>
                <a:cs typeface="Times New Roman" panose="02020603050405020304" pitchFamily="18" charset="0"/>
              </a:rPr>
              <a:t>E</a:t>
            </a:r>
            <a:r>
              <a:rPr lang="en-US" sz="20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g.</a:t>
            </a: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 </a:t>
            </a:r>
          </a:p>
          <a:p>
            <a:pPr algn="l"/>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     John </a:t>
            </a: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left.</a:t>
            </a:r>
          </a:p>
          <a:p>
            <a:pPr algn="l"/>
            <a:r>
              <a:rPr lang="en-US" sz="2000" u="none" strike="noStrike" baseline="0" dirty="0">
                <a:solidFill>
                  <a:srgbClr val="000000"/>
                </a:solidFill>
                <a:highlight>
                  <a:srgbClr val="FFFFFF"/>
                </a:highlight>
                <a:latin typeface="Times New Roman" panose="02020603050405020304" pitchFamily="18" charset="0"/>
                <a:cs typeface="Times New Roman" panose="02020603050405020304" pitchFamily="18" charset="0"/>
              </a:rPr>
              <a:t>     John saw </a:t>
            </a: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Mary.</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The </a:t>
            </a:r>
            <a:r>
              <a:rPr lang="en-US" sz="2000" b="1" dirty="0">
                <a:solidFill>
                  <a:srgbClr val="000000"/>
                </a:solidFill>
                <a:latin typeface="Times New Roman" panose="02020603050405020304" pitchFamily="18" charset="0"/>
                <a:cs typeface="Times New Roman" panose="02020603050405020304" pitchFamily="18" charset="0"/>
              </a:rPr>
              <a:t>agent</a:t>
            </a:r>
            <a:r>
              <a:rPr lang="en-US" sz="2000" dirty="0">
                <a:solidFill>
                  <a:srgbClr val="000000"/>
                </a:solidFill>
                <a:latin typeface="Times New Roman" panose="02020603050405020304" pitchFamily="18" charset="0"/>
                <a:cs typeface="Times New Roman" panose="02020603050405020304" pitchFamily="18" charset="0"/>
              </a:rPr>
              <a:t> is the entity that initiates the action or causes it to happen, while the </a:t>
            </a:r>
            <a:r>
              <a:rPr lang="en-US" sz="2000" b="1" dirty="0">
                <a:solidFill>
                  <a:srgbClr val="000000"/>
                </a:solidFill>
                <a:latin typeface="Times New Roman" panose="02020603050405020304" pitchFamily="18" charset="0"/>
                <a:cs typeface="Times New Roman" panose="02020603050405020304" pitchFamily="18" charset="0"/>
              </a:rPr>
              <a:t>actor</a:t>
            </a:r>
            <a:r>
              <a:rPr lang="en-US" sz="2000" dirty="0">
                <a:solidFill>
                  <a:srgbClr val="000000"/>
                </a:solidFill>
                <a:latin typeface="Times New Roman" panose="02020603050405020304" pitchFamily="18" charset="0"/>
                <a:cs typeface="Times New Roman" panose="02020603050405020304" pitchFamily="18" charset="0"/>
              </a:rPr>
              <a:t> is the entity that performs the action. </a:t>
            </a:r>
          </a:p>
          <a:p>
            <a:pPr marL="342900" indent="-342900" algn="l">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While these roles are </a:t>
            </a:r>
            <a:r>
              <a:rPr lang="en-US" sz="2000" i="1" dirty="0">
                <a:solidFill>
                  <a:srgbClr val="000000"/>
                </a:solidFill>
                <a:latin typeface="Times New Roman" panose="02020603050405020304" pitchFamily="18" charset="0"/>
                <a:cs typeface="Times New Roman" panose="02020603050405020304" pitchFamily="18" charset="0"/>
              </a:rPr>
              <a:t>closely linked</a:t>
            </a:r>
            <a:r>
              <a:rPr lang="en-US" sz="2000" dirty="0">
                <a:solidFill>
                  <a:srgbClr val="000000"/>
                </a:solidFill>
                <a:latin typeface="Times New Roman" panose="02020603050405020304" pitchFamily="18" charset="0"/>
                <a:cs typeface="Times New Roman" panose="02020603050405020304" pitchFamily="18" charset="0"/>
              </a:rPr>
              <a:t>, they are </a:t>
            </a:r>
            <a:r>
              <a:rPr lang="en-US" sz="2000" i="1" dirty="0">
                <a:solidFill>
                  <a:srgbClr val="000000"/>
                </a:solidFill>
                <a:latin typeface="Times New Roman" panose="02020603050405020304" pitchFamily="18" charset="0"/>
                <a:cs typeface="Times New Roman" panose="02020603050405020304" pitchFamily="18" charset="0"/>
              </a:rPr>
              <a:t>not the same thing</a:t>
            </a:r>
            <a:r>
              <a:rPr lang="en-US" sz="2000" dirty="0">
                <a:solidFill>
                  <a:srgbClr val="000000"/>
                </a:solidFill>
                <a:latin typeface="Times New Roman" panose="02020603050405020304" pitchFamily="18" charset="0"/>
                <a:cs typeface="Times New Roman" panose="02020603050405020304" pitchFamily="18" charset="0"/>
              </a:rPr>
              <a:t>, and understanding the difference between them can greatly help us understand the meaning of a sentence.</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27</a:t>
            </a:fld>
            <a:endParaRPr lang="en-IN"/>
          </a:p>
        </p:txBody>
      </p:sp>
    </p:spTree>
    <p:extLst>
      <p:ext uri="{BB962C8B-B14F-4D97-AF65-F5344CB8AC3E}">
        <p14:creationId xmlns:p14="http://schemas.microsoft.com/office/powerpoint/2010/main" val="2266672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algn="l"/>
            <a:r>
              <a:rPr lang="en-US" sz="2000" b="1" dirty="0">
                <a:solidFill>
                  <a:srgbClr val="000000"/>
                </a:solidFill>
                <a:latin typeface="Times New Roman" panose="02020603050405020304" pitchFamily="18" charset="0"/>
                <a:cs typeface="Times New Roman" panose="02020603050405020304" pitchFamily="18" charset="0"/>
              </a:rPr>
              <a:t>PATIENT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Ø"/>
            </a:pP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The ‘undergoer’ of the action or event denoted by the predicate.</a:t>
            </a:r>
          </a:p>
          <a:p>
            <a:pPr marL="342900" indent="-342900" algn="l">
              <a:buFont typeface="Wingdings" panose="05000000000000000000" pitchFamily="2" charset="2"/>
              <a:buChar char="Ø"/>
            </a:pP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Entity undergoing the effect of some action.</a:t>
            </a: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an affected participant (animate or inanimate) undergoing the action.</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The dog ate the </a:t>
            </a:r>
            <a:r>
              <a:rPr lang="en-US" sz="2000" b="1" dirty="0">
                <a:latin typeface="Times New Roman" panose="02020603050405020304" pitchFamily="18" charset="0"/>
                <a:cs typeface="Times New Roman" panose="02020603050405020304" pitchFamily="18" charset="0"/>
              </a:rPr>
              <a:t>meat</a:t>
            </a:r>
            <a:r>
              <a:rPr lang="en-US" sz="2000" dirty="0">
                <a:latin typeface="Times New Roman" panose="02020603050405020304" pitchFamily="18" charset="0"/>
                <a:cs typeface="Times New Roman" panose="02020603050405020304" pitchFamily="18" charset="0"/>
              </a:rPr>
              <a:t>.</a:t>
            </a:r>
          </a:p>
          <a:p>
            <a:pPr lvl="1" algn="l"/>
            <a:r>
              <a:rPr lang="en-US" sz="1800" dirty="0">
                <a:solidFill>
                  <a:srgbClr val="000000"/>
                </a:solidFill>
                <a:latin typeface="Times New Roman" panose="02020603050405020304" pitchFamily="18" charset="0"/>
                <a:cs typeface="Times New Roman" panose="02020603050405020304" pitchFamily="18" charset="0"/>
              </a:rPr>
              <a:t>John hit the ball.</a:t>
            </a:r>
          </a:p>
          <a:p>
            <a:pPr lvl="1" algn="l"/>
            <a:r>
              <a:rPr lang="en-US" sz="1800" dirty="0">
                <a:solidFill>
                  <a:srgbClr val="000000"/>
                </a:solidFill>
                <a:latin typeface="Times New Roman" panose="02020603050405020304" pitchFamily="18" charset="0"/>
                <a:cs typeface="Times New Roman" panose="02020603050405020304" pitchFamily="18" charset="0"/>
              </a:rPr>
              <a:t>John loved </a:t>
            </a:r>
            <a:r>
              <a:rPr lang="en-US" sz="1800" b="1" dirty="0">
                <a:solidFill>
                  <a:srgbClr val="000000"/>
                </a:solidFill>
                <a:latin typeface="Times New Roman" panose="02020603050405020304" pitchFamily="18" charset="0"/>
                <a:cs typeface="Times New Roman" panose="02020603050405020304" pitchFamily="18" charset="0"/>
              </a:rPr>
              <a:t>Mary</a:t>
            </a:r>
            <a:r>
              <a:rPr lang="en-US" sz="1800" dirty="0">
                <a:solidFill>
                  <a:srgbClr val="000000"/>
                </a:solidFill>
                <a:latin typeface="Times New Roman" panose="02020603050405020304" pitchFamily="18" charset="0"/>
                <a:cs typeface="Times New Roman" panose="02020603050405020304" pitchFamily="18" charset="0"/>
              </a:rPr>
              <a:t>.</a:t>
            </a:r>
          </a:p>
          <a:p>
            <a:pPr lvl="1" algn="l"/>
            <a:r>
              <a:rPr lang="en-US" sz="1800" dirty="0">
                <a:solidFill>
                  <a:srgbClr val="000000"/>
                </a:solidFill>
                <a:latin typeface="Times New Roman" panose="02020603050405020304" pitchFamily="18" charset="0"/>
                <a:cs typeface="Times New Roman" panose="02020603050405020304" pitchFamily="18" charset="0"/>
              </a:rPr>
              <a:t>John killed the </a:t>
            </a:r>
            <a:r>
              <a:rPr lang="en-US" sz="1800" b="1" dirty="0">
                <a:solidFill>
                  <a:srgbClr val="000000"/>
                </a:solidFill>
                <a:latin typeface="Times New Roman" panose="02020603050405020304" pitchFamily="18" charset="0"/>
                <a:cs typeface="Times New Roman" panose="02020603050405020304" pitchFamily="18" charset="0"/>
              </a:rPr>
              <a:t>tiger</a:t>
            </a:r>
            <a:r>
              <a:rPr lang="en-US" sz="1800" dirty="0">
                <a:solidFill>
                  <a:srgbClr val="000000"/>
                </a:solidFill>
                <a:latin typeface="Times New Roman" panose="02020603050405020304" pitchFamily="18" charset="0"/>
                <a:cs typeface="Times New Roman" panose="02020603050405020304" pitchFamily="18" charset="0"/>
              </a:rPr>
              <a:t>.</a:t>
            </a:r>
          </a:p>
          <a:p>
            <a:pPr lvl="1" algn="l"/>
            <a:r>
              <a:rPr lang="en-US" sz="1800" i="0" u="none" strike="noStrike" baseline="0" dirty="0">
                <a:solidFill>
                  <a:srgbClr val="000000"/>
                </a:solidFill>
                <a:latin typeface="Times New Roman" panose="02020603050405020304" pitchFamily="18" charset="0"/>
                <a:cs typeface="Times New Roman" panose="02020603050405020304" pitchFamily="18" charset="0"/>
              </a:rPr>
              <a:t>John ate the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rice</a:t>
            </a:r>
            <a:r>
              <a:rPr lang="en-US" sz="1800" i="0" u="none" strike="noStrike" baseline="0" dirty="0">
                <a:solidFill>
                  <a:srgbClr val="000000"/>
                </a:solidFill>
                <a:latin typeface="Times New Roman" panose="02020603050405020304" pitchFamily="18" charset="0"/>
                <a:cs typeface="Times New Roman" panose="02020603050405020304" pitchFamily="18" charset="0"/>
              </a:rPr>
              <a:t>.</a:t>
            </a:r>
          </a:p>
          <a:p>
            <a:pPr lvl="1" algn="l"/>
            <a:r>
              <a:rPr lang="en-US" sz="1800" b="1" dirty="0">
                <a:latin typeface="Times New Roman" panose="02020603050405020304" pitchFamily="18" charset="0"/>
                <a:cs typeface="Times New Roman" panose="02020603050405020304" pitchFamily="18" charset="0"/>
              </a:rPr>
              <a:t>Mary</a:t>
            </a:r>
            <a:r>
              <a:rPr lang="en-US" sz="1800" dirty="0">
                <a:latin typeface="Times New Roman" panose="02020603050405020304" pitchFamily="18" charset="0"/>
                <a:cs typeface="Times New Roman" panose="02020603050405020304" pitchFamily="18" charset="0"/>
              </a:rPr>
              <a:t> fell over.</a:t>
            </a:r>
          </a:p>
          <a:p>
            <a:pPr lvl="1" algn="l"/>
            <a:endParaRPr lang="en-US" sz="1800" i="0" u="none" strike="noStrike" baseline="0" dirty="0">
              <a:solidFill>
                <a:srgbClr val="000000"/>
              </a:solidFill>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28</a:t>
            </a:fld>
            <a:endParaRPr lang="en-IN"/>
          </a:p>
        </p:txBody>
      </p:sp>
    </p:spTree>
    <p:extLst>
      <p:ext uri="{BB962C8B-B14F-4D97-AF65-F5344CB8AC3E}">
        <p14:creationId xmlns:p14="http://schemas.microsoft.com/office/powerpoint/2010/main" val="1818672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48999" cy="6156552"/>
          </a:xfrm>
        </p:spPr>
        <p:txBody>
          <a:bodyPr>
            <a:no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THEME:</a:t>
            </a:r>
          </a:p>
          <a:p>
            <a:pPr marL="285750" indent="-28575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entity or participant (animate or inanimate) moved by the action or</a:t>
            </a:r>
            <a:r>
              <a:rPr lang="en-US" sz="2000" dirty="0">
                <a:latin typeface="Times New Roman" panose="02020603050405020304" pitchFamily="18" charset="0"/>
                <a:cs typeface="Times New Roman" panose="02020603050405020304" pitchFamily="18" charset="0"/>
              </a:rPr>
              <a:t> event denoted by the predicate.</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(the roles ‘theme’ and ‘patient’ are often related).</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entity undergoing the effect of some action.</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Eg.</a:t>
            </a: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Farhan kicked the </a:t>
            </a:r>
            <a:r>
              <a:rPr lang="en-US" sz="2000" b="1" dirty="0">
                <a:latin typeface="Times New Roman" panose="02020603050405020304" pitchFamily="18" charset="0"/>
                <a:cs typeface="Times New Roman" panose="02020603050405020304" pitchFamily="18" charset="0"/>
              </a:rPr>
              <a:t>ball</a:t>
            </a:r>
            <a:r>
              <a:rPr lang="en-US" sz="2000" dirty="0">
                <a:latin typeface="Times New Roman" panose="02020603050405020304" pitchFamily="18" charset="0"/>
                <a:cs typeface="Times New Roman" panose="02020603050405020304" pitchFamily="18" charset="0"/>
              </a:rPr>
              <a:t>.</a:t>
            </a:r>
          </a:p>
          <a:p>
            <a:pPr algn="l">
              <a:lnSpc>
                <a:spcPct val="100000"/>
              </a:lnSpc>
              <a:spcBef>
                <a:spcPts val="0"/>
              </a:spcBef>
            </a:pPr>
            <a:r>
              <a:rPr lang="en-IN" sz="2000" b="0" i="0" u="none" strike="noStrike" baseline="0" dirty="0">
                <a:solidFill>
                  <a:srgbClr val="363639"/>
                </a:solidFill>
                <a:latin typeface="Times New Roman" panose="02020603050405020304" pitchFamily="18" charset="0"/>
                <a:cs typeface="Times New Roman" panose="02020603050405020304" pitchFamily="18" charset="0"/>
              </a:rPr>
              <a:t>	Peter (exp) loves </a:t>
            </a:r>
            <a:r>
              <a:rPr lang="en-IN" sz="2000" b="1" i="0" u="none" strike="noStrike" baseline="0" dirty="0">
                <a:solidFill>
                  <a:srgbClr val="363639"/>
                </a:solidFill>
                <a:latin typeface="Times New Roman" panose="02020603050405020304" pitchFamily="18" charset="0"/>
                <a:cs typeface="Times New Roman" panose="02020603050405020304" pitchFamily="18" charset="0"/>
              </a:rPr>
              <a:t>Mary</a:t>
            </a:r>
            <a:r>
              <a:rPr lang="en-IN" sz="2000" b="0" i="0" u="none" strike="noStrike" baseline="0" dirty="0">
                <a:solidFill>
                  <a:srgbClr val="363639"/>
                </a:solidFill>
                <a:latin typeface="Times New Roman" panose="02020603050405020304" pitchFamily="18" charset="0"/>
                <a:cs typeface="Times New Roman" panose="02020603050405020304" pitchFamily="18" charset="0"/>
              </a:rPr>
              <a:t>.</a:t>
            </a:r>
          </a:p>
          <a:p>
            <a:pPr algn="l">
              <a:lnSpc>
                <a:spcPct val="10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Peter (exp) knows </a:t>
            </a:r>
            <a:r>
              <a:rPr lang="en-IN" sz="2000" b="1" i="0" u="none" strike="noStrike" baseline="0" dirty="0">
                <a:latin typeface="Times New Roman" panose="02020603050405020304" pitchFamily="18" charset="0"/>
                <a:cs typeface="Times New Roman" panose="02020603050405020304" pitchFamily="18" charset="0"/>
              </a:rPr>
              <a:t>Mary</a:t>
            </a:r>
            <a:r>
              <a:rPr lang="en-IN" sz="2000" b="0" i="0" u="none" strike="noStrike" baseline="0" dirty="0">
                <a:latin typeface="Times New Roman" panose="02020603050405020304" pitchFamily="18" charset="0"/>
                <a:cs typeface="Times New Roman" panose="02020603050405020304" pitchFamily="18" charset="0"/>
              </a:rPr>
              <a:t> well.</a:t>
            </a:r>
          </a:p>
          <a:p>
            <a:pPr algn="l">
              <a:lnSpc>
                <a:spcPct val="10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The </a:t>
            </a:r>
            <a:r>
              <a:rPr lang="en-IN" sz="2000" b="1" i="0" u="none" strike="noStrike" baseline="0" dirty="0">
                <a:latin typeface="Times New Roman" panose="02020603050405020304" pitchFamily="18" charset="0"/>
                <a:cs typeface="Times New Roman" panose="02020603050405020304" pitchFamily="18" charset="0"/>
              </a:rPr>
              <a:t>door (T/P)</a:t>
            </a:r>
            <a:r>
              <a:rPr lang="en-IN" sz="2000" b="0" i="0" u="none" strike="noStrike" baseline="0" dirty="0">
                <a:latin typeface="Times New Roman" panose="02020603050405020304" pitchFamily="18" charset="0"/>
                <a:cs typeface="Times New Roman" panose="02020603050405020304" pitchFamily="18" charset="0"/>
              </a:rPr>
              <a:t> opened.</a:t>
            </a:r>
          </a:p>
          <a:p>
            <a:pPr algn="l">
              <a:lnSpc>
                <a:spcPct val="10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The </a:t>
            </a:r>
            <a:r>
              <a:rPr lang="en-US" sz="2000" b="1" i="0" u="none" strike="noStrike" baseline="0" dirty="0">
                <a:latin typeface="Times New Roman" panose="02020603050405020304" pitchFamily="18" charset="0"/>
                <a:cs typeface="Times New Roman" panose="02020603050405020304" pitchFamily="18" charset="0"/>
              </a:rPr>
              <a:t>purse (T/P)</a:t>
            </a:r>
            <a:r>
              <a:rPr lang="en-US" sz="2000" b="0" i="0" u="none" strike="noStrike" baseline="0" dirty="0">
                <a:latin typeface="Times New Roman" panose="02020603050405020304" pitchFamily="18" charset="0"/>
                <a:cs typeface="Times New Roman" panose="02020603050405020304" pitchFamily="18" charset="0"/>
              </a:rPr>
              <a:t> was stolen.</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a:t>
            </a:r>
            <a:r>
              <a:rPr lang="en-US" sz="2000" b="1" i="0" u="none" strike="noStrike" baseline="0" dirty="0">
                <a:latin typeface="Times New Roman" panose="02020603050405020304" pitchFamily="18" charset="0"/>
                <a:cs typeface="Times New Roman" panose="02020603050405020304" pitchFamily="18" charset="0"/>
              </a:rPr>
              <a:t>Mary</a:t>
            </a:r>
            <a:r>
              <a:rPr lang="en-US" sz="2000" b="0" i="0" u="none" strike="noStrike" baseline="0" dirty="0">
                <a:latin typeface="Times New Roman" panose="02020603050405020304" pitchFamily="18" charset="0"/>
                <a:cs typeface="Times New Roman" panose="02020603050405020304" pitchFamily="18" charset="0"/>
              </a:rPr>
              <a:t> is beautiful.</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a:t>
            </a:r>
            <a:r>
              <a:rPr lang="en-US" sz="2000" b="1" i="0" u="none" strike="noStrike" baseline="0" dirty="0">
                <a:latin typeface="Times New Roman" panose="02020603050405020304" pitchFamily="18" charset="0"/>
                <a:cs typeface="Times New Roman" panose="02020603050405020304" pitchFamily="18" charset="0"/>
              </a:rPr>
              <a:t>Mary</a:t>
            </a:r>
            <a:r>
              <a:rPr lang="en-US" sz="2000" b="0" i="0" u="none" strike="noStrike" baseline="0" dirty="0">
                <a:latin typeface="Times New Roman" panose="02020603050405020304" pitchFamily="18" charset="0"/>
                <a:cs typeface="Times New Roman" panose="02020603050405020304" pitchFamily="18" charset="0"/>
              </a:rPr>
              <a:t> is happy.</a:t>
            </a:r>
          </a:p>
          <a:p>
            <a:pPr algn="l"/>
            <a:r>
              <a:rPr lang="en-US" sz="2000" b="0" i="0" u="none" strike="noStrike" baseline="0" dirty="0">
                <a:latin typeface="Times New Roman" panose="02020603050405020304" pitchFamily="18" charset="0"/>
                <a:cs typeface="Times New Roman" panose="02020603050405020304" pitchFamily="18" charset="0"/>
              </a:rPr>
              <a:t>	Peter (agent) has broken a vase </a:t>
            </a:r>
            <a:r>
              <a:rPr lang="en-US" sz="2000" b="1" i="0" u="none" strike="noStrike" baseline="0" dirty="0">
                <a:latin typeface="Times New Roman" panose="02020603050405020304" pitchFamily="18" charset="0"/>
                <a:cs typeface="Times New Roman" panose="02020603050405020304" pitchFamily="18" charset="0"/>
              </a:rPr>
              <a:t>(T/P).</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theme because it is affected by the action performed by the subject.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argument that is the topic of a predicate that does not express action - a stative predicate.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John</a:t>
            </a:r>
            <a:r>
              <a:rPr lang="en-US" sz="2000" dirty="0">
                <a:latin typeface="Times New Roman" panose="02020603050405020304" pitchFamily="18" charset="0"/>
                <a:cs typeface="Times New Roman" panose="02020603050405020304" pitchFamily="18" charset="0"/>
              </a:rPr>
              <a:t> is a computer expert.</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29</a:t>
            </a:fld>
            <a:endParaRPr lang="en-IN"/>
          </a:p>
        </p:txBody>
      </p:sp>
    </p:spTree>
    <p:extLst>
      <p:ext uri="{BB962C8B-B14F-4D97-AF65-F5344CB8AC3E}">
        <p14:creationId xmlns:p14="http://schemas.microsoft.com/office/powerpoint/2010/main" val="572251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For example, the simple set of Phrase Structure rules are </a:t>
            </a:r>
          </a:p>
          <a:p>
            <a:pPr algn="l">
              <a:lnSpc>
                <a:spcPct val="100000"/>
              </a:lnSpc>
              <a:spcBef>
                <a:spcPts val="0"/>
              </a:spcBef>
            </a:pPr>
            <a:endParaRPr lang="en-IN" sz="2200" b="0" i="0" u="none" strike="noStrike" baseline="0" dirty="0">
              <a:latin typeface="Times New Roman" panose="02020603050405020304" pitchFamily="18" charset="0"/>
              <a:cs typeface="Times New Roman" panose="02020603050405020304" pitchFamily="18" charset="0"/>
            </a:endParaRPr>
          </a:p>
          <a:p>
            <a:pPr marR="12580" algn="l">
              <a:lnSpc>
                <a:spcPct val="100000"/>
              </a:lnSpc>
              <a:spcBef>
                <a:spcPts val="0"/>
              </a:spcBef>
            </a:pPr>
            <a:r>
              <a:rPr lang="en-US" sz="2200" b="0" i="0" u="none" strike="noStrike" baseline="0" dirty="0">
                <a:solidFill>
                  <a:srgbClr val="231F20"/>
                </a:solidFill>
                <a:latin typeface="Times New Roman" panose="02020603050405020304" pitchFamily="18" charset="0"/>
                <a:cs typeface="Times New Roman" panose="02020603050405020304" pitchFamily="18" charset="0"/>
              </a:rPr>
              <a:t>     S     → NP   V   (NP)   (PP)        (take S to be the root node) </a:t>
            </a:r>
          </a:p>
          <a:p>
            <a:pPr marR="12580" algn="l">
              <a:lnSpc>
                <a:spcPct val="100000"/>
              </a:lnSpc>
              <a:spcBef>
                <a:spcPts val="0"/>
              </a:spcBef>
            </a:pPr>
            <a:r>
              <a:rPr lang="en-US" sz="2200" b="0" i="0" u="none" strike="noStrike" baseline="0" dirty="0">
                <a:solidFill>
                  <a:srgbClr val="231F20"/>
                </a:solidFill>
                <a:latin typeface="Times New Roman" panose="02020603050405020304" pitchFamily="18" charset="0"/>
                <a:cs typeface="Times New Roman" panose="02020603050405020304" pitchFamily="18" charset="0"/>
              </a:rPr>
              <a:t>     NP  → Det   (A)   N   (PP)</a:t>
            </a:r>
            <a:endParaRPr lang="en-US" sz="2200" b="0" i="0" u="none" strike="noStrike" baseline="0" dirty="0">
              <a:solidFill>
                <a:srgbClr val="000000"/>
              </a:solidFill>
              <a:latin typeface="Times New Roman" panose="02020603050405020304" pitchFamily="18" charset="0"/>
              <a:cs typeface="Times New Roman" panose="02020603050405020304" pitchFamily="18" charset="0"/>
            </a:endParaRPr>
          </a:p>
          <a:p>
            <a:pPr algn="l">
              <a:lnSpc>
                <a:spcPct val="100000"/>
              </a:lnSpc>
              <a:spcBef>
                <a:spcPts val="0"/>
              </a:spcBef>
            </a:pPr>
            <a:r>
              <a:rPr lang="en-IN" sz="2200" b="0" i="0" u="none" strike="noStrike" baseline="0" dirty="0">
                <a:solidFill>
                  <a:srgbClr val="231F20"/>
                </a:solidFill>
                <a:latin typeface="Times New Roman" panose="02020603050405020304" pitchFamily="18" charset="0"/>
                <a:cs typeface="Times New Roman" panose="02020603050405020304" pitchFamily="18" charset="0"/>
              </a:rPr>
              <a:t>     PP   → P   NP</a:t>
            </a:r>
            <a:endParaRPr lang="en-IN" sz="2200" b="0" i="0" u="none" strike="noStrike" baseline="0" dirty="0">
              <a:solidFill>
                <a:srgbClr val="000000"/>
              </a:solidFill>
              <a:latin typeface="Times New Roman" panose="02020603050405020304" pitchFamily="18" charset="0"/>
              <a:cs typeface="Times New Roman" panose="02020603050405020304" pitchFamily="18" charset="0"/>
            </a:endParaRPr>
          </a:p>
          <a:p>
            <a:pPr algn="l">
              <a:lnSpc>
                <a:spcPct val="100000"/>
              </a:lnSpc>
              <a:spcBef>
                <a:spcPts val="0"/>
              </a:spcBef>
            </a:pPr>
            <a:r>
              <a:rPr lang="en-US" sz="2200" b="0" i="1" u="none" strike="noStrike" baseline="0" dirty="0">
                <a:solidFill>
                  <a:srgbClr val="231F20"/>
                </a:solidFill>
                <a:latin typeface="Times New Roman" panose="02020603050405020304" pitchFamily="18" charset="0"/>
                <a:cs typeface="Times New Roman" panose="02020603050405020304" pitchFamily="18" charset="0"/>
              </a:rPr>
              <a:t>     V   → {runs, sings, yawns, likes, gives, pinches}</a:t>
            </a:r>
            <a:endParaRPr lang="en-US" sz="2200" b="0" i="0" u="none" strike="noStrike" baseline="0" dirty="0">
              <a:solidFill>
                <a:srgbClr val="000000"/>
              </a:solidFill>
              <a:latin typeface="Times New Roman" panose="02020603050405020304" pitchFamily="18" charset="0"/>
              <a:cs typeface="Times New Roman" panose="02020603050405020304" pitchFamily="18" charset="0"/>
            </a:endParaRPr>
          </a:p>
          <a:p>
            <a:pPr algn="l">
              <a:lnSpc>
                <a:spcPct val="100000"/>
              </a:lnSpc>
              <a:spcBef>
                <a:spcPts val="0"/>
              </a:spcBef>
            </a:pPr>
            <a:r>
              <a:rPr lang="en-US" sz="2200" b="0" i="1" u="none" strike="noStrike" baseline="0" dirty="0">
                <a:solidFill>
                  <a:srgbClr val="231F20"/>
                </a:solidFill>
                <a:latin typeface="Times New Roman" panose="02020603050405020304" pitchFamily="18" charset="0"/>
                <a:cs typeface="Times New Roman" panose="02020603050405020304" pitchFamily="18" charset="0"/>
              </a:rPr>
              <a:t>     A   → {small, big, young, white}</a:t>
            </a:r>
            <a:endParaRPr lang="en-US" sz="2200" b="0" i="0" u="none" strike="noStrike" baseline="0" dirty="0">
              <a:solidFill>
                <a:srgbClr val="000000"/>
              </a:solidFill>
              <a:latin typeface="Times New Roman" panose="02020603050405020304" pitchFamily="18" charset="0"/>
              <a:cs typeface="Times New Roman" panose="02020603050405020304" pitchFamily="18" charset="0"/>
            </a:endParaRPr>
          </a:p>
          <a:p>
            <a:pPr algn="l">
              <a:lnSpc>
                <a:spcPct val="100000"/>
              </a:lnSpc>
              <a:spcBef>
                <a:spcPts val="0"/>
              </a:spcBef>
            </a:pPr>
            <a:r>
              <a:rPr lang="en-IN" sz="2200" b="0" i="0" u="none" strike="noStrike" baseline="0" dirty="0">
                <a:solidFill>
                  <a:srgbClr val="231F20"/>
                </a:solidFill>
                <a:latin typeface="Times New Roman" panose="02020603050405020304" pitchFamily="18" charset="0"/>
                <a:cs typeface="Times New Roman" panose="02020603050405020304" pitchFamily="18" charset="0"/>
              </a:rPr>
              <a:t>     P    → </a:t>
            </a:r>
            <a:r>
              <a:rPr lang="en-IN" sz="2200" b="0" i="1" u="none" strike="noStrike" baseline="0" dirty="0">
                <a:solidFill>
                  <a:srgbClr val="231F20"/>
                </a:solidFill>
                <a:latin typeface="Times New Roman" panose="02020603050405020304" pitchFamily="18" charset="0"/>
                <a:cs typeface="Times New Roman" panose="02020603050405020304" pitchFamily="18" charset="0"/>
              </a:rPr>
              <a:t>{to, in, behind, from}</a:t>
            </a:r>
            <a:endParaRPr lang="en-IN" sz="2200" b="0" i="0" u="none" strike="noStrike" baseline="0" dirty="0">
              <a:solidFill>
                <a:srgbClr val="000000"/>
              </a:solidFill>
              <a:latin typeface="Times New Roman" panose="02020603050405020304" pitchFamily="18" charset="0"/>
              <a:cs typeface="Times New Roman" panose="02020603050405020304" pitchFamily="18" charset="0"/>
            </a:endParaRPr>
          </a:p>
          <a:p>
            <a:pPr algn="l">
              <a:lnSpc>
                <a:spcPct val="100000"/>
              </a:lnSpc>
              <a:spcBef>
                <a:spcPts val="0"/>
              </a:spcBef>
            </a:pPr>
            <a:r>
              <a:rPr lang="en-IN" sz="2200" b="0" i="0" u="none" strike="noStrike" baseline="0" dirty="0">
                <a:solidFill>
                  <a:srgbClr val="231F20"/>
                </a:solidFill>
                <a:latin typeface="Times New Roman" panose="02020603050405020304" pitchFamily="18" charset="0"/>
                <a:cs typeface="Times New Roman" panose="02020603050405020304" pitchFamily="18" charset="0"/>
              </a:rPr>
              <a:t>     Det → </a:t>
            </a:r>
            <a:r>
              <a:rPr lang="en-IN" sz="2200" b="0" i="1" u="none" strike="noStrike" baseline="0" dirty="0">
                <a:solidFill>
                  <a:srgbClr val="231F20"/>
                </a:solidFill>
                <a:latin typeface="Times New Roman" panose="02020603050405020304" pitchFamily="18" charset="0"/>
                <a:cs typeface="Times New Roman" panose="02020603050405020304" pitchFamily="18" charset="0"/>
              </a:rPr>
              <a:t>{the, a, an}</a:t>
            </a:r>
            <a:endParaRPr lang="en-IN" sz="2200" b="0" i="0" u="none" strike="noStrike" baseline="0" dirty="0">
              <a:solidFill>
                <a:srgbClr val="000000"/>
              </a:solidFill>
              <a:latin typeface="Times New Roman" panose="02020603050405020304" pitchFamily="18" charset="0"/>
              <a:cs typeface="Times New Roman" panose="02020603050405020304" pitchFamily="18" charset="0"/>
            </a:endParaRPr>
          </a:p>
          <a:p>
            <a:pPr algn="l">
              <a:lnSpc>
                <a:spcPct val="100000"/>
              </a:lnSpc>
              <a:spcBef>
                <a:spcPts val="0"/>
              </a:spcBef>
            </a:pPr>
            <a:r>
              <a:rPr lang="en-IN" sz="2200" b="0" i="0" u="none" strike="noStrike" baseline="0" dirty="0">
                <a:solidFill>
                  <a:srgbClr val="231F20"/>
                </a:solidFill>
                <a:latin typeface="Times New Roman" panose="02020603050405020304" pitchFamily="18" charset="0"/>
                <a:cs typeface="Times New Roman" panose="02020603050405020304" pitchFamily="18" charset="0"/>
              </a:rPr>
              <a:t>     NP  → </a:t>
            </a:r>
            <a:r>
              <a:rPr lang="en-IN" sz="2200" b="0" i="1" u="none" strike="noStrike" baseline="0" dirty="0">
                <a:solidFill>
                  <a:srgbClr val="231F20"/>
                </a:solidFill>
                <a:latin typeface="Times New Roman" panose="02020603050405020304" pitchFamily="18" charset="0"/>
                <a:cs typeface="Times New Roman" panose="02020603050405020304" pitchFamily="18" charset="0"/>
              </a:rPr>
              <a:t>{John, Mary}</a:t>
            </a:r>
            <a:endParaRPr lang="en-IN" sz="2200" b="0" i="0" u="none" strike="noStrike" baseline="0" dirty="0">
              <a:solidFill>
                <a:srgbClr val="000000"/>
              </a:solidFill>
              <a:latin typeface="Times New Roman" panose="02020603050405020304" pitchFamily="18" charset="0"/>
              <a:cs typeface="Times New Roman" panose="02020603050405020304" pitchFamily="18" charset="0"/>
            </a:endParaRPr>
          </a:p>
          <a:p>
            <a:pPr algn="l">
              <a:lnSpc>
                <a:spcPct val="100000"/>
              </a:lnSpc>
              <a:spcBef>
                <a:spcPts val="0"/>
              </a:spcBef>
            </a:pPr>
            <a:r>
              <a:rPr lang="en-US" sz="2200" b="0" i="1" u="none" strike="noStrike" baseline="0" dirty="0">
                <a:solidFill>
                  <a:srgbClr val="231F20"/>
                </a:solidFill>
                <a:latin typeface="Times New Roman" panose="02020603050405020304" pitchFamily="18" charset="0"/>
                <a:cs typeface="Times New Roman" panose="02020603050405020304" pitchFamily="18" charset="0"/>
              </a:rPr>
              <a:t>     N    → {boy, girl, house, tree, cake, sausage, dog, cat}</a:t>
            </a:r>
            <a:endParaRPr lang="en-US" sz="2200" b="0" i="0" u="none" strike="noStrike" baseline="0" dirty="0">
              <a:solidFill>
                <a:srgbClr val="000000"/>
              </a:solidFill>
              <a:latin typeface="Times New Roman" panose="02020603050405020304" pitchFamily="18" charset="0"/>
              <a:cs typeface="Times New Roman" panose="02020603050405020304" pitchFamily="18" charset="0"/>
            </a:endParaRPr>
          </a:p>
          <a:p>
            <a:pPr marL="342900" indent="-342900" algn="l">
              <a:lnSpc>
                <a:spcPct val="120000"/>
              </a:lnSpc>
              <a:spcBef>
                <a:spcPts val="0"/>
              </a:spcBef>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lgn="l">
              <a:lnSpc>
                <a:spcPct val="120000"/>
              </a:lnSpc>
              <a:spcBef>
                <a:spcPts val="0"/>
              </a:spcBef>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a:t>
            </a:fld>
            <a:endParaRPr lang="en-IN"/>
          </a:p>
        </p:txBody>
      </p:sp>
    </p:spTree>
    <p:extLst>
      <p:ext uri="{BB962C8B-B14F-4D97-AF65-F5344CB8AC3E}">
        <p14:creationId xmlns:p14="http://schemas.microsoft.com/office/powerpoint/2010/main" val="932977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EXPERIENCER: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living entity  or participant that experiences the action or event denoted by the predicate.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participant (animate or inanimate) that experiences some (psychological, emotional, etc.) state.</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participant who is characterized as aware of something.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subject of love.</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Eg.</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Mary</a:t>
            </a:r>
            <a:r>
              <a:rPr lang="en-US" sz="2000" dirty="0">
                <a:latin typeface="Times New Roman" panose="02020603050405020304" pitchFamily="18" charset="0"/>
                <a:cs typeface="Times New Roman" panose="02020603050405020304" pitchFamily="18" charset="0"/>
              </a:rPr>
              <a:t> smelled the rose.</a:t>
            </a:r>
          </a:p>
          <a:p>
            <a:pPr algn="l">
              <a:lnSpc>
                <a:spcPct val="150000"/>
              </a:lnSpc>
              <a:spcBef>
                <a:spcPts val="0"/>
              </a:spcBef>
            </a:pPr>
            <a:r>
              <a:rPr lang="en-IN" sz="2000" b="0" i="0" u="none" strike="noStrike" baseline="0" dirty="0">
                <a:solidFill>
                  <a:srgbClr val="363639"/>
                </a:solidFill>
                <a:latin typeface="Times New Roman" panose="02020603050405020304" pitchFamily="18" charset="0"/>
              </a:rPr>
              <a:t>	</a:t>
            </a:r>
            <a:r>
              <a:rPr lang="en-IN" sz="2000" b="1" i="0" u="none" strike="noStrike" baseline="0" dirty="0">
                <a:solidFill>
                  <a:srgbClr val="363639"/>
                </a:solidFill>
                <a:latin typeface="Times New Roman" panose="02020603050405020304" pitchFamily="18" charset="0"/>
              </a:rPr>
              <a:t>Peter</a:t>
            </a:r>
            <a:r>
              <a:rPr lang="en-IN" sz="2000" b="0" i="0" u="none" strike="noStrike" baseline="0" dirty="0">
                <a:solidFill>
                  <a:srgbClr val="363639"/>
                </a:solidFill>
                <a:latin typeface="Times New Roman" panose="02020603050405020304" pitchFamily="18" charset="0"/>
              </a:rPr>
              <a:t> (exp) loves </a:t>
            </a:r>
            <a:r>
              <a:rPr lang="en-IN" sz="2000" i="0" u="none" strike="noStrike" baseline="0" dirty="0">
                <a:solidFill>
                  <a:srgbClr val="363639"/>
                </a:solidFill>
                <a:latin typeface="Times New Roman" panose="02020603050405020304" pitchFamily="18" charset="0"/>
              </a:rPr>
              <a:t>Mary.</a:t>
            </a:r>
          </a:p>
          <a:p>
            <a:pPr algn="l">
              <a:lnSpc>
                <a:spcPct val="150000"/>
              </a:lnSpc>
              <a:spcBef>
                <a:spcPts val="0"/>
              </a:spcBef>
            </a:pPr>
            <a:r>
              <a:rPr lang="en-IN" sz="2000" dirty="0">
                <a:solidFill>
                  <a:srgbClr val="363639"/>
                </a:solidFill>
                <a:latin typeface="Times New Roman" panose="02020603050405020304" pitchFamily="18" charset="0"/>
              </a:rPr>
              <a:t>	</a:t>
            </a:r>
            <a:r>
              <a:rPr lang="en-IN" sz="2000" b="1" dirty="0">
                <a:solidFill>
                  <a:srgbClr val="363639"/>
                </a:solidFill>
                <a:latin typeface="Times New Roman" panose="02020603050405020304" pitchFamily="18" charset="0"/>
              </a:rPr>
              <a:t>John</a:t>
            </a:r>
            <a:r>
              <a:rPr lang="en-IN" sz="2000" dirty="0">
                <a:solidFill>
                  <a:srgbClr val="363639"/>
                </a:solidFill>
                <a:latin typeface="Times New Roman" panose="02020603050405020304" pitchFamily="18" charset="0"/>
              </a:rPr>
              <a:t> felt happy.</a:t>
            </a:r>
            <a:endParaRPr lang="en-IN" sz="2000" i="0" u="none" strike="noStrike" baseline="0" dirty="0">
              <a:solidFill>
                <a:srgbClr val="363639"/>
              </a:solidFill>
              <a:latin typeface="Times New Roman" panose="02020603050405020304" pitchFamily="18" charset="0"/>
            </a:endParaRPr>
          </a:p>
          <a:p>
            <a:pPr algn="l"/>
            <a:r>
              <a:rPr lang="en-IN" sz="2000" i="0" u="none" strike="noStrike" baseline="0" dirty="0">
                <a:latin typeface="Times-Roman"/>
              </a:rPr>
              <a:t>	</a:t>
            </a:r>
            <a:r>
              <a:rPr lang="en-IN" sz="2000" b="1" i="0" u="none" strike="noStrike" baseline="0" dirty="0">
                <a:latin typeface="Times-Roman"/>
              </a:rPr>
              <a:t>Peter</a:t>
            </a:r>
            <a:r>
              <a:rPr lang="en-IN" sz="2000" i="0" u="none" strike="noStrike" baseline="0" dirty="0">
                <a:latin typeface="Times-Roman"/>
              </a:rPr>
              <a:t> (exp) knows Mary </a:t>
            </a:r>
            <a:r>
              <a:rPr lang="en-IN" sz="2000" b="0" i="0" u="none" strike="noStrike" baseline="0" dirty="0">
                <a:latin typeface="Times-Roman"/>
              </a:rPr>
              <a:t>well.</a:t>
            </a:r>
          </a:p>
          <a:p>
            <a:pPr algn="l"/>
            <a:r>
              <a:rPr lang="en-US" sz="1800" b="0" i="0" u="none" strike="noStrike" baseline="0" dirty="0">
                <a:latin typeface="Times-Roman"/>
              </a:rPr>
              <a:t>	</a:t>
            </a:r>
            <a:r>
              <a:rPr lang="en-US" sz="1800" b="1" i="0" u="none" strike="noStrike" baseline="0" dirty="0">
                <a:latin typeface="Times-Roman"/>
              </a:rPr>
              <a:t>Peter</a:t>
            </a:r>
            <a:r>
              <a:rPr lang="en-US" sz="1800" b="0" i="0" u="none" strike="noStrike" baseline="0" dirty="0">
                <a:latin typeface="Times-Roman"/>
              </a:rPr>
              <a:t> (exp) has broken his leg (T/P).</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30</a:t>
            </a:fld>
            <a:endParaRPr lang="en-IN"/>
          </a:p>
        </p:txBody>
      </p:sp>
    </p:spTree>
    <p:extLst>
      <p:ext uri="{BB962C8B-B14F-4D97-AF65-F5344CB8AC3E}">
        <p14:creationId xmlns:p14="http://schemas.microsoft.com/office/powerpoint/2010/main" val="1646102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RECIPIENT: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Animate entity which receives or acquires something.</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a subtype of GOAL involved in actions describing changes of possession.</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John (agent) gave the letter (theme) </a:t>
            </a:r>
            <a:r>
              <a:rPr lang="en-US" sz="2000" b="1" dirty="0">
                <a:latin typeface="Times New Roman" panose="02020603050405020304" pitchFamily="18" charset="0"/>
                <a:cs typeface="Times New Roman" panose="02020603050405020304" pitchFamily="18" charset="0"/>
              </a:rPr>
              <a:t>to Mary </a:t>
            </a:r>
            <a:r>
              <a:rPr lang="en-US" sz="2000" dirty="0">
                <a:latin typeface="Times New Roman" panose="02020603050405020304" pitchFamily="18" charset="0"/>
                <a:cs typeface="Times New Roman" panose="02020603050405020304" pitchFamily="18" charset="0"/>
              </a:rPr>
              <a:t>(recipient).</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 </a:t>
            </a:r>
            <a:r>
              <a:rPr lang="en-US" sz="2000" dirty="0">
                <a:latin typeface="Times New Roman" panose="02020603050405020304" pitchFamily="18" charset="0"/>
                <a:cs typeface="Times New Roman" panose="02020603050405020304" pitchFamily="18" charset="0"/>
              </a:rPr>
              <a:t>(recipient) got the money (theme) from my mother (source).</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Bill sold the car </a:t>
            </a:r>
            <a:r>
              <a:rPr lang="en-US" sz="2000" b="1" dirty="0">
                <a:latin typeface="Times New Roman" panose="02020603050405020304" pitchFamily="18" charset="0"/>
                <a:cs typeface="Times New Roman" panose="02020603050405020304" pitchFamily="18" charset="0"/>
              </a:rPr>
              <a:t>to Mary</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31</a:t>
            </a:fld>
            <a:endParaRPr lang="en-IN"/>
          </a:p>
        </p:txBody>
      </p:sp>
    </p:spTree>
    <p:extLst>
      <p:ext uri="{BB962C8B-B14F-4D97-AF65-F5344CB8AC3E}">
        <p14:creationId xmlns:p14="http://schemas.microsoft.com/office/powerpoint/2010/main" val="3314651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BENEFICIARY/BENEFACTIVE</a:t>
            </a:r>
            <a:r>
              <a:rPr lang="en-US" sz="200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participant (usually animate) who benefits or gains an action denoted by the verb.</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John</a:t>
            </a:r>
            <a:r>
              <a:rPr lang="en-US" sz="2000" dirty="0">
                <a:latin typeface="Times New Roman" panose="02020603050405020304" pitchFamily="18" charset="0"/>
                <a:cs typeface="Times New Roman" panose="02020603050405020304" pitchFamily="18" charset="0"/>
              </a:rPr>
              <a:t> (Beneficiary) received a letter (theme) from Mary (source).</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32</a:t>
            </a:fld>
            <a:endParaRPr lang="en-IN"/>
          </a:p>
        </p:txBody>
      </p:sp>
    </p:spTree>
    <p:extLst>
      <p:ext uri="{BB962C8B-B14F-4D97-AF65-F5344CB8AC3E}">
        <p14:creationId xmlns:p14="http://schemas.microsoft.com/office/powerpoint/2010/main" val="3334169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GOAL: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participant towards which the activity is directed.</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location or entity in the direction of which something moves.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Object to which motion proceeds. (Examples: subject of </a:t>
            </a:r>
            <a:r>
              <a:rPr lang="en-US" sz="2000" i="1" dirty="0">
                <a:latin typeface="Times New Roman" panose="02020603050405020304" pitchFamily="18" charset="0"/>
                <a:cs typeface="Times New Roman" panose="02020603050405020304" pitchFamily="18" charset="0"/>
              </a:rPr>
              <a:t>receive, buy</a:t>
            </a:r>
            <a:r>
              <a:rPr lang="en-US" sz="2000" dirty="0">
                <a:latin typeface="Times New Roman" panose="02020603050405020304" pitchFamily="18" charset="0"/>
                <a:cs typeface="Times New Roman" panose="02020603050405020304" pitchFamily="18" charset="0"/>
              </a:rPr>
              <a:t>, dative objects of </a:t>
            </a:r>
            <a:r>
              <a:rPr lang="en-US" sz="2000" i="1" dirty="0">
                <a:latin typeface="Times New Roman" panose="02020603050405020304" pitchFamily="18" charset="0"/>
                <a:cs typeface="Times New Roman" panose="02020603050405020304" pitchFamily="18" charset="0"/>
              </a:rPr>
              <a:t>tell, give</a:t>
            </a:r>
            <a:r>
              <a:rPr lang="en-US" sz="2000" dirty="0">
                <a:latin typeface="Times New Roman" panose="02020603050405020304" pitchFamily="18" charset="0"/>
                <a:cs typeface="Times New Roman" panose="02020603050405020304" pitchFamily="18" charset="0"/>
              </a:rPr>
              <a:t>).</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err="1">
                <a:latin typeface="Times New Roman" panose="02020603050405020304" pitchFamily="18" charset="0"/>
                <a:cs typeface="Times New Roman" panose="02020603050405020304" pitchFamily="18" charset="0"/>
              </a:rPr>
              <a:t>Eg.</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John went </a:t>
            </a:r>
            <a:r>
              <a:rPr lang="en-US" sz="2000" b="1" dirty="0">
                <a:latin typeface="Times New Roman" panose="02020603050405020304" pitchFamily="18" charset="0"/>
                <a:cs typeface="Times New Roman" panose="02020603050405020304" pitchFamily="18" charset="0"/>
              </a:rPr>
              <a:t>home</a:t>
            </a:r>
            <a:r>
              <a:rPr lang="en-US" sz="2000" dirty="0">
                <a:latin typeface="Times New Roman" panose="02020603050405020304" pitchFamily="18" charset="0"/>
                <a:cs typeface="Times New Roman" panose="02020603050405020304" pitchFamily="18" charset="0"/>
              </a:rPr>
              <a:t>.</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Mary (agent) wrote a letter (theme) to </a:t>
            </a:r>
            <a:r>
              <a:rPr lang="en-US" sz="2000" b="1" dirty="0">
                <a:latin typeface="Times New Roman" panose="02020603050405020304" pitchFamily="18" charset="0"/>
                <a:cs typeface="Times New Roman" panose="02020603050405020304" pitchFamily="18" charset="0"/>
              </a:rPr>
              <a:t>John</a:t>
            </a:r>
            <a:r>
              <a:rPr lang="en-US" sz="2000" dirty="0">
                <a:latin typeface="Times New Roman" panose="02020603050405020304" pitchFamily="18" charset="0"/>
                <a:cs typeface="Times New Roman" panose="02020603050405020304" pitchFamily="18" charset="0"/>
              </a:rPr>
              <a:t> (goal) the following day.</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33</a:t>
            </a:fld>
            <a:endParaRPr lang="en-IN"/>
          </a:p>
        </p:txBody>
      </p:sp>
    </p:spTree>
    <p:extLst>
      <p:ext uri="{BB962C8B-B14F-4D97-AF65-F5344CB8AC3E}">
        <p14:creationId xmlns:p14="http://schemas.microsoft.com/office/powerpoint/2010/main" val="3540587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SOURCE: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place from which something is moved as a result of the action.</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Object from which motion proceeds. (Examples: subjects of buy, promise, objects of deprive, free, cure).</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John (Beneficiary) received a letter (theme) from </a:t>
            </a:r>
            <a:r>
              <a:rPr lang="en-US" sz="2000" b="1" dirty="0">
                <a:latin typeface="Times New Roman" panose="02020603050405020304" pitchFamily="18" charset="0"/>
                <a:cs typeface="Times New Roman" panose="02020603050405020304" pitchFamily="18" charset="0"/>
              </a:rPr>
              <a:t>Mary</a:t>
            </a:r>
            <a:r>
              <a:rPr lang="en-US" sz="2000" dirty="0">
                <a:latin typeface="Times New Roman" panose="02020603050405020304" pitchFamily="18" charset="0"/>
                <a:cs typeface="Times New Roman" panose="02020603050405020304" pitchFamily="18" charset="0"/>
              </a:rPr>
              <a:t> (source).</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My </a:t>
            </a:r>
            <a:r>
              <a:rPr lang="en-US" sz="2000" b="1" dirty="0">
                <a:latin typeface="Times New Roman" panose="02020603050405020304" pitchFamily="18" charset="0"/>
                <a:cs typeface="Times New Roman" panose="02020603050405020304" pitchFamily="18" charset="0"/>
              </a:rPr>
              <a:t>mother</a:t>
            </a:r>
            <a:r>
              <a:rPr lang="en-US" sz="2000" dirty="0">
                <a:latin typeface="Times New Roman" panose="02020603050405020304" pitchFamily="18" charset="0"/>
                <a:cs typeface="Times New Roman" panose="02020603050405020304" pitchFamily="18" charset="0"/>
              </a:rPr>
              <a:t> (source) gave me (beneficiary</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the money (theme).</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34</a:t>
            </a:fld>
            <a:endParaRPr lang="en-IN"/>
          </a:p>
        </p:txBody>
      </p:sp>
    </p:spTree>
    <p:extLst>
      <p:ext uri="{BB962C8B-B14F-4D97-AF65-F5344CB8AC3E}">
        <p14:creationId xmlns:p14="http://schemas.microsoft.com/office/powerpoint/2010/main" val="1532991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LOCATION: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place in which the action or state denoted by the verb is situated.</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err="1">
                <a:latin typeface="Times New Roman" panose="02020603050405020304" pitchFamily="18" charset="0"/>
                <a:cs typeface="Times New Roman" panose="02020603050405020304" pitchFamily="18" charset="0"/>
              </a:rPr>
              <a:t>Eg.</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John saw the fly on the </a:t>
            </a:r>
            <a:r>
              <a:rPr lang="en-US" sz="2000" b="1" dirty="0">
                <a:latin typeface="Times New Roman" panose="02020603050405020304" pitchFamily="18" charset="0"/>
                <a:cs typeface="Times New Roman" panose="02020603050405020304" pitchFamily="18" charset="0"/>
              </a:rPr>
              <a:t>wall</a:t>
            </a:r>
            <a:r>
              <a:rPr lang="en-US" sz="2000" dirty="0">
                <a:latin typeface="Times New Roman" panose="02020603050405020304" pitchFamily="18" charset="0"/>
                <a:cs typeface="Times New Roman" panose="02020603050405020304" pitchFamily="18" charset="0"/>
              </a:rPr>
              <a:t>.</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John (theme) is in </a:t>
            </a:r>
            <a:r>
              <a:rPr lang="en-US" sz="2000" b="1" dirty="0">
                <a:latin typeface="Times New Roman" panose="02020603050405020304" pitchFamily="18" charset="0"/>
                <a:cs typeface="Times New Roman" panose="02020603050405020304" pitchFamily="18" charset="0"/>
              </a:rPr>
              <a:t>Paris</a:t>
            </a:r>
            <a:r>
              <a:rPr lang="en-US" sz="2000" dirty="0">
                <a:latin typeface="Times New Roman" panose="02020603050405020304" pitchFamily="18" charset="0"/>
                <a:cs typeface="Times New Roman" panose="02020603050405020304" pitchFamily="18" charset="0"/>
              </a:rPr>
              <a:t>.</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35</a:t>
            </a:fld>
            <a:endParaRPr lang="en-IN"/>
          </a:p>
        </p:txBody>
      </p:sp>
    </p:spTree>
    <p:extLst>
      <p:ext uri="{BB962C8B-B14F-4D97-AF65-F5344CB8AC3E}">
        <p14:creationId xmlns:p14="http://schemas.microsoft.com/office/powerpoint/2010/main" val="2366308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INSTRUMENT: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medium by which the action or event denoted by the predicate is carried out.</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err="1">
                <a:latin typeface="Times New Roman" panose="02020603050405020304" pitchFamily="18" charset="0"/>
                <a:cs typeface="Times New Roman" panose="02020603050405020304" pitchFamily="18" charset="0"/>
              </a:rPr>
              <a:t>Eg.</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Mary (agent) cut the bread (theme) with a </a:t>
            </a:r>
            <a:r>
              <a:rPr lang="en-US" sz="2000" b="1" dirty="0">
                <a:latin typeface="Times New Roman" panose="02020603050405020304" pitchFamily="18" charset="0"/>
                <a:cs typeface="Times New Roman" panose="02020603050405020304" pitchFamily="18" charset="0"/>
              </a:rPr>
              <a:t>knife </a:t>
            </a:r>
            <a:r>
              <a:rPr lang="en-US" sz="2000" dirty="0">
                <a:latin typeface="Times New Roman" panose="02020603050405020304" pitchFamily="18" charset="0"/>
                <a:cs typeface="Times New Roman" panose="02020603050405020304" pitchFamily="18" charset="0"/>
              </a:rPr>
              <a:t>(instrument).</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36</a:t>
            </a:fld>
            <a:endParaRPr lang="en-IN"/>
          </a:p>
        </p:txBody>
      </p:sp>
    </p:spTree>
    <p:extLst>
      <p:ext uri="{BB962C8B-B14F-4D97-AF65-F5344CB8AC3E}">
        <p14:creationId xmlns:p14="http://schemas.microsoft.com/office/powerpoint/2010/main" val="2174436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STIMULUS / PERCEPT: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Object of perception, cognition, or emotion; entity which is seen, heard, known, remembered, loved, hated, etc.</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entity which is perceived or experienced.</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Eg.</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Sherlock Holmes   heard   [</a:t>
            </a:r>
            <a:r>
              <a:rPr lang="en-US" sz="2000" b="1" dirty="0">
                <a:latin typeface="Times New Roman" panose="02020603050405020304" pitchFamily="18" charset="0"/>
                <a:cs typeface="Times New Roman" panose="02020603050405020304" pitchFamily="18" charset="0"/>
              </a:rPr>
              <a:t>a piercing scream]</a:t>
            </a:r>
            <a:r>
              <a:rPr lang="en-US" sz="2000" dirty="0">
                <a:latin typeface="Times New Roman" panose="02020603050405020304" pitchFamily="18" charset="0"/>
                <a:cs typeface="Times New Roman" panose="02020603050405020304" pitchFamily="18" charset="0"/>
              </a:rPr>
              <a:t>.</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(experiencer)                     (</a:t>
            </a:r>
            <a:r>
              <a:rPr lang="en-US" sz="2000" b="1" dirty="0">
                <a:latin typeface="Times New Roman" panose="02020603050405020304" pitchFamily="18" charset="0"/>
                <a:cs typeface="Times New Roman" panose="02020603050405020304" pitchFamily="18" charset="0"/>
              </a:rPr>
              <a:t>stimulus)</a:t>
            </a:r>
          </a:p>
          <a:p>
            <a:pPr algn="l">
              <a:lnSpc>
                <a:spcPct val="150000"/>
              </a:lnSpc>
              <a:spcBef>
                <a:spcPts val="0"/>
              </a:spcBef>
            </a:pPr>
            <a:endParaRPr lang="en-US" sz="2000" b="1"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Mary fears </a:t>
            </a:r>
            <a:r>
              <a:rPr lang="en-US" sz="2000" b="1" dirty="0">
                <a:latin typeface="Times New Roman" panose="02020603050405020304" pitchFamily="18" charset="0"/>
                <a:cs typeface="Times New Roman" panose="02020603050405020304" pitchFamily="18" charset="0"/>
              </a:rPr>
              <a:t>thunder</a:t>
            </a:r>
          </a:p>
          <a:p>
            <a:pPr algn="l">
              <a:lnSpc>
                <a:spcPct val="150000"/>
              </a:lnSpc>
              <a:spcBef>
                <a:spcPts val="0"/>
              </a:spcBef>
            </a:pPr>
            <a:endParaRPr lang="en-US" sz="20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37</a:t>
            </a:fld>
            <a:endParaRPr lang="en-IN"/>
          </a:p>
        </p:txBody>
      </p:sp>
    </p:spTree>
    <p:extLst>
      <p:ext uri="{BB962C8B-B14F-4D97-AF65-F5344CB8AC3E}">
        <p14:creationId xmlns:p14="http://schemas.microsoft.com/office/powerpoint/2010/main" val="30764387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PATH: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trajectory or pathway of a motion</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err="1">
                <a:latin typeface="Times New Roman" panose="02020603050405020304" pitchFamily="18" charset="0"/>
                <a:cs typeface="Times New Roman" panose="02020603050405020304" pitchFamily="18" charset="0"/>
              </a:rPr>
              <a:t>Eg.</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Water   </a:t>
            </a:r>
            <a:r>
              <a:rPr lang="en-US" sz="2000" b="1" dirty="0">
                <a:latin typeface="Times New Roman" panose="02020603050405020304" pitchFamily="18" charset="0"/>
                <a:cs typeface="Times New Roman" panose="02020603050405020304" pitchFamily="18" charset="0"/>
              </a:rPr>
              <a:t>flows</a:t>
            </a:r>
            <a:r>
              <a:rPr lang="en-US" sz="2000" dirty="0">
                <a:latin typeface="Times New Roman" panose="02020603050405020304" pitchFamily="18" charset="0"/>
                <a:cs typeface="Times New Roman" panose="02020603050405020304" pitchFamily="18" charset="0"/>
              </a:rPr>
              <a:t>    through the aqueduct</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theme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path)</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The bus </a:t>
            </a:r>
            <a:r>
              <a:rPr lang="en-US" sz="2000" b="1" dirty="0">
                <a:latin typeface="Times New Roman" panose="02020603050405020304" pitchFamily="18" charset="0"/>
                <a:cs typeface="Times New Roman" panose="02020603050405020304" pitchFamily="18" charset="0"/>
              </a:rPr>
              <a:t>goes</a:t>
            </a:r>
            <a:r>
              <a:rPr lang="en-US" sz="2000" dirty="0">
                <a:latin typeface="Times New Roman" panose="02020603050405020304" pitchFamily="18" charset="0"/>
                <a:cs typeface="Times New Roman" panose="02020603050405020304" pitchFamily="18" charset="0"/>
              </a:rPr>
              <a:t> through this route.</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38</a:t>
            </a:fld>
            <a:endParaRPr lang="en-IN"/>
          </a:p>
        </p:txBody>
      </p:sp>
    </p:spTree>
    <p:extLst>
      <p:ext uri="{BB962C8B-B14F-4D97-AF65-F5344CB8AC3E}">
        <p14:creationId xmlns:p14="http://schemas.microsoft.com/office/powerpoint/2010/main" val="11321932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ACCOMPANIMENT (OR COMITATIVE):</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entity which accompanies or is associated with the performance of an action.</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err="1">
                <a:latin typeface="Times New Roman" panose="02020603050405020304" pitchFamily="18" charset="0"/>
                <a:cs typeface="Times New Roman" panose="02020603050405020304" pitchFamily="18" charset="0"/>
              </a:rPr>
              <a:t>Eg.</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John went to the market </a:t>
            </a:r>
            <a:r>
              <a:rPr lang="en-US" sz="2000" b="1" dirty="0">
                <a:latin typeface="Times New Roman" panose="02020603050405020304" pitchFamily="18" charset="0"/>
                <a:cs typeface="Times New Roman" panose="02020603050405020304" pitchFamily="18" charset="0"/>
              </a:rPr>
              <a:t>with Mary</a:t>
            </a:r>
            <a:r>
              <a:rPr lang="en-US" sz="2000" dirty="0">
                <a:latin typeface="Times New Roman" panose="02020603050405020304" pitchFamily="18" charset="0"/>
                <a:cs typeface="Times New Roman" panose="02020603050405020304" pitchFamily="18" charset="0"/>
              </a:rPr>
              <a:t>.</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39</a:t>
            </a:fld>
            <a:endParaRPr lang="en-IN"/>
          </a:p>
        </p:txBody>
      </p:sp>
    </p:spTree>
    <p:extLst>
      <p:ext uri="{BB962C8B-B14F-4D97-AF65-F5344CB8AC3E}">
        <p14:creationId xmlns:p14="http://schemas.microsoft.com/office/powerpoint/2010/main" val="2401421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97366" cy="5183147"/>
          </a:xfrm>
        </p:spPr>
        <p:txBody>
          <a:bodyPr>
            <a:normAutofit/>
          </a:bodyPr>
          <a:lstStyle/>
          <a:p>
            <a:pPr algn="l"/>
            <a:r>
              <a:rPr lang="en-US" sz="2000" b="0" u="none" strike="noStrike" baseline="0" dirty="0">
                <a:latin typeface="Times New Roman" panose="02020603050405020304" pitchFamily="18" charset="0"/>
                <a:cs typeface="Times New Roman" panose="02020603050405020304" pitchFamily="18" charset="0"/>
              </a:rPr>
              <a:t>Depending on the types of sentence, the Phrase Structure Rules can be  (recap)</a:t>
            </a:r>
          </a:p>
          <a:p>
            <a:pPr algn="l"/>
            <a:r>
              <a:rPr lang="en-IN" sz="2000" b="0" i="0" u="none" strike="noStrike" baseline="0" dirty="0">
                <a:latin typeface="Times New Roman" panose="02020603050405020304" pitchFamily="18" charset="0"/>
                <a:cs typeface="Times New Roman" panose="02020603050405020304" pitchFamily="18" charset="0"/>
              </a:rPr>
              <a:t>    a) CP          (C) TP</a:t>
            </a:r>
          </a:p>
          <a:p>
            <a:pPr algn="l"/>
            <a:r>
              <a:rPr lang="en-IN" sz="2000" b="0" i="0" u="none" strike="noStrike" baseline="0" dirty="0">
                <a:latin typeface="Times New Roman" panose="02020603050405020304" pitchFamily="18" charset="0"/>
                <a:cs typeface="Times New Roman" panose="02020603050405020304" pitchFamily="18" charset="0"/>
              </a:rPr>
              <a:t>    b) TP         {NP /CP} (T) VP</a:t>
            </a:r>
          </a:p>
          <a:p>
            <a:pPr algn="l"/>
            <a:r>
              <a:rPr lang="en-IN" sz="2000" b="0" i="0" u="none" strike="noStrike" baseline="0" dirty="0">
                <a:latin typeface="Times New Roman" panose="02020603050405020304" pitchFamily="18" charset="0"/>
                <a:cs typeface="Times New Roman" panose="02020603050405020304" pitchFamily="18" charset="0"/>
              </a:rPr>
              <a:t>    c) VP          (</a:t>
            </a:r>
            <a:r>
              <a:rPr lang="en-IN" sz="2000" b="0" i="0" u="none" strike="noStrike" baseline="0" dirty="0" err="1">
                <a:latin typeface="Times New Roman" panose="02020603050405020304" pitchFamily="18" charset="0"/>
                <a:cs typeface="Times New Roman" panose="02020603050405020304" pitchFamily="18" charset="0"/>
              </a:rPr>
              <a:t>AdvP</a:t>
            </a:r>
            <a:r>
              <a:rPr lang="en-IN" sz="2000" b="0" i="0" u="none" strike="noStrike" baseline="0" dirty="0">
                <a:latin typeface="Times New Roman" panose="02020603050405020304" pitchFamily="18" charset="0"/>
                <a:cs typeface="Times New Roman" panose="02020603050405020304" pitchFamily="18" charset="0"/>
              </a:rPr>
              <a:t>+) V (NP) ({NP /CP}) (</a:t>
            </a:r>
            <a:r>
              <a:rPr lang="en-IN" sz="2000" b="0" i="0" u="none" strike="noStrike" baseline="0" dirty="0" err="1">
                <a:latin typeface="Times New Roman" panose="02020603050405020304" pitchFamily="18" charset="0"/>
                <a:cs typeface="Times New Roman" panose="02020603050405020304" pitchFamily="18" charset="0"/>
              </a:rPr>
              <a:t>AdvP</a:t>
            </a:r>
            <a:r>
              <a:rPr lang="en-IN" sz="2000" b="0" i="0" u="none" strike="noStrike" baseline="0" dirty="0">
                <a:latin typeface="Times New Roman" panose="02020603050405020304" pitchFamily="18" charset="0"/>
                <a:cs typeface="Times New Roman" panose="02020603050405020304" pitchFamily="18" charset="0"/>
              </a:rPr>
              <a:t>+) (PP+) (</a:t>
            </a:r>
            <a:r>
              <a:rPr lang="en-IN" sz="2000" b="0" i="0" u="none" strike="noStrike" baseline="0" dirty="0" err="1">
                <a:latin typeface="Times New Roman" panose="02020603050405020304" pitchFamily="18" charset="0"/>
                <a:cs typeface="Times New Roman" panose="02020603050405020304" pitchFamily="18" charset="0"/>
              </a:rPr>
              <a:t>AdvP</a:t>
            </a:r>
            <a:r>
              <a:rPr lang="en-IN" sz="2000" b="0" i="0" u="none" strike="noStrike" baseline="0" dirty="0">
                <a:latin typeface="Times New Roman" panose="02020603050405020304" pitchFamily="18" charset="0"/>
                <a:cs typeface="Times New Roman" panose="02020603050405020304" pitchFamily="18" charset="0"/>
              </a:rPr>
              <a:t>+)</a:t>
            </a:r>
          </a:p>
          <a:p>
            <a:pPr algn="l"/>
            <a:r>
              <a:rPr lang="en-IN" sz="2000" b="0" i="0" u="none" strike="noStrike" baseline="0" dirty="0">
                <a:latin typeface="Times New Roman" panose="02020603050405020304" pitchFamily="18" charset="0"/>
                <a:cs typeface="Times New Roman" panose="02020603050405020304" pitchFamily="18" charset="0"/>
              </a:rPr>
              <a:t>    d) NP         (D) (AdjP+) N (PP+) (CP)</a:t>
            </a:r>
          </a:p>
          <a:p>
            <a:pPr algn="l"/>
            <a:r>
              <a:rPr lang="en-IN" sz="2000" b="0" i="0" u="none" strike="noStrike" baseline="0" dirty="0">
                <a:latin typeface="Times New Roman" panose="02020603050405020304" pitchFamily="18" charset="0"/>
                <a:cs typeface="Times New Roman" panose="02020603050405020304" pitchFamily="18" charset="0"/>
              </a:rPr>
              <a:t>    e) PP           p (NP)</a:t>
            </a:r>
          </a:p>
          <a:p>
            <a:pPr algn="l"/>
            <a:r>
              <a:rPr lang="en-IN" sz="2000" b="0" i="0" u="none" strike="noStrike" baseline="0" dirty="0">
                <a:latin typeface="Times New Roman" panose="02020603050405020304" pitchFamily="18" charset="0"/>
                <a:cs typeface="Times New Roman" panose="02020603050405020304" pitchFamily="18" charset="0"/>
              </a:rPr>
              <a:t>    f) AdjP        (</a:t>
            </a:r>
            <a:r>
              <a:rPr lang="en-IN" sz="2000" b="0" i="0" u="none" strike="noStrike" baseline="0" dirty="0" err="1">
                <a:latin typeface="Times New Roman" panose="02020603050405020304" pitchFamily="18" charset="0"/>
                <a:cs typeface="Times New Roman" panose="02020603050405020304" pitchFamily="18" charset="0"/>
              </a:rPr>
              <a:t>AdvP</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Adj</a:t>
            </a:r>
            <a:endParaRPr lang="en-IN" sz="2000" b="0" i="0" u="none" strike="noStrike" baseline="0" dirty="0">
              <a:latin typeface="Times New Roman" panose="02020603050405020304" pitchFamily="18" charset="0"/>
              <a:cs typeface="Times New Roman" panose="02020603050405020304" pitchFamily="18" charset="0"/>
            </a:endParaRPr>
          </a:p>
          <a:p>
            <a:pPr algn="l"/>
            <a:r>
              <a:rPr lang="en-IN" sz="2000" b="0" i="0" u="none" strike="noStrike" baseline="0" dirty="0">
                <a:latin typeface="Times New Roman" panose="02020603050405020304" pitchFamily="18" charset="0"/>
                <a:cs typeface="Times New Roman" panose="02020603050405020304" pitchFamily="18" charset="0"/>
              </a:rPr>
              <a:t>    g) </a:t>
            </a:r>
            <a:r>
              <a:rPr lang="en-IN" sz="2000" b="0" i="0" u="none" strike="noStrike" baseline="0" dirty="0" err="1">
                <a:latin typeface="Times New Roman" panose="02020603050405020304" pitchFamily="18" charset="0"/>
                <a:cs typeface="Times New Roman" panose="02020603050405020304" pitchFamily="18" charset="0"/>
              </a:rPr>
              <a:t>AdvP</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AdvP</a:t>
            </a:r>
            <a:r>
              <a:rPr lang="en-IN" sz="2000" b="0" i="0" u="none" strike="noStrike" baseline="0" dirty="0">
                <a:latin typeface="Times New Roman" panose="02020603050405020304" pitchFamily="18" charset="0"/>
                <a:cs typeface="Times New Roman" panose="02020603050405020304" pitchFamily="18" charset="0"/>
              </a:rPr>
              <a:t>) Adv</a:t>
            </a:r>
          </a:p>
          <a:p>
            <a:pPr algn="l"/>
            <a:r>
              <a:rPr lang="pt-BR" sz="2000" b="0" i="0" u="none" strike="noStrike" baseline="0" dirty="0">
                <a:latin typeface="Times New Roman" panose="02020603050405020304" pitchFamily="18" charset="0"/>
                <a:cs typeface="Times New Roman" panose="02020603050405020304" pitchFamily="18" charset="0"/>
              </a:rPr>
              <a:t>    h) XP            XP conj XP</a:t>
            </a:r>
          </a:p>
          <a:p>
            <a:pPr algn="l"/>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i</a:t>
            </a:r>
            <a:r>
              <a:rPr lang="en-IN" sz="2000" b="0" i="0" u="none" strike="noStrike" baseline="0" dirty="0">
                <a:latin typeface="Times New Roman" panose="02020603050405020304" pitchFamily="18" charset="0"/>
                <a:cs typeface="Times New Roman" panose="02020603050405020304" pitchFamily="18" charset="0"/>
              </a:rPr>
              <a:t>) X               </a:t>
            </a:r>
            <a:r>
              <a:rPr lang="en-IN" sz="2000" b="0" i="0" u="none" strike="noStrike" baseline="0" dirty="0" err="1">
                <a:latin typeface="Times New Roman" panose="02020603050405020304" pitchFamily="18" charset="0"/>
                <a:cs typeface="Times New Roman" panose="02020603050405020304" pitchFamily="18" charset="0"/>
              </a:rPr>
              <a:t>X</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conj</a:t>
            </a:r>
            <a:r>
              <a:rPr lang="en-IN" sz="2000" b="0" i="0" u="none" strike="noStrike" baseline="0" dirty="0">
                <a:latin typeface="Times New Roman" panose="02020603050405020304" pitchFamily="18" charset="0"/>
                <a:cs typeface="Times New Roman" panose="02020603050405020304" pitchFamily="18" charset="0"/>
              </a:rPr>
              <a:t> X</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a:t>
            </a:fld>
            <a:endParaRPr lang="en-IN"/>
          </a:p>
        </p:txBody>
      </p:sp>
      <p:cxnSp>
        <p:nvCxnSpPr>
          <p:cNvPr id="2" name="Straight Arrow Connector 1">
            <a:extLst>
              <a:ext uri="{FF2B5EF4-FFF2-40B4-BE49-F238E27FC236}">
                <a16:creationId xmlns:a16="http://schemas.microsoft.com/office/drawing/2014/main" id="{D820EC82-5A3D-9802-29CE-8D64F23F4207}"/>
              </a:ext>
            </a:extLst>
          </p:cNvPr>
          <p:cNvCxnSpPr>
            <a:cxnSpLocks/>
          </p:cNvCxnSpPr>
          <p:nvPr/>
        </p:nvCxnSpPr>
        <p:spPr>
          <a:xfrm>
            <a:off x="2068285" y="1132113"/>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D0A4FA58-588D-723C-F421-509E29036FE2}"/>
              </a:ext>
            </a:extLst>
          </p:cNvPr>
          <p:cNvCxnSpPr>
            <a:cxnSpLocks/>
          </p:cNvCxnSpPr>
          <p:nvPr/>
        </p:nvCxnSpPr>
        <p:spPr>
          <a:xfrm>
            <a:off x="1948542" y="1523999"/>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F60380F5-F567-F5A2-C104-8AC33123BC12}"/>
              </a:ext>
            </a:extLst>
          </p:cNvPr>
          <p:cNvCxnSpPr>
            <a:cxnSpLocks/>
          </p:cNvCxnSpPr>
          <p:nvPr/>
        </p:nvCxnSpPr>
        <p:spPr>
          <a:xfrm>
            <a:off x="1937656" y="1937656"/>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82FBD1A5-68A9-5DA3-E206-4E3C6EEE6608}"/>
              </a:ext>
            </a:extLst>
          </p:cNvPr>
          <p:cNvCxnSpPr>
            <a:cxnSpLocks/>
          </p:cNvCxnSpPr>
          <p:nvPr/>
        </p:nvCxnSpPr>
        <p:spPr>
          <a:xfrm>
            <a:off x="1948542" y="2351313"/>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F43F8482-44AA-E078-F3AC-299C807A7D1A}"/>
              </a:ext>
            </a:extLst>
          </p:cNvPr>
          <p:cNvCxnSpPr>
            <a:cxnSpLocks/>
          </p:cNvCxnSpPr>
          <p:nvPr/>
        </p:nvCxnSpPr>
        <p:spPr>
          <a:xfrm>
            <a:off x="1937656" y="2743198"/>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F426210C-F21A-D343-FAC7-747E59CCDE03}"/>
              </a:ext>
            </a:extLst>
          </p:cNvPr>
          <p:cNvCxnSpPr>
            <a:cxnSpLocks/>
          </p:cNvCxnSpPr>
          <p:nvPr/>
        </p:nvCxnSpPr>
        <p:spPr>
          <a:xfrm>
            <a:off x="2068285" y="3156856"/>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4C59FF36-4E2B-AD93-BD7C-DF2824C07B69}"/>
              </a:ext>
            </a:extLst>
          </p:cNvPr>
          <p:cNvCxnSpPr>
            <a:cxnSpLocks/>
          </p:cNvCxnSpPr>
          <p:nvPr/>
        </p:nvCxnSpPr>
        <p:spPr>
          <a:xfrm>
            <a:off x="2220685" y="3548741"/>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E2039F5-0A44-544A-F512-9921B1CC775E}"/>
              </a:ext>
            </a:extLst>
          </p:cNvPr>
          <p:cNvCxnSpPr>
            <a:cxnSpLocks/>
          </p:cNvCxnSpPr>
          <p:nvPr/>
        </p:nvCxnSpPr>
        <p:spPr>
          <a:xfrm>
            <a:off x="2024743" y="3995056"/>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361889E0-BAFF-3077-5AA2-9EFA696AE3B8}"/>
              </a:ext>
            </a:extLst>
          </p:cNvPr>
          <p:cNvCxnSpPr>
            <a:cxnSpLocks/>
          </p:cNvCxnSpPr>
          <p:nvPr/>
        </p:nvCxnSpPr>
        <p:spPr>
          <a:xfrm>
            <a:off x="2035628" y="4365170"/>
            <a:ext cx="34834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03803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33286"/>
            <a:ext cx="11255828" cy="579142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Thematic grid, or theta grid</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kill: verb    </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John</a:t>
            </a:r>
            <a:r>
              <a:rPr lang="en-US" sz="2000" baseline="-25000" dirty="0">
                <a:latin typeface="Times New Roman" panose="02020603050405020304" pitchFamily="18" charset="0"/>
                <a:cs typeface="Times New Roman" panose="02020603050405020304" pitchFamily="18" charset="0"/>
              </a:rPr>
              <a:t> AGENT </a:t>
            </a:r>
            <a:r>
              <a:rPr lang="en-US" sz="2000" dirty="0">
                <a:latin typeface="Times New Roman" panose="02020603050405020304" pitchFamily="18" charset="0"/>
                <a:cs typeface="Times New Roman" panose="02020603050405020304" pitchFamily="18" charset="0"/>
              </a:rPr>
              <a:t>killed the bird </a:t>
            </a:r>
            <a:r>
              <a:rPr lang="en-US" sz="2000" baseline="-25000" dirty="0">
                <a:latin typeface="Times New Roman" panose="02020603050405020304" pitchFamily="18" charset="0"/>
                <a:cs typeface="Times New Roman" panose="02020603050405020304" pitchFamily="18" charset="0"/>
              </a:rPr>
              <a:t>PATIENT    </a:t>
            </a:r>
            <a:r>
              <a:rPr lang="en-US" sz="2000" dirty="0">
                <a:latin typeface="Times New Roman" panose="02020603050405020304" pitchFamily="18" charset="0"/>
                <a:cs typeface="Times New Roman" panose="02020603050405020304" pitchFamily="18" charset="0"/>
              </a:rPr>
              <a:t>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*John</a:t>
            </a:r>
            <a:r>
              <a:rPr lang="en-US" sz="2000" baseline="-25000" dirty="0">
                <a:latin typeface="Times New Roman" panose="02020603050405020304" pitchFamily="18" charset="0"/>
                <a:cs typeface="Times New Roman" panose="02020603050405020304" pitchFamily="18" charset="0"/>
              </a:rPr>
              <a:t> AGENT </a:t>
            </a:r>
            <a:r>
              <a:rPr lang="en-US" sz="2000" dirty="0">
                <a:latin typeface="Times New Roman" panose="02020603050405020304" pitchFamily="18" charset="0"/>
                <a:cs typeface="Times New Roman" panose="02020603050405020304" pitchFamily="18" charset="0"/>
              </a:rPr>
              <a:t>killed</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40</a:t>
            </a:fld>
            <a:endParaRPr lang="en-IN"/>
          </a:p>
        </p:txBody>
      </p:sp>
      <p:graphicFrame>
        <p:nvGraphicFramePr>
          <p:cNvPr id="2" name="Table 1">
            <a:extLst>
              <a:ext uri="{FF2B5EF4-FFF2-40B4-BE49-F238E27FC236}">
                <a16:creationId xmlns:a16="http://schemas.microsoft.com/office/drawing/2014/main" id="{375682C3-B5D9-2A4A-14B0-3AB1BAC4640C}"/>
              </a:ext>
            </a:extLst>
          </p:cNvPr>
          <p:cNvGraphicFramePr>
            <a:graphicFrameLocks noGrp="1"/>
          </p:cNvGraphicFramePr>
          <p:nvPr>
            <p:extLst>
              <p:ext uri="{D42A27DB-BD31-4B8C-83A1-F6EECF244321}">
                <p14:modId xmlns:p14="http://schemas.microsoft.com/office/powerpoint/2010/main" val="929860336"/>
              </p:ext>
            </p:extLst>
          </p:nvPr>
        </p:nvGraphicFramePr>
        <p:xfrm>
          <a:off x="5177971" y="1742923"/>
          <a:ext cx="3563257" cy="1097280"/>
        </p:xfrm>
        <a:graphic>
          <a:graphicData uri="http://schemas.openxmlformats.org/drawingml/2006/table">
            <a:tbl>
              <a:tblPr firstRow="1" bandRow="1">
                <a:tableStyleId>{5940675A-B579-460E-94D1-54222C63F5DA}</a:tableStyleId>
              </a:tblPr>
              <a:tblGrid>
                <a:gridCol w="1767114">
                  <a:extLst>
                    <a:ext uri="{9D8B030D-6E8A-4147-A177-3AD203B41FA5}">
                      <a16:colId xmlns:a16="http://schemas.microsoft.com/office/drawing/2014/main" val="3783191745"/>
                    </a:ext>
                  </a:extLst>
                </a:gridCol>
                <a:gridCol w="1796143">
                  <a:extLst>
                    <a:ext uri="{9D8B030D-6E8A-4147-A177-3AD203B41FA5}">
                      <a16:colId xmlns:a16="http://schemas.microsoft.com/office/drawing/2014/main" val="3414595584"/>
                    </a:ext>
                  </a:extLst>
                </a:gridCol>
              </a:tblGrid>
              <a:tr h="370840">
                <a:tc>
                  <a:txBody>
                    <a:bodyPr/>
                    <a:lstStyle/>
                    <a:p>
                      <a:r>
                        <a:rPr lang="en-US" sz="2000" dirty="0">
                          <a:latin typeface="Times New Roman" panose="02020603050405020304" pitchFamily="18" charset="0"/>
                          <a:cs typeface="Times New Roman" panose="02020603050405020304" pitchFamily="18" charset="0"/>
                        </a:rPr>
                        <a:t>Agent</a:t>
                      </a:r>
                    </a:p>
                    <a:p>
                      <a:r>
                        <a:rPr lang="en-US" sz="2000" dirty="0">
                          <a:latin typeface="Times New Roman" panose="02020603050405020304" pitchFamily="18" charset="0"/>
                          <a:cs typeface="Times New Roman" panose="02020603050405020304" pitchFamily="18" charset="0"/>
                        </a:rPr>
                        <a:t>NP</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Patient</a:t>
                      </a:r>
                    </a:p>
                    <a:p>
                      <a:r>
                        <a:rPr lang="en-US" sz="2000" dirty="0">
                          <a:latin typeface="Times New Roman" panose="02020603050405020304" pitchFamily="18" charset="0"/>
                          <a:cs typeface="Times New Roman" panose="02020603050405020304" pitchFamily="18" charset="0"/>
                        </a:rPr>
                        <a:t>NP</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57834552"/>
                  </a:ext>
                </a:extLst>
              </a:tr>
              <a:tr h="370840">
                <a:tc>
                  <a:txBody>
                    <a:bodyPr/>
                    <a:lstStyle/>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 j</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49955295"/>
                  </a:ext>
                </a:extLst>
              </a:tr>
            </a:tbl>
          </a:graphicData>
        </a:graphic>
      </p:graphicFrame>
    </p:spTree>
    <p:extLst>
      <p:ext uri="{BB962C8B-B14F-4D97-AF65-F5344CB8AC3E}">
        <p14:creationId xmlns:p14="http://schemas.microsoft.com/office/powerpoint/2010/main" val="15400387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33286"/>
            <a:ext cx="11255828" cy="5791427"/>
          </a:xfrm>
        </p:spPr>
        <p:txBody>
          <a:bodyPr>
            <a:normAutofit/>
          </a:bodyPr>
          <a:lstStyle/>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put: verb    </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Fred </a:t>
            </a:r>
            <a:r>
              <a:rPr lang="en-US" sz="2000" b="0" i="0" u="none" strike="noStrike" baseline="-25000" dirty="0">
                <a:latin typeface="Times New Roman" panose="02020603050405020304" pitchFamily="18" charset="0"/>
                <a:cs typeface="Times New Roman" panose="02020603050405020304" pitchFamily="18" charset="0"/>
              </a:rPr>
              <a:t>AGENT  </a:t>
            </a:r>
            <a:r>
              <a:rPr lang="en-US" sz="2000" b="0" i="0" u="none" strike="noStrike" baseline="0" dirty="0">
                <a:latin typeface="Times New Roman" panose="02020603050405020304" pitchFamily="18" charset="0"/>
                <a:cs typeface="Times New Roman" panose="02020603050405020304" pitchFamily="18" charset="0"/>
              </a:rPr>
              <a:t>put the glass </a:t>
            </a:r>
            <a:r>
              <a:rPr lang="en-US" sz="2000" b="0" i="0" u="none" strike="noStrike" baseline="-25000" dirty="0">
                <a:latin typeface="Times New Roman" panose="02020603050405020304" pitchFamily="18" charset="0"/>
                <a:cs typeface="Times New Roman" panose="02020603050405020304" pitchFamily="18" charset="0"/>
              </a:rPr>
              <a:t>THEME  </a:t>
            </a:r>
            <a:r>
              <a:rPr lang="en-US" sz="2000" b="0" i="0" u="none" strike="noStrike" baseline="0" dirty="0">
                <a:latin typeface="Times New Roman" panose="02020603050405020304" pitchFamily="18" charset="0"/>
                <a:cs typeface="Times New Roman" panose="02020603050405020304" pitchFamily="18" charset="0"/>
              </a:rPr>
              <a:t>on the table </a:t>
            </a:r>
            <a:r>
              <a:rPr lang="en-US" sz="2000" b="0" i="0" u="none" strike="noStrike" baseline="-25000" dirty="0">
                <a:latin typeface="Times New Roman" panose="02020603050405020304" pitchFamily="18" charset="0"/>
                <a:cs typeface="Times New Roman" panose="02020603050405020304" pitchFamily="18" charset="0"/>
              </a:rPr>
              <a:t>LOCATION</a:t>
            </a:r>
          </a:p>
          <a:p>
            <a:pPr algn="l">
              <a:lnSpc>
                <a:spcPct val="150000"/>
              </a:lnSpc>
              <a:spcBef>
                <a:spcPts val="0"/>
              </a:spcBef>
            </a:pPr>
            <a:r>
              <a:rPr lang="en-US" sz="2000" baseline="-25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 Fred </a:t>
            </a:r>
            <a:r>
              <a:rPr lang="en-US" sz="2000" b="0" i="0" u="none" strike="noStrike" baseline="-25000" dirty="0">
                <a:latin typeface="Times New Roman" panose="02020603050405020304" pitchFamily="18" charset="0"/>
                <a:cs typeface="Times New Roman" panose="02020603050405020304" pitchFamily="18" charset="0"/>
              </a:rPr>
              <a:t>AGENT  </a:t>
            </a:r>
            <a:r>
              <a:rPr lang="en-US" sz="2000" b="0" i="0" u="none" strike="noStrike" baseline="0" dirty="0">
                <a:latin typeface="Times New Roman" panose="02020603050405020304" pitchFamily="18" charset="0"/>
                <a:cs typeface="Times New Roman" panose="02020603050405020304" pitchFamily="18" charset="0"/>
              </a:rPr>
              <a:t>put the glass </a:t>
            </a:r>
            <a:r>
              <a:rPr lang="en-US" sz="2000" b="0" i="0" u="none" strike="noStrike" baseline="-25000" dirty="0">
                <a:latin typeface="Times New Roman" panose="02020603050405020304" pitchFamily="18" charset="0"/>
                <a:cs typeface="Times New Roman" panose="02020603050405020304" pitchFamily="18" charset="0"/>
              </a:rPr>
              <a:t>THEME</a:t>
            </a:r>
            <a:endParaRPr lang="en-US" sz="2000" baseline="-25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41</a:t>
            </a:fld>
            <a:endParaRPr lang="en-IN"/>
          </a:p>
        </p:txBody>
      </p:sp>
      <p:graphicFrame>
        <p:nvGraphicFramePr>
          <p:cNvPr id="6" name="Table 5">
            <a:extLst>
              <a:ext uri="{FF2B5EF4-FFF2-40B4-BE49-F238E27FC236}">
                <a16:creationId xmlns:a16="http://schemas.microsoft.com/office/drawing/2014/main" id="{1D3F516F-7CE6-59F4-6B5D-8FA0E8FAEF32}"/>
              </a:ext>
            </a:extLst>
          </p:cNvPr>
          <p:cNvGraphicFramePr>
            <a:graphicFrameLocks noGrp="1"/>
          </p:cNvGraphicFramePr>
          <p:nvPr>
            <p:extLst>
              <p:ext uri="{D42A27DB-BD31-4B8C-83A1-F6EECF244321}">
                <p14:modId xmlns:p14="http://schemas.microsoft.com/office/powerpoint/2010/main" val="3563056610"/>
              </p:ext>
            </p:extLst>
          </p:nvPr>
        </p:nvGraphicFramePr>
        <p:xfrm>
          <a:off x="3338285" y="1690819"/>
          <a:ext cx="3911600" cy="1097280"/>
        </p:xfrm>
        <a:graphic>
          <a:graphicData uri="http://schemas.openxmlformats.org/drawingml/2006/table">
            <a:tbl>
              <a:tblPr firstRow="1" bandRow="1">
                <a:tableStyleId>{5940675A-B579-460E-94D1-54222C63F5DA}</a:tableStyleId>
              </a:tblPr>
              <a:tblGrid>
                <a:gridCol w="1255486">
                  <a:extLst>
                    <a:ext uri="{9D8B030D-6E8A-4147-A177-3AD203B41FA5}">
                      <a16:colId xmlns:a16="http://schemas.microsoft.com/office/drawing/2014/main" val="2795840152"/>
                    </a:ext>
                  </a:extLst>
                </a:gridCol>
                <a:gridCol w="1295400">
                  <a:extLst>
                    <a:ext uri="{9D8B030D-6E8A-4147-A177-3AD203B41FA5}">
                      <a16:colId xmlns:a16="http://schemas.microsoft.com/office/drawing/2014/main" val="2360694276"/>
                    </a:ext>
                  </a:extLst>
                </a:gridCol>
                <a:gridCol w="1360714">
                  <a:extLst>
                    <a:ext uri="{9D8B030D-6E8A-4147-A177-3AD203B41FA5}">
                      <a16:colId xmlns:a16="http://schemas.microsoft.com/office/drawing/2014/main" val="259509965"/>
                    </a:ext>
                  </a:extLst>
                </a:gridCol>
              </a:tblGrid>
              <a:tr h="370840">
                <a:tc>
                  <a:txBody>
                    <a:bodyPr/>
                    <a:lstStyle/>
                    <a:p>
                      <a:r>
                        <a:rPr lang="en-US" sz="2000" dirty="0">
                          <a:latin typeface="Times New Roman" panose="02020603050405020304" pitchFamily="18" charset="0"/>
                          <a:cs typeface="Times New Roman" panose="02020603050405020304" pitchFamily="18" charset="0"/>
                        </a:rPr>
                        <a:t>Agent</a:t>
                      </a:r>
                    </a:p>
                    <a:p>
                      <a:r>
                        <a:rPr lang="en-US" sz="2000" dirty="0">
                          <a:latin typeface="Times New Roman" panose="02020603050405020304" pitchFamily="18" charset="0"/>
                          <a:cs typeface="Times New Roman" panose="02020603050405020304" pitchFamily="18" charset="0"/>
                        </a:rPr>
                        <a:t>NP</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Theme</a:t>
                      </a:r>
                    </a:p>
                    <a:p>
                      <a:r>
                        <a:rPr lang="en-US" sz="2000" dirty="0">
                          <a:latin typeface="Times New Roman" panose="02020603050405020304" pitchFamily="18" charset="0"/>
                          <a:cs typeface="Times New Roman" panose="02020603050405020304" pitchFamily="18" charset="0"/>
                        </a:rPr>
                        <a:t>NP</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Location</a:t>
                      </a:r>
                    </a:p>
                    <a:p>
                      <a:r>
                        <a:rPr lang="en-US" sz="2000" dirty="0">
                          <a:latin typeface="Times New Roman" panose="02020603050405020304" pitchFamily="18" charset="0"/>
                          <a:cs typeface="Times New Roman" panose="02020603050405020304" pitchFamily="18" charset="0"/>
                        </a:rPr>
                        <a:t>NP</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48079918"/>
                  </a:ext>
                </a:extLst>
              </a:tr>
              <a:tr h="370840">
                <a:tc>
                  <a:txBody>
                    <a:bodyPr/>
                    <a:lstStyle/>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 j</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 k</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4443451"/>
                  </a:ext>
                </a:extLst>
              </a:tr>
            </a:tbl>
          </a:graphicData>
        </a:graphic>
      </p:graphicFrame>
    </p:spTree>
    <p:extLst>
      <p:ext uri="{BB962C8B-B14F-4D97-AF65-F5344CB8AC3E}">
        <p14:creationId xmlns:p14="http://schemas.microsoft.com/office/powerpoint/2010/main" val="32905070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33286"/>
            <a:ext cx="11255828" cy="5791427"/>
          </a:xfrm>
        </p:spPr>
        <p:txBody>
          <a:bodyPr>
            <a:normAutofit/>
          </a:bodyPr>
          <a:lstStyle/>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give: verb    </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Fred </a:t>
            </a:r>
            <a:r>
              <a:rPr lang="en-US" sz="2000" b="0" i="0" u="none" strike="noStrike" baseline="-25000" dirty="0">
                <a:latin typeface="Times New Roman" panose="02020603050405020304" pitchFamily="18" charset="0"/>
                <a:cs typeface="Times New Roman" panose="02020603050405020304" pitchFamily="18" charset="0"/>
              </a:rPr>
              <a:t>AGENT  </a:t>
            </a:r>
            <a:r>
              <a:rPr lang="en-US" sz="2000" dirty="0">
                <a:latin typeface="Times New Roman" panose="02020603050405020304" pitchFamily="18" charset="0"/>
                <a:cs typeface="Times New Roman" panose="02020603050405020304" pitchFamily="18" charset="0"/>
              </a:rPr>
              <a:t>gave the book </a:t>
            </a:r>
            <a:r>
              <a:rPr lang="en-US" sz="2000" b="0" i="0" u="none" strike="noStrike" baseline="-25000" dirty="0">
                <a:latin typeface="Times New Roman" panose="02020603050405020304" pitchFamily="18" charset="0"/>
                <a:cs typeface="Times New Roman" panose="02020603050405020304" pitchFamily="18" charset="0"/>
              </a:rPr>
              <a:t>THEME  </a:t>
            </a:r>
            <a:r>
              <a:rPr lang="en-US" sz="2000" dirty="0">
                <a:latin typeface="Times New Roman" panose="02020603050405020304" pitchFamily="18" charset="0"/>
                <a:cs typeface="Times New Roman" panose="02020603050405020304" pitchFamily="18" charset="0"/>
              </a:rPr>
              <a:t>to Mary</a:t>
            </a:r>
            <a:r>
              <a:rPr lang="en-US"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25000" dirty="0">
                <a:latin typeface="Times New Roman" panose="02020603050405020304" pitchFamily="18" charset="0"/>
                <a:cs typeface="Times New Roman" panose="02020603050405020304" pitchFamily="18" charset="0"/>
              </a:rPr>
              <a:t>RECIPIENT</a:t>
            </a:r>
          </a:p>
          <a:p>
            <a:pPr algn="l">
              <a:lnSpc>
                <a:spcPct val="150000"/>
              </a:lnSpc>
              <a:spcBef>
                <a:spcPts val="0"/>
              </a:spcBef>
            </a:pPr>
            <a:r>
              <a:rPr lang="en-US" sz="2000" baseline="-25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baseline="-25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 Fred </a:t>
            </a:r>
            <a:r>
              <a:rPr lang="en-US" sz="2000" b="0" i="0" u="none" strike="noStrike" baseline="-25000" dirty="0">
                <a:latin typeface="Times New Roman" panose="02020603050405020304" pitchFamily="18" charset="0"/>
                <a:cs typeface="Times New Roman" panose="02020603050405020304" pitchFamily="18" charset="0"/>
              </a:rPr>
              <a:t>AGENT  </a:t>
            </a:r>
            <a:r>
              <a:rPr lang="en-US" sz="2000" dirty="0">
                <a:latin typeface="Times New Roman" panose="02020603050405020304" pitchFamily="18" charset="0"/>
                <a:cs typeface="Times New Roman" panose="02020603050405020304" pitchFamily="18" charset="0"/>
              </a:rPr>
              <a:t>gave the book</a:t>
            </a:r>
            <a:endParaRPr lang="en-US" sz="2000" baseline="-25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42</a:t>
            </a:fld>
            <a:endParaRPr lang="en-IN"/>
          </a:p>
        </p:txBody>
      </p:sp>
      <p:graphicFrame>
        <p:nvGraphicFramePr>
          <p:cNvPr id="6" name="Table 5">
            <a:extLst>
              <a:ext uri="{FF2B5EF4-FFF2-40B4-BE49-F238E27FC236}">
                <a16:creationId xmlns:a16="http://schemas.microsoft.com/office/drawing/2014/main" id="{1D3F516F-7CE6-59F4-6B5D-8FA0E8FAEF32}"/>
              </a:ext>
            </a:extLst>
          </p:cNvPr>
          <p:cNvGraphicFramePr>
            <a:graphicFrameLocks noGrp="1"/>
          </p:cNvGraphicFramePr>
          <p:nvPr>
            <p:extLst>
              <p:ext uri="{D42A27DB-BD31-4B8C-83A1-F6EECF244321}">
                <p14:modId xmlns:p14="http://schemas.microsoft.com/office/powerpoint/2010/main" val="260978174"/>
              </p:ext>
            </p:extLst>
          </p:nvPr>
        </p:nvGraphicFramePr>
        <p:xfrm>
          <a:off x="3338285" y="1690819"/>
          <a:ext cx="3911600" cy="792480"/>
        </p:xfrm>
        <a:graphic>
          <a:graphicData uri="http://schemas.openxmlformats.org/drawingml/2006/table">
            <a:tbl>
              <a:tblPr firstRow="1" bandRow="1">
                <a:tableStyleId>{5940675A-B579-460E-94D1-54222C63F5DA}</a:tableStyleId>
              </a:tblPr>
              <a:tblGrid>
                <a:gridCol w="1255486">
                  <a:extLst>
                    <a:ext uri="{9D8B030D-6E8A-4147-A177-3AD203B41FA5}">
                      <a16:colId xmlns:a16="http://schemas.microsoft.com/office/drawing/2014/main" val="2795840152"/>
                    </a:ext>
                  </a:extLst>
                </a:gridCol>
                <a:gridCol w="1295400">
                  <a:extLst>
                    <a:ext uri="{9D8B030D-6E8A-4147-A177-3AD203B41FA5}">
                      <a16:colId xmlns:a16="http://schemas.microsoft.com/office/drawing/2014/main" val="2360694276"/>
                    </a:ext>
                  </a:extLst>
                </a:gridCol>
                <a:gridCol w="1360714">
                  <a:extLst>
                    <a:ext uri="{9D8B030D-6E8A-4147-A177-3AD203B41FA5}">
                      <a16:colId xmlns:a16="http://schemas.microsoft.com/office/drawing/2014/main" val="259509965"/>
                    </a:ext>
                  </a:extLst>
                </a:gridCol>
              </a:tblGrid>
              <a:tr h="370840">
                <a:tc>
                  <a:txBody>
                    <a:bodyPr/>
                    <a:lstStyle/>
                    <a:p>
                      <a:r>
                        <a:rPr lang="en-US" sz="2000" dirty="0">
                          <a:latin typeface="Times New Roman" panose="02020603050405020304" pitchFamily="18" charset="0"/>
                          <a:cs typeface="Times New Roman" panose="02020603050405020304" pitchFamily="18" charset="0"/>
                        </a:rPr>
                        <a:t>Agent</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Theme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Recipient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48079918"/>
                  </a:ext>
                </a:extLst>
              </a:tr>
              <a:tr h="370840">
                <a:tc>
                  <a:txBody>
                    <a:bodyPr/>
                    <a:lstStyle/>
                    <a:p>
                      <a:r>
                        <a:rPr lang="en-US" sz="2000" dirty="0">
                          <a:latin typeface="Times New Roman" panose="02020603050405020304" pitchFamily="18" charset="0"/>
                          <a:cs typeface="Times New Roman" panose="02020603050405020304" pitchFamily="18" charset="0"/>
                        </a:rPr>
                        <a:t>NP </a:t>
                      </a:r>
                      <a:r>
                        <a:rPr lang="en-US" sz="2000" dirty="0" err="1">
                          <a:latin typeface="Times New Roman" panose="02020603050405020304" pitchFamily="18" charset="0"/>
                          <a:cs typeface="Times New Roman" panose="02020603050405020304" pitchFamily="18" charset="0"/>
                        </a:rPr>
                        <a:t>i</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NP j</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NP k</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4443451"/>
                  </a:ext>
                </a:extLst>
              </a:tr>
            </a:tbl>
          </a:graphicData>
        </a:graphic>
      </p:graphicFrame>
    </p:spTree>
    <p:extLst>
      <p:ext uri="{BB962C8B-B14F-4D97-AF65-F5344CB8AC3E}">
        <p14:creationId xmlns:p14="http://schemas.microsoft.com/office/powerpoint/2010/main" val="31502275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43</a:t>
            </a:fld>
            <a:endParaRPr lang="en-IN"/>
          </a:p>
        </p:txBody>
      </p:sp>
    </p:spTree>
    <p:extLst>
      <p:ext uri="{BB962C8B-B14F-4D97-AF65-F5344CB8AC3E}">
        <p14:creationId xmlns:p14="http://schemas.microsoft.com/office/powerpoint/2010/main" val="41276164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algn="l">
              <a:lnSpc>
                <a:spcPct val="110000"/>
              </a:lnSpc>
              <a:spcBef>
                <a:spcPts val="0"/>
              </a:spcBef>
            </a:pPr>
            <a:r>
              <a:rPr lang="en-US" sz="2000" dirty="0">
                <a:latin typeface="Times New Roman" panose="02020603050405020304" pitchFamily="18" charset="0"/>
                <a:cs typeface="Times New Roman" panose="02020603050405020304" pitchFamily="18" charset="0"/>
              </a:rPr>
              <a:t>Sentence examples for semantic roles</a:t>
            </a:r>
          </a:p>
          <a:p>
            <a:pPr algn="l">
              <a:lnSpc>
                <a:spcPct val="110000"/>
              </a:lnSpc>
              <a:spcBef>
                <a:spcPts val="0"/>
              </a:spcBef>
            </a:pPr>
            <a:r>
              <a:rPr lang="en-US" sz="2000" b="1" i="0" u="none" strike="noStrike" baseline="0" dirty="0">
                <a:latin typeface="Times New Roman" panose="02020603050405020304" pitchFamily="18" charset="0"/>
                <a:cs typeface="Times New Roman" panose="02020603050405020304" pitchFamily="18" charset="0"/>
              </a:rPr>
              <a:t>     a. </a:t>
            </a:r>
            <a:r>
              <a:rPr lang="en-US" sz="2000" b="1" i="1" u="none" strike="noStrike" baseline="0" dirty="0">
                <a:latin typeface="Times New Roman" panose="02020603050405020304" pitchFamily="18" charset="0"/>
                <a:cs typeface="Times New Roman" panose="02020603050405020304" pitchFamily="18" charset="0"/>
              </a:rPr>
              <a:t>John 		gave 		Mary 		a bouquet of roses</a:t>
            </a:r>
            <a:r>
              <a:rPr lang="en-US" sz="2000" b="1" i="0" u="none" strike="noStrike" baseline="0" dirty="0">
                <a:latin typeface="Times New Roman" panose="02020603050405020304" pitchFamily="18" charset="0"/>
                <a:cs typeface="Times New Roman" panose="02020603050405020304" pitchFamily="18" charset="0"/>
              </a:rPr>
              <a:t>.</a:t>
            </a:r>
          </a:p>
          <a:p>
            <a:pPr algn="l">
              <a:lnSpc>
                <a:spcPct val="11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agent 				recipient 	theme</a:t>
            </a:r>
          </a:p>
          <a:p>
            <a:pPr algn="l">
              <a:lnSpc>
                <a:spcPct val="110000"/>
              </a:lnSpc>
              <a:spcBef>
                <a:spcPts val="0"/>
              </a:spcBef>
            </a:pPr>
            <a:r>
              <a:rPr lang="en-US" sz="2000" b="1" i="0" u="none" strike="noStrike" baseline="0" dirty="0">
                <a:latin typeface="Times New Roman" panose="02020603050405020304" pitchFamily="18" charset="0"/>
                <a:cs typeface="Times New Roman" panose="02020603050405020304" pitchFamily="18" charset="0"/>
              </a:rPr>
              <a:t>     b. </a:t>
            </a:r>
            <a:r>
              <a:rPr lang="en-US" sz="2000" b="1" i="1" u="none" strike="noStrike" baseline="0" dirty="0">
                <a:latin typeface="Times New Roman" panose="02020603050405020304" pitchFamily="18" charset="0"/>
                <a:cs typeface="Times New Roman" panose="02020603050405020304" pitchFamily="18" charset="0"/>
              </a:rPr>
              <a:t>John 		baked 		Mary 		a chocolate cake.</a:t>
            </a:r>
          </a:p>
          <a:p>
            <a:pPr algn="l">
              <a:lnSpc>
                <a:spcPct val="110000"/>
              </a:lnSpc>
              <a:spcBef>
                <a:spcPts val="0"/>
              </a:spcBef>
            </a:pPr>
            <a:r>
              <a:rPr lang="en-IN" sz="200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agent 				beneficiary 	patient</a:t>
            </a:r>
          </a:p>
          <a:p>
            <a:pPr algn="l">
              <a:lnSpc>
                <a:spcPct val="11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a:t>
            </a:r>
            <a:r>
              <a:rPr lang="en-US" sz="2000" b="1" i="0" u="none" strike="noStrike" baseline="0" dirty="0">
                <a:latin typeface="Times New Roman" panose="02020603050405020304" pitchFamily="18" charset="0"/>
                <a:cs typeface="Times New Roman" panose="02020603050405020304" pitchFamily="18" charset="0"/>
              </a:rPr>
              <a:t>c. </a:t>
            </a:r>
            <a:r>
              <a:rPr lang="en-US" sz="2000" b="1" i="1" u="none" strike="noStrike" baseline="0" dirty="0">
                <a:latin typeface="Times New Roman" panose="02020603050405020304" pitchFamily="18" charset="0"/>
                <a:cs typeface="Times New Roman" panose="02020603050405020304" pitchFamily="18" charset="0"/>
              </a:rPr>
              <a:t>John 		opened		 the lock 	with a key.</a:t>
            </a:r>
          </a:p>
          <a:p>
            <a:pPr algn="l">
              <a:lnSpc>
                <a:spcPct val="11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agent 				patient 		instrument</a:t>
            </a:r>
          </a:p>
          <a:p>
            <a:pPr algn="l">
              <a:lnSpc>
                <a:spcPct val="110000"/>
              </a:lnSpc>
              <a:spcBef>
                <a:spcPts val="0"/>
              </a:spcBef>
            </a:pPr>
            <a:r>
              <a:rPr lang="en-US" sz="2000" b="1" i="0" u="none" strike="noStrike" baseline="0" dirty="0">
                <a:latin typeface="Times New Roman" panose="02020603050405020304" pitchFamily="18" charset="0"/>
                <a:cs typeface="Times New Roman" panose="02020603050405020304" pitchFamily="18" charset="0"/>
              </a:rPr>
              <a:t>     d. </a:t>
            </a:r>
            <a:r>
              <a:rPr lang="en-US" sz="2000" b="1" i="1" u="none" strike="noStrike" baseline="0" dirty="0">
                <a:latin typeface="Times New Roman" panose="02020603050405020304" pitchFamily="18" charset="0"/>
                <a:cs typeface="Times New Roman" panose="02020603050405020304" pitchFamily="18" charset="0"/>
              </a:rPr>
              <a:t>The key 		opened		 the lock.</a:t>
            </a:r>
          </a:p>
          <a:p>
            <a:pPr algn="l">
              <a:lnSpc>
                <a:spcPct val="110000"/>
              </a:lnSpc>
              <a:spcBef>
                <a:spcPts val="0"/>
              </a:spcBef>
            </a:pPr>
            <a:r>
              <a:rPr lang="en-IN" sz="200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instrument 				patient</a:t>
            </a:r>
          </a:p>
          <a:p>
            <a:pPr algn="l">
              <a:lnSpc>
                <a:spcPct val="11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a:t>
            </a:r>
            <a:r>
              <a:rPr lang="en-US" sz="2000" b="1" i="0" u="none" strike="noStrike" baseline="0" dirty="0">
                <a:latin typeface="Times New Roman" panose="02020603050405020304" pitchFamily="18" charset="0"/>
                <a:cs typeface="Times New Roman" panose="02020603050405020304" pitchFamily="18" charset="0"/>
              </a:rPr>
              <a:t>e. </a:t>
            </a:r>
            <a:r>
              <a:rPr lang="en-US" sz="2000" b="1" i="1" u="none" strike="noStrike" baseline="0" dirty="0">
                <a:latin typeface="Times New Roman" panose="02020603050405020304" pitchFamily="18" charset="0"/>
                <a:cs typeface="Times New Roman" panose="02020603050405020304" pitchFamily="18" charset="0"/>
              </a:rPr>
              <a:t>Sherlock Holmes	 heard 		a piercing scream.</a:t>
            </a:r>
          </a:p>
          <a:p>
            <a:pPr algn="l">
              <a:lnSpc>
                <a:spcPct val="110000"/>
              </a:lnSpc>
              <a:spcBef>
                <a:spcPts val="0"/>
              </a:spcBef>
            </a:pPr>
            <a:r>
              <a:rPr lang="en-IN" sz="200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experiencer			 	stimulus</a:t>
            </a:r>
            <a:endParaRPr lang="en-US" sz="2000" dirty="0">
              <a:latin typeface="Times New Roman" panose="02020603050405020304" pitchFamily="18" charset="0"/>
              <a:cs typeface="Times New Roman" panose="02020603050405020304" pitchFamily="18" charset="0"/>
            </a:endParaRPr>
          </a:p>
          <a:p>
            <a:pPr algn="l">
              <a:lnSpc>
                <a:spcPct val="110000"/>
              </a:lnSpc>
              <a:spcBef>
                <a:spcPts val="0"/>
              </a:spcBef>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 Little Jack Horner 	sat 		in the corner.</a:t>
            </a:r>
          </a:p>
          <a:p>
            <a:pPr algn="l">
              <a:lnSpc>
                <a:spcPct val="110000"/>
              </a:lnSpc>
              <a:spcBef>
                <a:spcPts val="0"/>
              </a:spcBef>
            </a:pPr>
            <a:r>
              <a:rPr lang="en-US" sz="2000" dirty="0">
                <a:latin typeface="Times New Roman" panose="02020603050405020304" pitchFamily="18" charset="0"/>
                <a:cs typeface="Times New Roman" panose="02020603050405020304" pitchFamily="18" charset="0"/>
              </a:rPr>
              <a:t>          agent/theme 			location</a:t>
            </a:r>
          </a:p>
          <a:p>
            <a:pPr algn="l">
              <a:lnSpc>
                <a:spcPct val="110000"/>
              </a:lnSpc>
              <a:spcBef>
                <a:spcPts val="0"/>
              </a:spcBef>
            </a:pPr>
            <a:r>
              <a:rPr lang="en-US" sz="2000" b="1" dirty="0">
                <a:latin typeface="Times New Roman" panose="02020603050405020304" pitchFamily="18" charset="0"/>
                <a:cs typeface="Times New Roman" panose="02020603050405020304" pitchFamily="18" charset="0"/>
              </a:rPr>
              <a:t>     g. Water 		flows		 through the aqueduct</a:t>
            </a:r>
          </a:p>
          <a:p>
            <a:pPr algn="l">
              <a:lnSpc>
                <a:spcPct val="110000"/>
              </a:lnSpc>
              <a:spcBef>
                <a:spcPts val="0"/>
              </a:spcBef>
            </a:pPr>
            <a:r>
              <a:rPr lang="en-US" sz="2000" dirty="0">
                <a:latin typeface="Times New Roman" panose="02020603050405020304" pitchFamily="18" charset="0"/>
                <a:cs typeface="Times New Roman" panose="02020603050405020304" pitchFamily="18" charset="0"/>
              </a:rPr>
              <a:t>            theme 		path</a:t>
            </a:r>
          </a:p>
          <a:p>
            <a:pPr algn="l">
              <a:lnSpc>
                <a:spcPct val="110000"/>
              </a:lnSpc>
              <a:spcBef>
                <a:spcPts val="0"/>
              </a:spcBef>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from mountain reservoirs 		to the city of San Francisco.</a:t>
            </a:r>
          </a:p>
          <a:p>
            <a:pPr algn="l">
              <a:lnSpc>
                <a:spcPct val="110000"/>
              </a:lnSpc>
              <a:spcBef>
                <a:spcPts val="0"/>
              </a:spcBef>
            </a:pPr>
            <a:r>
              <a:rPr lang="en-US" sz="2000" dirty="0">
                <a:latin typeface="Times New Roman" panose="02020603050405020304" pitchFamily="18" charset="0"/>
                <a:cs typeface="Times New Roman" panose="02020603050405020304" pitchFamily="18" charset="0"/>
              </a:rPr>
              <a:t>              source 				goal</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44</a:t>
            </a:fld>
            <a:endParaRPr lang="en-IN"/>
          </a:p>
        </p:txBody>
      </p:sp>
    </p:spTree>
    <p:extLst>
      <p:ext uri="{BB962C8B-B14F-4D97-AF65-F5344CB8AC3E}">
        <p14:creationId xmlns:p14="http://schemas.microsoft.com/office/powerpoint/2010/main" val="32982464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Grammatical Relations</a:t>
            </a: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Subjects and objects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terms “</a:t>
            </a:r>
            <a:r>
              <a:rPr lang="en-US" sz="2000" b="1" dirty="0">
                <a:latin typeface="Times New Roman" panose="02020603050405020304" pitchFamily="18" charset="0"/>
                <a:cs typeface="Times New Roman" panose="02020603050405020304" pitchFamily="18" charset="0"/>
              </a:rPr>
              <a:t>subject</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object</a:t>
            </a:r>
            <a:r>
              <a:rPr lang="en-US" sz="2000" dirty="0">
                <a:latin typeface="Times New Roman" panose="02020603050405020304" pitchFamily="18" charset="0"/>
                <a:cs typeface="Times New Roman" panose="02020603050405020304" pitchFamily="18" charset="0"/>
              </a:rPr>
              <a:t>” are very familiar, but it may be helpful to clarify what they actually mean.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know that the </a:t>
            </a:r>
            <a:r>
              <a:rPr lang="en-US" sz="2000" b="1" dirty="0">
                <a:latin typeface="Times New Roman" panose="02020603050405020304" pitchFamily="18" charset="0"/>
                <a:cs typeface="Times New Roman" panose="02020603050405020304" pitchFamily="18" charset="0"/>
              </a:rPr>
              <a:t>subject</a:t>
            </a:r>
            <a:r>
              <a:rPr lang="en-US" sz="2000" dirty="0">
                <a:latin typeface="Times New Roman" panose="02020603050405020304" pitchFamily="18" charset="0"/>
                <a:cs typeface="Times New Roman" panose="02020603050405020304" pitchFamily="18" charset="0"/>
              </a:rPr>
              <a:t> of a sentence is the </a:t>
            </a:r>
            <a:r>
              <a:rPr lang="en-US" sz="2000" i="1" dirty="0">
                <a:latin typeface="Times New Roman" panose="02020603050405020304" pitchFamily="18" charset="0"/>
                <a:cs typeface="Times New Roman" panose="02020603050405020304" pitchFamily="18" charset="0"/>
              </a:rPr>
              <a:t>doer of the action</a:t>
            </a:r>
            <a:r>
              <a:rPr lang="en-US" sz="2000" dirty="0">
                <a:latin typeface="Times New Roman" panose="02020603050405020304" pitchFamily="18" charset="0"/>
                <a:cs typeface="Times New Roman" panose="02020603050405020304" pitchFamily="18" charset="0"/>
              </a:rPr>
              <a:t>, while the </a:t>
            </a:r>
            <a:r>
              <a:rPr lang="en-US" sz="2000" b="1" dirty="0">
                <a:latin typeface="Times New Roman" panose="02020603050405020304" pitchFamily="18" charset="0"/>
                <a:cs typeface="Times New Roman" panose="02020603050405020304" pitchFamily="18" charset="0"/>
              </a:rPr>
              <a:t>object</a:t>
            </a:r>
            <a:r>
              <a:rPr lang="en-US" sz="2000" dirty="0">
                <a:latin typeface="Times New Roman" panose="02020603050405020304" pitchFamily="18" charset="0"/>
                <a:cs typeface="Times New Roman" panose="02020603050405020304" pitchFamily="18" charset="0"/>
              </a:rPr>
              <a:t> is the </a:t>
            </a:r>
            <a:r>
              <a:rPr lang="en-US" sz="2000" i="1" dirty="0">
                <a:latin typeface="Times New Roman" panose="02020603050405020304" pitchFamily="18" charset="0"/>
                <a:cs typeface="Times New Roman" panose="02020603050405020304" pitchFamily="18" charset="0"/>
              </a:rPr>
              <a:t>person or thing acted upon by the doer</a:t>
            </a:r>
            <a:r>
              <a:rPr lang="en-US" sz="2000" dirty="0">
                <a:latin typeface="Times New Roman" panose="02020603050405020304" pitchFamily="18" charset="0"/>
                <a:cs typeface="Times New Roman" panose="02020603050405020304" pitchFamily="18" charset="0"/>
              </a:rPr>
              <a:t>. This definition seems to work for sentences like (1a,b), but is clearly wrong in examples like (1c,d):</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(1)  a. Mary slapped John.</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b. A dog bit John.</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c. John was bitten by a dog.</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d. John underwent major heart surgery.</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45</a:t>
            </a:fld>
            <a:endParaRPr lang="en-IN"/>
          </a:p>
        </p:txBody>
      </p:sp>
    </p:spTree>
    <p:extLst>
      <p:ext uri="{BB962C8B-B14F-4D97-AF65-F5344CB8AC3E}">
        <p14:creationId xmlns:p14="http://schemas.microsoft.com/office/powerpoint/2010/main" val="7418168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marL="342900" indent="-342900" algn="l">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Phrases like “the doer of the action” or “the person or thing acted upon” identify particular semantic </a:t>
            </a:r>
            <a:r>
              <a:rPr lang="en-US" sz="2000" b="0" i="0" u="none" strike="noStrike" baseline="0" dirty="0">
                <a:latin typeface="Times New Roman" panose="02020603050405020304" pitchFamily="18" charset="0"/>
                <a:cs typeface="Times New Roman" panose="02020603050405020304" pitchFamily="18" charset="0"/>
              </a:rPr>
              <a:t>roles, namely </a:t>
            </a:r>
            <a:r>
              <a:rPr lang="en-US" sz="2000" b="1" i="0" u="none" strike="noStrike" baseline="0" dirty="0">
                <a:latin typeface="Times New Roman" panose="02020603050405020304" pitchFamily="18" charset="0"/>
                <a:cs typeface="Times New Roman" panose="02020603050405020304" pitchFamily="18" charset="0"/>
              </a:rPr>
              <a:t>agent</a:t>
            </a:r>
            <a:r>
              <a:rPr lang="en-US" sz="2000" b="0" i="0" u="none" strike="noStrike" baseline="0" dirty="0">
                <a:latin typeface="Times New Roman" panose="02020603050405020304" pitchFamily="18" charset="0"/>
                <a:cs typeface="Times New Roman" panose="02020603050405020304" pitchFamily="18" charset="0"/>
              </a:rPr>
              <a:t> and </a:t>
            </a:r>
            <a:r>
              <a:rPr lang="en-US" sz="2000" b="1" i="0" u="none" strike="noStrike" baseline="0" dirty="0">
                <a:latin typeface="Times New Roman" panose="02020603050405020304" pitchFamily="18" charset="0"/>
                <a:cs typeface="Times New Roman" panose="02020603050405020304" pitchFamily="18" charset="0"/>
              </a:rPr>
              <a:t>patient</a:t>
            </a:r>
            <a:r>
              <a:rPr lang="en-US" sz="2000" b="0" i="0" u="none" strike="noStrike" baseline="0" dirty="0">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But, as we can see in example (1), the </a:t>
            </a:r>
            <a:r>
              <a:rPr lang="en-US" sz="2000" b="0" i="1" u="none" strike="noStrike" baseline="0" dirty="0">
                <a:latin typeface="Times New Roman" panose="02020603050405020304" pitchFamily="18" charset="0"/>
                <a:cs typeface="Times New Roman" panose="02020603050405020304" pitchFamily="18" charset="0"/>
              </a:rPr>
              <a:t>subject is not always an agent</a:t>
            </a:r>
            <a:r>
              <a:rPr lang="en-US" sz="2000" b="0" i="0" u="none" strike="noStrike" baseline="0" dirty="0">
                <a:latin typeface="Times New Roman" panose="02020603050405020304" pitchFamily="18" charset="0"/>
                <a:cs typeface="Times New Roman" panose="02020603050405020304" pitchFamily="18" charset="0"/>
              </a:rPr>
              <a:t>, and </a:t>
            </a:r>
            <a:r>
              <a:rPr lang="en-US" sz="2000" b="0" i="1" u="none" strike="noStrike" baseline="0" dirty="0">
                <a:latin typeface="Times New Roman" panose="02020603050405020304" pitchFamily="18" charset="0"/>
                <a:cs typeface="Times New Roman" panose="02020603050405020304" pitchFamily="18" charset="0"/>
              </a:rPr>
              <a:t>the patient is not always an object</a:t>
            </a:r>
            <a:r>
              <a:rPr lang="en-US" sz="2000" b="0" i="0" u="none" strike="noStrike" baseline="0" dirty="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John is “acted upon” in all four of these sentences; but the word </a:t>
            </a:r>
            <a:r>
              <a:rPr lang="en-US" sz="2000" b="1" u="none" strike="noStrike" baseline="0" dirty="0">
                <a:latin typeface="Times New Roman" panose="02020603050405020304" pitchFamily="18" charset="0"/>
                <a:cs typeface="Times New Roman" panose="02020603050405020304" pitchFamily="18" charset="0"/>
              </a:rPr>
              <a:t>John</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appears as the </a:t>
            </a:r>
            <a:r>
              <a:rPr lang="en-US" sz="2000" b="0" i="1" u="none" strike="noStrike" baseline="0" dirty="0">
                <a:latin typeface="Times New Roman" panose="02020603050405020304" pitchFamily="18" charset="0"/>
                <a:cs typeface="Times New Roman" panose="02020603050405020304" pitchFamily="18" charset="0"/>
              </a:rPr>
              <a:t>object</a:t>
            </a:r>
            <a:r>
              <a:rPr lang="en-US" sz="2000" b="0" i="0" u="none" strike="noStrike" baseline="0" dirty="0">
                <a:latin typeface="Times New Roman" panose="02020603050405020304" pitchFamily="18" charset="0"/>
                <a:cs typeface="Times New Roman" panose="02020603050405020304" pitchFamily="18" charset="0"/>
              </a:rPr>
              <a:t> in (1a,b) and the </a:t>
            </a:r>
            <a:r>
              <a:rPr lang="en-US" sz="2000" i="1" u="none" strike="noStrike" baseline="0" dirty="0">
                <a:latin typeface="Times New Roman" panose="02020603050405020304" pitchFamily="18" charset="0"/>
                <a:cs typeface="Times New Roman" panose="02020603050405020304" pitchFamily="18" charset="0"/>
              </a:rPr>
              <a:t>subject</a:t>
            </a:r>
            <a:r>
              <a:rPr lang="en-US" sz="2000" b="0" i="0" u="none" strike="noStrike" baseline="0" dirty="0">
                <a:latin typeface="Times New Roman" panose="02020603050405020304" pitchFamily="18" charset="0"/>
                <a:cs typeface="Times New Roman" panose="02020603050405020304" pitchFamily="18" charset="0"/>
              </a:rPr>
              <a:t> in (1c,d).</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46</a:t>
            </a:fld>
            <a:endParaRPr lang="en-IN"/>
          </a:p>
        </p:txBody>
      </p:sp>
    </p:spTree>
    <p:extLst>
      <p:ext uri="{BB962C8B-B14F-4D97-AF65-F5344CB8AC3E}">
        <p14:creationId xmlns:p14="http://schemas.microsoft.com/office/powerpoint/2010/main" val="34981349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algn="l">
              <a:lnSpc>
                <a:spcPct val="110000"/>
              </a:lnSpc>
              <a:spcBef>
                <a:spcPts val="0"/>
              </a:spcBef>
            </a:pPr>
            <a:r>
              <a:rPr lang="en-US" sz="2000" dirty="0">
                <a:latin typeface="Times New Roman" panose="02020603050405020304" pitchFamily="18" charset="0"/>
                <a:cs typeface="Times New Roman" panose="02020603050405020304" pitchFamily="18" charset="0"/>
              </a:rPr>
              <a:t>What </a:t>
            </a:r>
            <a:r>
              <a:rPr lang="en-US" sz="2000" b="1" dirty="0">
                <a:latin typeface="Times New Roman" panose="02020603050405020304" pitchFamily="18" charset="0"/>
                <a:cs typeface="Times New Roman" panose="02020603050405020304" pitchFamily="18" charset="0"/>
              </a:rPr>
              <a:t>grammatical properties do subjects </a:t>
            </a:r>
            <a:r>
              <a:rPr lang="en-US" sz="2000" dirty="0">
                <a:latin typeface="Times New Roman" panose="02020603050405020304" pitchFamily="18" charset="0"/>
                <a:cs typeface="Times New Roman" panose="02020603050405020304" pitchFamily="18" charset="0"/>
              </a:rPr>
              <a:t>have that other elements of the sentence do not share.</a:t>
            </a:r>
          </a:p>
          <a:p>
            <a:pPr algn="l">
              <a:lnSpc>
                <a:spcPct val="11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10000"/>
              </a:lnSpc>
              <a:spcBef>
                <a:spcPts val="0"/>
              </a:spcBef>
            </a:pPr>
            <a:r>
              <a:rPr lang="en-US" sz="2000" b="1" dirty="0">
                <a:latin typeface="Times New Roman" panose="02020603050405020304" pitchFamily="18" charset="0"/>
                <a:cs typeface="Times New Roman" panose="02020603050405020304" pitchFamily="18" charset="0"/>
              </a:rPr>
              <a:t>a. Word order</a:t>
            </a:r>
            <a:r>
              <a:rPr lang="en-US" sz="2000" dirty="0">
                <a:latin typeface="Times New Roman" panose="02020603050405020304" pitchFamily="18" charset="0"/>
                <a:cs typeface="Times New Roman" panose="02020603050405020304" pitchFamily="18" charset="0"/>
              </a:rPr>
              <a:t>: In a basic English sentence, the </a:t>
            </a:r>
            <a:r>
              <a:rPr lang="en-US" sz="2000" i="1" dirty="0">
                <a:latin typeface="Times New Roman" panose="02020603050405020304" pitchFamily="18" charset="0"/>
                <a:cs typeface="Times New Roman" panose="02020603050405020304" pitchFamily="18" charset="0"/>
              </a:rPr>
              <a:t>subject normally comes before the verb</a:t>
            </a:r>
            <a:r>
              <a:rPr lang="en-US" sz="2000" dirty="0">
                <a:latin typeface="Times New Roman" panose="02020603050405020304" pitchFamily="18" charset="0"/>
                <a:cs typeface="Times New Roman" panose="02020603050405020304" pitchFamily="18" charset="0"/>
              </a:rPr>
              <a:t>, while the object  </a:t>
            </a:r>
          </a:p>
          <a:p>
            <a:pPr algn="l">
              <a:lnSpc>
                <a:spcPct val="110000"/>
              </a:lnSpc>
              <a:spcBef>
                <a:spcPts val="0"/>
              </a:spcBef>
            </a:pPr>
            <a:r>
              <a:rPr lang="en-US" sz="2000" dirty="0">
                <a:latin typeface="Times New Roman" panose="02020603050405020304" pitchFamily="18" charset="0"/>
                <a:cs typeface="Times New Roman" panose="02020603050405020304" pitchFamily="18" charset="0"/>
              </a:rPr>
              <a:t>                           and other parts of the sentence follow the verb.</a:t>
            </a:r>
          </a:p>
          <a:p>
            <a:pPr algn="l">
              <a:lnSpc>
                <a:spcPct val="110000"/>
              </a:lnSpc>
              <a:spcBef>
                <a:spcPts val="0"/>
              </a:spcBef>
            </a:pPr>
            <a:r>
              <a:rPr lang="en-US" sz="2000" b="1" dirty="0">
                <a:latin typeface="Times New Roman" panose="02020603050405020304" pitchFamily="18" charset="0"/>
                <a:cs typeface="Times New Roman" panose="02020603050405020304" pitchFamily="18" charset="0"/>
              </a:rPr>
              <a:t>b. Pronoun forms</a:t>
            </a:r>
            <a:r>
              <a:rPr lang="en-US" sz="2000" dirty="0">
                <a:latin typeface="Times New Roman" panose="02020603050405020304" pitchFamily="18" charset="0"/>
                <a:cs typeface="Times New Roman" panose="02020603050405020304" pitchFamily="18" charset="0"/>
              </a:rPr>
              <a:t>: The </a:t>
            </a:r>
            <a:r>
              <a:rPr lang="en-US" sz="2000" i="1" dirty="0">
                <a:latin typeface="Times New Roman" panose="02020603050405020304" pitchFamily="18" charset="0"/>
                <a:cs typeface="Times New Roman" panose="02020603050405020304" pitchFamily="18" charset="0"/>
              </a:rPr>
              <a:t>first and third person pronouns in English appear in a special form when the pronoun is a subject</a:t>
            </a:r>
            <a:r>
              <a:rPr lang="en-US" sz="2000" dirty="0">
                <a:latin typeface="Times New Roman" panose="02020603050405020304" pitchFamily="18" charset="0"/>
                <a:cs typeface="Times New Roman" panose="02020603050405020304" pitchFamily="18" charset="0"/>
              </a:rPr>
              <a:t>, as in (2). This form is not used when the pronoun occurs in other positions:</a:t>
            </a:r>
          </a:p>
          <a:p>
            <a:pPr algn="l">
              <a:lnSpc>
                <a:spcPct val="110000"/>
              </a:lnSpc>
              <a:spcBef>
                <a:spcPts val="0"/>
              </a:spcBef>
            </a:pPr>
            <a:r>
              <a:rPr lang="en-US" sz="2000" dirty="0">
                <a:latin typeface="Times New Roman" panose="02020603050405020304" pitchFamily="18" charset="0"/>
                <a:cs typeface="Times New Roman" panose="02020603050405020304" pitchFamily="18" charset="0"/>
              </a:rPr>
              <a:t>(2) a. </a:t>
            </a:r>
            <a:r>
              <a:rPr lang="en-US" sz="2000" b="1" dirty="0">
                <a:latin typeface="Times New Roman" panose="02020603050405020304" pitchFamily="18" charset="0"/>
                <a:cs typeface="Times New Roman" panose="02020603050405020304" pitchFamily="18" charset="0"/>
              </a:rPr>
              <a:t>She</a:t>
            </a:r>
            <a:r>
              <a:rPr lang="en-US" sz="2000" dirty="0">
                <a:latin typeface="Times New Roman" panose="02020603050405020304" pitchFamily="18" charset="0"/>
                <a:cs typeface="Times New Roman" panose="02020603050405020304" pitchFamily="18" charset="0"/>
              </a:rPr>
              <a:t> loves </a:t>
            </a:r>
            <a:r>
              <a:rPr lang="en-US" sz="2000" b="1" dirty="0">
                <a:latin typeface="Times New Roman" panose="02020603050405020304" pitchFamily="18" charset="0"/>
                <a:cs typeface="Times New Roman" panose="02020603050405020304" pitchFamily="18" charset="0"/>
              </a:rPr>
              <a:t>me</a:t>
            </a:r>
            <a:r>
              <a:rPr lang="en-US" sz="2000" dirty="0">
                <a:latin typeface="Times New Roman" panose="02020603050405020304" pitchFamily="18" charset="0"/>
                <a:cs typeface="Times New Roman" panose="02020603050405020304" pitchFamily="18" charset="0"/>
              </a:rPr>
              <a:t>.</a:t>
            </a:r>
          </a:p>
          <a:p>
            <a:pPr algn="l">
              <a:lnSpc>
                <a:spcPct val="110000"/>
              </a:lnSpc>
              <a:spcBef>
                <a:spcPts val="0"/>
              </a:spcBef>
            </a:pPr>
            <a:r>
              <a:rPr lang="en-US" sz="2000" dirty="0">
                <a:latin typeface="Times New Roman" panose="02020603050405020304" pitchFamily="18" charset="0"/>
                <a:cs typeface="Times New Roman" panose="02020603050405020304" pitchFamily="18" charset="0"/>
              </a:rPr>
              <a:t>      b. </a:t>
            </a:r>
            <a:r>
              <a:rPr lang="en-US" sz="2000" b="1"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love </a:t>
            </a:r>
            <a:r>
              <a:rPr lang="en-US" sz="2000" b="1" dirty="0">
                <a:latin typeface="Times New Roman" panose="02020603050405020304" pitchFamily="18" charset="0"/>
                <a:cs typeface="Times New Roman" panose="02020603050405020304" pitchFamily="18" charset="0"/>
              </a:rPr>
              <a:t>her</a:t>
            </a:r>
            <a:r>
              <a:rPr lang="en-US" sz="2000" dirty="0">
                <a:latin typeface="Times New Roman" panose="02020603050405020304" pitchFamily="18" charset="0"/>
                <a:cs typeface="Times New Roman" panose="02020603050405020304" pitchFamily="18" charset="0"/>
              </a:rPr>
              <a:t>.</a:t>
            </a:r>
          </a:p>
          <a:p>
            <a:pPr algn="l">
              <a:lnSpc>
                <a:spcPct val="110000"/>
              </a:lnSpc>
              <a:spcBef>
                <a:spcPts val="0"/>
              </a:spcBef>
            </a:pPr>
            <a:r>
              <a:rPr lang="en-US" sz="2000" dirty="0">
                <a:latin typeface="Times New Roman" panose="02020603050405020304" pitchFamily="18" charset="0"/>
                <a:cs typeface="Times New Roman" panose="02020603050405020304" pitchFamily="18" charset="0"/>
              </a:rPr>
              <a:t>      c. </a:t>
            </a:r>
            <a:r>
              <a:rPr lang="en-US" sz="2000" b="1" dirty="0">
                <a:latin typeface="Times New Roman" panose="02020603050405020304" pitchFamily="18" charset="0"/>
                <a:cs typeface="Times New Roman" panose="02020603050405020304" pitchFamily="18" charset="0"/>
              </a:rPr>
              <a:t>We</a:t>
            </a:r>
            <a:r>
              <a:rPr lang="en-US" sz="2000" dirty="0">
                <a:latin typeface="Times New Roman" panose="02020603050405020304" pitchFamily="18" charset="0"/>
                <a:cs typeface="Times New Roman" panose="02020603050405020304" pitchFamily="18" charset="0"/>
              </a:rPr>
              <a:t> threw stones at </a:t>
            </a:r>
            <a:r>
              <a:rPr lang="en-US" sz="2000" b="1" dirty="0">
                <a:latin typeface="Times New Roman" panose="02020603050405020304" pitchFamily="18" charset="0"/>
                <a:cs typeface="Times New Roman" panose="02020603050405020304" pitchFamily="18" charset="0"/>
              </a:rPr>
              <a:t>them</a:t>
            </a:r>
            <a:r>
              <a:rPr lang="en-US" sz="2000" dirty="0">
                <a:latin typeface="Times New Roman" panose="02020603050405020304" pitchFamily="18" charset="0"/>
                <a:cs typeface="Times New Roman" panose="02020603050405020304" pitchFamily="18" charset="0"/>
              </a:rPr>
              <a:t>.</a:t>
            </a:r>
          </a:p>
          <a:p>
            <a:pPr algn="l">
              <a:lnSpc>
                <a:spcPct val="110000"/>
              </a:lnSpc>
              <a:spcBef>
                <a:spcPts val="0"/>
              </a:spcBef>
            </a:pPr>
            <a:r>
              <a:rPr lang="en-US" sz="2000" dirty="0">
                <a:latin typeface="Times New Roman" panose="02020603050405020304" pitchFamily="18" charset="0"/>
                <a:cs typeface="Times New Roman" panose="02020603050405020304" pitchFamily="18" charset="0"/>
              </a:rPr>
              <a:t>      d. </a:t>
            </a:r>
            <a:r>
              <a:rPr lang="en-US" sz="2000" b="1" dirty="0">
                <a:latin typeface="Times New Roman" panose="02020603050405020304" pitchFamily="18" charset="0"/>
                <a:cs typeface="Times New Roman" panose="02020603050405020304" pitchFamily="18" charset="0"/>
              </a:rPr>
              <a:t>They</a:t>
            </a:r>
            <a:r>
              <a:rPr lang="en-US" sz="2000" dirty="0">
                <a:latin typeface="Times New Roman" panose="02020603050405020304" pitchFamily="18" charset="0"/>
                <a:cs typeface="Times New Roman" panose="02020603050405020304" pitchFamily="18" charset="0"/>
              </a:rPr>
              <a:t> threw stones at </a:t>
            </a:r>
            <a:r>
              <a:rPr lang="en-US" sz="2000" b="1" dirty="0">
                <a:latin typeface="Times New Roman" panose="02020603050405020304" pitchFamily="18" charset="0"/>
                <a:cs typeface="Times New Roman" panose="02020603050405020304" pitchFamily="18" charset="0"/>
              </a:rPr>
              <a:t>us</a:t>
            </a:r>
            <a:r>
              <a:rPr lang="en-US" sz="2000" dirty="0">
                <a:latin typeface="Times New Roman" panose="02020603050405020304" pitchFamily="18" charset="0"/>
                <a:cs typeface="Times New Roman" panose="02020603050405020304" pitchFamily="18" charset="0"/>
              </a:rPr>
              <a:t>.</a:t>
            </a:r>
          </a:p>
          <a:p>
            <a:pPr algn="l">
              <a:lnSpc>
                <a:spcPct val="110000"/>
              </a:lnSpc>
              <a:spcBef>
                <a:spcPts val="0"/>
              </a:spcBef>
            </a:pPr>
            <a:endParaRPr lang="en-US" sz="2000" b="1" i="0" u="none" strike="noStrike" baseline="0" dirty="0">
              <a:latin typeface="Times New Roman" panose="02020603050405020304" pitchFamily="18" charset="0"/>
              <a:cs typeface="Times New Roman" panose="02020603050405020304" pitchFamily="18" charset="0"/>
            </a:endParaRPr>
          </a:p>
          <a:p>
            <a:pPr algn="l">
              <a:lnSpc>
                <a:spcPct val="110000"/>
              </a:lnSpc>
              <a:spcBef>
                <a:spcPts val="0"/>
              </a:spcBef>
            </a:pPr>
            <a:r>
              <a:rPr lang="en-US" sz="2000" b="1" dirty="0">
                <a:latin typeface="Times New Roman" panose="02020603050405020304" pitchFamily="18" charset="0"/>
                <a:cs typeface="Times New Roman" panose="02020603050405020304" pitchFamily="18" charset="0"/>
              </a:rPr>
              <a:t>c. </a:t>
            </a:r>
            <a:r>
              <a:rPr lang="en-US" sz="2000" b="1" i="0" u="none" strike="noStrike" baseline="0" dirty="0">
                <a:latin typeface="Times New Roman" panose="02020603050405020304" pitchFamily="18" charset="0"/>
                <a:cs typeface="Times New Roman" panose="02020603050405020304" pitchFamily="18" charset="0"/>
              </a:rPr>
              <a:t>Agreement with verb</a:t>
            </a:r>
            <a:r>
              <a:rPr lang="en-US" sz="2000" b="0" i="0" u="none" strike="noStrike" baseline="0" dirty="0">
                <a:latin typeface="Times New Roman" panose="02020603050405020304" pitchFamily="18" charset="0"/>
                <a:cs typeface="Times New Roman" panose="02020603050405020304" pitchFamily="18" charset="0"/>
              </a:rPr>
              <a:t>: In the simple present tense, an </a:t>
            </a:r>
            <a:r>
              <a:rPr lang="en-US" sz="2000" b="1" i="1" u="none" strike="noStrike" baseline="0" dirty="0">
                <a:latin typeface="Times New Roman" panose="02020603050405020304" pitchFamily="18" charset="0"/>
                <a:cs typeface="Times New Roman" panose="02020603050405020304" pitchFamily="18" charset="0"/>
              </a:rPr>
              <a:t>-s </a:t>
            </a:r>
            <a:r>
              <a:rPr lang="en-US" sz="2000" b="0" i="0" u="none" strike="noStrike" baseline="0" dirty="0">
                <a:latin typeface="Times New Roman" panose="02020603050405020304" pitchFamily="18" charset="0"/>
                <a:cs typeface="Times New Roman" panose="02020603050405020304" pitchFamily="18" charset="0"/>
              </a:rPr>
              <a:t>is added to the verb when a third person subject is singular. However, the number and person of the object or any other element in the sentence have no effect at all on the form of the verb:</a:t>
            </a:r>
          </a:p>
          <a:p>
            <a:pPr algn="l">
              <a:lnSpc>
                <a:spcPct val="11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(3) a. She angers him.</a:t>
            </a:r>
          </a:p>
          <a:p>
            <a:pPr algn="l">
              <a:lnSpc>
                <a:spcPct val="11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b. They anger him.</a:t>
            </a:r>
          </a:p>
          <a:p>
            <a:pPr algn="l">
              <a:lnSpc>
                <a:spcPct val="11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c. She angers them.</a:t>
            </a:r>
            <a:endParaRPr lang="en-US" sz="2000" dirty="0">
              <a:latin typeface="Times New Roman" panose="02020603050405020304" pitchFamily="18" charset="0"/>
              <a:cs typeface="Times New Roman" panose="02020603050405020304" pitchFamily="18" charset="0"/>
            </a:endParaRPr>
          </a:p>
          <a:p>
            <a:pPr algn="l">
              <a:lnSpc>
                <a:spcPct val="11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47</a:t>
            </a:fld>
            <a:endParaRPr lang="en-IN"/>
          </a:p>
        </p:txBody>
      </p:sp>
    </p:spTree>
    <p:extLst>
      <p:ext uri="{BB962C8B-B14F-4D97-AF65-F5344CB8AC3E}">
        <p14:creationId xmlns:p14="http://schemas.microsoft.com/office/powerpoint/2010/main" val="887645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Adjuncts vs. Arguments</a:t>
            </a:r>
          </a:p>
          <a:p>
            <a:pPr algn="l"/>
            <a:r>
              <a:rPr lang="en-US" sz="2000" b="1" i="0" u="none" strike="noStrike" baseline="0" dirty="0">
                <a:latin typeface="Times New Roman" panose="02020603050405020304" pitchFamily="18" charset="0"/>
                <a:cs typeface="Times New Roman" panose="02020603050405020304" pitchFamily="18" charset="0"/>
              </a:rPr>
              <a:t>Arguments </a:t>
            </a: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Arguments (participant role in the sentence) are elements of a clause which have a close semantic relationship to their predicate (verb). </a:t>
            </a: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They are the participants which must be involved because of the very nature of the relation or activity named by the predicate, and without which the sentence cannot express a “complete thought.” </a:t>
            </a:r>
          </a:p>
          <a:p>
            <a:pPr marL="285750" indent="-28575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an expression that helps to complete the meaning of a predicate.</a:t>
            </a:r>
          </a:p>
          <a:p>
            <a:pPr algn="l"/>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48</a:t>
            </a:fld>
            <a:endParaRPr lang="en-IN"/>
          </a:p>
        </p:txBody>
      </p:sp>
    </p:spTree>
    <p:extLst>
      <p:ext uri="{BB962C8B-B14F-4D97-AF65-F5344CB8AC3E}">
        <p14:creationId xmlns:p14="http://schemas.microsoft.com/office/powerpoint/2010/main" val="2166862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algn="l"/>
            <a:r>
              <a:rPr lang="en-IN" sz="2000" b="0" i="0" u="none" strike="noStrike" baseline="0" dirty="0">
                <a:solidFill>
                  <a:srgbClr val="0B0A0B"/>
                </a:solidFill>
                <a:latin typeface="Times New Roman" panose="02020603050405020304" pitchFamily="18" charset="0"/>
                <a:cs typeface="Times New Roman" panose="02020603050405020304" pitchFamily="18" charset="0"/>
              </a:rPr>
              <a:t>Examples:</a:t>
            </a:r>
          </a:p>
          <a:p>
            <a:pPr algn="l"/>
            <a:endParaRPr lang="en-IN" sz="2000" b="0" i="0" u="none" strike="noStrike" baseline="0" dirty="0">
              <a:solidFill>
                <a:srgbClr val="0B0A0B"/>
              </a:solidFill>
              <a:latin typeface="Times New Roman" panose="02020603050405020304" pitchFamily="18" charset="0"/>
              <a:cs typeface="Times New Roman" panose="02020603050405020304" pitchFamily="18" charset="0"/>
            </a:endParaRPr>
          </a:p>
          <a:p>
            <a:pPr algn="l"/>
            <a:r>
              <a:rPr lang="en-IN" sz="2000" b="1" i="0" u="none" strike="noStrike" baseline="0" dirty="0">
                <a:solidFill>
                  <a:srgbClr val="0B0A0B"/>
                </a:solidFill>
                <a:latin typeface="Times New Roman" panose="02020603050405020304" pitchFamily="18" charset="0"/>
                <a:cs typeface="Times New Roman" panose="02020603050405020304" pitchFamily="18" charset="0"/>
              </a:rPr>
              <a:t>1-Jill</a:t>
            </a:r>
            <a:r>
              <a:rPr lang="en-IN" sz="2000" b="0" i="0" u="none" strike="noStrike" baseline="0" dirty="0">
                <a:solidFill>
                  <a:srgbClr val="0B0A0B"/>
                </a:solidFill>
                <a:latin typeface="Times New Roman" panose="02020603050405020304" pitchFamily="18" charset="0"/>
                <a:cs typeface="Times New Roman" panose="02020603050405020304" pitchFamily="18" charset="0"/>
              </a:rPr>
              <a:t> likes </a:t>
            </a:r>
            <a:r>
              <a:rPr lang="en-IN" sz="2000" b="1" i="0" u="none" strike="noStrike" baseline="0" dirty="0">
                <a:solidFill>
                  <a:srgbClr val="0B0A0B"/>
                </a:solidFill>
                <a:latin typeface="Times New Roman" panose="02020603050405020304" pitchFamily="18" charset="0"/>
                <a:cs typeface="Times New Roman" panose="02020603050405020304" pitchFamily="18" charset="0"/>
              </a:rPr>
              <a:t>Jack</a:t>
            </a:r>
            <a:r>
              <a:rPr lang="en-IN" sz="2000" b="0" i="0" u="none" strike="noStrike" baseline="0" dirty="0">
                <a:solidFill>
                  <a:srgbClr val="0B0A0B"/>
                </a:solidFill>
                <a:latin typeface="Times New Roman" panose="02020603050405020304" pitchFamily="18" charset="0"/>
                <a:cs typeface="Times New Roman" panose="02020603050405020304" pitchFamily="18" charset="0"/>
              </a:rPr>
              <a:t>.</a:t>
            </a:r>
          </a:p>
          <a:p>
            <a:pPr algn="l"/>
            <a:r>
              <a:rPr lang="en-US" sz="2000" b="0" i="0" u="none" strike="noStrike" baseline="0" dirty="0">
                <a:solidFill>
                  <a:srgbClr val="0B0A0B"/>
                </a:solidFill>
                <a:latin typeface="Times New Roman" panose="02020603050405020304" pitchFamily="18" charset="0"/>
                <a:cs typeface="Times New Roman" panose="02020603050405020304" pitchFamily="18" charset="0"/>
              </a:rPr>
              <a:t>2- </a:t>
            </a:r>
            <a:r>
              <a:rPr lang="en-US" sz="2000" b="1" i="0" u="none" strike="noStrike" baseline="0" dirty="0">
                <a:solidFill>
                  <a:srgbClr val="0B0A0B"/>
                </a:solidFill>
                <a:latin typeface="Times New Roman" panose="02020603050405020304" pitchFamily="18" charset="0"/>
                <a:cs typeface="Times New Roman" panose="02020603050405020304" pitchFamily="18" charset="0"/>
              </a:rPr>
              <a:t>Sam</a:t>
            </a:r>
            <a:r>
              <a:rPr lang="en-US" sz="2000" b="0" i="0" u="none" strike="noStrike" baseline="0" dirty="0">
                <a:solidFill>
                  <a:srgbClr val="0B0A0B"/>
                </a:solidFill>
                <a:latin typeface="Times New Roman" panose="02020603050405020304" pitchFamily="18" charset="0"/>
                <a:cs typeface="Times New Roman" panose="02020603050405020304" pitchFamily="18" charset="0"/>
              </a:rPr>
              <a:t> fried </a:t>
            </a:r>
            <a:r>
              <a:rPr lang="en-US" sz="2000" b="1" i="0" u="none" strike="noStrike" baseline="0" dirty="0">
                <a:solidFill>
                  <a:srgbClr val="0B0A0B"/>
                </a:solidFill>
                <a:latin typeface="Times New Roman" panose="02020603050405020304" pitchFamily="18" charset="0"/>
                <a:cs typeface="Times New Roman" panose="02020603050405020304" pitchFamily="18" charset="0"/>
              </a:rPr>
              <a:t>the meat</a:t>
            </a:r>
            <a:r>
              <a:rPr lang="en-US" sz="2000" b="0" i="0" u="none" strike="noStrike" baseline="0" dirty="0">
                <a:solidFill>
                  <a:srgbClr val="0B0A0B"/>
                </a:solidFill>
                <a:latin typeface="Times New Roman" panose="02020603050405020304" pitchFamily="18" charset="0"/>
                <a:cs typeface="Times New Roman" panose="02020603050405020304" pitchFamily="18" charset="0"/>
              </a:rPr>
              <a:t>.</a:t>
            </a:r>
          </a:p>
          <a:p>
            <a:pPr algn="l"/>
            <a:r>
              <a:rPr lang="en-US" sz="2000" b="0" i="0" u="none" strike="noStrike" baseline="0" dirty="0">
                <a:solidFill>
                  <a:srgbClr val="0B0A0B"/>
                </a:solidFill>
                <a:latin typeface="Times New Roman" panose="02020603050405020304" pitchFamily="18" charset="0"/>
                <a:cs typeface="Times New Roman" panose="02020603050405020304" pitchFamily="18" charset="0"/>
              </a:rPr>
              <a:t>3- </a:t>
            </a:r>
            <a:r>
              <a:rPr lang="en-US" sz="2000" b="1" i="0" u="none" strike="noStrike" baseline="0" dirty="0">
                <a:solidFill>
                  <a:srgbClr val="0B0A0B"/>
                </a:solidFill>
                <a:latin typeface="Times New Roman" panose="02020603050405020304" pitchFamily="18" charset="0"/>
                <a:cs typeface="Times New Roman" panose="02020603050405020304" pitchFamily="18" charset="0"/>
              </a:rPr>
              <a:t>The old man </a:t>
            </a:r>
            <a:r>
              <a:rPr lang="en-US" sz="2000" b="0" i="0" u="none" strike="noStrike" baseline="0" dirty="0">
                <a:solidFill>
                  <a:srgbClr val="0B0A0B"/>
                </a:solidFill>
                <a:latin typeface="Times New Roman" panose="02020603050405020304" pitchFamily="18" charset="0"/>
                <a:cs typeface="Times New Roman" panose="02020603050405020304" pitchFamily="18" charset="0"/>
              </a:rPr>
              <a:t>helped </a:t>
            </a:r>
            <a:r>
              <a:rPr lang="en-US" sz="2000" b="1" i="0" u="none" strike="noStrike" baseline="0" dirty="0">
                <a:solidFill>
                  <a:srgbClr val="0B0A0B"/>
                </a:solidFill>
                <a:latin typeface="Times New Roman" panose="02020603050405020304" pitchFamily="18" charset="0"/>
                <a:cs typeface="Times New Roman" panose="02020603050405020304" pitchFamily="18" charset="0"/>
              </a:rPr>
              <a:t>the young man</a:t>
            </a:r>
            <a:r>
              <a:rPr lang="en-US" sz="2000" b="0" i="0" u="none" strike="noStrike" baseline="0" dirty="0">
                <a:solidFill>
                  <a:srgbClr val="0B0A0B"/>
                </a:solidFill>
                <a:latin typeface="Times New Roman" panose="02020603050405020304" pitchFamily="18" charset="0"/>
                <a:cs typeface="Times New Roman" panose="02020603050405020304" pitchFamily="18" charset="0"/>
              </a:rPr>
              <a:t>.</a:t>
            </a:r>
          </a:p>
          <a:p>
            <a:pPr algn="l"/>
            <a:endParaRPr lang="en-US" sz="2000" b="0" i="0" u="none" strike="noStrike" baseline="0" dirty="0">
              <a:solidFill>
                <a:srgbClr val="0B0A0B"/>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solidFill>
                  <a:srgbClr val="0B0A0B"/>
                </a:solidFill>
                <a:latin typeface="Times New Roman" panose="02020603050405020304" pitchFamily="18" charset="0"/>
                <a:cs typeface="Times New Roman" panose="02020603050405020304" pitchFamily="18" charset="0"/>
              </a:rPr>
              <a:t>Each of these sentences contains two arguments (in bold), </a:t>
            </a:r>
          </a:p>
          <a:p>
            <a:pPr algn="l"/>
            <a:r>
              <a:rPr lang="en-US" sz="2000" dirty="0">
                <a:solidFill>
                  <a:srgbClr val="0B0A0B"/>
                </a:solidFill>
                <a:latin typeface="Times New Roman" panose="02020603050405020304" pitchFamily="18" charset="0"/>
                <a:cs typeface="Times New Roman" panose="02020603050405020304" pitchFamily="18" charset="0"/>
              </a:rPr>
              <a:t>     </a:t>
            </a:r>
            <a:r>
              <a:rPr lang="en-US" sz="2000" b="0" i="0" u="none" strike="noStrike" baseline="0" dirty="0">
                <a:solidFill>
                  <a:srgbClr val="0B0A0B"/>
                </a:solidFill>
                <a:latin typeface="Times New Roman" panose="02020603050405020304" pitchFamily="18" charset="0"/>
                <a:cs typeface="Times New Roman" panose="02020603050405020304" pitchFamily="18" charset="0"/>
              </a:rPr>
              <a:t>the first noun (phrase) being the </a:t>
            </a:r>
            <a:r>
              <a:rPr lang="en-US" sz="2000" b="1" i="0" u="none" strike="noStrike" baseline="0" dirty="0">
                <a:solidFill>
                  <a:srgbClr val="0B0A0B"/>
                </a:solidFill>
                <a:latin typeface="Times New Roman" panose="02020603050405020304" pitchFamily="18" charset="0"/>
                <a:cs typeface="Times New Roman" panose="02020603050405020304" pitchFamily="18" charset="0"/>
              </a:rPr>
              <a:t>subject argument</a:t>
            </a:r>
            <a:r>
              <a:rPr lang="en-US" sz="2000" b="0" i="0" u="none" strike="noStrike" baseline="0" dirty="0">
                <a:solidFill>
                  <a:srgbClr val="0B0A0B"/>
                </a:solidFill>
                <a:latin typeface="Times New Roman" panose="02020603050405020304" pitchFamily="18" charset="0"/>
                <a:cs typeface="Times New Roman" panose="02020603050405020304" pitchFamily="18" charset="0"/>
              </a:rPr>
              <a:t>, and the second the </a:t>
            </a:r>
            <a:r>
              <a:rPr lang="en-US" sz="2000" b="1" i="0" u="none" strike="noStrike" baseline="0" dirty="0">
                <a:solidFill>
                  <a:srgbClr val="0B0A0B"/>
                </a:solidFill>
                <a:latin typeface="Times New Roman" panose="02020603050405020304" pitchFamily="18" charset="0"/>
                <a:cs typeface="Times New Roman" panose="02020603050405020304" pitchFamily="18" charset="0"/>
              </a:rPr>
              <a:t>object argument</a:t>
            </a:r>
            <a:r>
              <a:rPr lang="en-US" sz="2000" b="0" i="0" u="none" strike="noStrike" baseline="0" dirty="0">
                <a:solidFill>
                  <a:srgbClr val="0B0A0B"/>
                </a:solidFill>
                <a:latin typeface="Times New Roman" panose="02020603050405020304" pitchFamily="18" charset="0"/>
                <a:cs typeface="Times New Roman" panose="02020603050405020304" pitchFamily="18" charset="0"/>
              </a:rPr>
              <a:t>. </a:t>
            </a:r>
          </a:p>
          <a:p>
            <a:pPr algn="l"/>
            <a:r>
              <a:rPr lang="en-US" sz="2000" dirty="0">
                <a:solidFill>
                  <a:srgbClr val="0B0A0B"/>
                </a:solidFill>
                <a:latin typeface="Times New Roman" panose="02020603050405020304" pitchFamily="18" charset="0"/>
                <a:cs typeface="Times New Roman" panose="02020603050405020304" pitchFamily="18" charset="0"/>
              </a:rPr>
              <a:t>     </a:t>
            </a:r>
            <a:r>
              <a:rPr lang="en-US" sz="2000" b="1" i="1" u="none" strike="noStrike" baseline="0" dirty="0">
                <a:solidFill>
                  <a:srgbClr val="0B0A0B"/>
                </a:solidFill>
                <a:latin typeface="Times New Roman" panose="02020603050405020304" pitchFamily="18" charset="0"/>
                <a:cs typeface="Times New Roman" panose="02020603050405020304" pitchFamily="18" charset="0"/>
              </a:rPr>
              <a:t>Jill</a:t>
            </a:r>
            <a:r>
              <a:rPr lang="en-US" sz="2000" b="0" i="1" u="none" strike="noStrike" baseline="0" dirty="0">
                <a:solidFill>
                  <a:srgbClr val="0B0A0B"/>
                </a:solidFill>
                <a:latin typeface="Times New Roman" panose="02020603050405020304" pitchFamily="18" charset="0"/>
                <a:cs typeface="Times New Roman" panose="02020603050405020304" pitchFamily="18" charset="0"/>
              </a:rPr>
              <a:t>, </a:t>
            </a:r>
            <a:r>
              <a:rPr lang="en-US" sz="2000" b="0" i="0" u="none" strike="noStrike" baseline="0" dirty="0">
                <a:solidFill>
                  <a:srgbClr val="0B0A0B"/>
                </a:solidFill>
                <a:latin typeface="Times New Roman" panose="02020603050405020304" pitchFamily="18" charset="0"/>
                <a:cs typeface="Times New Roman" panose="02020603050405020304" pitchFamily="18" charset="0"/>
              </a:rPr>
              <a:t>for example, is the </a:t>
            </a:r>
            <a:r>
              <a:rPr lang="en-US" sz="2000" b="1" i="0" u="none" strike="noStrike" baseline="0" dirty="0">
                <a:solidFill>
                  <a:srgbClr val="0B0A0B"/>
                </a:solidFill>
                <a:latin typeface="Times New Roman" panose="02020603050405020304" pitchFamily="18" charset="0"/>
                <a:cs typeface="Times New Roman" panose="02020603050405020304" pitchFamily="18" charset="0"/>
              </a:rPr>
              <a:t>subject argument </a:t>
            </a:r>
            <a:r>
              <a:rPr lang="en-US" sz="2000" b="0" i="0" u="none" strike="noStrike" baseline="0" dirty="0">
                <a:solidFill>
                  <a:srgbClr val="0B0A0B"/>
                </a:solidFill>
                <a:latin typeface="Times New Roman" panose="02020603050405020304" pitchFamily="18" charset="0"/>
                <a:cs typeface="Times New Roman" panose="02020603050405020304" pitchFamily="18" charset="0"/>
              </a:rPr>
              <a:t>of the predicate </a:t>
            </a:r>
            <a:r>
              <a:rPr lang="en-US" sz="2000" b="0" i="1" u="none" strike="noStrike" baseline="0" dirty="0">
                <a:solidFill>
                  <a:srgbClr val="0B0A0B"/>
                </a:solidFill>
                <a:latin typeface="Times New Roman" panose="02020603050405020304" pitchFamily="18" charset="0"/>
                <a:cs typeface="Times New Roman" panose="02020603050405020304" pitchFamily="18" charset="0"/>
              </a:rPr>
              <a:t>likes, </a:t>
            </a:r>
            <a:r>
              <a:rPr lang="en-US" sz="2000" b="0" i="0" u="none" strike="noStrike" baseline="0" dirty="0">
                <a:solidFill>
                  <a:srgbClr val="0B0A0B"/>
                </a:solidFill>
                <a:latin typeface="Times New Roman" panose="02020603050405020304" pitchFamily="18" charset="0"/>
                <a:cs typeface="Times New Roman" panose="02020603050405020304" pitchFamily="18" charset="0"/>
              </a:rPr>
              <a:t>and </a:t>
            </a:r>
            <a:r>
              <a:rPr lang="en-US" sz="2000" b="1" i="1" u="none" strike="noStrike" baseline="0" dirty="0">
                <a:solidFill>
                  <a:srgbClr val="0B0A0B"/>
                </a:solidFill>
                <a:latin typeface="Times New Roman" panose="02020603050405020304" pitchFamily="18" charset="0"/>
                <a:cs typeface="Times New Roman" panose="02020603050405020304" pitchFamily="18" charset="0"/>
              </a:rPr>
              <a:t>Jack</a:t>
            </a:r>
            <a:r>
              <a:rPr lang="en-US" sz="2000" b="0" i="1" u="none" strike="noStrike" baseline="0" dirty="0">
                <a:solidFill>
                  <a:srgbClr val="0B0A0B"/>
                </a:solidFill>
                <a:latin typeface="Times New Roman" panose="02020603050405020304" pitchFamily="18" charset="0"/>
                <a:cs typeface="Times New Roman" panose="02020603050405020304" pitchFamily="18" charset="0"/>
              </a:rPr>
              <a:t> </a:t>
            </a:r>
            <a:r>
              <a:rPr lang="en-US" sz="2000" b="0" i="0" u="none" strike="noStrike" baseline="0" dirty="0">
                <a:solidFill>
                  <a:srgbClr val="0B0A0B"/>
                </a:solidFill>
                <a:latin typeface="Times New Roman" panose="02020603050405020304" pitchFamily="18" charset="0"/>
                <a:cs typeface="Times New Roman" panose="02020603050405020304" pitchFamily="18" charset="0"/>
              </a:rPr>
              <a:t>is its </a:t>
            </a:r>
            <a:r>
              <a:rPr lang="en-US" sz="2000" b="1" i="0" u="none" strike="noStrike" baseline="0" dirty="0">
                <a:solidFill>
                  <a:srgbClr val="0B0A0B"/>
                </a:solidFill>
                <a:latin typeface="Times New Roman" panose="02020603050405020304" pitchFamily="18" charset="0"/>
                <a:cs typeface="Times New Roman" panose="02020603050405020304" pitchFamily="18" charset="0"/>
              </a:rPr>
              <a:t>object argument</a:t>
            </a:r>
            <a:r>
              <a:rPr lang="en-US" sz="2000" b="0" i="0" u="none" strike="noStrike" baseline="0" dirty="0">
                <a:solidFill>
                  <a:srgbClr val="0B0A0B"/>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49</a:t>
            </a:fld>
            <a:endParaRPr lang="en-IN"/>
          </a:p>
        </p:txBody>
      </p:sp>
    </p:spTree>
    <p:extLst>
      <p:ext uri="{BB962C8B-B14F-4D97-AF65-F5344CB8AC3E}">
        <p14:creationId xmlns:p14="http://schemas.microsoft.com/office/powerpoint/2010/main" val="3507915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081657"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But if we simply follow these rules without any semantic and grammatical rule, then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the Phrase Structure rules can produce odd sentences like those like in (1) and (2).</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(1)   a. #The young sausage likes the white dog.</a:t>
            </a:r>
          </a:p>
          <a:p>
            <a:pPr algn="l"/>
            <a:r>
              <a:rPr lang="en-US" sz="2000" dirty="0">
                <a:latin typeface="Times New Roman" panose="02020603050405020304" pitchFamily="18" charset="0"/>
                <a:cs typeface="Times New Roman" panose="02020603050405020304" pitchFamily="18" charset="0"/>
              </a:rPr>
              <a:t>                   D     A        N          V      D    A       N          (S = NP  V  NP)</a:t>
            </a:r>
            <a:endParaRPr lang="en-US" sz="2000" b="0" i="0" u="none" strike="noStrike" baseline="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             b. #Mary sings a white cake.</a:t>
            </a:r>
          </a:p>
          <a:p>
            <a:pPr algn="l"/>
            <a:r>
              <a:rPr lang="en-US" sz="2000" b="0" i="0" u="none" strike="noStrike" baseline="0" dirty="0">
                <a:latin typeface="Times New Roman" panose="02020603050405020304" pitchFamily="18" charset="0"/>
                <a:cs typeface="Times New Roman" panose="02020603050405020304" pitchFamily="18" charset="0"/>
              </a:rPr>
              <a:t>             c. #A small dog gives Mary to the young tree.</a:t>
            </a:r>
          </a:p>
          <a:p>
            <a:pPr algn="l"/>
            <a:r>
              <a:rPr lang="en-IN" sz="2000" b="0" i="0" u="none" strike="noStrike" baseline="0" dirty="0">
                <a:latin typeface="Times New Roman" panose="02020603050405020304" pitchFamily="18" charset="0"/>
                <a:cs typeface="Times New Roman" panose="02020603050405020304" pitchFamily="18" charset="0"/>
              </a:rPr>
              <a:t>     (2)  a. *John likes. </a:t>
            </a:r>
          </a:p>
          <a:p>
            <a:pPr algn="l"/>
            <a:r>
              <a:rPr lang="en-US" sz="2000" b="0" i="0" u="none" strike="noStrike" baseline="0" dirty="0">
                <a:latin typeface="Times New Roman" panose="02020603050405020304" pitchFamily="18" charset="0"/>
                <a:cs typeface="Times New Roman" panose="02020603050405020304" pitchFamily="18" charset="0"/>
              </a:rPr>
              <a:t>            b. *Mary gives the young boy.</a:t>
            </a:r>
          </a:p>
          <a:p>
            <a:pPr algn="l"/>
            <a:r>
              <a:rPr lang="en-US" sz="2000" b="0" i="0" u="none" strike="noStrike" baseline="0" dirty="0">
                <a:latin typeface="Times New Roman" panose="02020603050405020304" pitchFamily="18" charset="0"/>
                <a:cs typeface="Times New Roman" panose="02020603050405020304" pitchFamily="18" charset="0"/>
              </a:rPr>
              <a:t>            c. *The girl yawns Mary.</a:t>
            </a:r>
          </a:p>
          <a:p>
            <a:pPr algn="l"/>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Even though the rules seem consistent with what we know about the grammar of English, we see that they can produce unacceptable sentences.</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a:t>
            </a:fld>
            <a:endParaRPr lang="en-IN"/>
          </a:p>
        </p:txBody>
      </p:sp>
    </p:spTree>
    <p:extLst>
      <p:ext uri="{BB962C8B-B14F-4D97-AF65-F5344CB8AC3E}">
        <p14:creationId xmlns:p14="http://schemas.microsoft.com/office/powerpoint/2010/main" val="21471529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predicate and it’s arguments form a predicate-argument structure. </a:t>
            </a:r>
          </a:p>
          <a:p>
            <a:pPr marL="285750" indent="-28575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Most predicates take </a:t>
            </a:r>
            <a:r>
              <a:rPr lang="en-US" sz="2000" b="1" dirty="0">
                <a:latin typeface="Times New Roman" panose="02020603050405020304" pitchFamily="18" charset="0"/>
                <a:cs typeface="Times New Roman" panose="02020603050405020304" pitchFamily="18" charset="0"/>
              </a:rPr>
              <a:t>one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two</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three</a:t>
            </a:r>
            <a:r>
              <a:rPr lang="en-US" sz="2000" dirty="0">
                <a:latin typeface="Times New Roman" panose="02020603050405020304" pitchFamily="18" charset="0"/>
                <a:cs typeface="Times New Roman" panose="02020603050405020304" pitchFamily="18" charset="0"/>
              </a:rPr>
              <a:t> arguments.</a:t>
            </a:r>
          </a:p>
          <a:p>
            <a:pPr algn="l"/>
            <a:r>
              <a:rPr lang="en-US" sz="2000" b="0" i="0" u="none" strike="noStrike" baseline="0" dirty="0">
                <a:latin typeface="Times New Roman" panose="02020603050405020304" pitchFamily="18" charset="0"/>
                <a:cs typeface="Times New Roman" panose="02020603050405020304" pitchFamily="18" charset="0"/>
              </a:rPr>
              <a:t>    For example, any event named by the predicate </a:t>
            </a:r>
            <a:r>
              <a:rPr lang="en-US" sz="2000" b="1" i="0" u="none" strike="noStrike" baseline="0" dirty="0">
                <a:latin typeface="Times New Roman" panose="02020603050405020304" pitchFamily="18" charset="0"/>
                <a:cs typeface="Times New Roman" panose="02020603050405020304" pitchFamily="18" charset="0"/>
              </a:rPr>
              <a:t>‘eat’ </a:t>
            </a:r>
            <a:r>
              <a:rPr lang="en-US" sz="2000" b="0" i="0" u="none" strike="noStrike" baseline="0" dirty="0">
                <a:latin typeface="Times New Roman" panose="02020603050405020304" pitchFamily="18" charset="0"/>
                <a:cs typeface="Times New Roman" panose="02020603050405020304" pitchFamily="18" charset="0"/>
              </a:rPr>
              <a:t>must involve at least </a:t>
            </a:r>
            <a:r>
              <a:rPr lang="en-US" sz="2000" b="1" i="0" u="none" strike="noStrike" baseline="0" dirty="0">
                <a:latin typeface="Times New Roman" panose="02020603050405020304" pitchFamily="18" charset="0"/>
                <a:cs typeface="Times New Roman" panose="02020603050405020304" pitchFamily="18" charset="0"/>
              </a:rPr>
              <a:t>two participants</a:t>
            </a:r>
            <a:r>
              <a:rPr lang="en-US" sz="2000" b="0" i="0" u="none" strike="noStrike" baseline="0" dirty="0">
                <a:latin typeface="Times New Roman" panose="02020603050405020304" pitchFamily="18" charset="0"/>
                <a:cs typeface="Times New Roman" panose="02020603050405020304" pitchFamily="18" charset="0"/>
              </a:rPr>
              <a:t>, </a:t>
            </a:r>
            <a:r>
              <a:rPr lang="en-US" sz="2000" b="1" i="0" u="none" strike="noStrike" baseline="0" dirty="0">
                <a:latin typeface="Times New Roman" panose="02020603050405020304" pitchFamily="18" charset="0"/>
                <a:cs typeface="Times New Roman" panose="02020603050405020304" pitchFamily="18" charset="0"/>
              </a:rPr>
              <a:t>the eater</a:t>
            </a:r>
            <a:r>
              <a:rPr lang="en-US" sz="2000" b="0" i="0" u="none" strike="noStrike" baseline="0" dirty="0">
                <a:latin typeface="Times New Roman" panose="02020603050405020304" pitchFamily="18" charset="0"/>
                <a:cs typeface="Times New Roman" panose="02020603050405020304" pitchFamily="18" charset="0"/>
              </a:rPr>
              <a:t>   </a:t>
            </a:r>
          </a:p>
          <a:p>
            <a:pPr algn="l"/>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and </a:t>
            </a:r>
            <a:r>
              <a:rPr lang="en-US" sz="2000" b="1" i="0" u="none" strike="noStrike" baseline="0" dirty="0">
                <a:latin typeface="Times New Roman" panose="02020603050405020304" pitchFamily="18" charset="0"/>
                <a:cs typeface="Times New Roman" panose="02020603050405020304" pitchFamily="18" charset="0"/>
              </a:rPr>
              <a:t>the</a:t>
            </a:r>
            <a:r>
              <a:rPr lang="en-US" sz="2000" b="0" i="0" u="none" strike="noStrike" baseline="0" dirty="0">
                <a:latin typeface="Times New Roman" panose="02020603050405020304" pitchFamily="18" charset="0"/>
                <a:cs typeface="Times New Roman" panose="02020603050405020304" pitchFamily="18" charset="0"/>
              </a:rPr>
              <a:t> </a:t>
            </a:r>
            <a:r>
              <a:rPr lang="en-US" sz="2000" b="1" i="0" u="none" strike="noStrike" baseline="0" dirty="0">
                <a:latin typeface="Times New Roman" panose="02020603050405020304" pitchFamily="18" charset="0"/>
                <a:cs typeface="Times New Roman" panose="02020603050405020304" pitchFamily="18" charset="0"/>
              </a:rPr>
              <a:t>eaten</a:t>
            </a:r>
            <a:r>
              <a:rPr lang="en-US" sz="2000" b="0" i="0" u="none" strike="noStrike" baseline="0" dirty="0">
                <a:latin typeface="Times New Roman" panose="02020603050405020304" pitchFamily="18" charset="0"/>
                <a:cs typeface="Times New Roman" panose="02020603050405020304" pitchFamily="18" charset="0"/>
              </a:rPr>
              <a:t>.</a:t>
            </a: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This is true even though one or the other of these participants may not be mentioned in a particular description of the event, e.g. </a:t>
            </a:r>
            <a:r>
              <a:rPr lang="en-US" sz="2000" b="0" i="1" u="none" strike="noStrike" baseline="0" dirty="0">
                <a:latin typeface="Times New Roman" panose="02020603050405020304" pitchFamily="18" charset="0"/>
                <a:cs typeface="Times New Roman" panose="02020603050405020304" pitchFamily="18" charset="0"/>
              </a:rPr>
              <a:t>John is still eating </a:t>
            </a:r>
            <a:r>
              <a:rPr lang="en-US" sz="2000" b="0" u="none" strike="noStrike" baseline="0" dirty="0">
                <a:latin typeface="Times New Roman" panose="02020603050405020304" pitchFamily="18" charset="0"/>
                <a:cs typeface="Times New Roman" panose="02020603050405020304" pitchFamily="18" charset="0"/>
              </a:rPr>
              <a:t>(object omitted)</a:t>
            </a:r>
            <a:r>
              <a:rPr lang="en-US" sz="2000" b="0" i="0" u="none" strike="noStrike" baseline="0" dirty="0">
                <a:latin typeface="Times New Roman" panose="02020603050405020304" pitchFamily="18" charset="0"/>
                <a:cs typeface="Times New Roman" panose="02020603050405020304" pitchFamily="18" charset="0"/>
              </a:rPr>
              <a:t>, or </a:t>
            </a:r>
            <a:r>
              <a:rPr lang="en-US" sz="2000" b="0" i="1" u="none" strike="noStrike" baseline="0" dirty="0">
                <a:latin typeface="Times New Roman" panose="02020603050405020304" pitchFamily="18" charset="0"/>
                <a:cs typeface="Times New Roman" panose="02020603050405020304" pitchFamily="18" charset="0"/>
              </a:rPr>
              <a:t>The fish was eaten </a:t>
            </a:r>
            <a:r>
              <a:rPr lang="en-US" sz="2000" b="0" u="none" strike="noStrike" baseline="0" dirty="0">
                <a:latin typeface="Times New Roman" panose="02020603050405020304" pitchFamily="18" charset="0"/>
                <a:cs typeface="Times New Roman" panose="02020603050405020304" pitchFamily="18" charset="0"/>
              </a:rPr>
              <a:t>(subject omitted).</a:t>
            </a:r>
          </a:p>
          <a:p>
            <a:pPr algn="l"/>
            <a:r>
              <a:rPr lang="en-US" sz="2000" b="0" i="0" u="none" strike="noStrike" baseline="0" dirty="0">
                <a:latin typeface="Times New Roman" panose="02020603050405020304" pitchFamily="18" charset="0"/>
                <a:cs typeface="Times New Roman" panose="02020603050405020304" pitchFamily="18" charset="0"/>
              </a:rPr>
              <a:t>     For this reason we say that the predicate ‘eat’ takes two arguments.</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50</a:t>
            </a:fld>
            <a:endParaRPr lang="en-IN"/>
          </a:p>
        </p:txBody>
      </p:sp>
    </p:spTree>
    <p:extLst>
      <p:ext uri="{BB962C8B-B14F-4D97-AF65-F5344CB8AC3E}">
        <p14:creationId xmlns:p14="http://schemas.microsoft.com/office/powerpoint/2010/main" val="10444998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algn="l"/>
            <a:r>
              <a:rPr lang="en-US" sz="2000" b="1" dirty="0">
                <a:latin typeface="Times New Roman" panose="02020603050405020304" pitchFamily="18" charset="0"/>
                <a:cs typeface="Times New Roman" panose="02020603050405020304" pitchFamily="18" charset="0"/>
              </a:rPr>
              <a:t>Adjuncts </a:t>
            </a:r>
          </a:p>
          <a:p>
            <a:pPr marL="285750" indent="-285750" algn="l">
              <a:buFont typeface="Wingdings" panose="05000000000000000000" pitchFamily="2" charset="2"/>
              <a:buChar char="Ø"/>
            </a:pPr>
            <a:r>
              <a:rPr lang="en-IN" sz="2000" b="0" i="0" u="none" strike="noStrike" baseline="0" dirty="0">
                <a:latin typeface="Times New Roman" panose="02020603050405020304" pitchFamily="18" charset="0"/>
                <a:cs typeface="Times New Roman" panose="02020603050405020304" pitchFamily="18" charset="0"/>
              </a:rPr>
              <a:t>But speakers </a:t>
            </a:r>
            <a:r>
              <a:rPr lang="en-US" sz="2000" b="0" i="0" u="none" strike="noStrike" baseline="0" dirty="0">
                <a:latin typeface="Times New Roman" panose="02020603050405020304" pitchFamily="18" charset="0"/>
                <a:cs typeface="Times New Roman" panose="02020603050405020304" pitchFamily="18" charset="0"/>
              </a:rPr>
              <a:t>often need to convey </a:t>
            </a:r>
            <a:r>
              <a:rPr lang="en-US" sz="2000" b="1" i="0" u="none" strike="noStrike" baseline="0" dirty="0">
                <a:latin typeface="Times New Roman" panose="02020603050405020304" pitchFamily="18" charset="0"/>
                <a:cs typeface="Times New Roman" panose="02020603050405020304" pitchFamily="18" charset="0"/>
              </a:rPr>
              <a:t>other elements of meaning as well</a:t>
            </a:r>
            <a:r>
              <a:rPr lang="en-US" sz="2000" b="0" i="0" u="none" strike="noStrike" baseline="0" dirty="0">
                <a:latin typeface="Times New Roman" panose="02020603050405020304" pitchFamily="18" charset="0"/>
                <a:cs typeface="Times New Roman" panose="02020603050405020304" pitchFamily="18" charset="0"/>
              </a:rPr>
              <a:t>, elements which are not closely related to the meaning of the predicate but which are important to help the hearer understand the flow of the story, the time or place of an event, the way in which an action was done, etc. </a:t>
            </a: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Elements of this type are not arguments; they are called adjuncts.</a:t>
            </a:r>
          </a:p>
          <a:p>
            <a:pPr marL="285750" indent="-28575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 </a:t>
            </a:r>
            <a:r>
              <a:rPr lang="en-US" sz="2000" b="1" dirty="0">
                <a:latin typeface="Times New Roman" panose="02020603050405020304" pitchFamily="18" charset="0"/>
                <a:cs typeface="Times New Roman" panose="02020603050405020304" pitchFamily="18" charset="0"/>
              </a:rPr>
              <a:t>adjunct is an optional</a:t>
            </a:r>
            <a:r>
              <a:rPr lang="en-US" sz="2000" dirty="0">
                <a:latin typeface="Times New Roman" panose="02020603050405020304" pitchFamily="18" charset="0"/>
                <a:cs typeface="Times New Roman" panose="02020603050405020304" pitchFamily="18" charset="0"/>
              </a:rPr>
              <a:t>, or structurally dispensable, part of a sentence, clause, or phrase that, if removed or discarded, will not otherwise affect the remainder of the sentence.</a:t>
            </a:r>
          </a:p>
          <a:p>
            <a:pPr algn="l"/>
            <a:endParaRPr lang="en-IN" sz="2000" b="0" i="0" u="none" strike="noStrike" baseline="0" dirty="0">
              <a:solidFill>
                <a:srgbClr val="0A090A"/>
              </a:solidFill>
              <a:latin typeface="Times New Roman" panose="02020603050405020304" pitchFamily="18" charset="0"/>
              <a:cs typeface="Times New Roman" panose="02020603050405020304" pitchFamily="18" charset="0"/>
            </a:endParaRPr>
          </a:p>
          <a:p>
            <a:pPr algn="l"/>
            <a:r>
              <a:rPr lang="en-IN" sz="2000" b="0" i="0" u="none" strike="noStrike" baseline="0" dirty="0">
                <a:solidFill>
                  <a:srgbClr val="0A090A"/>
                </a:solidFill>
                <a:latin typeface="Times New Roman" panose="02020603050405020304" pitchFamily="18" charset="0"/>
                <a:cs typeface="Times New Roman" panose="02020603050405020304" pitchFamily="18" charset="0"/>
              </a:rPr>
              <a:t>Example:</a:t>
            </a:r>
          </a:p>
          <a:p>
            <a:pPr algn="l"/>
            <a:r>
              <a:rPr lang="en-US" sz="2000" b="0" i="0" u="none" strike="noStrike" baseline="0" dirty="0">
                <a:solidFill>
                  <a:srgbClr val="0A090A"/>
                </a:solidFill>
                <a:latin typeface="Times New Roman" panose="02020603050405020304" pitchFamily="18" charset="0"/>
                <a:cs typeface="Times New Roman" panose="02020603050405020304" pitchFamily="18" charset="0"/>
              </a:rPr>
              <a:t>In the sentence </a:t>
            </a:r>
            <a:r>
              <a:rPr lang="en-US" sz="2000" b="0" i="1" u="none" strike="noStrike" baseline="0" dirty="0">
                <a:solidFill>
                  <a:srgbClr val="0A090A"/>
                </a:solidFill>
                <a:latin typeface="Times New Roman" panose="02020603050405020304" pitchFamily="18" charset="0"/>
                <a:cs typeface="Times New Roman" panose="02020603050405020304" pitchFamily="18" charset="0"/>
              </a:rPr>
              <a:t>John helped Bill  (</a:t>
            </a:r>
            <a:r>
              <a:rPr lang="en-US" sz="2000" b="1" i="1" u="sng" strike="noStrike" baseline="0" dirty="0">
                <a:solidFill>
                  <a:srgbClr val="0A090A"/>
                </a:solidFill>
                <a:latin typeface="Times New Roman" panose="02020603050405020304" pitchFamily="18" charset="0"/>
                <a:cs typeface="Times New Roman" panose="02020603050405020304" pitchFamily="18" charset="0"/>
              </a:rPr>
              <a:t>in Central Park,) (</a:t>
            </a:r>
            <a:r>
              <a:rPr lang="en-US" sz="2000" i="1" u="sng" strike="noStrike" baseline="0" dirty="0">
                <a:solidFill>
                  <a:srgbClr val="0A090A"/>
                </a:solidFill>
                <a:latin typeface="Times New Roman" panose="02020603050405020304" pitchFamily="18" charset="0"/>
                <a:cs typeface="Times New Roman" panose="02020603050405020304" pitchFamily="18" charset="0"/>
              </a:rPr>
              <a:t>yesterday), (at 5. pm), (when we were there</a:t>
            </a:r>
            <a:r>
              <a:rPr lang="en-US" sz="2000" b="1" i="1" u="sng" strike="noStrike" baseline="0" dirty="0">
                <a:solidFill>
                  <a:srgbClr val="0A090A"/>
                </a:solidFill>
                <a:latin typeface="Times New Roman" panose="02020603050405020304" pitchFamily="18" charset="0"/>
                <a:cs typeface="Times New Roman" panose="02020603050405020304" pitchFamily="18" charset="0"/>
              </a:rPr>
              <a:t>)</a:t>
            </a:r>
            <a:r>
              <a:rPr lang="en-US" sz="2000" i="1" dirty="0">
                <a:solidFill>
                  <a:srgbClr val="0A090A"/>
                </a:solidFill>
                <a:latin typeface="Times New Roman" panose="02020603050405020304" pitchFamily="18" charset="0"/>
                <a:cs typeface="Times New Roman" panose="02020603050405020304" pitchFamily="18" charset="0"/>
              </a:rPr>
              <a:t>.</a:t>
            </a:r>
          </a:p>
          <a:p>
            <a:pPr algn="l"/>
            <a:endParaRPr lang="en-US" sz="2000" b="0" i="1" u="none" strike="noStrike" baseline="0" dirty="0">
              <a:solidFill>
                <a:srgbClr val="0A090A"/>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dirty="0">
                <a:solidFill>
                  <a:srgbClr val="0A090A"/>
                </a:solidFill>
                <a:latin typeface="Times New Roman" panose="02020603050405020304" pitchFamily="18" charset="0"/>
                <a:cs typeface="Times New Roman" panose="02020603050405020304" pitchFamily="18" charset="0"/>
              </a:rPr>
              <a:t>T</a:t>
            </a:r>
            <a:r>
              <a:rPr lang="en-US" sz="2000" b="0" i="0" u="none" strike="noStrike" baseline="0" dirty="0">
                <a:solidFill>
                  <a:srgbClr val="0A090A"/>
                </a:solidFill>
                <a:latin typeface="Times New Roman" panose="02020603050405020304" pitchFamily="18" charset="0"/>
                <a:cs typeface="Times New Roman" panose="02020603050405020304" pitchFamily="18" charset="0"/>
              </a:rPr>
              <a:t>he phrase </a:t>
            </a:r>
            <a:r>
              <a:rPr lang="en-US" sz="2000" b="1" i="1" u="none" strike="noStrike" baseline="0" dirty="0">
                <a:solidFill>
                  <a:srgbClr val="0A090A"/>
                </a:solidFill>
                <a:latin typeface="Times New Roman" panose="02020603050405020304" pitchFamily="18" charset="0"/>
                <a:cs typeface="Times New Roman" panose="02020603050405020304" pitchFamily="18" charset="0"/>
              </a:rPr>
              <a:t>in Central </a:t>
            </a:r>
            <a:r>
              <a:rPr lang="en-IN" sz="2000" b="1" i="1" u="none" strike="noStrike" baseline="0" dirty="0">
                <a:solidFill>
                  <a:srgbClr val="0A090A"/>
                </a:solidFill>
                <a:latin typeface="Times New Roman" panose="02020603050405020304" pitchFamily="18" charset="0"/>
                <a:cs typeface="Times New Roman" panose="02020603050405020304" pitchFamily="18" charset="0"/>
              </a:rPr>
              <a:t>Park </a:t>
            </a:r>
            <a:r>
              <a:rPr lang="en-IN" sz="2000" b="0" i="0" u="none" strike="noStrike" baseline="0" dirty="0">
                <a:solidFill>
                  <a:srgbClr val="0A090A"/>
                </a:solidFill>
                <a:latin typeface="Times New Roman" panose="02020603050405020304" pitchFamily="18" charset="0"/>
                <a:cs typeface="Times New Roman" panose="02020603050405020304" pitchFamily="18" charset="0"/>
              </a:rPr>
              <a:t>is an adjunct.</a:t>
            </a:r>
          </a:p>
          <a:p>
            <a:pPr marL="342900" indent="-342900" algn="l">
              <a:buFont typeface="Wingdings" panose="05000000000000000000" pitchFamily="2" charset="2"/>
              <a:buChar char="Ø"/>
            </a:pPr>
            <a:r>
              <a:rPr lang="en-US" sz="2000" b="0" i="0" u="none" strike="noStrike" baseline="0" dirty="0">
                <a:solidFill>
                  <a:srgbClr val="0A090A"/>
                </a:solidFill>
                <a:latin typeface="Times New Roman" panose="02020603050405020304" pitchFamily="18" charset="0"/>
                <a:cs typeface="Times New Roman" panose="02020603050405020304" pitchFamily="18" charset="0"/>
              </a:rPr>
              <a:t>In the above sentence if the adjunct </a:t>
            </a:r>
            <a:r>
              <a:rPr lang="en-US" sz="2000" b="0" i="1" u="none" strike="noStrike" baseline="0" dirty="0">
                <a:solidFill>
                  <a:srgbClr val="0A090A"/>
                </a:solidFill>
                <a:latin typeface="Times New Roman" panose="02020603050405020304" pitchFamily="18" charset="0"/>
                <a:cs typeface="Times New Roman" panose="02020603050405020304" pitchFamily="18" charset="0"/>
              </a:rPr>
              <a:t>in central park or </a:t>
            </a:r>
            <a:r>
              <a:rPr lang="en-US" sz="2000" b="1" i="1" u="sng" strike="noStrike" baseline="0" dirty="0">
                <a:solidFill>
                  <a:srgbClr val="0A090A"/>
                </a:solidFill>
                <a:latin typeface="Times New Roman" panose="02020603050405020304" pitchFamily="18" charset="0"/>
                <a:cs typeface="Times New Roman" panose="02020603050405020304" pitchFamily="18" charset="0"/>
              </a:rPr>
              <a:t>(</a:t>
            </a:r>
            <a:r>
              <a:rPr lang="en-US" sz="2000" i="1" u="sng" strike="noStrike" baseline="0" dirty="0">
                <a:solidFill>
                  <a:srgbClr val="0A090A"/>
                </a:solidFill>
                <a:latin typeface="Times New Roman" panose="02020603050405020304" pitchFamily="18" charset="0"/>
                <a:cs typeface="Times New Roman" panose="02020603050405020304" pitchFamily="18" charset="0"/>
              </a:rPr>
              <a:t>yesterday), (at 5. pm), (when we were there</a:t>
            </a:r>
            <a:r>
              <a:rPr lang="en-US" sz="2000" b="1" i="1" u="sng" strike="noStrike" baseline="0" dirty="0">
                <a:solidFill>
                  <a:srgbClr val="0A090A"/>
                </a:solidFill>
                <a:latin typeface="Times New Roman" panose="02020603050405020304" pitchFamily="18" charset="0"/>
                <a:cs typeface="Times New Roman" panose="02020603050405020304" pitchFamily="18" charset="0"/>
              </a:rPr>
              <a:t>)</a:t>
            </a:r>
            <a:r>
              <a:rPr lang="en-US" sz="2000" i="1" dirty="0">
                <a:solidFill>
                  <a:srgbClr val="0A090A"/>
                </a:solidFill>
                <a:latin typeface="Times New Roman" panose="02020603050405020304" pitchFamily="18" charset="0"/>
                <a:cs typeface="Times New Roman" panose="02020603050405020304" pitchFamily="18" charset="0"/>
              </a:rPr>
              <a:t>.</a:t>
            </a:r>
          </a:p>
          <a:p>
            <a:pPr algn="l"/>
            <a:r>
              <a:rPr lang="en-US" sz="2000" b="0" i="1" u="none" strike="noStrike" baseline="0" dirty="0">
                <a:solidFill>
                  <a:srgbClr val="0A090A"/>
                </a:solidFill>
                <a:latin typeface="Times New Roman" panose="02020603050405020304" pitchFamily="18" charset="0"/>
                <a:cs typeface="Times New Roman" panose="02020603050405020304" pitchFamily="18" charset="0"/>
              </a:rPr>
              <a:t>       </a:t>
            </a:r>
            <a:r>
              <a:rPr lang="en-US" sz="2000" b="0" i="0" u="none" strike="noStrike" baseline="0" dirty="0">
                <a:solidFill>
                  <a:srgbClr val="0A090A"/>
                </a:solidFill>
                <a:latin typeface="Times New Roman" panose="02020603050405020304" pitchFamily="18" charset="0"/>
                <a:cs typeface="Times New Roman" panose="02020603050405020304" pitchFamily="18" charset="0"/>
              </a:rPr>
              <a:t>is removed, it does </a:t>
            </a:r>
            <a:r>
              <a:rPr lang="en-IN" sz="2000" b="0" i="0" u="none" strike="noStrike" baseline="0" dirty="0">
                <a:solidFill>
                  <a:srgbClr val="0A090A"/>
                </a:solidFill>
                <a:latin typeface="Times New Roman" panose="02020603050405020304" pitchFamily="18" charset="0"/>
                <a:cs typeface="Times New Roman" panose="02020603050405020304" pitchFamily="18" charset="0"/>
              </a:rPr>
              <a:t>not affect the sentence.</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51</a:t>
            </a:fld>
            <a:endParaRPr lang="en-IN"/>
          </a:p>
        </p:txBody>
      </p:sp>
    </p:spTree>
    <p:extLst>
      <p:ext uri="{BB962C8B-B14F-4D97-AF65-F5344CB8AC3E}">
        <p14:creationId xmlns:p14="http://schemas.microsoft.com/office/powerpoint/2010/main" val="19729468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algn="l"/>
            <a:r>
              <a:rPr lang="en-IN" sz="1800" b="0" i="0" u="none" strike="noStrike" baseline="0" dirty="0">
                <a:latin typeface="Times-Roman"/>
              </a:rPr>
              <a:t>(4) </a:t>
            </a:r>
            <a:r>
              <a:rPr lang="en-IN" sz="1800" b="1" i="0" u="none" strike="noStrike" baseline="0" dirty="0">
                <a:latin typeface="Times-BoldSC"/>
              </a:rPr>
              <a:t>Arguments</a:t>
            </a:r>
          </a:p>
          <a:p>
            <a:pPr algn="l"/>
            <a:r>
              <a:rPr lang="en-US" sz="1800" b="0" i="0" u="none" strike="noStrike" baseline="0" dirty="0">
                <a:latin typeface="Times-Roman"/>
              </a:rPr>
              <a:t>      a. Mary used </a:t>
            </a:r>
            <a:r>
              <a:rPr lang="en-US" sz="1800" b="0" i="1" u="none" strike="noStrike" baseline="0" dirty="0">
                <a:latin typeface="Times-Italic"/>
              </a:rPr>
              <a:t>my shirt </a:t>
            </a:r>
            <a:r>
              <a:rPr lang="en-US" sz="1800" b="0" i="0" u="none" strike="noStrike" baseline="0" dirty="0">
                <a:latin typeface="Times-Roman"/>
              </a:rPr>
              <a:t>for a hand towel.</a:t>
            </a:r>
          </a:p>
          <a:p>
            <a:pPr algn="l"/>
            <a:r>
              <a:rPr lang="en-US" sz="1800" b="0" i="0" u="none" strike="noStrike" baseline="0" dirty="0">
                <a:latin typeface="Times-Roman"/>
              </a:rPr>
              <a:t>          *Mary used for a hand towel.</a:t>
            </a:r>
          </a:p>
          <a:p>
            <a:pPr algn="l"/>
            <a:r>
              <a:rPr lang="en-US" sz="1800" b="0" i="0" u="none" strike="noStrike" baseline="0" dirty="0">
                <a:latin typeface="Times-Roman"/>
              </a:rPr>
              <a:t>      b. Henry put the money </a:t>
            </a:r>
            <a:r>
              <a:rPr lang="en-US" sz="1800" b="0" i="1" u="none" strike="noStrike" baseline="0" dirty="0">
                <a:latin typeface="Times-Italic"/>
              </a:rPr>
              <a:t>into his pocket</a:t>
            </a:r>
            <a:r>
              <a:rPr lang="en-US" sz="1800" b="0" i="0" u="none" strike="noStrike" baseline="0" dirty="0">
                <a:latin typeface="Times-Roman"/>
              </a:rPr>
              <a:t>.</a:t>
            </a:r>
          </a:p>
          <a:p>
            <a:pPr algn="l"/>
            <a:r>
              <a:rPr lang="en-IN" sz="1800" b="0" i="0" u="none" strike="noStrike" baseline="0" dirty="0">
                <a:latin typeface="Times-Roman"/>
              </a:rPr>
              <a:t>          *Henry put the money.</a:t>
            </a:r>
          </a:p>
          <a:p>
            <a:pPr algn="l"/>
            <a:endParaRPr lang="en-IN" sz="1800" b="0" i="0" u="none" strike="noStrike" baseline="0" dirty="0">
              <a:latin typeface="Times-Roman"/>
            </a:endParaRPr>
          </a:p>
          <a:p>
            <a:pPr algn="l"/>
            <a:r>
              <a:rPr lang="en-IN" sz="1800" b="0" i="0" u="none" strike="noStrike" baseline="0" dirty="0">
                <a:latin typeface="Times-Roman"/>
              </a:rPr>
              <a:t>(5) </a:t>
            </a:r>
            <a:r>
              <a:rPr lang="en-IN" sz="1800" b="1" i="0" u="none" strike="noStrike" baseline="0" dirty="0">
                <a:latin typeface="Times-BoldSC"/>
              </a:rPr>
              <a:t>Adjuncts</a:t>
            </a:r>
          </a:p>
          <a:p>
            <a:pPr algn="l"/>
            <a:r>
              <a:rPr lang="en-US" sz="1800" b="0" i="0" u="none" strike="noStrike" baseline="0" dirty="0">
                <a:latin typeface="Times-Roman"/>
              </a:rPr>
              <a:t>       a. George fell down the stairs </a:t>
            </a:r>
            <a:r>
              <a:rPr lang="en-US" sz="1800" b="0" i="1" u="none" strike="noStrike" baseline="0" dirty="0">
                <a:latin typeface="Times-Italic"/>
              </a:rPr>
              <a:t>last night</a:t>
            </a:r>
            <a:r>
              <a:rPr lang="en-US" sz="1800" b="0" i="0" u="none" strike="noStrike" baseline="0" dirty="0">
                <a:latin typeface="Times-Roman"/>
              </a:rPr>
              <a:t>.</a:t>
            </a:r>
          </a:p>
          <a:p>
            <a:pPr algn="l"/>
            <a:r>
              <a:rPr lang="en-US" sz="1800" b="0" i="0" u="none" strike="noStrike" baseline="0" dirty="0">
                <a:latin typeface="Times-Roman"/>
              </a:rPr>
              <a:t>           George fell down the stairs.</a:t>
            </a:r>
          </a:p>
          <a:p>
            <a:pPr algn="l"/>
            <a:r>
              <a:rPr lang="en-US" sz="1800" b="0" i="0" u="none" strike="noStrike" baseline="0" dirty="0">
                <a:latin typeface="Times-Roman"/>
              </a:rPr>
              <a:t>       b. My daughter </a:t>
            </a:r>
            <a:r>
              <a:rPr lang="en-US" sz="1800" b="0" i="1" u="none" strike="noStrike" baseline="0" dirty="0">
                <a:latin typeface="Times-Italic"/>
              </a:rPr>
              <a:t>intentionally </a:t>
            </a:r>
            <a:r>
              <a:rPr lang="en-US" sz="1800" b="0" i="0" u="none" strike="noStrike" baseline="0" dirty="0">
                <a:latin typeface="Times-Roman"/>
              </a:rPr>
              <a:t>swallowed a penny.</a:t>
            </a:r>
          </a:p>
          <a:p>
            <a:pPr algn="l"/>
            <a:r>
              <a:rPr lang="en-US" sz="1800" b="0" i="0" u="none" strike="noStrike" baseline="0" dirty="0">
                <a:latin typeface="Times-Roman"/>
              </a:rPr>
              <a:t>           My daughter swallowed a penny.</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52</a:t>
            </a:fld>
            <a:endParaRPr lang="en-IN"/>
          </a:p>
        </p:txBody>
      </p:sp>
    </p:spTree>
    <p:extLst>
      <p:ext uri="{BB962C8B-B14F-4D97-AF65-F5344CB8AC3E}">
        <p14:creationId xmlns:p14="http://schemas.microsoft.com/office/powerpoint/2010/main" val="27408045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marL="285750" indent="-285750" algn="l">
              <a:lnSpc>
                <a:spcPct val="150000"/>
              </a:lnSpc>
              <a:spcBef>
                <a:spcPts val="0"/>
              </a:spcBef>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Time and manner phrases are not, in most cases, related to the inherent meaning of the verb.</a:t>
            </a:r>
          </a:p>
          <a:p>
            <a:pPr marL="285750" indent="-285750" algn="l">
              <a:lnSpc>
                <a:spcPct val="150000"/>
              </a:lnSpc>
              <a:spcBef>
                <a:spcPts val="0"/>
              </a:spcBef>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They can be optionally added. So, they are called adjuncts.</a:t>
            </a:r>
          </a:p>
          <a:p>
            <a:pPr algn="l">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gn="l"/>
            <a:r>
              <a:rPr lang="en-IN" sz="1800" b="1" i="0" u="none" strike="noStrike" baseline="0" dirty="0">
                <a:latin typeface="Times-Roman"/>
              </a:rPr>
              <a:t>a </a:t>
            </a:r>
            <a:r>
              <a:rPr lang="en-IN" sz="1800" b="1" i="0" u="none" strike="noStrike" baseline="0" dirty="0">
                <a:latin typeface="Times-RomanSC"/>
              </a:rPr>
              <a:t>Arguments</a:t>
            </a:r>
          </a:p>
          <a:p>
            <a:pPr algn="l"/>
            <a:r>
              <a:rPr lang="en-US" sz="1800" b="0" i="0" u="none" strike="noStrike" baseline="0" dirty="0">
                <a:latin typeface="Times-Roman"/>
              </a:rPr>
              <a:t>       </a:t>
            </a:r>
            <a:r>
              <a:rPr lang="en-US" sz="1800" i="0" u="none" strike="noStrike" baseline="0" dirty="0">
                <a:latin typeface="Times-Roman"/>
              </a:rPr>
              <a:t>John gave a bouquet of roses to Mary.</a:t>
            </a:r>
          </a:p>
          <a:p>
            <a:pPr algn="l"/>
            <a:r>
              <a:rPr lang="en-US" sz="1800" b="0" i="0" u="none" strike="noStrike" baseline="0" dirty="0">
                <a:latin typeface="Times-Roman"/>
              </a:rPr>
              <a:t>       *John gave a bouquet of roses    [to Mary].</a:t>
            </a:r>
          </a:p>
          <a:p>
            <a:pPr algn="l"/>
            <a:endParaRPr lang="en-US" sz="1800" b="0" i="0" u="none" strike="noStrike" baseline="0" dirty="0">
              <a:latin typeface="Times-Roman"/>
            </a:endParaRPr>
          </a:p>
          <a:p>
            <a:pPr algn="l"/>
            <a:r>
              <a:rPr lang="en-IN" sz="1800" b="1" i="0" u="none" strike="noStrike" baseline="0" dirty="0">
                <a:latin typeface="Times-Roman"/>
              </a:rPr>
              <a:t>b </a:t>
            </a:r>
            <a:r>
              <a:rPr lang="en-IN" sz="1800" b="1" i="0" u="none" strike="noStrike" baseline="0" dirty="0">
                <a:latin typeface="Times-RomanSC"/>
              </a:rPr>
              <a:t>Time adjuncts</a:t>
            </a:r>
          </a:p>
          <a:p>
            <a:pPr algn="l"/>
            <a:r>
              <a:rPr lang="en-US" sz="1800" b="0" i="0" u="none" strike="noStrike" baseline="0" dirty="0">
                <a:latin typeface="Times-Roman"/>
              </a:rPr>
              <a:t>       George fell down the stairs  [last night] [at 3:00 AM] [during </a:t>
            </a:r>
            <a:r>
              <a:rPr lang="en-IN" sz="1800" b="0" i="0" u="none" strike="noStrike" baseline="0" dirty="0">
                <a:latin typeface="Times-Roman"/>
              </a:rPr>
              <a:t>the typhoon].</a:t>
            </a:r>
          </a:p>
          <a:p>
            <a:pPr algn="l"/>
            <a:endParaRPr lang="en-IN" sz="1800" b="0" i="0" u="none" strike="noStrike" baseline="0" dirty="0">
              <a:latin typeface="Times-Roman"/>
            </a:endParaRPr>
          </a:p>
          <a:p>
            <a:pPr algn="l"/>
            <a:r>
              <a:rPr lang="en-IN" sz="1800" b="1" i="0" u="none" strike="noStrike" baseline="0" dirty="0">
                <a:latin typeface="Times-Roman"/>
              </a:rPr>
              <a:t>c </a:t>
            </a:r>
            <a:r>
              <a:rPr lang="en-IN" sz="1800" b="1" i="0" u="none" strike="noStrike" baseline="0" dirty="0">
                <a:latin typeface="Times-RomanSC"/>
              </a:rPr>
              <a:t>Manner adjuncts</a:t>
            </a:r>
          </a:p>
          <a:p>
            <a:pPr algn="l"/>
            <a:r>
              <a:rPr lang="en-US" sz="1800" b="0" i="0" u="none" strike="noStrike" baseline="0" dirty="0">
                <a:latin typeface="Times-Roman"/>
              </a:rPr>
              <a:t>       My daughter [suddenly], [impulsively], [without thinking], </a:t>
            </a:r>
            <a:r>
              <a:rPr lang="en-IN" sz="1800" b="0" i="0" u="none" strike="noStrike" baseline="0" dirty="0">
                <a:latin typeface="Times-Roman"/>
              </a:rPr>
              <a:t>swallowed a penny.</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53</a:t>
            </a:fld>
            <a:endParaRPr lang="en-IN"/>
          </a:p>
        </p:txBody>
      </p:sp>
    </p:spTree>
    <p:extLst>
      <p:ext uri="{BB962C8B-B14F-4D97-AF65-F5344CB8AC3E}">
        <p14:creationId xmlns:p14="http://schemas.microsoft.com/office/powerpoint/2010/main" val="27966731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Indirect objects and Secondary objects</a:t>
            </a:r>
          </a:p>
          <a:p>
            <a:pPr algn="l"/>
            <a:r>
              <a:rPr lang="en-US" sz="2000" b="0" i="0" u="none" strike="noStrike" baseline="0" dirty="0">
                <a:solidFill>
                  <a:srgbClr val="000000"/>
                </a:solidFill>
                <a:latin typeface="Times-Roman"/>
              </a:rPr>
              <a:t>There is a problem with the way the term “indirect object” is used in traditional grammar. </a:t>
            </a:r>
          </a:p>
          <a:p>
            <a:pPr algn="l"/>
            <a:r>
              <a:rPr lang="en-US" sz="2000" b="0" i="0" u="none" strike="noStrike" baseline="0" dirty="0">
                <a:solidFill>
                  <a:srgbClr val="000000"/>
                </a:solidFill>
                <a:latin typeface="Times-Roman"/>
              </a:rPr>
              <a:t>This problem can be seen in relation to the pair of </a:t>
            </a:r>
            <a:r>
              <a:rPr lang="en-IN" sz="2000" b="0" i="0" u="none" strike="noStrike" baseline="0" dirty="0">
                <a:solidFill>
                  <a:srgbClr val="000000"/>
                </a:solidFill>
                <a:latin typeface="Times-Roman"/>
              </a:rPr>
              <a:t>sentences </a:t>
            </a:r>
            <a:r>
              <a:rPr lang="en-IN" sz="2000" b="0" i="0" u="none" strike="noStrike" baseline="0" dirty="0">
                <a:latin typeface="Times-Roman"/>
              </a:rPr>
              <a:t>in (1).</a:t>
            </a:r>
          </a:p>
          <a:p>
            <a:pPr algn="l"/>
            <a:r>
              <a:rPr lang="en-US" sz="2000" b="0" i="0" u="none" strike="noStrike" baseline="0" dirty="0">
                <a:solidFill>
                  <a:srgbClr val="000000"/>
                </a:solidFill>
                <a:latin typeface="Times-Roman"/>
              </a:rPr>
              <a:t>(1) a. John gave Mary his old radio.</a:t>
            </a:r>
          </a:p>
          <a:p>
            <a:pPr algn="l"/>
            <a:r>
              <a:rPr lang="en-US" sz="2000" b="0" i="0" u="none" strike="noStrike" baseline="0" dirty="0">
                <a:solidFill>
                  <a:srgbClr val="000000"/>
                </a:solidFill>
                <a:latin typeface="Times-Roman"/>
              </a:rPr>
              <a:t>     b. John gave his old radio to Mary.</a:t>
            </a:r>
          </a:p>
          <a:p>
            <a:pPr algn="l"/>
            <a:endParaRPr lang="en-US" sz="1800" dirty="0">
              <a:solidFill>
                <a:srgbClr val="000000"/>
              </a:solidFill>
              <a:latin typeface="Times-Roman"/>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In traditional grammar, </a:t>
            </a:r>
            <a:r>
              <a:rPr lang="en-US" sz="2000" i="1" dirty="0">
                <a:latin typeface="Times New Roman" panose="02020603050405020304" pitchFamily="18" charset="0"/>
                <a:cs typeface="Times New Roman" panose="02020603050405020304" pitchFamily="18" charset="0"/>
              </a:rPr>
              <a:t>Mary</a:t>
            </a:r>
            <a:r>
              <a:rPr lang="en-US" sz="2000" dirty="0">
                <a:latin typeface="Times New Roman" panose="02020603050405020304" pitchFamily="18" charset="0"/>
                <a:cs typeface="Times New Roman" panose="02020603050405020304" pitchFamily="18" charset="0"/>
              </a:rPr>
              <a:t> would be called the “indirect object” of both sentences (1a) and (1b). </a:t>
            </a:r>
          </a:p>
          <a:p>
            <a:pPr algn="l"/>
            <a:r>
              <a:rPr lang="en-US" sz="2000" dirty="0">
                <a:latin typeface="Times New Roman" panose="02020603050405020304" pitchFamily="18" charset="0"/>
                <a:cs typeface="Times New Roman" panose="02020603050405020304" pitchFamily="18" charset="0"/>
              </a:rPr>
              <a:t>However, in (1b) </a:t>
            </a:r>
            <a:r>
              <a:rPr lang="en-US" sz="2000" i="1" dirty="0">
                <a:latin typeface="Times New Roman" panose="02020603050405020304" pitchFamily="18" charset="0"/>
                <a:cs typeface="Times New Roman" panose="02020603050405020304" pitchFamily="18" charset="0"/>
              </a:rPr>
              <a:t>Mary</a:t>
            </a:r>
            <a:r>
              <a:rPr lang="en-US" sz="2000" dirty="0">
                <a:latin typeface="Times New Roman" panose="02020603050405020304" pitchFamily="18" charset="0"/>
                <a:cs typeface="Times New Roman" panose="02020603050405020304" pitchFamily="18" charset="0"/>
              </a:rPr>
              <a:t> is preceded by the </a:t>
            </a:r>
            <a:r>
              <a:rPr lang="en-US" sz="2000" b="1" dirty="0">
                <a:latin typeface="Times New Roman" panose="02020603050405020304" pitchFamily="18" charset="0"/>
                <a:cs typeface="Times New Roman" panose="02020603050405020304" pitchFamily="18" charset="0"/>
              </a:rPr>
              <a:t>preposition to </a:t>
            </a:r>
            <a:r>
              <a:rPr lang="en-US" sz="2000" dirty="0">
                <a:latin typeface="Times New Roman" panose="02020603050405020304" pitchFamily="18" charset="0"/>
                <a:cs typeface="Times New Roman" panose="02020603050405020304" pitchFamily="18" charset="0"/>
              </a:rPr>
              <a:t>and occurs at the end of the sentence, while in (1a) </a:t>
            </a:r>
            <a:r>
              <a:rPr lang="en-US" sz="2000" i="1" dirty="0">
                <a:latin typeface="Times New Roman" panose="02020603050405020304" pitchFamily="18" charset="0"/>
                <a:cs typeface="Times New Roman" panose="02020603050405020304" pitchFamily="18" charset="0"/>
              </a:rPr>
              <a:t>Mary</a:t>
            </a:r>
            <a:r>
              <a:rPr lang="en-US" sz="2000" dirty="0">
                <a:latin typeface="Times New Roman" panose="02020603050405020304" pitchFamily="18" charset="0"/>
                <a:cs typeface="Times New Roman" panose="02020603050405020304" pitchFamily="18" charset="0"/>
              </a:rPr>
              <a:t> occurs immediately following the verb </a:t>
            </a:r>
            <a:r>
              <a:rPr lang="en-US" sz="2000" b="1" dirty="0">
                <a:latin typeface="Times New Roman" panose="02020603050405020304" pitchFamily="18" charset="0"/>
                <a:cs typeface="Times New Roman" panose="02020603050405020304" pitchFamily="18" charset="0"/>
              </a:rPr>
              <a:t>without any preposition</a:t>
            </a:r>
            <a:r>
              <a:rPr lang="en-US" sz="2000" dirty="0">
                <a:latin typeface="Times New Roman" panose="02020603050405020304" pitchFamily="18" charset="0"/>
                <a:cs typeface="Times New Roman" panose="02020603050405020304" pitchFamily="18" charset="0"/>
              </a:rPr>
              <a:t>. </a:t>
            </a:r>
          </a:p>
          <a:p>
            <a:pPr algn="l"/>
            <a:r>
              <a:rPr lang="en-US" sz="2000" dirty="0">
                <a:latin typeface="Times New Roman" panose="02020603050405020304" pitchFamily="18" charset="0"/>
                <a:cs typeface="Times New Roman" panose="02020603050405020304" pitchFamily="18" charset="0"/>
              </a:rPr>
              <a:t>These facts suggest that the Grammatical Relation of Mary in (1a) is not the same as in (1b).</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54</a:t>
            </a:fld>
            <a:endParaRPr lang="en-IN"/>
          </a:p>
        </p:txBody>
      </p:sp>
    </p:spTree>
    <p:extLst>
      <p:ext uri="{BB962C8B-B14F-4D97-AF65-F5344CB8AC3E}">
        <p14:creationId xmlns:p14="http://schemas.microsoft.com/office/powerpoint/2010/main" val="13361294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As this example illustrates, the term </a:t>
            </a:r>
            <a:r>
              <a:rPr lang="en-US" sz="2000" b="1" dirty="0">
                <a:latin typeface="Times New Roman" panose="02020603050405020304" pitchFamily="18" charset="0"/>
                <a:cs typeface="Times New Roman" panose="02020603050405020304" pitchFamily="18" charset="0"/>
              </a:rPr>
              <a:t>“indirect object” in traditional grammar </a:t>
            </a:r>
            <a:r>
              <a:rPr lang="en-US" sz="2000" dirty="0">
                <a:latin typeface="Times New Roman" panose="02020603050405020304" pitchFamily="18" charset="0"/>
                <a:cs typeface="Times New Roman" panose="02020603050405020304" pitchFamily="18" charset="0"/>
              </a:rPr>
              <a:t>is used to refer to the semantic role of recipient (or sometimes beneficiary), rather than to a specific Grammatical Relation.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 Grammatical Relations must be identified on the basis of grammatical properties, not semantic roles.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grammatical properties of Mary in (1a) are essentially the same as those of Bill in (2a); and the grammatical properties of Mary in (1b) are in many ways the same as those of </a:t>
            </a:r>
            <a:r>
              <a:rPr lang="en-US" sz="2000" i="1" dirty="0">
                <a:latin typeface="Times New Roman" panose="02020603050405020304" pitchFamily="18" charset="0"/>
                <a:cs typeface="Times New Roman" panose="02020603050405020304" pitchFamily="18" charset="0"/>
              </a:rPr>
              <a:t>the attic </a:t>
            </a:r>
            <a:r>
              <a:rPr lang="en-US" sz="2000" dirty="0">
                <a:latin typeface="Times New Roman" panose="02020603050405020304" pitchFamily="18" charset="0"/>
                <a:cs typeface="Times New Roman" panose="02020603050405020304" pitchFamily="18" charset="0"/>
              </a:rPr>
              <a:t>in (2b).</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Thus, based on grammatical properties, we would say that Mary bears the OBJ(</a:t>
            </a:r>
            <a:r>
              <a:rPr lang="en-US" sz="2000" dirty="0" err="1">
                <a:latin typeface="Times New Roman" panose="02020603050405020304" pitchFamily="18" charset="0"/>
                <a:cs typeface="Times New Roman" panose="02020603050405020304" pitchFamily="18" charset="0"/>
              </a:rPr>
              <a:t>ect</a:t>
            </a:r>
            <a:r>
              <a:rPr lang="en-US" sz="2000" dirty="0">
                <a:latin typeface="Times New Roman" panose="02020603050405020304" pitchFamily="18" charset="0"/>
                <a:cs typeface="Times New Roman" panose="02020603050405020304" pitchFamily="18" charset="0"/>
              </a:rPr>
              <a:t>) relation in (1a), but the OBL(</a:t>
            </a:r>
            <a:r>
              <a:rPr lang="en-US" sz="2000" dirty="0" err="1">
                <a:latin typeface="Times New Roman" panose="02020603050405020304" pitchFamily="18" charset="0"/>
                <a:cs typeface="Times New Roman" panose="02020603050405020304" pitchFamily="18" charset="0"/>
              </a:rPr>
              <a:t>ique</a:t>
            </a:r>
            <a:r>
              <a:rPr lang="en-US" sz="2000" dirty="0">
                <a:latin typeface="Times New Roman" panose="02020603050405020304" pitchFamily="18" charset="0"/>
                <a:cs typeface="Times New Roman" panose="02020603050405020304" pitchFamily="18" charset="0"/>
              </a:rPr>
              <a:t>) relation in (1b).</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(2) a. Susan slapped Bill.</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b John stored his coin collection in the attic.</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55</a:t>
            </a:fld>
            <a:endParaRPr lang="en-IN"/>
          </a:p>
        </p:txBody>
      </p:sp>
    </p:spTree>
    <p:extLst>
      <p:ext uri="{BB962C8B-B14F-4D97-AF65-F5344CB8AC3E}">
        <p14:creationId xmlns:p14="http://schemas.microsoft.com/office/powerpoint/2010/main" val="20969009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If </a:t>
            </a:r>
            <a:r>
              <a:rPr lang="en-US" sz="2000" b="0" i="1" u="none" strike="noStrike" baseline="0" dirty="0">
                <a:latin typeface="Times New Roman" panose="02020603050405020304" pitchFamily="18" charset="0"/>
                <a:cs typeface="Times New Roman" panose="02020603050405020304" pitchFamily="18" charset="0"/>
              </a:rPr>
              <a:t>Mary </a:t>
            </a:r>
            <a:r>
              <a:rPr lang="en-US" sz="2000" b="0" i="0" u="none" strike="noStrike" baseline="0" dirty="0">
                <a:latin typeface="Times New Roman" panose="02020603050405020304" pitchFamily="18" charset="0"/>
                <a:cs typeface="Times New Roman" panose="02020603050405020304" pitchFamily="18" charset="0"/>
              </a:rPr>
              <a:t>bears the OBJ Relation in (1a), what is the Grammatical Relation of </a:t>
            </a:r>
            <a:r>
              <a:rPr lang="en-US" sz="2000" b="0" i="1" u="none" strike="noStrike" baseline="0" dirty="0">
                <a:latin typeface="Times New Roman" panose="02020603050405020304" pitchFamily="18" charset="0"/>
                <a:cs typeface="Times New Roman" panose="02020603050405020304" pitchFamily="18" charset="0"/>
              </a:rPr>
              <a:t>his old radio </a:t>
            </a:r>
            <a:r>
              <a:rPr lang="en-US" sz="2000" b="0" i="0" u="none" strike="noStrike" baseline="0" dirty="0">
                <a:latin typeface="Times New Roman" panose="02020603050405020304" pitchFamily="18" charset="0"/>
                <a:cs typeface="Times New Roman" panose="02020603050405020304" pitchFamily="18" charset="0"/>
              </a:rPr>
              <a:t>in that sentence?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We will refer to it as the </a:t>
            </a:r>
            <a:r>
              <a:rPr lang="en-US" sz="2000" b="1" i="0" u="none" strike="noStrike" baseline="0" dirty="0">
                <a:latin typeface="Times New Roman" panose="02020603050405020304" pitchFamily="18" charset="0"/>
                <a:cs typeface="Times New Roman" panose="02020603050405020304" pitchFamily="18" charset="0"/>
              </a:rPr>
              <a:t>secondary object</a:t>
            </a:r>
            <a:r>
              <a:rPr lang="en-US" sz="2000" b="0" i="0" u="none" strike="noStrike" baseline="0" dirty="0">
                <a:latin typeface="Times New Roman" panose="02020603050405020304" pitchFamily="18" charset="0"/>
                <a:cs typeface="Times New Roman" panose="02020603050405020304" pitchFamily="18" charset="0"/>
              </a:rPr>
              <a:t>, using the abbreviation OBJ2.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sentences in (3) provide additional examples of this “double object” pattern.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these sentences the </a:t>
            </a:r>
            <a:r>
              <a:rPr lang="en-US" sz="2000" b="1" i="0" u="none" strike="noStrike" baseline="0" dirty="0">
                <a:latin typeface="Times New Roman" panose="02020603050405020304" pitchFamily="18" charset="0"/>
                <a:cs typeface="Times New Roman" panose="02020603050405020304" pitchFamily="18" charset="0"/>
              </a:rPr>
              <a:t>verb is followed </a:t>
            </a:r>
            <a:r>
              <a:rPr lang="en-US" sz="2000" b="0" i="0" u="none" strike="noStrike" baseline="0" dirty="0">
                <a:latin typeface="Times New Roman" panose="02020603050405020304" pitchFamily="18" charset="0"/>
                <a:cs typeface="Times New Roman" panose="02020603050405020304" pitchFamily="18" charset="0"/>
              </a:rPr>
              <a:t>by </a:t>
            </a:r>
            <a:r>
              <a:rPr lang="en-US" sz="2000" b="1" i="0" u="none" strike="noStrike" baseline="0" dirty="0">
                <a:latin typeface="Times New Roman" panose="02020603050405020304" pitchFamily="18" charset="0"/>
                <a:cs typeface="Times New Roman" panose="02020603050405020304" pitchFamily="18" charset="0"/>
              </a:rPr>
              <a:t>two NP objects</a:t>
            </a:r>
            <a:r>
              <a:rPr lang="en-US" sz="2000" b="0" i="0" u="none" strike="noStrike" baseline="0" dirty="0">
                <a:latin typeface="Times New Roman" panose="02020603050405020304" pitchFamily="18" charset="0"/>
                <a:cs typeface="Times New Roman" panose="02020603050405020304" pitchFamily="18" charset="0"/>
              </a:rPr>
              <a:t>. </a:t>
            </a:r>
          </a:p>
          <a:p>
            <a:pPr algn="l"/>
            <a:r>
              <a:rPr lang="en-US" sz="2000" b="0" i="0" u="none" strike="noStrike" baseline="0" dirty="0">
                <a:latin typeface="Times New Roman" panose="02020603050405020304" pitchFamily="18" charset="0"/>
                <a:cs typeface="Times New Roman" panose="02020603050405020304" pitchFamily="18" charset="0"/>
              </a:rPr>
              <a:t>      The first of these bears the OBJ relation; we call it the direct or primary object. </a:t>
            </a:r>
          </a:p>
          <a:p>
            <a:pPr algn="l"/>
            <a:r>
              <a:rPr lang="en-US" sz="2000" b="0" i="0" u="none" strike="noStrike" baseline="0" dirty="0">
                <a:latin typeface="Times New Roman" panose="02020603050405020304" pitchFamily="18" charset="0"/>
                <a:cs typeface="Times New Roman" panose="02020603050405020304" pitchFamily="18" charset="0"/>
              </a:rPr>
              <a:t>      The second NP is the secondary </a:t>
            </a:r>
            <a:r>
              <a:rPr lang="en-IN" sz="2000" b="0" i="0" u="none" strike="noStrike" baseline="0" dirty="0">
                <a:latin typeface="Times New Roman" panose="02020603050405020304" pitchFamily="18" charset="0"/>
                <a:cs typeface="Times New Roman" panose="02020603050405020304" pitchFamily="18" charset="0"/>
              </a:rPr>
              <a:t>object (OBJ</a:t>
            </a:r>
            <a:r>
              <a:rPr lang="en-IN" sz="2000" b="0" i="0" u="none" strike="noStrike" baseline="-25000" dirty="0">
                <a:latin typeface="Times New Roman" panose="02020603050405020304" pitchFamily="18" charset="0"/>
                <a:cs typeface="Times New Roman" panose="02020603050405020304" pitchFamily="18" charset="0"/>
              </a:rPr>
              <a:t>2</a:t>
            </a:r>
            <a:r>
              <a:rPr lang="en-IN" sz="2000" b="0" i="0" u="none" strike="noStrike" baseline="0" dirty="0">
                <a:latin typeface="Times New Roman" panose="02020603050405020304" pitchFamily="18" charset="0"/>
                <a:cs typeface="Times New Roman" panose="02020603050405020304" pitchFamily="18" charset="0"/>
              </a:rPr>
              <a:t>).</a:t>
            </a:r>
          </a:p>
          <a:p>
            <a:pPr algn="l"/>
            <a:endParaRPr lang="en-IN" sz="200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(3) a. Mary gave [her son]</a:t>
            </a:r>
            <a:r>
              <a:rPr lang="en-US" sz="2000" b="0" i="0" u="none" strike="noStrike" baseline="-25000" dirty="0">
                <a:latin typeface="Times New Roman" panose="02020603050405020304" pitchFamily="18" charset="0"/>
                <a:cs typeface="Times New Roman" panose="02020603050405020304" pitchFamily="18" charset="0"/>
              </a:rPr>
              <a:t>OBJ </a:t>
            </a:r>
            <a:r>
              <a:rPr lang="en-US" sz="2000" b="0" i="0" u="none" strike="noStrike" baseline="0" dirty="0">
                <a:latin typeface="Times New Roman" panose="02020603050405020304" pitchFamily="18" charset="0"/>
                <a:cs typeface="Times New Roman" panose="02020603050405020304" pitchFamily="18" charset="0"/>
              </a:rPr>
              <a:t>[a new bicycle]</a:t>
            </a:r>
            <a:r>
              <a:rPr lang="en-US" sz="2000" b="0" i="0" u="none" strike="noStrike" baseline="-25000" dirty="0">
                <a:latin typeface="Times New Roman" panose="02020603050405020304" pitchFamily="18" charset="0"/>
                <a:cs typeface="Times New Roman" panose="02020603050405020304" pitchFamily="18" charset="0"/>
              </a:rPr>
              <a:t>OBJ2</a:t>
            </a:r>
            <a:r>
              <a:rPr lang="en-US" sz="2000" b="0" i="0" u="none" strike="noStrike" baseline="0" dirty="0">
                <a:latin typeface="Times New Roman" panose="02020603050405020304" pitchFamily="18" charset="0"/>
                <a:cs typeface="Times New Roman" panose="02020603050405020304" pitchFamily="18" charset="0"/>
              </a:rPr>
              <a:t> .</a:t>
            </a:r>
          </a:p>
          <a:p>
            <a:pPr algn="l"/>
            <a:r>
              <a:rPr lang="en-US" sz="2000" b="0" i="0" u="none" strike="noStrike" baseline="0" dirty="0">
                <a:latin typeface="Times New Roman" panose="02020603050405020304" pitchFamily="18" charset="0"/>
                <a:cs typeface="Times New Roman" panose="02020603050405020304" pitchFamily="18" charset="0"/>
              </a:rPr>
              <a:t>     b. Reluctantly, Henry showed [Susan]</a:t>
            </a:r>
            <a:r>
              <a:rPr lang="en-US" sz="2000" b="0" i="0" u="none" strike="noStrike" baseline="-25000" dirty="0">
                <a:latin typeface="Times New Roman" panose="02020603050405020304" pitchFamily="18" charset="0"/>
                <a:cs typeface="Times New Roman" panose="02020603050405020304" pitchFamily="18" charset="0"/>
              </a:rPr>
              <a:t>OBJ </a:t>
            </a:r>
            <a:r>
              <a:rPr lang="en-US" sz="2000" b="0" i="0" u="none" strike="noStrike" baseline="0" dirty="0">
                <a:latin typeface="Times New Roman" panose="02020603050405020304" pitchFamily="18" charset="0"/>
                <a:cs typeface="Times New Roman" panose="02020603050405020304" pitchFamily="18" charset="0"/>
              </a:rPr>
              <a:t>[his manuscript]</a:t>
            </a:r>
            <a:r>
              <a:rPr lang="en-US" sz="2000" b="0" i="0" u="none" strike="noStrike" baseline="-25000" dirty="0">
                <a:latin typeface="Times New Roman" panose="02020603050405020304" pitchFamily="18" charset="0"/>
                <a:cs typeface="Times New Roman" panose="02020603050405020304" pitchFamily="18" charset="0"/>
              </a:rPr>
              <a:t>OBJ2</a:t>
            </a:r>
            <a:r>
              <a:rPr lang="en-US" sz="2000" b="0" i="0" u="none" strike="noStrike" baseline="0" dirty="0">
                <a:latin typeface="Times New Roman" panose="02020603050405020304" pitchFamily="18" charset="0"/>
                <a:cs typeface="Times New Roman" panose="02020603050405020304" pitchFamily="18" charset="0"/>
              </a:rPr>
              <a:t> .</a:t>
            </a:r>
          </a:p>
          <a:p>
            <a:pPr algn="l"/>
            <a:r>
              <a:rPr lang="en-US" sz="2000" b="0" i="0" u="none" strike="noStrike" baseline="0" dirty="0">
                <a:latin typeface="Times New Roman" panose="02020603050405020304" pitchFamily="18" charset="0"/>
                <a:cs typeface="Times New Roman" panose="02020603050405020304" pitchFamily="18" charset="0"/>
              </a:rPr>
              <a:t>     c. Uncle George told [the children]</a:t>
            </a:r>
            <a:r>
              <a:rPr lang="en-US" sz="2000" b="0" i="0" u="none" strike="noStrike" baseline="-25000" dirty="0">
                <a:latin typeface="Times New Roman" panose="02020603050405020304" pitchFamily="18" charset="0"/>
                <a:cs typeface="Times New Roman" panose="02020603050405020304" pitchFamily="18" charset="0"/>
              </a:rPr>
              <a:t>OBJ</a:t>
            </a:r>
            <a:r>
              <a:rPr lang="en-US" sz="2000" b="0" i="0" u="none" strike="noStrike" baseline="0" dirty="0">
                <a:latin typeface="Times New Roman" panose="02020603050405020304" pitchFamily="18" charset="0"/>
                <a:cs typeface="Times New Roman" panose="02020603050405020304" pitchFamily="18" charset="0"/>
              </a:rPr>
              <a:t> [a story]</a:t>
            </a:r>
            <a:r>
              <a:rPr lang="en-US" sz="2000" b="0" i="0" u="none" strike="noStrike" baseline="-25000" dirty="0">
                <a:latin typeface="Times New Roman" panose="02020603050405020304" pitchFamily="18" charset="0"/>
                <a:cs typeface="Times New Roman" panose="02020603050405020304" pitchFamily="18" charset="0"/>
              </a:rPr>
              <a:t>OBJ2</a:t>
            </a:r>
            <a:r>
              <a:rPr lang="en-US" sz="2000" b="0" i="0" u="none" strike="noStrike" baseline="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These terms  (i.e. SUBJ, OBJ, OBJ2) play an active role in a wide variety of syntactic constructions, while obliques are relatively inert.</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56</a:t>
            </a:fld>
            <a:endParaRPr lang="en-IN"/>
          </a:p>
        </p:txBody>
      </p:sp>
    </p:spTree>
    <p:extLst>
      <p:ext uri="{BB962C8B-B14F-4D97-AF65-F5344CB8AC3E}">
        <p14:creationId xmlns:p14="http://schemas.microsoft.com/office/powerpoint/2010/main" val="34724186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References:</a:t>
            </a:r>
          </a:p>
          <a:p>
            <a:pPr algn="l">
              <a:lnSpc>
                <a:spcPct val="150000"/>
              </a:lnSpc>
              <a:spcBef>
                <a:spcPts val="0"/>
              </a:spcBef>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Kroeger, P. (2005). </a:t>
            </a:r>
            <a:r>
              <a:rPr lang="en-US" sz="2000" b="0" i="1" u="none" strike="noStrike" baseline="0" dirty="0" err="1">
                <a:solidFill>
                  <a:srgbClr val="000000"/>
                </a:solidFill>
                <a:latin typeface="Times New Roman" panose="02020603050405020304" pitchFamily="18" charset="0"/>
                <a:cs typeface="Times New Roman" panose="02020603050405020304" pitchFamily="18" charset="0"/>
              </a:rPr>
              <a:t>Analysing</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 Grammar: An Introduction</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Cambridge University Press. </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Newson, M. et al. (2006). </a:t>
            </a:r>
            <a:r>
              <a:rPr lang="en-US" sz="2000" i="1" dirty="0">
                <a:latin typeface="Times New Roman" panose="02020603050405020304" pitchFamily="18" charset="0"/>
                <a:cs typeface="Times New Roman" panose="02020603050405020304" pitchFamily="18" charset="0"/>
              </a:rPr>
              <a:t>Basic English Syntax with Exercises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Bölcsész</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Konzorcium</a:t>
            </a:r>
            <a:r>
              <a:rPr lang="en-US" sz="2000" dirty="0">
                <a:latin typeface="Times New Roman" panose="02020603050405020304" pitchFamily="18" charset="0"/>
                <a:cs typeface="Times New Roman" panose="02020603050405020304" pitchFamily="18" charset="0"/>
              </a:rPr>
              <a:t>. </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semantic roles: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hlinkClick r:id="rId2"/>
              </a:rPr>
              <a:t>https://www.academia.edu/33237582/Unit_4_semantic_roles</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hlinkClick r:id="rId3"/>
              </a:rPr>
              <a:t>https://www.slideshare.net/slideshow/semantic-roles-66500612/66500612</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hlinkClick r:id="rId4"/>
              </a:rPr>
              <a:t>http://elies.rediris.es/elies11/cap5111.htm#:~:text=Semantic%20roles%20(also%20known%20as,to%20the%20semantics%2Fsyntax%20interface</a:t>
            </a:r>
            <a:r>
              <a:rPr lang="en-US" sz="2000" dirty="0">
                <a:latin typeface="Times New Roman" panose="02020603050405020304" pitchFamily="18" charset="0"/>
                <a:cs typeface="Times New Roman" panose="02020603050405020304" pitchFamily="18" charset="0"/>
              </a:rPr>
              <a:t>.</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57</a:t>
            </a:fld>
            <a:endParaRPr lang="en-IN"/>
          </a:p>
        </p:txBody>
      </p:sp>
    </p:spTree>
    <p:extLst>
      <p:ext uri="{BB962C8B-B14F-4D97-AF65-F5344CB8AC3E}">
        <p14:creationId xmlns:p14="http://schemas.microsoft.com/office/powerpoint/2010/main" val="3017438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marL="342900" indent="-342900" algn="l">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These sentences are unacceptable for different reasons. </a:t>
            </a:r>
          </a:p>
          <a:p>
            <a:pPr marL="342900" indent="-342900" algn="l">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 sign before the sentences </a:t>
            </a:r>
            <a:r>
              <a:rPr lang="en-US" sz="2000" b="0" i="0" u="none" strike="noStrike" baseline="0" dirty="0">
                <a:latin typeface="Times New Roman" panose="02020603050405020304" pitchFamily="18" charset="0"/>
                <a:cs typeface="Times New Roman" panose="02020603050405020304" pitchFamily="18" charset="0"/>
              </a:rPr>
              <a:t>in (1) indicates that they are semantically ill-formed, i.e. they</a:t>
            </a:r>
          </a:p>
          <a:p>
            <a:pPr algn="l"/>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cannot be given an acceptable semantic interpretation.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 sign before the sentences in (2)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indicates that they are ungrammatical. </a:t>
            </a:r>
          </a:p>
          <a:p>
            <a:pPr marL="342900" indent="-342900" algn="l">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In (2a,b) we feel there is a phrase missing, while (2c) seems to contain an extra phrase.</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a:t>
            </a:fld>
            <a:endParaRPr lang="en-IN"/>
          </a:p>
        </p:txBody>
      </p:sp>
    </p:spTree>
    <p:extLst>
      <p:ext uri="{BB962C8B-B14F-4D97-AF65-F5344CB8AC3E}">
        <p14:creationId xmlns:p14="http://schemas.microsoft.com/office/powerpoint/2010/main" val="381584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marL="342900" indent="-342900" algn="l">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a:t>
            </a:r>
            <a:r>
              <a:rPr lang="en-IN" sz="2000" b="0" i="0" u="none" strike="noStrike" baseline="0" dirty="0">
                <a:latin typeface="Times New Roman" panose="02020603050405020304" pitchFamily="18" charset="0"/>
                <a:cs typeface="Times New Roman" panose="02020603050405020304" pitchFamily="18" charset="0"/>
              </a:rPr>
              <a:t>he important </a:t>
            </a:r>
            <a:r>
              <a:rPr lang="en-US" sz="2000" b="0" i="0" u="none" strike="noStrike" baseline="0" dirty="0">
                <a:latin typeface="Times New Roman" panose="02020603050405020304" pitchFamily="18" charset="0"/>
                <a:cs typeface="Times New Roman" panose="02020603050405020304" pitchFamily="18" charset="0"/>
              </a:rPr>
              <a:t>point is that even though the Phrase Structure rules themselves may be correct,</a:t>
            </a:r>
          </a:p>
          <a:p>
            <a:pPr algn="l"/>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 this will not necessarily ensure that the output of the rules is grammatical.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Additional information is needed, </a:t>
            </a:r>
            <a:r>
              <a:rPr lang="en-US" sz="2000" b="1" i="0" u="none" strike="noStrike" baseline="0" dirty="0">
                <a:latin typeface="Times New Roman" panose="02020603050405020304" pitchFamily="18" charset="0"/>
                <a:cs typeface="Times New Roman" panose="02020603050405020304" pitchFamily="18" charset="0"/>
              </a:rPr>
              <a:t>information about the specific words which are used</a:t>
            </a:r>
            <a:r>
              <a:rPr lang="en-US" sz="2000" b="0" i="0" u="none" strike="noStrike" baseline="0" dirty="0">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This kind of information must be stored in the </a:t>
            </a:r>
            <a:r>
              <a:rPr lang="en-IN" sz="2000" b="0" i="0" u="none" strike="noStrike" baseline="0" dirty="0">
                <a:latin typeface="Times New Roman" panose="02020603050405020304" pitchFamily="18" charset="0"/>
                <a:cs typeface="Times New Roman" panose="02020603050405020304" pitchFamily="18" charset="0"/>
              </a:rPr>
              <a:t>lexicon in some way.</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a:t>
            </a:fld>
            <a:endParaRPr lang="en-IN"/>
          </a:p>
        </p:txBody>
      </p:sp>
    </p:spTree>
    <p:extLst>
      <p:ext uri="{BB962C8B-B14F-4D97-AF65-F5344CB8AC3E}">
        <p14:creationId xmlns:p14="http://schemas.microsoft.com/office/powerpoint/2010/main" val="3810316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marL="342900" indent="-342900" algn="l">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Another type of complication that can arise is illustrated </a:t>
            </a:r>
            <a:r>
              <a:rPr lang="en-US" sz="2000" b="0" i="0" u="none" strike="noStrike" baseline="0" dirty="0">
                <a:latin typeface="Times New Roman" panose="02020603050405020304" pitchFamily="18" charset="0"/>
                <a:cs typeface="Times New Roman" panose="02020603050405020304" pitchFamily="18" charset="0"/>
              </a:rPr>
              <a:t>in (3). </a:t>
            </a:r>
          </a:p>
          <a:p>
            <a:pPr algn="l"/>
            <a:r>
              <a:rPr lang="en-US" sz="2000" b="0" i="0" u="none" strike="noStrike" baseline="0" dirty="0">
                <a:latin typeface="Times New Roman" panose="02020603050405020304" pitchFamily="18" charset="0"/>
                <a:cs typeface="Times New Roman" panose="02020603050405020304" pitchFamily="18" charset="0"/>
              </a:rPr>
              <a:t>      (3) John pinches the young girl behind the tree. </a:t>
            </a:r>
          </a:p>
          <a:p>
            <a:pPr algn="l"/>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8</a:t>
            </a:fld>
            <a:endParaRPr lang="en-IN"/>
          </a:p>
        </p:txBody>
      </p:sp>
    </p:spTree>
    <p:extLst>
      <p:ext uri="{BB962C8B-B14F-4D97-AF65-F5344CB8AC3E}">
        <p14:creationId xmlns:p14="http://schemas.microsoft.com/office/powerpoint/2010/main" val="2263747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255828" cy="5791427"/>
          </a:xfrm>
        </p:spPr>
        <p:txBody>
          <a:bodyPr>
            <a:normAutofit/>
          </a:bodyPr>
          <a:lstStyle/>
          <a:p>
            <a:pPr marL="342900" indent="-342900" algn="l">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PS rules could generate this sentence in two different ways. </a:t>
            </a:r>
          </a:p>
          <a:p>
            <a:pPr marL="342900" indent="-342900" algn="l">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This means that the rules assign more than one possible Phrase Structure for this sentence, as shown by the two tree diagrams in </a:t>
            </a:r>
            <a:r>
              <a:rPr lang="en-US" sz="2000" b="0" i="0" u="none" strike="noStrike" baseline="0" dirty="0">
                <a:latin typeface="Times New Roman" panose="02020603050405020304" pitchFamily="18" charset="0"/>
                <a:cs typeface="Times New Roman" panose="02020603050405020304" pitchFamily="18" charset="0"/>
              </a:rPr>
              <a:t>(4). </a:t>
            </a:r>
          </a:p>
          <a:p>
            <a:pPr algn="l"/>
            <a:r>
              <a:rPr lang="en-IN" sz="2000" dirty="0">
                <a:solidFill>
                  <a:srgbClr val="000000"/>
                </a:solidFill>
                <a:latin typeface="Times New Roman" panose="02020603050405020304" pitchFamily="18" charset="0"/>
                <a:cs typeface="Times New Roman" panose="02020603050405020304" pitchFamily="18" charset="0"/>
              </a:rPr>
              <a:t>      (4)</a:t>
            </a:r>
          </a:p>
          <a:p>
            <a:pPr marL="342900" indent="-342900" algn="l">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These two structures correspond to two different interpretations of the sentence.</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9</a:t>
            </a:fld>
            <a:endParaRPr lang="en-IN"/>
          </a:p>
        </p:txBody>
      </p:sp>
      <p:pic>
        <p:nvPicPr>
          <p:cNvPr id="7" name="Picture 6">
            <a:extLst>
              <a:ext uri="{FF2B5EF4-FFF2-40B4-BE49-F238E27FC236}">
                <a16:creationId xmlns:a16="http://schemas.microsoft.com/office/drawing/2014/main" id="{F8088843-68D5-AFDB-98BF-BCE0843534BA}"/>
              </a:ext>
            </a:extLst>
          </p:cNvPr>
          <p:cNvPicPr>
            <a:picLocks noChangeAspect="1"/>
          </p:cNvPicPr>
          <p:nvPr/>
        </p:nvPicPr>
        <p:blipFill rotWithShape="1">
          <a:blip r:embed="rId2">
            <a:extLst>
              <a:ext uri="{28A0092B-C50C-407E-A947-70E740481C1C}">
                <a14:useLocalDpi xmlns:a14="http://schemas.microsoft.com/office/drawing/2010/main" val="0"/>
              </a:ext>
            </a:extLst>
          </a:blip>
          <a:srcRect l="-295" r="-1"/>
          <a:stretch/>
        </p:blipFill>
        <p:spPr>
          <a:xfrm>
            <a:off x="1394271" y="2273678"/>
            <a:ext cx="4855225" cy="2951465"/>
          </a:xfrm>
          <a:prstGeom prst="rect">
            <a:avLst/>
          </a:prstGeom>
        </p:spPr>
      </p:pic>
      <p:pic>
        <p:nvPicPr>
          <p:cNvPr id="18" name="Picture 17">
            <a:extLst>
              <a:ext uri="{FF2B5EF4-FFF2-40B4-BE49-F238E27FC236}">
                <a16:creationId xmlns:a16="http://schemas.microsoft.com/office/drawing/2014/main" id="{6A2A96A2-1529-8E86-3189-A3D624F09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6451" y="2284305"/>
            <a:ext cx="4232549" cy="2940838"/>
          </a:xfrm>
          <a:prstGeom prst="rect">
            <a:avLst/>
          </a:prstGeom>
        </p:spPr>
      </p:pic>
    </p:spTree>
    <p:extLst>
      <p:ext uri="{BB962C8B-B14F-4D97-AF65-F5344CB8AC3E}">
        <p14:creationId xmlns:p14="http://schemas.microsoft.com/office/powerpoint/2010/main" val="3365320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5992</TotalTime>
  <Words>4889</Words>
  <Application>Microsoft Office PowerPoint</Application>
  <PresentationFormat>Widescreen</PresentationFormat>
  <Paragraphs>512</Paragraphs>
  <Slides>57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Arial</vt:lpstr>
      <vt:lpstr>Calibri</vt:lpstr>
      <vt:lpstr>Calibri Light</vt:lpstr>
      <vt:lpstr>Times New Roman</vt:lpstr>
      <vt:lpstr>Times-BoldSC</vt:lpstr>
      <vt:lpstr>Times-Italic</vt:lpstr>
      <vt:lpstr>Times-Roman</vt:lpstr>
      <vt:lpstr>Times-RomanSC</vt:lpstr>
      <vt:lpstr>Wingdings</vt:lpstr>
      <vt:lpstr>Office Theme</vt:lpstr>
      <vt:lpstr>4. Semantic Roles and Grammatical Relations Simple sentences and propositions, Arguments and semantic roles, Grammatical Relations,  Adjuncts vs. arguments, Indirect objects and secondary objects.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Language?</dc:title>
  <dc:creator>Sh Francis Monsang</dc:creator>
  <cp:lastModifiedBy>Sh Francis Monsang</cp:lastModifiedBy>
  <cp:revision>258</cp:revision>
  <dcterms:created xsi:type="dcterms:W3CDTF">2024-01-07T16:04:09Z</dcterms:created>
  <dcterms:modified xsi:type="dcterms:W3CDTF">2024-09-12T07:45:21Z</dcterms:modified>
</cp:coreProperties>
</file>