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404" r:id="rId3"/>
    <p:sldId id="405" r:id="rId4"/>
    <p:sldId id="406" r:id="rId5"/>
    <p:sldId id="407" r:id="rId6"/>
    <p:sldId id="408" r:id="rId7"/>
    <p:sldId id="409" r:id="rId8"/>
    <p:sldId id="410" r:id="rId9"/>
    <p:sldId id="411" r:id="rId10"/>
    <p:sldId id="412" r:id="rId11"/>
    <p:sldId id="486" r:id="rId12"/>
    <p:sldId id="487" r:id="rId13"/>
    <p:sldId id="413" r:id="rId14"/>
    <p:sldId id="414" r:id="rId15"/>
    <p:sldId id="415" r:id="rId16"/>
    <p:sldId id="416" r:id="rId17"/>
    <p:sldId id="417" r:id="rId18"/>
    <p:sldId id="449" r:id="rId19"/>
    <p:sldId id="443" r:id="rId20"/>
    <p:sldId id="418" r:id="rId21"/>
    <p:sldId id="419" r:id="rId22"/>
    <p:sldId id="420" r:id="rId23"/>
    <p:sldId id="421" r:id="rId24"/>
    <p:sldId id="422" r:id="rId25"/>
    <p:sldId id="423" r:id="rId26"/>
    <p:sldId id="424" r:id="rId27"/>
    <p:sldId id="450" r:id="rId28"/>
    <p:sldId id="451" r:id="rId29"/>
    <p:sldId id="425" r:id="rId30"/>
    <p:sldId id="426" r:id="rId31"/>
    <p:sldId id="427" r:id="rId32"/>
    <p:sldId id="428" r:id="rId33"/>
    <p:sldId id="429" r:id="rId34"/>
    <p:sldId id="456" r:id="rId35"/>
    <p:sldId id="452" r:id="rId36"/>
    <p:sldId id="430" r:id="rId37"/>
    <p:sldId id="431" r:id="rId38"/>
    <p:sldId id="432" r:id="rId39"/>
    <p:sldId id="433" r:id="rId40"/>
    <p:sldId id="434" r:id="rId41"/>
    <p:sldId id="435" r:id="rId42"/>
    <p:sldId id="436" r:id="rId43"/>
    <p:sldId id="457" r:id="rId44"/>
    <p:sldId id="458" r:id="rId45"/>
    <p:sldId id="460" r:id="rId46"/>
    <p:sldId id="461" r:id="rId47"/>
    <p:sldId id="437" r:id="rId48"/>
    <p:sldId id="438" r:id="rId49"/>
    <p:sldId id="439" r:id="rId50"/>
    <p:sldId id="465" r:id="rId51"/>
    <p:sldId id="462" r:id="rId52"/>
    <p:sldId id="440" r:id="rId53"/>
    <p:sldId id="441" r:id="rId54"/>
    <p:sldId id="448" r:id="rId55"/>
    <p:sldId id="475" r:id="rId56"/>
    <p:sldId id="476" r:id="rId57"/>
    <p:sldId id="444" r:id="rId58"/>
    <p:sldId id="466" r:id="rId59"/>
    <p:sldId id="445" r:id="rId60"/>
    <p:sldId id="446" r:id="rId61"/>
    <p:sldId id="447" r:id="rId62"/>
    <p:sldId id="467" r:id="rId63"/>
    <p:sldId id="468" r:id="rId64"/>
    <p:sldId id="477" r:id="rId65"/>
    <p:sldId id="469" r:id="rId66"/>
    <p:sldId id="470" r:id="rId67"/>
    <p:sldId id="471" r:id="rId68"/>
    <p:sldId id="472" r:id="rId69"/>
    <p:sldId id="473" r:id="rId70"/>
    <p:sldId id="478" r:id="rId71"/>
    <p:sldId id="479" r:id="rId72"/>
    <p:sldId id="480" r:id="rId73"/>
    <p:sldId id="481" r:id="rId74"/>
    <p:sldId id="482" r:id="rId75"/>
    <p:sldId id="483" r:id="rId76"/>
    <p:sldId id="484" r:id="rId77"/>
    <p:sldId id="485" r:id="rId78"/>
    <p:sldId id="488" r:id="rId79"/>
    <p:sldId id="489" r:id="rId80"/>
    <p:sldId id="490" r:id="rId81"/>
    <p:sldId id="49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6182" autoAdjust="0"/>
  </p:normalViewPr>
  <p:slideViewPr>
    <p:cSldViewPr snapToGrid="0">
      <p:cViewPr varScale="1">
        <p:scale>
          <a:sx n="54" d="100"/>
          <a:sy n="54" d="100"/>
        </p:scale>
        <p:origin x="1124" y="56"/>
      </p:cViewPr>
      <p:guideLst/>
    </p:cSldViewPr>
  </p:slideViewPr>
  <p:outlineViewPr>
    <p:cViewPr>
      <p:scale>
        <a:sx n="33" d="100"/>
        <a:sy n="33" d="100"/>
      </p:scale>
      <p:origin x="0" y="-1039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18</a:t>
            </a:fld>
            <a:endParaRPr lang="en-IN"/>
          </a:p>
        </p:txBody>
      </p:sp>
    </p:spTree>
    <p:extLst>
      <p:ext uri="{BB962C8B-B14F-4D97-AF65-F5344CB8AC3E}">
        <p14:creationId xmlns:p14="http://schemas.microsoft.com/office/powerpoint/2010/main" val="13456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24-09-2024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24-09-2024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24-09-2024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24-09-2024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24-09-2024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24-09-2024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24-09-2024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24-09-2024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24-09-2024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24-09-2024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24-09-2024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24-09-2024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070046" cy="1371600"/>
          </a:xfrm>
        </p:spPr>
        <p:txBody>
          <a:bodyPr>
            <a:noAutofit/>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5. Structural Relations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The Parts of a Tree, Domination, Exhaustive Domination, Immediate Domination, </a:t>
            </a:r>
            <a:br>
              <a:rPr lang="en-US" sz="2000" b="0" i="0" u="none" strike="noStrike" baseline="0" dirty="0">
                <a:solidFill>
                  <a:srgbClr val="000000"/>
                </a:solidFill>
                <a:latin typeface="Times New Roman" panose="02020603050405020304" pitchFamily="18" charset="0"/>
              </a:rPr>
            </a:br>
            <a:r>
              <a:rPr lang="en-IN" sz="2000" b="0" i="0" u="none" strike="noStrike" baseline="0" dirty="0">
                <a:solidFill>
                  <a:srgbClr val="000000"/>
                </a:solidFill>
                <a:latin typeface="Times New Roman" panose="02020603050405020304" pitchFamily="18" charset="0"/>
              </a:rPr>
              <a:t>Precedence, C-command, Grammatical Relations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(10), we have a tree where the root node, the terminal nodes, and the non-terminal nodes are all marked.</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10)</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tree, M is the </a:t>
            </a:r>
            <a:r>
              <a:rPr lang="en-US" sz="2000" b="1" i="0" u="none" strike="noStrike" baseline="0" dirty="0">
                <a:latin typeface="Times New Roman" panose="02020603050405020304" pitchFamily="18" charset="0"/>
                <a:cs typeface="Times New Roman" panose="02020603050405020304" pitchFamily="18" charset="0"/>
              </a:rPr>
              <a:t>root node</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M, N, and O are </a:t>
            </a:r>
            <a:r>
              <a:rPr lang="en-US" sz="2000" b="1" i="0" u="none" strike="noStrike" baseline="0" dirty="0">
                <a:latin typeface="Times New Roman" panose="02020603050405020304" pitchFamily="18" charset="0"/>
                <a:cs typeface="Times New Roman" panose="02020603050405020304" pitchFamily="18" charset="0"/>
              </a:rPr>
              <a:t>non-terminals,</a:t>
            </a:r>
            <a:r>
              <a:rPr lang="en-US" sz="2000" b="0" i="0" u="none" strike="noStrike" baseline="0" dirty="0">
                <a:latin typeface="Times New Roman" panose="02020603050405020304" pitchFamily="18" charset="0"/>
                <a:cs typeface="Times New Roman" panose="02020603050405020304" pitchFamily="18" charset="0"/>
              </a:rPr>
              <a:t> and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D, E, F, H, I, and J are </a:t>
            </a:r>
            <a:r>
              <a:rPr lang="en-US" sz="2000" b="1" i="0" u="none" strike="noStrike" baseline="0" dirty="0">
                <a:latin typeface="Times New Roman" panose="02020603050405020304" pitchFamily="18" charset="0"/>
                <a:cs typeface="Times New Roman" panose="02020603050405020304" pitchFamily="18" charset="0"/>
              </a:rPr>
              <a:t>terminal nodes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pic>
        <p:nvPicPr>
          <p:cNvPr id="4" name="Picture 3">
            <a:extLst>
              <a:ext uri="{FF2B5EF4-FFF2-40B4-BE49-F238E27FC236}">
                <a16:creationId xmlns:a16="http://schemas.microsoft.com/office/drawing/2014/main" id="{C5A9694E-9B0D-36F3-B1A9-6CECFBA8D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662" y="1590245"/>
            <a:ext cx="6934556" cy="1822544"/>
          </a:xfrm>
          <a:prstGeom prst="rect">
            <a:avLst/>
          </a:prstGeom>
        </p:spPr>
      </p:pic>
    </p:spTree>
    <p:extLst>
      <p:ext uri="{BB962C8B-B14F-4D97-AF65-F5344CB8AC3E}">
        <p14:creationId xmlns:p14="http://schemas.microsoft.com/office/powerpoint/2010/main" val="225266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Let’s </a:t>
            </a:r>
            <a:r>
              <a:rPr lang="en-US" sz="2000" b="1" dirty="0">
                <a:latin typeface="Times New Roman" panose="02020603050405020304" pitchFamily="18" charset="0"/>
                <a:cs typeface="Times New Roman" panose="02020603050405020304" pitchFamily="18" charset="0"/>
              </a:rPr>
              <a:t>have a glance at the Tree </a:t>
            </a:r>
            <a:r>
              <a:rPr lang="en-US" sz="2000" b="1" i="0" u="none" strike="noStrike" baseline="0" dirty="0">
                <a:latin typeface="Times New Roman" panose="02020603050405020304" pitchFamily="18" charset="0"/>
                <a:cs typeface="Times New Roman" panose="02020603050405020304" pitchFamily="18" charset="0"/>
              </a:rPr>
              <a:t>Terminologies of a tree structure</a:t>
            </a:r>
          </a:p>
          <a:p>
            <a:pPr algn="l"/>
            <a:endParaRPr lang="en-US" sz="200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Branch: </a:t>
            </a:r>
            <a:r>
              <a:rPr lang="en-US" sz="2000" i="0" u="none" strike="noStrike" baseline="0" dirty="0">
                <a:latin typeface="Times New Roman" panose="02020603050405020304" pitchFamily="18" charset="0"/>
                <a:cs typeface="Times New Roman" panose="02020603050405020304" pitchFamily="18" charset="0"/>
              </a:rPr>
              <a:t>A line connecting two nodes                                               </a:t>
            </a:r>
            <a:r>
              <a:rPr lang="en-US" sz="2000" b="1" i="0" u="none" strike="noStrike" baseline="0" dirty="0">
                <a:latin typeface="Times New Roman" panose="02020603050405020304" pitchFamily="18" charset="0"/>
                <a:cs typeface="Times New Roman" panose="02020603050405020304" pitchFamily="18" charset="0"/>
              </a:rPr>
              <a:t>Root node</a:t>
            </a:r>
          </a:p>
          <a:p>
            <a:pPr algn="l"/>
            <a:r>
              <a:rPr lang="en-US" sz="2000" b="1" dirty="0">
                <a:latin typeface="Times New Roman" panose="02020603050405020304" pitchFamily="18" charset="0"/>
                <a:cs typeface="Times New Roman" panose="02020603050405020304" pitchFamily="18" charset="0"/>
              </a:rPr>
              <a:t>Node: </a:t>
            </a:r>
            <a:r>
              <a:rPr lang="en-US" sz="2000" dirty="0">
                <a:latin typeface="Times New Roman" panose="02020603050405020304" pitchFamily="18" charset="0"/>
                <a:cs typeface="Times New Roman" panose="02020603050405020304" pitchFamily="18" charset="0"/>
              </a:rPr>
              <a:t>The end of a branch – ABCDEFGHI                                      </a:t>
            </a:r>
            <a:r>
              <a:rPr lang="en-US" sz="2000" b="1" dirty="0">
                <a:latin typeface="Times New Roman" panose="02020603050405020304" pitchFamily="18" charset="0"/>
                <a:cs typeface="Times New Roman" panose="02020603050405020304" pitchFamily="18" charset="0"/>
              </a:rPr>
              <a:t>Non-terminal (branching) nodes</a:t>
            </a:r>
          </a:p>
          <a:p>
            <a:pPr algn="l"/>
            <a:r>
              <a:rPr lang="en-US" sz="2000" b="1" i="0" u="none" strike="noStrike" baseline="0" dirty="0">
                <a:latin typeface="Times New Roman" panose="02020603050405020304" pitchFamily="18" charset="0"/>
                <a:cs typeface="Times New Roman" panose="02020603050405020304" pitchFamily="18" charset="0"/>
              </a:rPr>
              <a:t>Label:</a:t>
            </a:r>
            <a:r>
              <a:rPr lang="en-US" sz="2000" b="0" i="0" u="none" strike="noStrike" baseline="0" dirty="0">
                <a:latin typeface="Times New Roman" panose="02020603050405020304" pitchFamily="18" charset="0"/>
                <a:cs typeface="Times New Roman" panose="02020603050405020304" pitchFamily="18" charset="0"/>
              </a:rPr>
              <a:t> Names for the nodes                                                               </a:t>
            </a:r>
            <a:r>
              <a:rPr lang="en-US" sz="2000" b="1" i="0" u="none" strike="noStrike" baseline="0" dirty="0">
                <a:latin typeface="Times New Roman" panose="02020603050405020304" pitchFamily="18" charset="0"/>
                <a:cs typeface="Times New Roman" panose="02020603050405020304" pitchFamily="18" charset="0"/>
              </a:rPr>
              <a:t>Terminal (non-branching) nodes</a:t>
            </a:r>
            <a:endParaRPr lang="en-IN" sz="2000" b="1" i="0" u="none" strike="noStrike" baseline="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11</a:t>
            </a:fld>
            <a:endParaRPr lang="en-IN"/>
          </a:p>
        </p:txBody>
      </p:sp>
      <p:pic>
        <p:nvPicPr>
          <p:cNvPr id="2" name="Picture 1">
            <a:extLst>
              <a:ext uri="{FF2B5EF4-FFF2-40B4-BE49-F238E27FC236}">
                <a16:creationId xmlns:a16="http://schemas.microsoft.com/office/drawing/2014/main" id="{24E6BF1A-9E3B-9208-3BDC-F712E841E020}"/>
              </a:ext>
            </a:extLst>
          </p:cNvPr>
          <p:cNvPicPr>
            <a:picLocks noChangeAspect="1"/>
          </p:cNvPicPr>
          <p:nvPr/>
        </p:nvPicPr>
        <p:blipFill>
          <a:blip r:embed="rId2"/>
          <a:stretch>
            <a:fillRect/>
          </a:stretch>
        </p:blipFill>
        <p:spPr>
          <a:xfrm>
            <a:off x="4257303" y="2350839"/>
            <a:ext cx="3508853" cy="3257365"/>
          </a:xfrm>
          <a:prstGeom prst="rect">
            <a:avLst/>
          </a:prstGeom>
        </p:spPr>
      </p:pic>
    </p:spTree>
    <p:extLst>
      <p:ext uri="{BB962C8B-B14F-4D97-AF65-F5344CB8AC3E}">
        <p14:creationId xmlns:p14="http://schemas.microsoft.com/office/powerpoint/2010/main" val="245701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endParaRPr lang="en-US" sz="2000" i="0" u="none" strike="noStrike" baseline="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Root node : </a:t>
            </a:r>
            <a:r>
              <a:rPr lang="en-US" sz="2000" i="0" u="none" strike="noStrike" baseline="0" dirty="0">
                <a:latin typeface="Times New Roman" panose="02020603050405020304" pitchFamily="18" charset="0"/>
                <a:cs typeface="Times New Roman" panose="02020603050405020304" pitchFamily="18" charset="0"/>
              </a:rPr>
              <a:t>A node that dominates any other nodes.</a:t>
            </a:r>
          </a:p>
          <a:p>
            <a:pPr algn="l"/>
            <a:endParaRPr lang="en-US" sz="2000" i="0" u="none" strike="noStrike" baseline="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Non-terminal (branching) nodes : </a:t>
            </a:r>
            <a:r>
              <a:rPr lang="en-US" sz="2000" dirty="0">
                <a:latin typeface="Times New Roman" panose="02020603050405020304" pitchFamily="18" charset="0"/>
                <a:cs typeface="Times New Roman" panose="02020603050405020304" pitchFamily="18" charset="0"/>
              </a:rPr>
              <a:t>A node that is dominated by another node and also dominates other  </a:t>
            </a:r>
          </a:p>
          <a:p>
            <a:pPr algn="l"/>
            <a:r>
              <a:rPr lang="en-US" sz="2000" dirty="0">
                <a:latin typeface="Times New Roman" panose="02020603050405020304" pitchFamily="18" charset="0"/>
                <a:cs typeface="Times New Roman" panose="02020603050405020304" pitchFamily="18" charset="0"/>
              </a:rPr>
              <a:t>                                                          nodes</a:t>
            </a:r>
          </a:p>
          <a:p>
            <a:pPr algn="l"/>
            <a:endParaRPr lang="en-US" sz="200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Terminal (non-branching) nodes : </a:t>
            </a:r>
            <a:r>
              <a:rPr lang="en-US" sz="2000" i="0" u="none" strike="noStrike" baseline="0" dirty="0">
                <a:latin typeface="Times New Roman" panose="02020603050405020304" pitchFamily="18" charset="0"/>
                <a:cs typeface="Times New Roman" panose="02020603050405020304" pitchFamily="18" charset="0"/>
              </a:rPr>
              <a:t>A node that does not dominate any other node.</a:t>
            </a:r>
            <a:endParaRPr lang="en-IN" sz="200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3009474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now have </a:t>
            </a:r>
            <a:r>
              <a:rPr lang="en-US" sz="2000" b="1" i="0" u="none" strike="noStrike" baseline="0" dirty="0">
                <a:latin typeface="Times New Roman" panose="02020603050405020304" pitchFamily="18" charset="0"/>
                <a:cs typeface="Times New Roman" panose="02020603050405020304" pitchFamily="18" charset="0"/>
              </a:rPr>
              <a:t>all the terms we need to describe </a:t>
            </a: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various parts of a tree</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lines are called </a:t>
            </a:r>
            <a:r>
              <a:rPr lang="en-US" sz="2000" b="1" i="0" u="none" strike="noStrike" baseline="0" dirty="0">
                <a:latin typeface="Times New Roman" panose="02020603050405020304" pitchFamily="18" charset="0"/>
                <a:cs typeface="Times New Roman" panose="02020603050405020304" pitchFamily="18" charset="0"/>
              </a:rPr>
              <a:t>branches</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ends of the lines are called </a:t>
            </a:r>
            <a:r>
              <a:rPr lang="en-US" sz="2000" b="1" i="0" u="none" strike="noStrike" baseline="0" dirty="0">
                <a:latin typeface="Times New Roman" panose="02020603050405020304" pitchFamily="18" charset="0"/>
                <a:cs typeface="Times New Roman" panose="02020603050405020304" pitchFamily="18" charset="0"/>
              </a:rPr>
              <a:t>nodes</a:t>
            </a:r>
            <a:r>
              <a:rPr lang="en-US" sz="2000" b="0" i="0" u="none" strike="noStrike" baseline="0" dirty="0">
                <a:latin typeface="Times New Roman" panose="02020603050405020304" pitchFamily="18" charset="0"/>
                <a:cs typeface="Times New Roman" panose="02020603050405020304" pitchFamily="18" charset="0"/>
              </a:rPr>
              <a:t>, and each of the nodes has a </a:t>
            </a:r>
            <a:r>
              <a:rPr lang="en-US" sz="2000" b="1" i="0" u="none" strike="noStrike" baseline="0" dirty="0">
                <a:latin typeface="Times New Roman" panose="02020603050405020304" pitchFamily="18" charset="0"/>
                <a:cs typeface="Times New Roman" panose="02020603050405020304" pitchFamily="18" charset="0"/>
              </a:rPr>
              <a:t>label</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Depending upon where the node is in the tree, it can be a root node (the top), a terminal (the bottom), or a non-terminal (any node except the bottom). </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Next we turn to </a:t>
            </a:r>
            <a:r>
              <a:rPr lang="en-US" sz="2000" b="0" i="1" u="none" strike="noStrike" baseline="0" dirty="0">
                <a:latin typeface="Times New Roman" panose="02020603050405020304" pitchFamily="18" charset="0"/>
                <a:cs typeface="Times New Roman" panose="02020603050405020304" pitchFamily="18" charset="0"/>
              </a:rPr>
              <a:t>a set of terms and descriptions that will allow us to describe the relations that hold between these parts</a:t>
            </a:r>
            <a:r>
              <a:rPr lang="en-US" sz="2000" b="0" i="0" u="none" strike="noStrike" baseline="0" dirty="0">
                <a:latin typeface="Times New Roman" panose="02020603050405020304" pitchFamily="18" charset="0"/>
                <a:cs typeface="Times New Roman" panose="02020603050405020304" pitchFamily="18" charset="0"/>
              </a:rPr>
              <a:t>. Because we are talking about a tree structure here, these relations are often called </a:t>
            </a:r>
            <a:r>
              <a:rPr lang="en-US" sz="2000" b="1" i="1" u="none" strike="noStrike" baseline="0" dirty="0">
                <a:latin typeface="Times New Roman" panose="02020603050405020304" pitchFamily="18" charset="0"/>
                <a:cs typeface="Times New Roman" panose="02020603050405020304" pitchFamily="18" charset="0"/>
              </a:rPr>
              <a:t>structural relations</a:t>
            </a:r>
            <a:r>
              <a:rPr lang="en-US" sz="2000" b="0" i="1"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71493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Here</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134748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IN" sz="2000" b="1" i="0" u="none" strike="noStrike" baseline="0" dirty="0">
                <a:latin typeface="Times New Roman" panose="02020603050405020304" pitchFamily="18" charset="0"/>
                <a:cs typeface="Times New Roman" panose="02020603050405020304" pitchFamily="18" charset="0"/>
              </a:rPr>
              <a:t>2. DOMINATION</a:t>
            </a:r>
          </a:p>
          <a:p>
            <a:pPr algn="l"/>
            <a:r>
              <a:rPr lang="en-IN" sz="2000" b="1" i="1" u="none" strike="noStrike" baseline="0" dirty="0">
                <a:latin typeface="Times New Roman" panose="02020603050405020304" pitchFamily="18" charset="0"/>
                <a:cs typeface="Times New Roman" panose="02020603050405020304" pitchFamily="18" charset="0"/>
              </a:rPr>
              <a:t>2.1 Domination</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Some nodes are higher in the tree than others.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reflects the fact that trees show a hierarchy of constituents.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particular, we want to talk about nodes that are higher than one another </a:t>
            </a:r>
            <a:r>
              <a:rPr lang="en-US" sz="2000" b="0" i="1" u="none" strike="noStrike" baseline="0" dirty="0">
                <a:latin typeface="Times New Roman" panose="02020603050405020304" pitchFamily="18" charset="0"/>
                <a:cs typeface="Times New Roman" panose="02020603050405020304" pitchFamily="18" charset="0"/>
              </a:rPr>
              <a:t>and </a:t>
            </a:r>
            <a:r>
              <a:rPr lang="en-US" sz="2000" b="0" i="0" u="none" strike="noStrike" baseline="0" dirty="0">
                <a:latin typeface="Times New Roman" panose="02020603050405020304" pitchFamily="18" charset="0"/>
                <a:cs typeface="Times New Roman" panose="02020603050405020304" pitchFamily="18" charset="0"/>
              </a:rPr>
              <a:t>are connected by a branch.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relation that describes two nodes that stand in this configuration is called </a:t>
            </a:r>
            <a:r>
              <a:rPr lang="en-US" sz="2000" b="1" i="1" u="none" strike="noStrike" baseline="0" dirty="0">
                <a:latin typeface="Times New Roman" panose="02020603050405020304" pitchFamily="18" charset="0"/>
                <a:cs typeface="Times New Roman" panose="02020603050405020304" pitchFamily="18" charset="0"/>
              </a:rPr>
              <a:t>domination</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node that sits atop another and is connected to it by a branch is said to dominate that node.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51451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11) </a:t>
            </a:r>
            <a:r>
              <a:rPr lang="en-US" sz="2000" b="1" i="1" u="none" strike="noStrike" baseline="0" dirty="0">
                <a:latin typeface="Times New Roman" panose="02020603050405020304" pitchFamily="18" charset="0"/>
                <a:cs typeface="Times New Roman" panose="02020603050405020304" pitchFamily="18" charset="0"/>
              </a:rPr>
              <a:t>Domination</a:t>
            </a:r>
            <a:r>
              <a:rPr lang="en-US" sz="2000" b="1" i="0" u="none" strike="noStrike" baseline="0" dirty="0">
                <a:latin typeface="Times New Roman" panose="02020603050405020304" pitchFamily="18" charset="0"/>
                <a:cs typeface="Times New Roman" panose="02020603050405020304" pitchFamily="18" charset="0"/>
              </a:rPr>
              <a:t>:</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Node A dominates node B if and only if A is higher up in the tree than B and if you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can trace a line from A to B going </a:t>
            </a:r>
            <a:r>
              <a:rPr lang="en-IN" sz="2000" b="0" i="0" u="none" strike="noStrike" baseline="0" dirty="0">
                <a:latin typeface="Times New Roman" panose="02020603050405020304" pitchFamily="18" charset="0"/>
                <a:cs typeface="Times New Roman" panose="02020603050405020304" pitchFamily="18" charset="0"/>
              </a:rPr>
              <a:t>only downwards.</a:t>
            </a:r>
          </a:p>
          <a:p>
            <a:pPr algn="l"/>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(12), M dominates all the other nodes (N, O, D, E, F, H, I, J).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 dominates D, E, and F, and O dominates H, I, and J.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 does not dominate F, as you can see by virtue of the fact that there is no branch connecting them.</a:t>
            </a:r>
          </a:p>
          <a:p>
            <a:pPr algn="l"/>
            <a:r>
              <a:rPr lang="en-IN" sz="2000" b="0" i="0" u="none" strike="noStrike" baseline="0" dirty="0">
                <a:latin typeface="Times New Roman" panose="02020603050405020304" pitchFamily="18" charset="0"/>
                <a:cs typeface="Times New Roman" panose="02020603050405020304" pitchFamily="18" charset="0"/>
              </a:rPr>
              <a:t>     12)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16</a:t>
            </a:fld>
            <a:endParaRPr lang="en-IN"/>
          </a:p>
        </p:txBody>
      </p:sp>
      <p:pic>
        <p:nvPicPr>
          <p:cNvPr id="4" name="Picture 3">
            <a:extLst>
              <a:ext uri="{FF2B5EF4-FFF2-40B4-BE49-F238E27FC236}">
                <a16:creationId xmlns:a16="http://schemas.microsoft.com/office/drawing/2014/main" id="{FEA6AE2F-C4EF-EE4C-2561-470B432FF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285" y="2836704"/>
            <a:ext cx="3556183" cy="1822544"/>
          </a:xfrm>
          <a:prstGeom prst="rect">
            <a:avLst/>
          </a:prstGeom>
        </p:spPr>
      </p:pic>
    </p:spTree>
    <p:extLst>
      <p:ext uri="{BB962C8B-B14F-4D97-AF65-F5344CB8AC3E}">
        <p14:creationId xmlns:p14="http://schemas.microsoft.com/office/powerpoint/2010/main" val="108919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Domination is essentially a containment relation. The phrasal category N contains the terminal nodes D, E, and F. Containment is seen more clearly when the tree is converted into a bracketed diagram:</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r>
              <a:rPr lang="pt-BR" sz="2000" b="0" i="0" u="none" strike="noStrike" baseline="0" dirty="0">
                <a:latin typeface="Times New Roman" panose="02020603050405020304" pitchFamily="18" charset="0"/>
                <a:cs typeface="Times New Roman" panose="02020603050405020304" pitchFamily="18" charset="0"/>
              </a:rPr>
              <a:t>    13)    [M  [N D E F]  [O H I J]]</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(13) the brackets associated with N ([N D E F]) contain the nodes D, E, and F.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same holds true for O which contains H, I, and J.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M contains both N and O and all the nodes that they contain.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 domination is a technical way of expressing </a:t>
            </a:r>
            <a:r>
              <a:rPr lang="en-US" sz="2000" b="0" i="1" u="none" strike="noStrike" baseline="0" dirty="0">
                <a:latin typeface="Times New Roman" panose="02020603050405020304" pitchFamily="18" charset="0"/>
                <a:cs typeface="Times New Roman" panose="02020603050405020304" pitchFamily="18" charset="0"/>
              </a:rPr>
              <a:t>which categories belong to larger categories</a:t>
            </a:r>
            <a:r>
              <a:rPr lang="en-US" sz="2000"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32853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57906" cy="6156552"/>
          </a:xfrm>
        </p:spPr>
        <p:txBody>
          <a:bodyPr>
            <a:normAutofit/>
          </a:bodyPr>
          <a:lstStyle/>
          <a:p>
            <a:pPr algn="l">
              <a:lnSpc>
                <a:spcPct val="15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Dominance </a:t>
            </a:r>
            <a:r>
              <a:rPr lang="en-US" sz="2000" b="1" dirty="0">
                <a:latin typeface="Times New Roman" panose="02020603050405020304" pitchFamily="18" charset="0"/>
                <a:cs typeface="Times New Roman" panose="02020603050405020304" pitchFamily="18" charset="0"/>
              </a:rPr>
              <a:t>exercise: </a:t>
            </a:r>
            <a:endParaRPr lang="en-US" sz="2000" b="1"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1800" b="0" i="0" u="none" strike="noStrike" baseline="0" dirty="0">
                <a:latin typeface="Times New Roman" panose="02020603050405020304" pitchFamily="18" charset="0"/>
              </a:rPr>
              <a:t>1. Study the following tree carefully and then answer the questions about it that follow: </a:t>
            </a: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1) List all the nodes that dominate each of the following items:</a:t>
            </a:r>
          </a:p>
          <a:p>
            <a:pPr algn="l"/>
            <a:r>
              <a:rPr lang="en-US" sz="2000" b="0" i="0" u="none" strike="noStrike" baseline="0" dirty="0">
                <a:latin typeface="Times New Roman" panose="02020603050405020304" pitchFamily="18" charset="0"/>
                <a:cs typeface="Times New Roman" panose="02020603050405020304" pitchFamily="18" charset="0"/>
              </a:rPr>
              <a:t>   a)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b)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       </a:t>
            </a:r>
            <a:r>
              <a:rPr lang="en-US" sz="2000" b="0" i="0" u="none" strike="noStrike" baseline="0" dirty="0">
                <a:latin typeface="Times New Roman" panose="02020603050405020304" pitchFamily="18" charset="0"/>
                <a:cs typeface="Times New Roman" panose="02020603050405020304" pitchFamily="18" charset="0"/>
              </a:rPr>
              <a:t>c)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baker      </a:t>
            </a:r>
            <a:r>
              <a:rPr lang="en-US" sz="2000" b="0" i="0" u="none" strike="noStrike" baseline="0" dirty="0">
                <a:latin typeface="Times New Roman" panose="02020603050405020304" pitchFamily="18" charset="0"/>
                <a:cs typeface="Times New Roman" panose="02020603050405020304" pitchFamily="18" charset="0"/>
              </a:rPr>
              <a:t>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bread   </a:t>
            </a:r>
            <a:r>
              <a:rPr lang="en-US" sz="2000" b="0" i="0" u="none" strike="noStrike" baseline="0" dirty="0">
                <a:latin typeface="Times New Roman" panose="02020603050405020304" pitchFamily="18" charset="0"/>
                <a:cs typeface="Times New Roman" panose="02020603050405020304" pitchFamily="18" charset="0"/>
              </a:rPr>
              <a:t>e)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said     </a:t>
            </a:r>
            <a:r>
              <a:rPr lang="en-US" sz="2000" b="0" i="0" u="none" strike="noStrike" baseline="0" dirty="0">
                <a:latin typeface="Times New Roman" panose="02020603050405020304" pitchFamily="18" charset="0"/>
                <a:cs typeface="Times New Roman" panose="02020603050405020304" pitchFamily="18" charset="0"/>
              </a:rPr>
              <a:t>f)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smelled    </a:t>
            </a:r>
            <a:r>
              <a:rPr lang="en-US" sz="2000" b="0" i="0" u="none" strike="noStrike" baseline="0" dirty="0">
                <a:latin typeface="Times New Roman" panose="02020603050405020304" pitchFamily="18" charset="0"/>
                <a:cs typeface="Times New Roman" panose="02020603050405020304" pitchFamily="18" charset="0"/>
              </a:rPr>
              <a:t>g) Adv </a:t>
            </a:r>
            <a:r>
              <a:rPr lang="en-US" sz="2000" b="0" i="1" u="none" strike="noStrike" baseline="0" dirty="0">
                <a:latin typeface="Times New Roman" panose="02020603050405020304" pitchFamily="18" charset="0"/>
                <a:cs typeface="Times New Roman" panose="02020603050405020304" pitchFamily="18" charset="0"/>
              </a:rPr>
              <a:t>glorious </a:t>
            </a:r>
          </a:p>
          <a:p>
            <a:pPr algn="l"/>
            <a:r>
              <a:rPr lang="en-US" sz="2000" b="0" i="0" u="none" strike="noStrike" baseline="0" dirty="0">
                <a:latin typeface="Times New Roman" panose="02020603050405020304" pitchFamily="18" charset="0"/>
                <a:cs typeface="Times New Roman" panose="02020603050405020304" pitchFamily="18" charset="0"/>
              </a:rPr>
              <a:t>   h)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(if there are any)          j) TP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k)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l) NP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m) VP</a:t>
            </a:r>
            <a:r>
              <a:rPr lang="pt-BR" sz="2000" b="0" i="0" u="none" strike="noStrike" baseline="-25000" dirty="0">
                <a:latin typeface="Times New Roman" panose="02020603050405020304" pitchFamily="18" charset="0"/>
                <a:cs typeface="Times New Roman" panose="02020603050405020304" pitchFamily="18" charset="0"/>
              </a:rPr>
              <a:t>1</a:t>
            </a:r>
            <a:r>
              <a:rPr lang="pt-BR" sz="2000" b="0" i="0" u="none" strike="noStrike" baseline="0" dirty="0">
                <a:latin typeface="Times New Roman" panose="02020603050405020304" pitchFamily="18" charset="0"/>
                <a:cs typeface="Times New Roman" panose="02020603050405020304" pitchFamily="18" charset="0"/>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n) VP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o) CP              p) AdvP</a:t>
            </a: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18</a:t>
            </a:fld>
            <a:endParaRPr lang="en-IN"/>
          </a:p>
        </p:txBody>
      </p:sp>
      <p:pic>
        <p:nvPicPr>
          <p:cNvPr id="7" name="Picture 6">
            <a:extLst>
              <a:ext uri="{FF2B5EF4-FFF2-40B4-BE49-F238E27FC236}">
                <a16:creationId xmlns:a16="http://schemas.microsoft.com/office/drawing/2014/main" id="{D46CEC4E-2AB0-1142-C16B-A49016741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332" y="1546390"/>
            <a:ext cx="5702537" cy="3377937"/>
          </a:xfrm>
          <a:prstGeom prst="rect">
            <a:avLst/>
          </a:prstGeom>
        </p:spPr>
      </p:pic>
    </p:spTree>
    <p:extLst>
      <p:ext uri="{BB962C8B-B14F-4D97-AF65-F5344CB8AC3E}">
        <p14:creationId xmlns:p14="http://schemas.microsoft.com/office/powerpoint/2010/main" val="129365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2) What is the root node?</a:t>
            </a:r>
          </a:p>
          <a:p>
            <a:pPr algn="l"/>
            <a:r>
              <a:rPr lang="en-US" sz="2000" b="0" i="0" u="none" strike="noStrike" baseline="0" dirty="0">
                <a:latin typeface="Times New Roman" panose="02020603050405020304" pitchFamily="18" charset="0"/>
                <a:cs typeface="Times New Roman" panose="02020603050405020304" pitchFamily="18" charset="0"/>
              </a:rPr>
              <a:t>3) List all the terminal nodes.</a:t>
            </a:r>
          </a:p>
          <a:p>
            <a:pPr algn="l"/>
            <a:r>
              <a:rPr lang="en-US" sz="2000" b="0" i="0" u="none" strike="noStrike" baseline="0" dirty="0">
                <a:latin typeface="Times New Roman" panose="02020603050405020304" pitchFamily="18" charset="0"/>
                <a:cs typeface="Times New Roman" panose="02020603050405020304" pitchFamily="18" charset="0"/>
              </a:rPr>
              <a:t>4) List all the non-terminal nodes.</a:t>
            </a:r>
          </a:p>
          <a:p>
            <a:pPr algn="l"/>
            <a:r>
              <a:rPr lang="en-US" sz="2000" b="0" i="0" u="none" strike="noStrike" baseline="0" dirty="0">
                <a:latin typeface="Times New Roman" panose="02020603050405020304" pitchFamily="18" charset="0"/>
                <a:cs typeface="Times New Roman" panose="02020603050405020304" pitchFamily="18" charset="0"/>
              </a:rPr>
              <a:t>5) List all the nodes that the following nodes dominate:</a:t>
            </a:r>
          </a:p>
          <a:p>
            <a:pPr algn="l"/>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a) VP2 </a:t>
            </a: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b) CP </a:t>
            </a: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c) NP1</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100194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earlier lectures, we developed the notion of constituency.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Constituents are groups of words that function as single units.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order to systematically identify these, we proposed a set of rules.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rules generate trees, which in turn represent constituency.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these lectures, we will be representing sentences in a tree diagrams.</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IN" sz="2000" b="1" i="1" u="none" strike="noStrike" baseline="0" dirty="0">
                <a:latin typeface="Times New Roman" panose="02020603050405020304" pitchFamily="18" charset="0"/>
                <a:cs typeface="Times New Roman" panose="02020603050405020304" pitchFamily="18" charset="0"/>
              </a:rPr>
              <a:t>2.2 Exhaustive Domination</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last module, we developed an intuitive notion of constituent.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relation of domination actually allows us to be a little more rigorous and develop a formal notion of constituency. In order to do this, we need another </a:t>
            </a:r>
            <a:r>
              <a:rPr lang="en-IN" sz="2000" b="0" i="0" u="none" strike="noStrike" baseline="0" dirty="0">
                <a:latin typeface="Times New Roman" panose="02020603050405020304" pitchFamily="18" charset="0"/>
                <a:cs typeface="Times New Roman" panose="02020603050405020304" pitchFamily="18" charset="0"/>
              </a:rPr>
              <a:t>definition, </a:t>
            </a:r>
            <a:r>
              <a:rPr lang="en-IN" sz="2000" b="1" i="1" u="none" strike="noStrike" baseline="0" dirty="0">
                <a:latin typeface="Times New Roman" panose="02020603050405020304" pitchFamily="18" charset="0"/>
                <a:cs typeface="Times New Roman" panose="02020603050405020304" pitchFamily="18" charset="0"/>
              </a:rPr>
              <a:t>exhaustive domination</a:t>
            </a:r>
            <a:r>
              <a:rPr lang="en-IN" sz="2000" b="1"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endParaRPr lang="en-IN" sz="200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14) </a:t>
            </a:r>
            <a:r>
              <a:rPr lang="en-US" sz="2000" b="1" i="1" u="none" strike="noStrike" baseline="0" dirty="0">
                <a:latin typeface="Times New Roman" panose="02020603050405020304" pitchFamily="18" charset="0"/>
                <a:cs typeface="Times New Roman" panose="02020603050405020304" pitchFamily="18" charset="0"/>
              </a:rPr>
              <a:t>Exhaustive domination</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Node A exhaustively dominates a </a:t>
            </a:r>
            <a:r>
              <a:rPr lang="en-US" sz="2000" b="0" i="1" u="none" strike="noStrike" baseline="0" dirty="0">
                <a:latin typeface="Times New Roman" panose="02020603050405020304" pitchFamily="18" charset="0"/>
                <a:cs typeface="Times New Roman" panose="02020603050405020304" pitchFamily="18" charset="0"/>
              </a:rPr>
              <a:t>set </a:t>
            </a:r>
            <a:r>
              <a:rPr lang="en-US" sz="2000" b="0" i="0" u="none" strike="noStrike" baseline="0" dirty="0">
                <a:latin typeface="Times New Roman" panose="02020603050405020304" pitchFamily="18" charset="0"/>
                <a:cs typeface="Times New Roman" panose="02020603050405020304" pitchFamily="18" charset="0"/>
              </a:rPr>
              <a:t>of terminal nodes {B, C, ..., D},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provided it dominates all the members of the set (so that there is no member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of the set that is not dominated by A) </a:t>
            </a:r>
            <a:r>
              <a:rPr lang="en-US" sz="2000" b="0" i="1" u="none" strike="noStrike" baseline="0" dirty="0">
                <a:latin typeface="Times New Roman" panose="02020603050405020304" pitchFamily="18" charset="0"/>
                <a:cs typeface="Times New Roman" panose="02020603050405020304" pitchFamily="18" charset="0"/>
              </a:rPr>
              <a:t>and </a:t>
            </a:r>
            <a:r>
              <a:rPr lang="en-US" sz="2000" b="0" i="0" u="none" strike="noStrike" baseline="0" dirty="0">
                <a:latin typeface="Times New Roman" panose="02020603050405020304" pitchFamily="18" charset="0"/>
                <a:cs typeface="Times New Roman" panose="02020603050405020304" pitchFamily="18" charset="0"/>
              </a:rPr>
              <a:t>there is no terminal node G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dominated by A that is not a member of the set.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147915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a rather laborious definition. Let’s tease it apart by considering an </a:t>
            </a:r>
            <a:r>
              <a:rPr lang="en-IN" sz="2000" b="0" i="0" u="none" strike="noStrike" baseline="0" dirty="0">
                <a:latin typeface="Times New Roman" panose="02020603050405020304" pitchFamily="18" charset="0"/>
                <a:cs typeface="Times New Roman" panose="02020603050405020304" pitchFamily="18" charset="0"/>
              </a:rPr>
              <a:t>example.</a:t>
            </a:r>
          </a:p>
          <a:p>
            <a:pPr algn="l"/>
            <a:r>
              <a:rPr lang="en-IN" sz="2000" b="0" i="0" u="none" strike="noStrike" baseline="0" dirty="0">
                <a:latin typeface="Times New Roman" panose="02020603050405020304" pitchFamily="18" charset="0"/>
                <a:cs typeface="Times New Roman" panose="02020603050405020304" pitchFamily="18" charset="0"/>
              </a:rPr>
              <a:t>     15)</a:t>
            </a:r>
            <a:r>
              <a:rPr lang="en-IN" sz="2000" dirty="0">
                <a:latin typeface="Times New Roman" panose="02020603050405020304" pitchFamily="18" charset="0"/>
                <a:cs typeface="Times New Roman" panose="02020603050405020304" pitchFamily="18" charset="0"/>
              </a:rPr>
              <a:t> </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What we are concerned with here is a </a:t>
            </a:r>
            <a:r>
              <a:rPr lang="en-US" sz="2000" b="0" i="1" u="none" strike="noStrike" baseline="0" dirty="0">
                <a:latin typeface="Times New Roman" panose="02020603050405020304" pitchFamily="18" charset="0"/>
                <a:cs typeface="Times New Roman" panose="02020603050405020304" pitchFamily="18" charset="0"/>
              </a:rPr>
              <a:t>set </a:t>
            </a:r>
            <a:r>
              <a:rPr lang="en-US" sz="2000" b="0" i="0" u="none" strike="noStrike" baseline="0" dirty="0">
                <a:latin typeface="Times New Roman" panose="02020603050405020304" pitchFamily="18" charset="0"/>
                <a:cs typeface="Times New Roman" panose="02020603050405020304" pitchFamily="18" charset="0"/>
              </a:rPr>
              <a:t>of nodes and whether or not a given node dominates the entire set.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Sets are indicated with curly brackets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Start with the set of terminal {B, C, D}.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(15) all members of the set {B, C, D} are dominated by A;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there is no member of the set that isn’t dominated by A.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This satisfies the first part of the definition in (14).</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21</a:t>
            </a:fld>
            <a:endParaRPr lang="en-IN"/>
          </a:p>
        </p:txBody>
      </p:sp>
      <p:pic>
        <p:nvPicPr>
          <p:cNvPr id="4" name="Picture 3">
            <a:extLst>
              <a:ext uri="{FF2B5EF4-FFF2-40B4-BE49-F238E27FC236}">
                <a16:creationId xmlns:a16="http://schemas.microsoft.com/office/drawing/2014/main" id="{15B5F92A-E0F4-5AAD-0889-2130FD83D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077" y="950922"/>
            <a:ext cx="2311519" cy="1085906"/>
          </a:xfrm>
          <a:prstGeom prst="rect">
            <a:avLst/>
          </a:prstGeom>
        </p:spPr>
      </p:pic>
    </p:spTree>
    <p:extLst>
      <p:ext uri="{BB962C8B-B14F-4D97-AF65-F5344CB8AC3E}">
        <p14:creationId xmlns:p14="http://schemas.microsoft.com/office/powerpoint/2010/main" val="57614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285750" indent="-28575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Turning to the </a:t>
            </a:r>
            <a:r>
              <a:rPr lang="en-US" sz="2000" b="0" i="0" u="none" strike="noStrike" baseline="0" dirty="0">
                <a:latin typeface="Times New Roman" panose="02020603050405020304" pitchFamily="18" charset="0"/>
                <a:cs typeface="Times New Roman" panose="02020603050405020304" pitchFamily="18" charset="0"/>
              </a:rPr>
              <a:t>second part, A </a:t>
            </a:r>
            <a:r>
              <a:rPr lang="en-US" sz="2000" b="0" i="1" u="none" strike="noStrike" baseline="0" dirty="0">
                <a:latin typeface="Times New Roman" panose="02020603050405020304" pitchFamily="18" charset="0"/>
                <a:cs typeface="Times New Roman" panose="02020603050405020304" pitchFamily="18" charset="0"/>
              </a:rPr>
              <a:t>only </a:t>
            </a:r>
            <a:r>
              <a:rPr lang="en-US" sz="2000" b="0" i="0" u="none" strike="noStrike" baseline="0" dirty="0">
                <a:latin typeface="Times New Roman" panose="02020603050405020304" pitchFamily="18" charset="0"/>
                <a:cs typeface="Times New Roman" panose="02020603050405020304" pitchFamily="18" charset="0"/>
              </a:rPr>
              <a:t>dominates these terminal nodes and no other terminals.</a:t>
            </a:r>
          </a:p>
          <a:p>
            <a:pPr algn="l"/>
            <a:r>
              <a:rPr lang="en-US" sz="2000" b="0" i="0" u="none" strike="noStrike" baseline="0" dirty="0">
                <a:latin typeface="Times New Roman" panose="02020603050405020304" pitchFamily="18" charset="0"/>
                <a:cs typeface="Times New Roman" panose="02020603050405020304" pitchFamily="18" charset="0"/>
              </a:rPr>
              <a:t>     There is no node G dominated by A that is not a member of the set.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This being the case we can say of the tree in (14) that A exhaustively dominates the set {B, C, D}. </a:t>
            </a:r>
          </a:p>
          <a:p>
            <a:pPr marL="342900" indent="-342900" algn="l">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Let’s turn to a different tree now.</a:t>
            </a:r>
          </a:p>
          <a:p>
            <a:pPr algn="l"/>
            <a:r>
              <a:rPr lang="en-IN" sz="2000" b="0" i="0" u="none" strike="noStrike" baseline="0" dirty="0">
                <a:latin typeface="Times New Roman" panose="02020603050405020304" pitchFamily="18" charset="0"/>
                <a:cs typeface="Times New Roman" panose="02020603050405020304" pitchFamily="18" charset="0"/>
              </a:rPr>
              <a:t>      16)</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Again let’s consider whether A exhaustively dominates the set {B, C, D}.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(16), one member of the set, D, is not dominated by A.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Thus the set {B, C, D} is </a:t>
            </a:r>
            <a:r>
              <a:rPr lang="en-US" sz="2000" b="0" i="1" u="none" strike="noStrike" baseline="0" dirty="0">
                <a:latin typeface="Times New Roman" panose="02020603050405020304" pitchFamily="18" charset="0"/>
                <a:cs typeface="Times New Roman" panose="02020603050405020304" pitchFamily="18" charset="0"/>
              </a:rPr>
              <a:t>not </a:t>
            </a:r>
            <a:r>
              <a:rPr lang="en-US" sz="2000" b="0" i="0" u="none" strike="noStrike" baseline="0" dirty="0">
                <a:latin typeface="Times New Roman" panose="02020603050405020304" pitchFamily="18" charset="0"/>
                <a:cs typeface="Times New Roman" panose="02020603050405020304" pitchFamily="18" charset="0"/>
              </a:rPr>
              <a:t>exhaustively dominated by A.</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22</a:t>
            </a:fld>
            <a:endParaRPr lang="en-IN"/>
          </a:p>
        </p:txBody>
      </p:sp>
      <p:pic>
        <p:nvPicPr>
          <p:cNvPr id="7" name="Picture 6">
            <a:extLst>
              <a:ext uri="{FF2B5EF4-FFF2-40B4-BE49-F238E27FC236}">
                <a16:creationId xmlns:a16="http://schemas.microsoft.com/office/drawing/2014/main" id="{4EF08EE5-E83F-1631-0943-C7C518289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320" y="2685491"/>
            <a:ext cx="3778444" cy="1739989"/>
          </a:xfrm>
          <a:prstGeom prst="rect">
            <a:avLst/>
          </a:prstGeom>
        </p:spPr>
      </p:pic>
    </p:spTree>
    <p:extLst>
      <p:ext uri="{BB962C8B-B14F-4D97-AF65-F5344CB8AC3E}">
        <p14:creationId xmlns:p14="http://schemas.microsoft.com/office/powerpoint/2010/main" val="534299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reverse situation is seen in (17):</a:t>
            </a:r>
          </a:p>
          <a:p>
            <a:pPr algn="l"/>
            <a:r>
              <a:rPr lang="en-IN" sz="2000" b="0" i="0" u="none" strike="noStrike" baseline="0" dirty="0">
                <a:latin typeface="Times New Roman" panose="02020603050405020304" pitchFamily="18" charset="0"/>
                <a:cs typeface="Times New Roman" panose="02020603050405020304" pitchFamily="18" charset="0"/>
              </a:rPr>
              <a:t>     17)</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While it is the case that in (17), B, C, and D are all immediately dominated by A, there is also the node G, which is not a member of the set {B, C, D}, so the set {B, C, D} is not exhaustively dominated by A (although the set {B, C, D, G} is).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On a more intuitive level, </a:t>
            </a:r>
            <a:r>
              <a:rPr lang="en-US" sz="2000" b="0" i="1" u="none" strike="noStrike" baseline="0" dirty="0">
                <a:latin typeface="Times New Roman" panose="02020603050405020304" pitchFamily="18" charset="0"/>
                <a:cs typeface="Times New Roman" panose="02020603050405020304" pitchFamily="18" charset="0"/>
              </a:rPr>
              <a:t>exhaustive domination holds between a set of nodes and their mother</a:t>
            </a:r>
            <a:r>
              <a:rPr lang="en-US" sz="2000" b="0" i="0" u="none" strike="noStrike" baseline="0" dirty="0">
                <a:latin typeface="Times New Roman" panose="02020603050405020304" pitchFamily="18" charset="0"/>
                <a:cs typeface="Times New Roman" panose="02020603050405020304" pitchFamily="18" charset="0"/>
              </a:rPr>
              <a:t>. Only when the entire set (and only that set) are immediately dominated by their mother can we say that the mother exhaustively dominates the set.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23</a:t>
            </a:fld>
            <a:endParaRPr lang="en-IN"/>
          </a:p>
        </p:txBody>
      </p:sp>
      <p:pic>
        <p:nvPicPr>
          <p:cNvPr id="4" name="Picture 3">
            <a:extLst>
              <a:ext uri="{FF2B5EF4-FFF2-40B4-BE49-F238E27FC236}">
                <a16:creationId xmlns:a16="http://schemas.microsoft.com/office/drawing/2014/main" id="{25F141EF-B29E-F82E-41D2-E10BADEC3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508" y="1202926"/>
            <a:ext cx="3321221" cy="1073205"/>
          </a:xfrm>
          <a:prstGeom prst="rect">
            <a:avLst/>
          </a:prstGeom>
        </p:spPr>
      </p:pic>
    </p:spTree>
    <p:extLst>
      <p:ext uri="{BB962C8B-B14F-4D97-AF65-F5344CB8AC3E}">
        <p14:creationId xmlns:p14="http://schemas.microsoft.com/office/powerpoint/2010/main" val="32761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Look carefully at the structures in (15), (16), and (17).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(15) you’ll see that the set {B, C, D} forms a constituent (labeled A).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(17), that set does not form a constituent (although the set is part of a larger constituent in that tree).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(17), there is no sense in which B, C, and D form a unit that excludes G.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seems then that the notion of constituency is closely related to the relation of exhaustive domination. This is reflected in the following </a:t>
            </a:r>
            <a:r>
              <a:rPr lang="en-IN" sz="2000" b="0" i="0" u="none" strike="noStrike" baseline="0" dirty="0">
                <a:latin typeface="Times New Roman" panose="02020603050405020304" pitchFamily="18" charset="0"/>
                <a:cs typeface="Times New Roman" panose="02020603050405020304" pitchFamily="18" charset="0"/>
              </a:rPr>
              <a:t>formal definition of a constituent:</a:t>
            </a:r>
          </a:p>
          <a:p>
            <a:pPr marL="342900" indent="-342900" algn="l">
              <a:buFont typeface="Wingdings" panose="05000000000000000000" pitchFamily="2" charset="2"/>
              <a:buChar char="Ø"/>
            </a:pPr>
            <a:endParaRPr lang="en-IN"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18) </a:t>
            </a:r>
            <a:r>
              <a:rPr lang="en-US" sz="2000" b="1" i="1" u="none" strike="noStrike" baseline="0" dirty="0">
                <a:latin typeface="Times New Roman" panose="02020603050405020304" pitchFamily="18" charset="0"/>
                <a:cs typeface="Times New Roman" panose="02020603050405020304" pitchFamily="18" charset="0"/>
              </a:rPr>
              <a:t>Constituent</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 set of terminal nodes exhaustively dominated by a </a:t>
            </a:r>
            <a:r>
              <a:rPr lang="en-IN" sz="2000" b="0" i="0" u="none" strike="noStrike" baseline="0" dirty="0">
                <a:latin typeface="Times New Roman" panose="02020603050405020304" pitchFamily="18" charset="0"/>
                <a:cs typeface="Times New Roman" panose="02020603050405020304" pitchFamily="18" charset="0"/>
              </a:rPr>
              <a:t>particular node.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426633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we look at the tree in (16) again, you can see that each constituent meets this definition. The set of nodes exhaustively dominated by A is {B, C}, which is the set of terminals that make up the A constituent.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Similarly, the constituent F is made up of the set {D}, which is exhaustively dominated by F;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finally, H exhaustively dominates {B, C, D} (remember the definition is defined over </a:t>
            </a:r>
            <a:r>
              <a:rPr lang="en-US" sz="2000" b="0" i="1" u="none" strike="noStrike" baseline="0" dirty="0">
                <a:latin typeface="Times New Roman" panose="02020603050405020304" pitchFamily="18" charset="0"/>
                <a:cs typeface="Times New Roman" panose="02020603050405020304" pitchFamily="18" charset="0"/>
              </a:rPr>
              <a:t>terminals</a:t>
            </a:r>
            <a:r>
              <a:rPr lang="en-US" sz="2000" b="0" i="0" u="none" strike="noStrike" baseline="0" dirty="0">
                <a:latin typeface="Times New Roman" panose="02020603050405020304" pitchFamily="18" charset="0"/>
                <a:cs typeface="Times New Roman" panose="02020603050405020304" pitchFamily="18" charset="0"/>
              </a:rPr>
              <a:t>, so A and F don’t count) which is the constituent </a:t>
            </a:r>
            <a:r>
              <a:rPr lang="en-IN" sz="2000" b="0" i="0" u="none" strike="noStrike" baseline="0" dirty="0">
                <a:latin typeface="Times New Roman" panose="02020603050405020304" pitchFamily="18" charset="0"/>
                <a:cs typeface="Times New Roman" panose="02020603050405020304" pitchFamily="18" charset="0"/>
              </a:rPr>
              <a:t>that H represents.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2224801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Before turning to some other structural relations, it is important to look at one confusing piece of terminology.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the distinction between </a:t>
            </a:r>
            <a:r>
              <a:rPr lang="en-US" sz="2000" b="1" i="1" u="none" strike="noStrike" baseline="0" dirty="0">
                <a:latin typeface="Times New Roman" panose="02020603050405020304" pitchFamily="18" charset="0"/>
                <a:cs typeface="Times New Roman" panose="02020603050405020304" pitchFamily="18" charset="0"/>
              </a:rPr>
              <a:t>constituent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a:t>
            </a:r>
            <a:r>
              <a:rPr lang="en-US" sz="2000" b="1" i="1" u="none" strike="noStrike" baseline="0" dirty="0">
                <a:latin typeface="Times New Roman" panose="02020603050405020304" pitchFamily="18" charset="0"/>
                <a:cs typeface="Times New Roman" panose="02020603050405020304" pitchFamily="18" charset="0"/>
              </a:rPr>
              <a:t>constituent of</a:t>
            </a:r>
            <a:r>
              <a:rPr lang="en-US" sz="2000" b="1"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a:t>
            </a:r>
            <a:r>
              <a:rPr lang="en-US" sz="2000" b="1" i="1" u="none" strike="noStrike" baseline="0" dirty="0">
                <a:latin typeface="Times New Roman" panose="02020603050405020304" pitchFamily="18" charset="0"/>
                <a:cs typeface="Times New Roman" panose="02020603050405020304" pitchFamily="18" charset="0"/>
              </a:rPr>
              <a:t>constituent</a:t>
            </a:r>
            <a:r>
              <a:rPr lang="en-US" sz="2000" b="0" i="0" u="none" strike="noStrike" baseline="0" dirty="0">
                <a:latin typeface="Times New Roman" panose="02020603050405020304" pitchFamily="18" charset="0"/>
                <a:cs typeface="Times New Roman" panose="02020603050405020304" pitchFamily="18" charset="0"/>
              </a:rPr>
              <a:t>, as defined in (18), is a set of nodes exhaustively dominated by a single node.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a:t>
            </a:r>
            <a:r>
              <a:rPr lang="en-US" sz="2000" b="1" i="1" u="none" strike="noStrike" baseline="0" dirty="0">
                <a:latin typeface="Times New Roman" panose="02020603050405020304" pitchFamily="18" charset="0"/>
                <a:cs typeface="Times New Roman" panose="02020603050405020304" pitchFamily="18" charset="0"/>
              </a:rPr>
              <a:t>constituent of</a:t>
            </a:r>
            <a:r>
              <a:rPr lang="en-US" sz="2000" b="0" i="0" u="none" strike="noStrike" baseline="0" dirty="0">
                <a:latin typeface="Times New Roman" panose="02020603050405020304" pitchFamily="18" charset="0"/>
                <a:cs typeface="Times New Roman" panose="02020603050405020304" pitchFamily="18" charset="0"/>
              </a:rPr>
              <a:t>, by contrast, is a </a:t>
            </a:r>
            <a:r>
              <a:rPr lang="en-US" sz="2000" b="0" i="1" u="none" strike="noStrike" baseline="0" dirty="0">
                <a:latin typeface="Times New Roman" panose="02020603050405020304" pitchFamily="18" charset="0"/>
                <a:cs typeface="Times New Roman" panose="02020603050405020304" pitchFamily="18" charset="0"/>
              </a:rPr>
              <a:t>member </a:t>
            </a:r>
            <a:r>
              <a:rPr lang="en-US" sz="2000" b="0" i="0" u="none" strike="noStrike" baseline="0" dirty="0">
                <a:latin typeface="Times New Roman" panose="02020603050405020304" pitchFamily="18" charset="0"/>
                <a:cs typeface="Times New Roman" panose="02020603050405020304" pitchFamily="18" charset="0"/>
              </a:rPr>
              <a:t>of the constituent set. Consider the tree in (19):</a:t>
            </a:r>
          </a:p>
          <a:p>
            <a:pPr algn="l"/>
            <a:r>
              <a:rPr lang="en-IN" sz="2000" b="0" i="0" u="none" strike="noStrike" baseline="0" dirty="0">
                <a:latin typeface="Times New Roman" panose="02020603050405020304" pitchFamily="18" charset="0"/>
                <a:cs typeface="Times New Roman" panose="02020603050405020304" pitchFamily="18" charset="0"/>
              </a:rPr>
              <a:t>     19)</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Here we have the constituent A, which exhaustively dominates the set {B, C, 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Each member of this set is called a “constituent of A.” So B is a constituent of A. “Constituent of” boils down to domination. A dominates B; therefore B is a constituent of A:</a:t>
            </a:r>
          </a:p>
          <a:p>
            <a:pPr algn="l"/>
            <a:r>
              <a:rPr lang="en-US" sz="2000" b="0" i="0" u="none" strike="noStrike" baseline="0" dirty="0">
                <a:latin typeface="Times New Roman" panose="02020603050405020304" pitchFamily="18" charset="0"/>
                <a:cs typeface="Times New Roman" panose="02020603050405020304" pitchFamily="18" charset="0"/>
              </a:rPr>
              <a:t>     20) </a:t>
            </a:r>
            <a:r>
              <a:rPr lang="en-US" sz="2000" b="1" i="1" u="none" strike="noStrike" baseline="0" dirty="0">
                <a:latin typeface="Times New Roman" panose="02020603050405020304" pitchFamily="18" charset="0"/>
                <a:cs typeface="Times New Roman" panose="02020603050405020304" pitchFamily="18" charset="0"/>
              </a:rPr>
              <a:t>Constituent of</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 is a constituent of A if and only if A dominates B.</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26</a:t>
            </a:fld>
            <a:endParaRPr lang="en-IN"/>
          </a:p>
        </p:txBody>
      </p:sp>
      <p:pic>
        <p:nvPicPr>
          <p:cNvPr id="4" name="Picture 3">
            <a:extLst>
              <a:ext uri="{FF2B5EF4-FFF2-40B4-BE49-F238E27FC236}">
                <a16:creationId xmlns:a16="http://schemas.microsoft.com/office/drawing/2014/main" id="{7496D292-785D-C7DA-D758-9727C4640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31" y="2718134"/>
            <a:ext cx="2292468" cy="1079555"/>
          </a:xfrm>
          <a:prstGeom prst="rect">
            <a:avLst/>
          </a:prstGeom>
        </p:spPr>
      </p:pic>
    </p:spTree>
    <p:extLst>
      <p:ext uri="{BB962C8B-B14F-4D97-AF65-F5344CB8AC3E}">
        <p14:creationId xmlns:p14="http://schemas.microsoft.com/office/powerpoint/2010/main" val="407763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Exhaustive Dominance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27</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129492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lnSpcReduction="10000"/>
          </a:bodyPr>
          <a:lstStyle/>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Possible questions from the tree:</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1) In the tree, is the set of terminals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exhaustively dominated by a single node? </a:t>
            </a:r>
            <a:r>
              <a:rPr lang="en-IN" sz="2000" b="0" i="0" u="none" strike="noStrike" baseline="0" dirty="0">
                <a:latin typeface="Times New Roman" panose="02020603050405020304" pitchFamily="18" charset="0"/>
                <a:cs typeface="Times New Roman" panose="02020603050405020304" pitchFamily="18" charset="0"/>
              </a:rPr>
              <a:t>If so, which 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2) In the tree, is the set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exhaustively dominated by a single node? Which 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3) In the tree, is the set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Adv} exhaustively dominated by a single node? Which 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4) In the tree, is the set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Adv} exhaustively dominated by a single node? </a:t>
            </a:r>
            <a:r>
              <a:rPr lang="en-IN" sz="2000" b="0" i="0" u="none" strike="noStrike" baseline="0" dirty="0">
                <a:latin typeface="Times New Roman" panose="02020603050405020304" pitchFamily="18" charset="0"/>
                <a:cs typeface="Times New Roman" panose="02020603050405020304" pitchFamily="18" charset="0"/>
              </a:rPr>
              <a:t>Which 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5) In the tree, is the set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V</a:t>
            </a:r>
            <a:r>
              <a:rPr lang="en-US" sz="2000" b="0" i="0" u="none" strike="noStrike" baseline="-25000" dirty="0">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exhaustively dominated by a single node? Which </a:t>
            </a:r>
            <a:r>
              <a:rPr lang="en-IN" sz="2000" b="0" i="0" u="none" strike="noStrike" baseline="0" dirty="0">
                <a:latin typeface="Times New Roman" panose="02020603050405020304" pitchFamily="18" charset="0"/>
                <a:cs typeface="Times New Roman" panose="02020603050405020304" pitchFamily="18" charset="0"/>
              </a:rPr>
              <a:t>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6) In the tree, is the set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exhaustively dominated by a single node? Which 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7) In the tree, is the set {C,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Adv} exhaustively dominated by a single node? </a:t>
            </a:r>
            <a:r>
              <a:rPr lang="en-IN" sz="2000" b="0" i="0" u="none" strike="noStrike" baseline="0" dirty="0">
                <a:latin typeface="Times New Roman" panose="02020603050405020304" pitchFamily="18" charset="0"/>
                <a:cs typeface="Times New Roman" panose="02020603050405020304" pitchFamily="18" charset="0"/>
              </a:rPr>
              <a:t>Which one?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8) What is the set of terminal nodes exhaustively dominated by VP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9) Is the string </a:t>
            </a:r>
            <a:r>
              <a:rPr lang="en-US" sz="2000" b="0" i="1" u="none" strike="noStrike" baseline="0" dirty="0">
                <a:latin typeface="Times New Roman" panose="02020603050405020304" pitchFamily="18" charset="0"/>
                <a:cs typeface="Times New Roman" panose="02020603050405020304" pitchFamily="18" charset="0"/>
              </a:rPr>
              <a:t>that her bread </a:t>
            </a:r>
            <a:r>
              <a:rPr lang="en-US" sz="2000" b="0" i="0" u="none" strike="noStrike" baseline="0" dirty="0">
                <a:latin typeface="Times New Roman" panose="02020603050405020304" pitchFamily="18" charset="0"/>
                <a:cs typeface="Times New Roman" panose="02020603050405020304" pitchFamily="18" charset="0"/>
              </a:rPr>
              <a:t>a constituent? Explain your answer using the terminology </a:t>
            </a:r>
            <a:r>
              <a:rPr lang="en-IN" sz="2000" b="0" i="0" u="none" strike="noStrike" baseline="0" dirty="0">
                <a:latin typeface="Times New Roman" panose="02020603050405020304" pitchFamily="18" charset="0"/>
                <a:cs typeface="Times New Roman" panose="02020603050405020304" pitchFamily="18" charset="0"/>
              </a:rPr>
              <a:t>of exhaustive   </a:t>
            </a:r>
          </a:p>
          <a:p>
            <a:pPr algn="l">
              <a:lnSpc>
                <a:spcPct val="11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dominance.</a:t>
            </a:r>
            <a:r>
              <a:rPr lang="en-US" sz="2400" b="0" i="0" u="none" strike="noStrike" baseline="0" dirty="0">
                <a:latin typeface="Times New Roman" panose="02020603050405020304" pitchFamily="18" charset="0"/>
              </a:rPr>
              <a:t> </a:t>
            </a:r>
            <a:endParaRPr lang="en-US" sz="2000" b="0" i="0" u="none" strike="noStrike" baseline="0" dirty="0">
              <a:latin typeface="Times New Roman" panose="02020603050405020304" pitchFamily="18" charset="0"/>
            </a:endParaRPr>
          </a:p>
          <a:p>
            <a:pPr algn="l">
              <a:lnSpc>
                <a:spcPct val="110000"/>
              </a:lnSpc>
              <a:spcBef>
                <a:spcPts val="0"/>
              </a:spcBef>
            </a:pPr>
            <a:r>
              <a:rPr lang="en-US" sz="2000" b="0" i="0" u="none" strike="noStrike" baseline="0" dirty="0">
                <a:latin typeface="Times New Roman" panose="02020603050405020304" pitchFamily="18" charset="0"/>
              </a:rPr>
              <a:t>11) Is NP</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 a constituent of TP</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a:t>
            </a:r>
          </a:p>
          <a:p>
            <a:pPr algn="l">
              <a:lnSpc>
                <a:spcPct val="110000"/>
              </a:lnSpc>
              <a:spcBef>
                <a:spcPts val="0"/>
              </a:spcBef>
            </a:pPr>
            <a:r>
              <a:rPr lang="en-US" sz="2000" b="0" i="0" u="none" strike="noStrike" baseline="0" dirty="0">
                <a:latin typeface="Times New Roman" panose="02020603050405020304" pitchFamily="18" charset="0"/>
              </a:rPr>
              <a:t>12) Is NP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 a constituent of TP</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a:t>
            </a:r>
          </a:p>
          <a:p>
            <a:pPr algn="l">
              <a:lnSpc>
                <a:spcPct val="110000"/>
              </a:lnSpc>
              <a:spcBef>
                <a:spcPts val="0"/>
              </a:spcBef>
            </a:pPr>
            <a:r>
              <a:rPr lang="en-US" sz="2000" b="0" i="0" u="none" strike="noStrike" baseline="0" dirty="0">
                <a:latin typeface="Times New Roman" panose="02020603050405020304" pitchFamily="18" charset="0"/>
              </a:rPr>
              <a:t>13) Is NP</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 a constituent of TP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a:t>
            </a:r>
          </a:p>
          <a:p>
            <a:pPr algn="l">
              <a:lnSpc>
                <a:spcPct val="110000"/>
              </a:lnSpc>
              <a:spcBef>
                <a:spcPts val="0"/>
              </a:spcBef>
            </a:pPr>
            <a:r>
              <a:rPr lang="en-US" sz="2000" b="0" i="0" u="none" strike="noStrike" baseline="0" dirty="0">
                <a:latin typeface="Times New Roman" panose="02020603050405020304" pitchFamily="18" charset="0"/>
              </a:rPr>
              <a:t>14) Is NP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 a constituent of TP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a:t>
            </a:r>
          </a:p>
          <a:p>
            <a:pPr algn="l">
              <a:lnSpc>
                <a:spcPct val="110000"/>
              </a:lnSpc>
              <a:spcBef>
                <a:spcPts val="0"/>
              </a:spcBef>
            </a:pPr>
            <a:r>
              <a:rPr lang="en-US" sz="2000" b="0" i="0" u="none" strike="noStrike" baseline="0" dirty="0">
                <a:latin typeface="Times New Roman" panose="02020603050405020304" pitchFamily="18" charset="0"/>
              </a:rPr>
              <a:t>15) Is V</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 a constituent of CP?</a:t>
            </a:r>
          </a:p>
          <a:p>
            <a:pPr algn="l">
              <a:lnSpc>
                <a:spcPct val="110000"/>
              </a:lnSpc>
              <a:spcBef>
                <a:spcPts val="0"/>
              </a:spcBef>
            </a:pPr>
            <a:r>
              <a:rPr lang="en-US" sz="2000" b="0" i="0" u="none" strike="noStrike" baseline="0" dirty="0">
                <a:latin typeface="Times New Roman" panose="02020603050405020304" pitchFamily="18" charset="0"/>
              </a:rPr>
              <a:t>16) Is VP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 a constituent of CP?</a:t>
            </a:r>
          </a:p>
          <a:p>
            <a:pPr algn="l">
              <a:lnSpc>
                <a:spcPct val="110000"/>
              </a:lnSpc>
              <a:spcBef>
                <a:spcPts val="0"/>
              </a:spcBef>
            </a:pPr>
            <a:r>
              <a:rPr lang="en-US" sz="2000" b="0" i="0" u="none" strike="noStrike" baseline="0" dirty="0">
                <a:latin typeface="Times New Roman" panose="02020603050405020304" pitchFamily="18" charset="0"/>
              </a:rPr>
              <a:t>17) Are both Adv and </a:t>
            </a:r>
            <a:r>
              <a:rPr lang="en-US" sz="2000" b="0" i="0" u="none" strike="noStrike" baseline="0" dirty="0" err="1">
                <a:latin typeface="Times New Roman" panose="02020603050405020304" pitchFamily="18" charset="0"/>
              </a:rPr>
              <a:t>AdvP</a:t>
            </a:r>
            <a:r>
              <a:rPr lang="en-US" sz="2000" b="0" i="0" u="none" strike="noStrike" baseline="0" dirty="0">
                <a:latin typeface="Times New Roman" panose="02020603050405020304" pitchFamily="18" charset="0"/>
              </a:rPr>
              <a:t> constituents of VP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149970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IN" sz="2000" b="0" i="1" u="none" strike="noStrike" baseline="0" dirty="0">
                <a:latin typeface="Times New Roman" panose="02020603050405020304" pitchFamily="18" charset="0"/>
                <a:cs typeface="Times New Roman" panose="02020603050405020304" pitchFamily="18" charset="0"/>
              </a:rPr>
              <a:t>2.3 Immediate Domination</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Domination is actually quite a general notion: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(21), M dominates all of </a:t>
            </a:r>
            <a:r>
              <a:rPr lang="en-IN" sz="2000" b="0" i="0" u="none" strike="noStrike" baseline="0" dirty="0">
                <a:latin typeface="Times New Roman" panose="02020603050405020304" pitchFamily="18" charset="0"/>
                <a:cs typeface="Times New Roman" panose="02020603050405020304" pitchFamily="18" charset="0"/>
              </a:rPr>
              <a:t>the nodes under it.</a:t>
            </a:r>
          </a:p>
          <a:p>
            <a:pPr algn="l"/>
            <a:r>
              <a:rPr lang="en-IN" sz="2000" b="0" i="0" u="none" strike="noStrike" baseline="0" dirty="0">
                <a:latin typeface="Times New Roman" panose="02020603050405020304" pitchFamily="18" charset="0"/>
                <a:cs typeface="Times New Roman" panose="02020603050405020304" pitchFamily="18" charset="0"/>
              </a:rPr>
              <a:t>     21)</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In certain circumstances we might want to talk about relationships that are smaller and more local.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This is the relationship of </a:t>
            </a:r>
            <a:r>
              <a:rPr lang="en-US" sz="2000" b="0" i="1" u="none" strike="noStrike" baseline="0" dirty="0">
                <a:latin typeface="Times New Roman" panose="02020603050405020304" pitchFamily="18" charset="0"/>
              </a:rPr>
              <a:t>immediate dominance.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A node immediately dominates another if there is only one branch between them.</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29</a:t>
            </a:fld>
            <a:endParaRPr lang="en-IN"/>
          </a:p>
        </p:txBody>
      </p:sp>
      <p:pic>
        <p:nvPicPr>
          <p:cNvPr id="4" name="Picture 3">
            <a:extLst>
              <a:ext uri="{FF2B5EF4-FFF2-40B4-BE49-F238E27FC236}">
                <a16:creationId xmlns:a16="http://schemas.microsoft.com/office/drawing/2014/main" id="{279ABBE9-385C-1A3E-AA23-84DA4C115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19" y="1996587"/>
            <a:ext cx="3429176" cy="1759040"/>
          </a:xfrm>
          <a:prstGeom prst="rect">
            <a:avLst/>
          </a:prstGeom>
        </p:spPr>
      </p:pic>
    </p:spTree>
    <p:extLst>
      <p:ext uri="{BB962C8B-B14F-4D97-AF65-F5344CB8AC3E}">
        <p14:creationId xmlns:p14="http://schemas.microsoft.com/office/powerpoint/2010/main" val="189252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actually two very good reasons why we should do this (draw tree diagrams).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by considering the geometry of trees, we can assign names to the various parts and describe how the parts relate to one another.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in the last lectures we were only able to give a vague definition of the term </a:t>
            </a:r>
            <a:r>
              <a:rPr lang="en-US" i="1" dirty="0">
                <a:latin typeface="Times New Roman" panose="02020603050405020304" pitchFamily="18" charset="0"/>
                <a:cs typeface="Times New Roman" panose="02020603050405020304" pitchFamily="18" charset="0"/>
              </a:rPr>
              <a:t>constituent</a:t>
            </a:r>
            <a:r>
              <a:rPr lang="en-US" dirty="0">
                <a:latin typeface="Times New Roman" panose="02020603050405020304" pitchFamily="18" charset="0"/>
                <a:cs typeface="Times New Roman" panose="02020603050405020304" pitchFamily="18" charset="0"/>
              </a:rPr>
              <a:t>.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these lectures, we'll be able to give a precise description.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Second</a:t>
            </a:r>
            <a:r>
              <a:rPr lang="en-US" sz="2000" dirty="0">
                <a:latin typeface="Times New Roman" panose="02020603050405020304" pitchFamily="18" charset="0"/>
                <a:cs typeface="Times New Roman" panose="02020603050405020304" pitchFamily="18" charset="0"/>
              </a:rPr>
              <a:t>, it turns out that there are many syntactic phenomena that can be understood through tree diagrams.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most obvious of these refers to anaphors.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Anaphors can only appear in certain positions in the tree.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However, the distribution of anaphors and other types of nouns will be discussed in other modules.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321285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22) </a:t>
            </a:r>
            <a:r>
              <a:rPr lang="en-US" sz="2000" b="1" i="1" u="none" strike="noStrike" baseline="0" dirty="0">
                <a:latin typeface="Times New Roman" panose="02020603050405020304" pitchFamily="18" charset="0"/>
                <a:cs typeface="Times New Roman" panose="02020603050405020304" pitchFamily="18" charset="0"/>
              </a:rPr>
              <a:t>Immediately dominate: </a:t>
            </a:r>
            <a:r>
              <a:rPr lang="en-US" sz="2000" b="0" i="0" u="none" strike="noStrike" baseline="0" dirty="0">
                <a:latin typeface="Times New Roman" panose="02020603050405020304" pitchFamily="18" charset="0"/>
                <a:cs typeface="Times New Roman" panose="02020603050405020304" pitchFamily="18" charset="0"/>
              </a:rPr>
              <a:t>Node A immediately dominates node B if there is no intervening node G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that is dominated</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by A, but dominates B. (In other words, A is the first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node that dominates B.)</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(21), M dominates all the other nodes in the tree, but it only immediately dominates N and O.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does not immediately dominate any of the other nodes because N and </a:t>
            </a:r>
            <a:r>
              <a:rPr lang="en-US" sz="2000" dirty="0">
                <a:latin typeface="Times New Roman" panose="02020603050405020304" pitchFamily="18" charset="0"/>
                <a:cs typeface="Times New Roman" panose="02020603050405020304" pitchFamily="18" charset="0"/>
              </a:rPr>
              <a:t>O </a:t>
            </a:r>
            <a:r>
              <a:rPr lang="en-IN" sz="2000" b="0" i="0" u="none" strike="noStrike" baseline="0" dirty="0">
                <a:latin typeface="Times New Roman" panose="02020603050405020304" pitchFamily="18" charset="0"/>
                <a:cs typeface="Times New Roman" panose="02020603050405020304" pitchFamily="18" charset="0"/>
              </a:rPr>
              <a:t>intervene.</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is an informal set of terms that we frequently use to refer to immediate dominance.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set of terms is based on the fact that syntactic trees look a bit like family trees.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one node immediately dominates another, it is said to be the </a:t>
            </a:r>
            <a:r>
              <a:rPr lang="en-US" sz="2000" b="1" i="1" u="none" strike="noStrike" baseline="0" dirty="0">
                <a:latin typeface="Times New Roman" panose="02020603050405020304" pitchFamily="18" charset="0"/>
                <a:cs typeface="Times New Roman" panose="02020603050405020304" pitchFamily="18" charset="0"/>
              </a:rPr>
              <a:t>mother</a:t>
            </a:r>
            <a:r>
              <a:rPr lang="en-US" sz="2000" b="0" i="1" u="none" strike="noStrike" baseline="0" dirty="0">
                <a:latin typeface="Times New Roman" panose="02020603050405020304" pitchFamily="18" charset="0"/>
                <a:cs typeface="Times New Roman" panose="02020603050405020304" pitchFamily="18" charset="0"/>
              </a:rPr>
              <a:t>; </a:t>
            </a:r>
          </a:p>
          <a:p>
            <a:pPr algn="l">
              <a:lnSpc>
                <a:spcPct val="10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node that is immediately dominated is called the </a:t>
            </a:r>
            <a:r>
              <a:rPr lang="en-US" sz="2000" b="1" i="1" u="none" strike="noStrike" baseline="0" dirty="0">
                <a:latin typeface="Times New Roman" panose="02020603050405020304" pitchFamily="18" charset="0"/>
                <a:cs typeface="Times New Roman" panose="02020603050405020304" pitchFamily="18" charset="0"/>
              </a:rPr>
              <a:t>daughter</a:t>
            </a:r>
            <a:r>
              <a:rPr lang="en-US" sz="2000" b="0" i="1" u="none" strike="noStrike" baseline="0" dirty="0">
                <a:latin typeface="Times New Roman" panose="02020603050405020304" pitchFamily="18" charset="0"/>
                <a:cs typeface="Times New Roman" panose="02020603050405020304" pitchFamily="18" charset="0"/>
              </a:rPr>
              <a:t>.</a:t>
            </a: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873717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tree above in (21), N is D’s mother and D is N’s daughter. We can even extend the analogy (although this is pushing things a bit) and call M as D’s grandmother.</a:t>
            </a:r>
          </a:p>
          <a:p>
            <a:pPr marL="342900" indent="-34290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23) </a:t>
            </a:r>
            <a:r>
              <a:rPr lang="en-US" sz="2000" b="1" i="1" u="none" strike="noStrike" baseline="0" dirty="0">
                <a:latin typeface="Times New Roman" panose="02020603050405020304" pitchFamily="18" charset="0"/>
                <a:cs typeface="Times New Roman" panose="02020603050405020304" pitchFamily="18" charset="0"/>
              </a:rPr>
              <a:t>Mother</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 is the mother of B if A immediately dominates B.</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24) </a:t>
            </a:r>
            <a:r>
              <a:rPr lang="en-US" sz="2000" b="1" i="1" u="none" strike="noStrike" baseline="0" dirty="0">
                <a:latin typeface="Times New Roman" panose="02020603050405020304" pitchFamily="18" charset="0"/>
                <a:cs typeface="Times New Roman" panose="02020603050405020304" pitchFamily="18" charset="0"/>
              </a:rPr>
              <a:t>Daughter</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 is the daughter of A if B is immediately dominated by A.</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Closely related to these definitions is the definition of </a:t>
            </a:r>
            <a:r>
              <a:rPr lang="en-US" sz="2000" b="0" i="1" u="none" strike="noStrike" baseline="0" dirty="0">
                <a:latin typeface="Times New Roman" panose="02020603050405020304" pitchFamily="18" charset="0"/>
                <a:cs typeface="Times New Roman" panose="02020603050405020304" pitchFamily="18" charset="0"/>
              </a:rPr>
              <a:t>sister:</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25) </a:t>
            </a:r>
            <a:r>
              <a:rPr lang="en-US" sz="2000" b="1" i="1" u="none" strike="noStrike" baseline="0" dirty="0">
                <a:latin typeface="Times New Roman" panose="02020603050405020304" pitchFamily="18" charset="0"/>
                <a:cs typeface="Times New Roman" panose="02020603050405020304" pitchFamily="18" charset="0"/>
              </a:rPr>
              <a:t>Sisters</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Two nodes that share the same mother.</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800145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With this set of terms in place we can now redefine our definitions of root nodes, terminal nodes, and non-terminals a little more rigorously:</a:t>
            </a:r>
          </a:p>
          <a:p>
            <a:pPr marL="342900" indent="-34290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26) </a:t>
            </a:r>
            <a:r>
              <a:rPr lang="en-US" sz="2000" b="1" i="1" u="none" strike="noStrike" baseline="0" dirty="0">
                <a:latin typeface="Times New Roman" panose="02020603050405020304" pitchFamily="18" charset="0"/>
                <a:cs typeface="Times New Roman" panose="02020603050405020304" pitchFamily="18" charset="0"/>
              </a:rPr>
              <a:t>Root node </a:t>
            </a:r>
            <a:r>
              <a:rPr lang="en-US" sz="2000" b="0" i="1" u="none" strike="noStrike" baseline="0" dirty="0">
                <a:latin typeface="Times New Roman" panose="02020603050405020304" pitchFamily="18" charset="0"/>
                <a:cs typeface="Times New Roman" panose="02020603050405020304" pitchFamily="18" charset="0"/>
              </a:rPr>
              <a:t>(revised): </a:t>
            </a:r>
            <a:r>
              <a:rPr lang="en-US" sz="2000" b="0" i="0" u="none" strike="noStrike" baseline="0" dirty="0">
                <a:latin typeface="Times New Roman" panose="02020603050405020304" pitchFamily="18" charset="0"/>
                <a:cs typeface="Times New Roman" panose="02020603050405020304" pitchFamily="18" charset="0"/>
              </a:rPr>
              <a:t>The node that dominates everything but is dominated by nothing.</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node that is no node’s daughter.)</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27) </a:t>
            </a:r>
            <a:r>
              <a:rPr lang="en-US" sz="2000" b="1" i="1" u="none" strike="noStrike" baseline="0" dirty="0">
                <a:latin typeface="Times New Roman" panose="02020603050405020304" pitchFamily="18" charset="0"/>
                <a:cs typeface="Times New Roman" panose="02020603050405020304" pitchFamily="18" charset="0"/>
              </a:rPr>
              <a:t>Terminal node </a:t>
            </a:r>
            <a:r>
              <a:rPr lang="en-US" sz="2000" b="0" i="1" u="none" strike="noStrike" baseline="0" dirty="0">
                <a:latin typeface="Times New Roman" panose="02020603050405020304" pitchFamily="18" charset="0"/>
                <a:cs typeface="Times New Roman" panose="02020603050405020304" pitchFamily="18" charset="0"/>
              </a:rPr>
              <a:t>(revised): </a:t>
            </a:r>
            <a:r>
              <a:rPr lang="en-US" sz="2000" b="0" i="0" u="none" strike="noStrike" baseline="0" dirty="0">
                <a:latin typeface="Times New Roman" panose="02020603050405020304" pitchFamily="18" charset="0"/>
                <a:cs typeface="Times New Roman" panose="02020603050405020304" pitchFamily="18" charset="0"/>
              </a:rPr>
              <a:t>A node that dominates nothing.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 node that is not a mother.)</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28) </a:t>
            </a:r>
            <a:r>
              <a:rPr lang="en-US" sz="2000" b="1" i="1" u="none" strike="noStrike" baseline="0" dirty="0">
                <a:latin typeface="Times New Roman" panose="02020603050405020304" pitchFamily="18" charset="0"/>
                <a:cs typeface="Times New Roman" panose="02020603050405020304" pitchFamily="18" charset="0"/>
              </a:rPr>
              <a:t>Non-terminal node </a:t>
            </a:r>
            <a:r>
              <a:rPr lang="en-US" sz="2000" b="0" i="1" u="none" strike="noStrike" baseline="0" dirty="0">
                <a:latin typeface="Times New Roman" panose="02020603050405020304" pitchFamily="18" charset="0"/>
                <a:cs typeface="Times New Roman" panose="02020603050405020304" pitchFamily="18" charset="0"/>
              </a:rPr>
              <a:t>(revised): </a:t>
            </a:r>
            <a:r>
              <a:rPr lang="en-US" sz="2000" b="0" i="0" u="none" strike="noStrike" baseline="0" dirty="0">
                <a:latin typeface="Times New Roman" panose="02020603050405020304" pitchFamily="18" charset="0"/>
                <a:cs typeface="Times New Roman" panose="02020603050405020304" pitchFamily="18" charset="0"/>
              </a:rPr>
              <a:t>A node that dominates something and also dominated by other node.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 node that is a mother.)</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1546092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defined </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constituent</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in terms of dominance, and from that we derived the “constituent of” relation (essentially the opposite of dominance).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can also define a local variety of the “constituent of” relation that is the opposite of immediate dominance:</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29) </a:t>
            </a:r>
            <a:r>
              <a:rPr lang="en-US" sz="2000" b="0" i="1" u="none" strike="noStrike" baseline="0" dirty="0">
                <a:latin typeface="Times New Roman" panose="02020603050405020304" pitchFamily="18" charset="0"/>
                <a:cs typeface="Times New Roman" panose="02020603050405020304" pitchFamily="18" charset="0"/>
              </a:rPr>
              <a:t>Immediate constituent of:  </a:t>
            </a:r>
            <a:r>
              <a:rPr lang="en-US" sz="2000" b="0" i="0" u="none" strike="noStrike" baseline="0" dirty="0">
                <a:latin typeface="Times New Roman" panose="02020603050405020304" pitchFamily="18" charset="0"/>
                <a:cs typeface="Times New Roman" panose="02020603050405020304" pitchFamily="18" charset="0"/>
              </a:rPr>
              <a:t>B is an immediate constituent of A if and only if A </a:t>
            </a:r>
            <a:r>
              <a:rPr lang="en-IN" sz="2000" b="0" i="0" u="none" strike="noStrike" baseline="0" dirty="0">
                <a:latin typeface="Times New Roman" panose="02020603050405020304" pitchFamily="18" charset="0"/>
                <a:cs typeface="Times New Roman" panose="02020603050405020304" pitchFamily="18" charset="0"/>
              </a:rPr>
              <a:t>immediately  </a:t>
            </a:r>
          </a:p>
          <a:p>
            <a:pPr algn="l"/>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dominates B.</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ends our discussion of the vertical axis of syntactic trees. Next, we consider </a:t>
            </a:r>
            <a:r>
              <a:rPr lang="en-IN" sz="2000" b="0" i="0" u="none" strike="noStrike" baseline="0" dirty="0">
                <a:latin typeface="Times New Roman" panose="02020603050405020304" pitchFamily="18" charset="0"/>
                <a:cs typeface="Times New Roman" panose="02020603050405020304" pitchFamily="18" charset="0"/>
              </a:rPr>
              <a:t>horizontal relations.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800675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Immediate Dominance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34</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1303522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Q. What immediately dominate what?</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76697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IN" sz="2000" b="1" i="0" u="none" strike="noStrike" baseline="0" dirty="0">
                <a:latin typeface="Times New Roman" panose="02020603050405020304" pitchFamily="18" charset="0"/>
                <a:cs typeface="Times New Roman" panose="02020603050405020304" pitchFamily="18" charset="0"/>
              </a:rPr>
              <a:t>3. PRECEDENCE</a:t>
            </a:r>
          </a:p>
          <a:p>
            <a:pPr marL="342900" indent="-34290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Syntactic trees don’t only encode the hierarchical organization of sentences, they also encode the linear order of the constituents.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Linear order refers to the order in which words are spoken or written (left to right if you are writing in English). Consider the </a:t>
            </a:r>
            <a:r>
              <a:rPr lang="en-IN" sz="2000" b="0" i="0" u="none" strike="noStrike" baseline="0" dirty="0">
                <a:latin typeface="Times New Roman" panose="02020603050405020304" pitchFamily="18" charset="0"/>
                <a:cs typeface="Times New Roman" panose="02020603050405020304" pitchFamily="18" charset="0"/>
              </a:rPr>
              <a:t>following rule:</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t>
            </a:r>
          </a:p>
          <a:p>
            <a:pPr algn="l"/>
            <a:r>
              <a:rPr lang="en-IN" sz="2000" b="0" i="0" u="none" strike="noStrike" baseline="0" dirty="0">
                <a:latin typeface="Times New Roman" panose="02020603050405020304" pitchFamily="18" charset="0"/>
                <a:cs typeface="Times New Roman" panose="02020603050405020304" pitchFamily="18" charset="0"/>
              </a:rPr>
              <a:t>      30) M         A B</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rule not only says that M dominates A and B  and is composed of A and B.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also says that A must precede B in linear order.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must be said before B, because it appears to the left of B in the rule. The relation of “what is said first” is called </a:t>
            </a:r>
            <a:r>
              <a:rPr lang="en-US" sz="2000" b="0" i="1" u="none" strike="noStrike" baseline="0" dirty="0">
                <a:latin typeface="Times New Roman" panose="02020603050405020304" pitchFamily="18" charset="0"/>
                <a:cs typeface="Times New Roman" panose="02020603050405020304" pitchFamily="18" charset="0"/>
              </a:rPr>
              <a:t>precedence.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order to define this rigorously we have to first appeal to a notion known as </a:t>
            </a:r>
            <a:r>
              <a:rPr lang="en-US" sz="2000" b="0" i="1" u="none" strike="noStrike" baseline="0" dirty="0">
                <a:latin typeface="Times New Roman" panose="02020603050405020304" pitchFamily="18" charset="0"/>
                <a:cs typeface="Times New Roman" panose="02020603050405020304" pitchFamily="18" charset="0"/>
              </a:rPr>
              <a:t>sister precedence:</a:t>
            </a:r>
          </a:p>
          <a:p>
            <a:pPr algn="l"/>
            <a:r>
              <a:rPr lang="en-US" sz="2000" b="0" i="0" u="none" strike="noStrike" baseline="0" dirty="0">
                <a:latin typeface="Times New Roman" panose="02020603050405020304" pitchFamily="18" charset="0"/>
                <a:cs typeface="Times New Roman" panose="02020603050405020304" pitchFamily="18" charset="0"/>
              </a:rPr>
              <a:t>      31) </a:t>
            </a:r>
            <a:r>
              <a:rPr lang="en-US" sz="2000" b="1" i="1" u="none" strike="noStrike" baseline="0" dirty="0">
                <a:latin typeface="Times New Roman" panose="02020603050405020304" pitchFamily="18" charset="0"/>
                <a:cs typeface="Times New Roman" panose="02020603050405020304" pitchFamily="18" charset="0"/>
              </a:rPr>
              <a:t>Sister precedence: </a:t>
            </a:r>
            <a:r>
              <a:rPr lang="en-US" sz="2000" b="0" i="0" u="none" strike="noStrike" baseline="0" dirty="0">
                <a:latin typeface="Times New Roman" panose="02020603050405020304" pitchFamily="18" charset="0"/>
                <a:cs typeface="Times New Roman" panose="02020603050405020304" pitchFamily="18" charset="0"/>
              </a:rPr>
              <a:t>Node A sister-precedes node B if and only if both are immediately</a:t>
            </a:r>
          </a:p>
          <a:p>
            <a:pPr algn="l"/>
            <a:r>
              <a:rPr lang="en-US" sz="2000" b="0" i="0" u="none" strike="noStrike" baseline="0" dirty="0">
                <a:latin typeface="Times New Roman" panose="02020603050405020304" pitchFamily="18" charset="0"/>
                <a:cs typeface="Times New Roman" panose="02020603050405020304" pitchFamily="18" charset="0"/>
              </a:rPr>
              <a:t>                                           dominated by the same node, and A appears to the left of B.</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cxnSp>
        <p:nvCxnSpPr>
          <p:cNvPr id="2" name="Straight Arrow Connector 1">
            <a:extLst>
              <a:ext uri="{FF2B5EF4-FFF2-40B4-BE49-F238E27FC236}">
                <a16:creationId xmlns:a16="http://schemas.microsoft.com/office/drawing/2014/main" id="{6D87B230-E5C6-6E5D-02CD-3B782F7C6D9B}"/>
              </a:ext>
            </a:extLst>
          </p:cNvPr>
          <p:cNvCxnSpPr>
            <a:cxnSpLocks/>
          </p:cNvCxnSpPr>
          <p:nvPr/>
        </p:nvCxnSpPr>
        <p:spPr>
          <a:xfrm>
            <a:off x="2100948" y="3080657"/>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6749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ordering in this definition follows from the order of elements within a phrase structure rule.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A is to the left of B in a phrase structure rule M        A B, then A and B are immediately dominated by M, and are in the relevant order by virtue of the ordering within that rule.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With this basic definition in mind we can define the more general </a:t>
            </a:r>
            <a:r>
              <a:rPr lang="en-IN" sz="2000" b="0" i="0" u="none" strike="noStrike" baseline="0" dirty="0">
                <a:latin typeface="Times New Roman" panose="02020603050405020304" pitchFamily="18" charset="0"/>
                <a:cs typeface="Times New Roman" panose="02020603050405020304" pitchFamily="18" charset="0"/>
              </a:rPr>
              <a:t>precedence relation:</a:t>
            </a:r>
          </a:p>
          <a:p>
            <a:pPr algn="l"/>
            <a:r>
              <a:rPr lang="en-US" sz="2000" b="0" i="0" u="none" strike="noStrike" baseline="0" dirty="0">
                <a:latin typeface="Times New Roman" panose="02020603050405020304" pitchFamily="18" charset="0"/>
                <a:cs typeface="Times New Roman" panose="02020603050405020304" pitchFamily="18" charset="0"/>
              </a:rPr>
              <a:t>      32) </a:t>
            </a:r>
            <a:r>
              <a:rPr lang="en-US" sz="2000" b="1" i="1" u="none" strike="noStrike" baseline="0" dirty="0">
                <a:latin typeface="Times New Roman" panose="02020603050405020304" pitchFamily="18" charset="0"/>
                <a:cs typeface="Times New Roman" panose="02020603050405020304" pitchFamily="18" charset="0"/>
              </a:rPr>
              <a:t>Precedence: </a:t>
            </a:r>
            <a:r>
              <a:rPr lang="en-US" sz="2000" b="0" i="0" u="none" strike="noStrike" baseline="0" dirty="0">
                <a:latin typeface="Times New Roman" panose="02020603050405020304" pitchFamily="18" charset="0"/>
                <a:cs typeface="Times New Roman" panose="02020603050405020304" pitchFamily="18" charset="0"/>
              </a:rPr>
              <a:t>Node A precedes node B if and only if neither A dominates B    nor B dominates A </a:t>
            </a:r>
          </a:p>
          <a:p>
            <a:pPr algn="l"/>
            <a:r>
              <a:rPr lang="en-US" sz="200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and </a:t>
            </a:r>
            <a:r>
              <a:rPr lang="en-US" sz="2000" b="0" i="0" u="none" strike="noStrike" baseline="0" dirty="0">
                <a:latin typeface="Times New Roman" panose="02020603050405020304" pitchFamily="18" charset="0"/>
                <a:cs typeface="Times New Roman" panose="02020603050405020304" pitchFamily="18" charset="0"/>
              </a:rPr>
              <a:t>A (or some node dominating A) sister-precedes B or (some node </a:t>
            </a:r>
            <a:r>
              <a:rPr lang="en-IN" sz="2000" b="0" i="0" u="none" strike="noStrike" baseline="0" dirty="0">
                <a:latin typeface="Times New Roman" panose="02020603050405020304" pitchFamily="18" charset="0"/>
                <a:cs typeface="Times New Roman" panose="02020603050405020304" pitchFamily="18" charset="0"/>
              </a:rPr>
              <a:t>dominating B).</a:t>
            </a:r>
          </a:p>
          <a:p>
            <a:pPr algn="l"/>
            <a:endParaRPr lang="en-IN"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37</a:t>
            </a:fld>
            <a:endParaRPr lang="en-IN"/>
          </a:p>
        </p:txBody>
      </p:sp>
      <p:cxnSp>
        <p:nvCxnSpPr>
          <p:cNvPr id="2" name="Straight Arrow Connector 1">
            <a:extLst>
              <a:ext uri="{FF2B5EF4-FFF2-40B4-BE49-F238E27FC236}">
                <a16:creationId xmlns:a16="http://schemas.microsoft.com/office/drawing/2014/main" id="{3392951D-F396-D5B6-1CAB-333052F23A8D}"/>
              </a:ext>
            </a:extLst>
          </p:cNvPr>
          <p:cNvCxnSpPr>
            <a:cxnSpLocks/>
          </p:cNvCxnSpPr>
          <p:nvPr/>
        </p:nvCxnSpPr>
        <p:spPr>
          <a:xfrm>
            <a:off x="6433462" y="1143000"/>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1661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definition is pretty complex, so let’s break it apart.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first bit of the definition </a:t>
            </a:r>
            <a:r>
              <a:rPr lang="en-US" sz="2000" b="0" i="0" u="none" strike="noStrike" baseline="0" dirty="0">
                <a:latin typeface="Times New Roman" panose="02020603050405020304" pitchFamily="18" charset="0"/>
                <a:cs typeface="Times New Roman" panose="02020603050405020304" pitchFamily="18" charset="0"/>
              </a:rPr>
              <a:t>says </a:t>
            </a:r>
            <a:r>
              <a:rPr lang="en-US" sz="2000" b="1" i="0" u="none" strike="noStrike" baseline="0" dirty="0">
                <a:latin typeface="Times New Roman" panose="02020603050405020304" pitchFamily="18" charset="0"/>
                <a:cs typeface="Times New Roman" panose="02020603050405020304" pitchFamily="18" charset="0"/>
              </a:rPr>
              <a:t>“neither A dominates B nor B dominates A.”</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reason for this should be obvious on an intuitive level.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Remember, dominance is a containment relation. If A contains B, there is no obvious way in which A could be to the left of B.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Think of it this way. If you have a box, and the box has a ball in it, you can’t say that the box is to the left of the ball. That is physically impossible. The box surrounds the ball. The same holds true for dominance. You can’t both dominate and precede/follow.</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3118353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second part of the definition </a:t>
            </a:r>
            <a:r>
              <a:rPr lang="en-US" sz="2000" b="0" i="0" u="none" strike="noStrike" baseline="0" dirty="0">
                <a:latin typeface="Times New Roman" panose="02020603050405020304" pitchFamily="18" charset="0"/>
                <a:cs typeface="Times New Roman" panose="02020603050405020304" pitchFamily="18" charset="0"/>
              </a:rPr>
              <a:t>says “A or some node dominating A sister-precedes B or some node dominating B.”</a:t>
            </a:r>
          </a:p>
          <a:p>
            <a:pPr marL="342900" indent="-342900" algn="l">
              <a:lnSpc>
                <a:spcPct val="10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This may seem like an overly complex way to say “to the left,” but there is a good reason we phrase it like this. This has to do with the fact that the terminals of a tree don’t float out in space. </a:t>
            </a:r>
          </a:p>
          <a:p>
            <a:pPr marL="342900" indent="-342900" algn="l">
              <a:lnSpc>
                <a:spcPct val="10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Rather they are dominated by other nodes that might precede or follow themselves and other nodes. Consider the following tree drawn </a:t>
            </a:r>
            <a:r>
              <a:rPr lang="en-IN" sz="2000" b="0" i="0" u="none" strike="noStrike" baseline="0" dirty="0">
                <a:latin typeface="Times New Roman" panose="02020603050405020304" pitchFamily="18" charset="0"/>
                <a:cs typeface="Times New Roman" panose="02020603050405020304" pitchFamily="18" charset="0"/>
              </a:rPr>
              <a:t>by a sloppy tree-drawer:</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33)</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39</a:t>
            </a:fld>
            <a:endParaRPr lang="en-IN"/>
          </a:p>
        </p:txBody>
      </p:sp>
      <p:pic>
        <p:nvPicPr>
          <p:cNvPr id="7" name="Picture 6">
            <a:extLst>
              <a:ext uri="{FF2B5EF4-FFF2-40B4-BE49-F238E27FC236}">
                <a16:creationId xmlns:a16="http://schemas.microsoft.com/office/drawing/2014/main" id="{4EBF7BE4-3583-9222-8BE8-85395C2D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844" y="2460086"/>
            <a:ext cx="6337626" cy="3352972"/>
          </a:xfrm>
          <a:prstGeom prst="rect">
            <a:avLst/>
          </a:prstGeom>
        </p:spPr>
      </p:pic>
    </p:spTree>
    <p:extLst>
      <p:ext uri="{BB962C8B-B14F-4D97-AF65-F5344CB8AC3E}">
        <p14:creationId xmlns:p14="http://schemas.microsoft.com/office/powerpoint/2010/main" val="323841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1. THE PARTS OF A TREE</a:t>
            </a:r>
          </a:p>
          <a:p>
            <a:pPr algn="l"/>
            <a:r>
              <a:rPr lang="en-US" sz="2000" b="0" i="0" u="none" strike="noStrike" baseline="0" dirty="0">
                <a:latin typeface="Times New Roman" panose="02020603050405020304" pitchFamily="18" charset="0"/>
                <a:cs typeface="Times New Roman" panose="02020603050405020304" pitchFamily="18" charset="0"/>
              </a:rPr>
              <a:t>Let’s start with a very abstract tree drawing: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This tree would be generated by the rules in (2):</a:t>
            </a:r>
          </a:p>
          <a:p>
            <a:pPr algn="l"/>
            <a:r>
              <a:rPr lang="en-IN" sz="2000" b="0" i="0" u="none" strike="noStrike" baseline="0" dirty="0">
                <a:latin typeface="Times New Roman" panose="02020603050405020304" pitchFamily="18" charset="0"/>
                <a:cs typeface="Times New Roman" panose="02020603050405020304" pitchFamily="18" charset="0"/>
              </a:rPr>
              <a:t>    2)    M            N  O</a:t>
            </a:r>
          </a:p>
          <a:p>
            <a:pPr algn="l"/>
            <a:r>
              <a:rPr lang="en-IN" sz="2000" b="0" i="0" u="none" strike="noStrike" baseline="0" dirty="0">
                <a:latin typeface="Times New Roman" panose="02020603050405020304" pitchFamily="18" charset="0"/>
                <a:cs typeface="Times New Roman" panose="02020603050405020304" pitchFamily="18" charset="0"/>
              </a:rPr>
              <a:t>           N             D  E  F</a:t>
            </a:r>
          </a:p>
          <a:p>
            <a:pPr algn="l"/>
            <a:r>
              <a:rPr lang="en-IN" sz="2000" b="0" i="0" u="none" strike="noStrike" baseline="0" dirty="0">
                <a:latin typeface="Times New Roman" panose="02020603050405020304" pitchFamily="18" charset="0"/>
                <a:cs typeface="Times New Roman" panose="02020603050405020304" pitchFamily="18" charset="0"/>
              </a:rPr>
              <a:t>           O             H  I   J</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pic>
        <p:nvPicPr>
          <p:cNvPr id="4" name="Picture 3">
            <a:extLst>
              <a:ext uri="{FF2B5EF4-FFF2-40B4-BE49-F238E27FC236}">
                <a16:creationId xmlns:a16="http://schemas.microsoft.com/office/drawing/2014/main" id="{A7FED25D-B38C-00DE-C285-05E19A562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598" y="1906312"/>
            <a:ext cx="3378374" cy="1847945"/>
          </a:xfrm>
          <a:prstGeom prst="rect">
            <a:avLst/>
          </a:prstGeom>
        </p:spPr>
      </p:pic>
      <p:cxnSp>
        <p:nvCxnSpPr>
          <p:cNvPr id="6" name="Straight Arrow Connector 5">
            <a:extLst>
              <a:ext uri="{FF2B5EF4-FFF2-40B4-BE49-F238E27FC236}">
                <a16:creationId xmlns:a16="http://schemas.microsoft.com/office/drawing/2014/main" id="{652F5881-1E1C-F066-74B5-15EEE91F9B3B}"/>
              </a:ext>
            </a:extLst>
          </p:cNvPr>
          <p:cNvCxnSpPr>
            <a:cxnSpLocks/>
          </p:cNvCxnSpPr>
          <p:nvPr/>
        </p:nvCxnSpPr>
        <p:spPr>
          <a:xfrm>
            <a:off x="2198916" y="465908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69497680-0AA5-60B6-4FD8-014ED9D5F07D}"/>
              </a:ext>
            </a:extLst>
          </p:cNvPr>
          <p:cNvCxnSpPr>
            <a:cxnSpLocks/>
          </p:cNvCxnSpPr>
          <p:nvPr/>
        </p:nvCxnSpPr>
        <p:spPr>
          <a:xfrm>
            <a:off x="2166261" y="5094514"/>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35FABDC-A7CF-7DE7-A98A-5637D9746B5F}"/>
              </a:ext>
            </a:extLst>
          </p:cNvPr>
          <p:cNvCxnSpPr>
            <a:cxnSpLocks/>
          </p:cNvCxnSpPr>
          <p:nvPr/>
        </p:nvCxnSpPr>
        <p:spPr>
          <a:xfrm>
            <a:off x="2144493" y="5508171"/>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6057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marR="1160" indent="-342900" algn="just">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sloppily drawn tree, the verb </a:t>
            </a:r>
            <a:r>
              <a:rPr lang="en-US" sz="2000" b="0" i="1" u="none" strike="noStrike" baseline="0" dirty="0">
                <a:latin typeface="Times New Roman" panose="02020603050405020304" pitchFamily="18" charset="0"/>
                <a:cs typeface="Times New Roman" panose="02020603050405020304" pitchFamily="18" charset="0"/>
              </a:rPr>
              <a:t>kissed </a:t>
            </a:r>
            <a:r>
              <a:rPr lang="en-US" sz="2000" b="0" i="0" u="none" strike="noStrike" baseline="0" dirty="0">
                <a:latin typeface="Times New Roman" panose="02020603050405020304" pitchFamily="18" charset="0"/>
                <a:cs typeface="Times New Roman" panose="02020603050405020304" pitchFamily="18" charset="0"/>
              </a:rPr>
              <a:t>actually appears to the </a:t>
            </a:r>
            <a:r>
              <a:rPr lang="en-US" sz="2000" b="0" i="1" u="none" strike="noStrike" baseline="0" dirty="0">
                <a:latin typeface="Times New Roman" panose="02020603050405020304" pitchFamily="18" charset="0"/>
                <a:cs typeface="Times New Roman" panose="02020603050405020304" pitchFamily="18" charset="0"/>
              </a:rPr>
              <a:t>left </a:t>
            </a:r>
            <a:r>
              <a:rPr lang="en-US" sz="2000" b="0" i="0" u="none" strike="noStrike" baseline="0" dirty="0">
                <a:latin typeface="Times New Roman" panose="02020603050405020304" pitchFamily="18" charset="0"/>
                <a:cs typeface="Times New Roman" panose="02020603050405020304" pitchFamily="18" charset="0"/>
              </a:rPr>
              <a:t>of the noun </a:t>
            </a:r>
            <a:r>
              <a:rPr lang="en-US" sz="2000" b="0" i="1" u="none" strike="noStrike" baseline="0" dirty="0">
                <a:latin typeface="Times New Roman" panose="02020603050405020304" pitchFamily="18" charset="0"/>
                <a:cs typeface="Times New Roman" panose="02020603050405020304" pitchFamily="18" charset="0"/>
              </a:rPr>
              <a:t>clown</a:t>
            </a:r>
            <a:r>
              <a:rPr lang="en-US" sz="2000" b="0" i="0" u="none" strike="noStrike" baseline="0" dirty="0">
                <a:latin typeface="Times New Roman" panose="02020603050405020304" pitchFamily="18" charset="0"/>
                <a:cs typeface="Times New Roman" panose="02020603050405020304" pitchFamily="18" charset="0"/>
              </a:rPr>
              <a:t>. </a:t>
            </a:r>
          </a:p>
          <a:p>
            <a:pPr marL="342900" marR="1160" indent="-342900" algn="just">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However, we wouldn’t want to say that </a:t>
            </a:r>
            <a:r>
              <a:rPr lang="en-US" sz="2000" b="0" i="1" u="none" strike="noStrike" baseline="0" dirty="0">
                <a:latin typeface="Times New Roman" panose="02020603050405020304" pitchFamily="18" charset="0"/>
                <a:cs typeface="Times New Roman" panose="02020603050405020304" pitchFamily="18" charset="0"/>
              </a:rPr>
              <a:t>kissed </a:t>
            </a:r>
            <a:r>
              <a:rPr lang="en-US" sz="2000" b="0" i="0" u="none" strike="noStrike" baseline="0" dirty="0">
                <a:latin typeface="Times New Roman" panose="02020603050405020304" pitchFamily="18" charset="0"/>
                <a:cs typeface="Times New Roman" panose="02020603050405020304" pitchFamily="18" charset="0"/>
              </a:rPr>
              <a:t>precedes </a:t>
            </a:r>
            <a:r>
              <a:rPr lang="en-US" sz="2000" b="0" i="1" u="none" strike="noStrike" baseline="0" dirty="0">
                <a:latin typeface="Times New Roman" panose="02020603050405020304" pitchFamily="18" charset="0"/>
                <a:cs typeface="Times New Roman" panose="02020603050405020304" pitchFamily="18" charset="0"/>
              </a:rPr>
              <a:t>clown</a:t>
            </a:r>
            <a:r>
              <a:rPr lang="en-US" sz="2000" b="0" i="0" u="none" strike="noStrike" baseline="0" dirty="0">
                <a:latin typeface="Times New Roman" panose="02020603050405020304" pitchFamily="18" charset="0"/>
                <a:cs typeface="Times New Roman" panose="02020603050405020304" pitchFamily="18" charset="0"/>
              </a:rPr>
              <a:t>; this is clearly wrong. </a:t>
            </a:r>
          </a:p>
          <a:p>
            <a:pPr marL="342900" marR="1160" indent="-342900" algn="just">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sentence is said “The clown kissed the </a:t>
            </a:r>
            <a:r>
              <a:rPr lang="en-US" sz="2000" b="0" i="0" u="none" strike="noStrike" baseline="0" dirty="0" err="1">
                <a:latin typeface="Times New Roman" panose="02020603050405020304" pitchFamily="18" charset="0"/>
                <a:cs typeface="Times New Roman" panose="02020603050405020304" pitchFamily="18" charset="0"/>
              </a:rPr>
              <a:t>doberman</a:t>
            </a:r>
            <a:r>
              <a:rPr lang="en-US" sz="2000" b="0" i="0" u="none" strike="noStrike" baseline="0" dirty="0">
                <a:latin typeface="Times New Roman" panose="02020603050405020304" pitchFamily="18" charset="0"/>
                <a:cs typeface="Times New Roman" panose="02020603050405020304" pitchFamily="18" charset="0"/>
              </a:rPr>
              <a:t>,” where </a:t>
            </a:r>
            <a:r>
              <a:rPr lang="en-US" sz="2000" b="0" i="1" u="none" strike="noStrike" baseline="0" dirty="0">
                <a:latin typeface="Times New Roman" panose="02020603050405020304" pitchFamily="18" charset="0"/>
                <a:cs typeface="Times New Roman" panose="02020603050405020304" pitchFamily="18" charset="0"/>
              </a:rPr>
              <a:t>kissed </a:t>
            </a:r>
            <a:r>
              <a:rPr lang="en-US" sz="2000" b="0" i="0" u="none" strike="noStrike" baseline="0" dirty="0">
                <a:latin typeface="Times New Roman" panose="02020603050405020304" pitchFamily="18" charset="0"/>
                <a:cs typeface="Times New Roman" panose="02020603050405020304" pitchFamily="18" charset="0"/>
              </a:rPr>
              <a:t>follows </a:t>
            </a:r>
            <a:r>
              <a:rPr lang="en-US" sz="2000" b="0" i="1" u="none" strike="noStrike" baseline="0" dirty="0">
                <a:latin typeface="Times New Roman" panose="02020603050405020304" pitchFamily="18" charset="0"/>
                <a:cs typeface="Times New Roman" panose="02020603050405020304" pitchFamily="18" charset="0"/>
              </a:rPr>
              <a:t>clown</a:t>
            </a:r>
            <a:r>
              <a:rPr lang="en-US" sz="2000" b="0" i="0" u="none" strike="noStrike" baseline="0" dirty="0">
                <a:latin typeface="Times New Roman" panose="02020603050405020304" pitchFamily="18" charset="0"/>
                <a:cs typeface="Times New Roman" panose="02020603050405020304" pitchFamily="18" charset="0"/>
              </a:rPr>
              <a:t>. </a:t>
            </a:r>
          </a:p>
          <a:p>
            <a:pPr marL="342900" marR="1160" indent="-342900" algn="just">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guarantee this ordering by making reference to the material that dominates the nodes we are looking at. Let A = </a:t>
            </a:r>
            <a:r>
              <a:rPr lang="en-US" sz="2000" b="0" i="1" u="none" strike="noStrike" baseline="0" dirty="0">
                <a:latin typeface="Times New Roman" panose="02020603050405020304" pitchFamily="18" charset="0"/>
                <a:cs typeface="Times New Roman" panose="02020603050405020304" pitchFamily="18" charset="0"/>
              </a:rPr>
              <a:t>clown </a:t>
            </a:r>
            <a:r>
              <a:rPr lang="en-US" sz="2000" b="0" i="0" u="none" strike="noStrike" baseline="0" dirty="0">
                <a:latin typeface="Times New Roman" panose="02020603050405020304" pitchFamily="18" charset="0"/>
                <a:cs typeface="Times New Roman" panose="02020603050405020304" pitchFamily="18" charset="0"/>
              </a:rPr>
              <a:t>and B = </a:t>
            </a:r>
            <a:r>
              <a:rPr lang="en-US" sz="2000" b="0" i="1" u="none" strike="noStrike" baseline="0" dirty="0">
                <a:latin typeface="Times New Roman" panose="02020603050405020304" pitchFamily="18" charset="0"/>
                <a:cs typeface="Times New Roman" panose="02020603050405020304" pitchFamily="18" charset="0"/>
              </a:rPr>
              <a:t>kissed</a:t>
            </a:r>
            <a:r>
              <a:rPr lang="en-US" sz="2000" b="0" i="0" u="none" strike="noStrike" baseline="0" dirty="0">
                <a:latin typeface="Times New Roman" panose="02020603050405020304" pitchFamily="18" charset="0"/>
                <a:cs typeface="Times New Roman" panose="02020603050405020304" pitchFamily="18" charset="0"/>
              </a:rPr>
              <a:t>. Let’s substitute those into the definition:</a:t>
            </a:r>
          </a:p>
          <a:p>
            <a:pPr algn="l">
              <a:lnSpc>
                <a:spcPct val="100000"/>
              </a:lnSpc>
              <a:spcBef>
                <a:spcPts val="0"/>
              </a:spcBef>
            </a:pPr>
            <a:r>
              <a:rPr lang="en-US" sz="1800" b="0" i="0" u="none" strike="noStrike" baseline="0" dirty="0">
                <a:latin typeface="Times New Roman" panose="02020603050405020304" pitchFamily="18" charset="0"/>
              </a:rPr>
              <a:t>      </a:t>
            </a:r>
          </a:p>
          <a:p>
            <a:pPr algn="l">
              <a:lnSpc>
                <a:spcPct val="100000"/>
              </a:lnSpc>
              <a:spcBef>
                <a:spcPts val="0"/>
              </a:spcBef>
            </a:pP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34) </a:t>
            </a:r>
            <a:r>
              <a:rPr lang="en-US" sz="2000" i="1"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N</a:t>
            </a:r>
            <a:r>
              <a:rPr lang="en-US" sz="2000" b="0" i="1" u="none" strike="noStrike" baseline="0" dirty="0">
                <a:latin typeface="Times New Roman" panose="02020603050405020304" pitchFamily="18" charset="0"/>
                <a:cs typeface="Times New Roman" panose="02020603050405020304" pitchFamily="18" charset="0"/>
              </a:rPr>
              <a:t> clown] </a:t>
            </a:r>
            <a:r>
              <a:rPr lang="en-US" sz="2000" b="0" i="0" u="none" strike="noStrike" baseline="0" dirty="0">
                <a:latin typeface="Times New Roman" panose="02020603050405020304" pitchFamily="18" charset="0"/>
                <a:cs typeface="Times New Roman" panose="02020603050405020304" pitchFamily="18" charset="0"/>
              </a:rPr>
              <a:t>or some node dominating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N</a:t>
            </a:r>
            <a:r>
              <a:rPr lang="en-US" sz="2000" b="0" i="1" u="none" strike="noStrike" baseline="0" dirty="0">
                <a:latin typeface="Times New Roman" panose="02020603050405020304" pitchFamily="18" charset="0"/>
                <a:cs typeface="Times New Roman" panose="02020603050405020304" pitchFamily="18" charset="0"/>
              </a:rPr>
              <a:t> clown] </a:t>
            </a:r>
            <a:r>
              <a:rPr lang="en-US" sz="2000" b="0" i="0" u="none" strike="noStrike" baseline="0" dirty="0">
                <a:latin typeface="Times New Roman" panose="02020603050405020304" pitchFamily="18" charset="0"/>
                <a:cs typeface="Times New Roman" panose="02020603050405020304" pitchFamily="18" charset="0"/>
              </a:rPr>
              <a:t>(in this case NP) sister-precedes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v </a:t>
            </a:r>
            <a:r>
              <a:rPr lang="en-US" sz="2000" b="0" i="1" u="none" strike="noStrike" baseline="0" dirty="0">
                <a:latin typeface="Times New Roman" panose="02020603050405020304" pitchFamily="18" charset="0"/>
                <a:cs typeface="Times New Roman" panose="02020603050405020304" pitchFamily="18" charset="0"/>
              </a:rPr>
              <a:t>kissed] </a:t>
            </a:r>
          </a:p>
          <a:p>
            <a:pPr algn="l">
              <a:lnSpc>
                <a:spcPct val="10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or some  node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dominating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v</a:t>
            </a:r>
            <a:r>
              <a:rPr lang="en-US" sz="2000" b="0" i="1" u="none" strike="noStrike" baseline="0" dirty="0">
                <a:latin typeface="Times New Roman" panose="02020603050405020304" pitchFamily="18" charset="0"/>
                <a:cs typeface="Times New Roman" panose="02020603050405020304" pitchFamily="18" charset="0"/>
              </a:rPr>
              <a:t> kissed] </a:t>
            </a:r>
            <a:r>
              <a:rPr lang="en-US" sz="2000" b="0" i="0" u="none" strike="noStrike" baseline="0" dirty="0">
                <a:latin typeface="Times New Roman" panose="02020603050405020304" pitchFamily="18" charset="0"/>
                <a:cs typeface="Times New Roman" panose="02020603050405020304" pitchFamily="18" charset="0"/>
              </a:rPr>
              <a:t>(in this case VP).</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This means that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N</a:t>
            </a:r>
            <a:r>
              <a:rPr lang="en-US" sz="2000" b="0" i="1" u="none" strike="noStrike" baseline="0" dirty="0">
                <a:latin typeface="Times New Roman" panose="02020603050405020304" pitchFamily="18" charset="0"/>
                <a:cs typeface="Times New Roman" panose="02020603050405020304" pitchFamily="18" charset="0"/>
              </a:rPr>
              <a:t> clown] </a:t>
            </a:r>
            <a:r>
              <a:rPr lang="en-US" sz="2000" b="0" i="0" u="none" strike="noStrike" baseline="0" dirty="0">
                <a:latin typeface="Times New Roman" panose="02020603050405020304" pitchFamily="18" charset="0"/>
                <a:cs typeface="Times New Roman" panose="02020603050405020304" pitchFamily="18" charset="0"/>
              </a:rPr>
              <a:t>precedes </a:t>
            </a:r>
            <a:r>
              <a:rPr lang="en-US" sz="2000" i="1" dirty="0">
                <a:latin typeface="Times New Roman" panose="02020603050405020304" pitchFamily="18" charset="0"/>
                <a:cs typeface="Times New Roman" panose="02020603050405020304" pitchFamily="18" charset="0"/>
              </a:rPr>
              <a:t>[</a:t>
            </a:r>
            <a:r>
              <a:rPr lang="en-US" sz="2000" b="0" i="1" u="none" strike="noStrike" baseline="-25000" dirty="0">
                <a:latin typeface="Times New Roman" panose="02020603050405020304" pitchFamily="18" charset="0"/>
                <a:cs typeface="Times New Roman" panose="02020603050405020304" pitchFamily="18" charset="0"/>
              </a:rPr>
              <a:t>v</a:t>
            </a:r>
            <a:r>
              <a:rPr lang="en-US" sz="2000" b="0" i="1" u="none" strike="noStrike" baseline="0" dirty="0">
                <a:latin typeface="Times New Roman" panose="02020603050405020304" pitchFamily="18" charset="0"/>
                <a:cs typeface="Times New Roman" panose="02020603050405020304" pitchFamily="18" charset="0"/>
              </a:rPr>
              <a:t> kissed], </a:t>
            </a:r>
            <a:r>
              <a:rPr lang="en-US" sz="2000" b="0" i="0" u="none" strike="noStrike" baseline="0" dirty="0">
                <a:latin typeface="Times New Roman" panose="02020603050405020304" pitchFamily="18" charset="0"/>
                <a:cs typeface="Times New Roman" panose="02020603050405020304" pitchFamily="18" charset="0"/>
              </a:rPr>
              <a:t>because NP precedes VP.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Note that precedence holds over </a:t>
            </a:r>
            <a:r>
              <a:rPr lang="en-US" sz="2000" b="0" i="1" u="none" strike="noStrike" baseline="0" dirty="0">
                <a:latin typeface="Times New Roman" panose="02020603050405020304" pitchFamily="18" charset="0"/>
                <a:cs typeface="Times New Roman" panose="02020603050405020304" pitchFamily="18" charset="0"/>
              </a:rPr>
              <a:t>all </a:t>
            </a:r>
            <a:r>
              <a:rPr lang="en-US" sz="2000" b="0" i="0" u="none" strike="noStrike" baseline="0" dirty="0">
                <a:latin typeface="Times New Roman" panose="02020603050405020304" pitchFamily="18" charset="0"/>
                <a:cs typeface="Times New Roman" panose="02020603050405020304" pitchFamily="18" charset="0"/>
              </a:rPr>
              <a:t>nodes, not just terminals.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So [</a:t>
            </a:r>
            <a:r>
              <a:rPr lang="en-US" sz="2000" b="0" i="1" u="none" strike="noStrike" baseline="-25000" dirty="0">
                <a:latin typeface="Times New Roman" panose="02020603050405020304" pitchFamily="18" charset="0"/>
                <a:cs typeface="Times New Roman" panose="02020603050405020304" pitchFamily="18" charset="0"/>
              </a:rPr>
              <a:t>N</a:t>
            </a:r>
            <a:r>
              <a:rPr lang="en-US" sz="2000" b="0" i="1" u="none" strike="noStrike" baseline="0" dirty="0">
                <a:latin typeface="Times New Roman" panose="02020603050405020304" pitchFamily="18" charset="0"/>
                <a:cs typeface="Times New Roman" panose="02020603050405020304" pitchFamily="18" charset="0"/>
              </a:rPr>
              <a:t> clown] </a:t>
            </a:r>
            <a:r>
              <a:rPr lang="en-US" sz="2000" b="0" i="0" u="none" strike="noStrike" baseline="0" dirty="0">
                <a:latin typeface="Times New Roman" panose="02020603050405020304" pitchFamily="18" charset="0"/>
                <a:cs typeface="Times New Roman" panose="02020603050405020304" pitchFamily="18" charset="0"/>
              </a:rPr>
              <a:t>also precedes [</a:t>
            </a:r>
            <a:r>
              <a:rPr lang="en-US" sz="2000" b="0" i="1" u="none" strike="noStrike" baseline="-25000" dirty="0">
                <a:latin typeface="Times New Roman" panose="02020603050405020304" pitchFamily="18" charset="0"/>
                <a:cs typeface="Times New Roman" panose="02020603050405020304" pitchFamily="18" charset="0"/>
              </a:rPr>
              <a:t>NP</a:t>
            </a:r>
            <a:r>
              <a:rPr lang="en-US" sz="2000" b="0" i="1" u="none" strike="noStrike" baseline="0" dirty="0">
                <a:latin typeface="Times New Roman" panose="02020603050405020304" pitchFamily="18" charset="0"/>
                <a:cs typeface="Times New Roman" panose="02020603050405020304" pitchFamily="18" charset="0"/>
              </a:rPr>
              <a:t> the </a:t>
            </a:r>
            <a:r>
              <a:rPr lang="en-IN" sz="2000" b="0" i="1" u="none" strike="noStrike" baseline="0" dirty="0" err="1">
                <a:latin typeface="Times New Roman" panose="02020603050405020304" pitchFamily="18" charset="0"/>
                <a:cs typeface="Times New Roman" panose="02020603050405020304" pitchFamily="18" charset="0"/>
              </a:rPr>
              <a:t>doberman</a:t>
            </a:r>
            <a:r>
              <a:rPr lang="en-IN" sz="2000" b="0" i="1"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3582078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 second clause of the definition also allows us to explain an important restriction on syntactic trees: </a:t>
            </a:r>
            <a:r>
              <a:rPr lang="en-US" sz="2000" b="1" i="1" u="none" strike="noStrike" baseline="0" dirty="0">
                <a:latin typeface="Times New Roman" panose="02020603050405020304" pitchFamily="18" charset="0"/>
              </a:rPr>
              <a:t>You cannot allow branches to cross</a:t>
            </a:r>
            <a:r>
              <a:rPr lang="en-US" sz="2000" b="0" i="1" u="none" strike="noStrike" baseline="0" dirty="0">
                <a:latin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Trees like (35) are completely unacceptable (they are also impossible to generate with phrase structure rules- try to write one and you'll see).</a:t>
            </a:r>
          </a:p>
          <a:p>
            <a:pPr algn="l">
              <a:lnSpc>
                <a:spcPct val="100000"/>
              </a:lnSpc>
              <a:spcBef>
                <a:spcPts val="0"/>
              </a:spcBef>
            </a:pPr>
            <a:r>
              <a:rPr lang="en-IN" sz="2000" b="0" i="0" u="none" strike="noStrike" baseline="0" dirty="0">
                <a:latin typeface="Times New Roman" panose="02020603050405020304" pitchFamily="18" charset="0"/>
              </a:rPr>
              <a:t>       35)</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tree, Q is written to the left of R, apparently preceding R, but by the definition of precedence given above, this tree is ruled out. Q is to the left of R, but </a:t>
            </a:r>
            <a:r>
              <a:rPr lang="en-US" sz="2000" b="0" i="1" u="none" strike="noStrike" baseline="0" dirty="0">
                <a:latin typeface="Times New Roman" panose="02020603050405020304" pitchFamily="18" charset="0"/>
                <a:cs typeface="Times New Roman" panose="02020603050405020304" pitchFamily="18" charset="0"/>
              </a:rPr>
              <a:t>O which dominates Q </a:t>
            </a:r>
            <a:r>
              <a:rPr lang="en-US" sz="2000" b="0" i="0" u="none" strike="noStrike" baseline="0" dirty="0">
                <a:latin typeface="Times New Roman" panose="02020603050405020304" pitchFamily="18" charset="0"/>
                <a:cs typeface="Times New Roman" panose="02020603050405020304" pitchFamily="18" charset="0"/>
              </a:rPr>
              <a:t>is not. In other words, you can't cross branches. Another way of phrasing this is given </a:t>
            </a:r>
            <a:r>
              <a:rPr lang="en-IN" sz="2000" b="0" i="0" u="none" strike="noStrike" baseline="0" dirty="0">
                <a:latin typeface="Times New Roman" panose="02020603050405020304" pitchFamily="18" charset="0"/>
                <a:cs typeface="Times New Roman" panose="02020603050405020304" pitchFamily="18" charset="0"/>
              </a:rPr>
              <a:t>in (36):</a:t>
            </a:r>
          </a:p>
          <a:p>
            <a:pPr marL="342900" indent="-342900" algn="l">
              <a:lnSpc>
                <a:spcPct val="110000"/>
              </a:lnSpc>
              <a:spcBef>
                <a:spcPts val="0"/>
              </a:spcBef>
              <a:buFont typeface="Wingdings" panose="05000000000000000000" pitchFamily="2" charset="2"/>
              <a:buChar char="Ø"/>
            </a:pP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36) </a:t>
            </a:r>
            <a:r>
              <a:rPr lang="en-US" sz="2000" b="1" i="1" u="none" strike="noStrike" baseline="0" dirty="0">
                <a:latin typeface="Times New Roman" panose="02020603050405020304" pitchFamily="18" charset="0"/>
                <a:cs typeface="Times New Roman" panose="02020603050405020304" pitchFamily="18" charset="0"/>
              </a:rPr>
              <a:t>No crossing branches constraint: </a:t>
            </a:r>
            <a:r>
              <a:rPr lang="en-US" sz="2000" b="0" i="0" u="none" strike="noStrike" baseline="0" dirty="0">
                <a:latin typeface="Times New Roman" panose="02020603050405020304" pitchFamily="18" charset="0"/>
                <a:cs typeface="Times New Roman" panose="02020603050405020304" pitchFamily="18" charset="0"/>
              </a:rPr>
              <a:t>If one node X precedes another node Y, then X and all</a:t>
            </a:r>
          </a:p>
          <a:p>
            <a:pPr algn="l">
              <a:lnSpc>
                <a:spcPct val="11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nodes dominated by X must precede Y and all nodes dominated by Y.</a:t>
            </a:r>
            <a:endParaRPr lang="en-IN" sz="2000" dirty="0">
              <a:latin typeface="Times New Roman" panose="02020603050405020304" pitchFamily="18" charset="0"/>
              <a:cs typeface="Times New Roman" panose="02020603050405020304" pitchFamily="18" charset="0"/>
            </a:endParaRPr>
          </a:p>
          <a:p>
            <a:pPr algn="l">
              <a:lnSpc>
                <a:spcPct val="11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41</a:t>
            </a:fld>
            <a:endParaRPr lang="en-IN"/>
          </a:p>
        </p:txBody>
      </p:sp>
      <p:pic>
        <p:nvPicPr>
          <p:cNvPr id="7" name="Picture 6">
            <a:extLst>
              <a:ext uri="{FF2B5EF4-FFF2-40B4-BE49-F238E27FC236}">
                <a16:creationId xmlns:a16="http://schemas.microsoft.com/office/drawing/2014/main" id="{FA64972B-B958-33DF-5D63-B08AF5657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927" y="1909943"/>
            <a:ext cx="3378374" cy="1797142"/>
          </a:xfrm>
          <a:prstGeom prst="rect">
            <a:avLst/>
          </a:prstGeom>
        </p:spPr>
      </p:pic>
    </p:spTree>
    <p:extLst>
      <p:ext uri="{BB962C8B-B14F-4D97-AF65-F5344CB8AC3E}">
        <p14:creationId xmlns:p14="http://schemas.microsoft.com/office/powerpoint/2010/main" val="2571383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Just as in the dominance relation, where there is the special local definition called “immediate dominance,” there is a special local form of precedence called </a:t>
            </a:r>
            <a:r>
              <a:rPr lang="en-US" sz="2000" b="0" i="1" u="none" strike="noStrike" baseline="0" dirty="0">
                <a:latin typeface="Times New Roman" panose="02020603050405020304" pitchFamily="18" charset="0"/>
                <a:cs typeface="Times New Roman" panose="02020603050405020304" pitchFamily="18" charset="0"/>
              </a:rPr>
              <a:t>immediate </a:t>
            </a:r>
            <a:r>
              <a:rPr lang="en-IN" sz="2000" b="0" i="1" u="none" strike="noStrike" baseline="0" dirty="0">
                <a:latin typeface="Times New Roman" panose="02020603050405020304" pitchFamily="18" charset="0"/>
                <a:cs typeface="Times New Roman" panose="02020603050405020304" pitchFamily="18" charset="0"/>
              </a:rPr>
              <a:t>precedence: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37) </a:t>
            </a:r>
            <a:r>
              <a:rPr lang="en-US" sz="2000" b="0" i="1" u="none" strike="noStrike" baseline="0" dirty="0">
                <a:latin typeface="Times New Roman" panose="02020603050405020304" pitchFamily="18" charset="0"/>
                <a:cs typeface="Times New Roman" panose="02020603050405020304" pitchFamily="18" charset="0"/>
              </a:rPr>
              <a:t>Immediate precedence: </a:t>
            </a:r>
            <a:r>
              <a:rPr lang="en-US" sz="2000" b="0" i="0" u="none" strike="noStrike" baseline="0" dirty="0">
                <a:latin typeface="Times New Roman" panose="02020603050405020304" pitchFamily="18" charset="0"/>
                <a:cs typeface="Times New Roman" panose="02020603050405020304" pitchFamily="18" charset="0"/>
              </a:rPr>
              <a:t>A immediately precedes B if there is no node G that follows A</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but precedes B.</a:t>
            </a:r>
          </a:p>
          <a:p>
            <a:pPr algn="l">
              <a:lnSpc>
                <a:spcPct val="100000"/>
              </a:lnSpc>
              <a:spcBef>
                <a:spcPts val="0"/>
              </a:spcBef>
            </a:pPr>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the string given in (38) (assume that the nodes dominating this string meet all the criteria set out in (32)):</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38)       A     B     G</a:t>
            </a:r>
          </a:p>
          <a:p>
            <a:pPr algn="l">
              <a:lnSpc>
                <a:spcPct val="100000"/>
              </a:lnSpc>
              <a:spcBef>
                <a:spcPts val="0"/>
              </a:spcBef>
            </a:pP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In this linear string, A immediately precedes B, because A precedes B and there is nothing in between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them. </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Contrast this with (39):</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39)      A     G      B</a:t>
            </a:r>
          </a:p>
          <a:p>
            <a:pPr algn="l">
              <a:lnSpc>
                <a:spcPct val="100000"/>
              </a:lnSpc>
              <a:spcBef>
                <a:spcPts val="0"/>
              </a:spcBef>
            </a:pP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In this string, A does </a:t>
            </a:r>
            <a:r>
              <a:rPr lang="en-US" sz="2000" b="0" i="1" u="none" strike="noStrike" baseline="0" dirty="0">
                <a:latin typeface="Times New Roman" panose="02020603050405020304" pitchFamily="18" charset="0"/>
                <a:cs typeface="Times New Roman" panose="02020603050405020304" pitchFamily="18" charset="0"/>
              </a:rPr>
              <a:t>not </a:t>
            </a:r>
            <a:r>
              <a:rPr lang="en-US" sz="2000" b="0" i="0" u="none" strike="noStrike" baseline="0" dirty="0">
                <a:latin typeface="Times New Roman" panose="02020603050405020304" pitchFamily="18" charset="0"/>
                <a:cs typeface="Times New Roman" panose="02020603050405020304" pitchFamily="18" charset="0"/>
              </a:rPr>
              <a:t>immediately precede B. It does precede B, but G intervenes between them, so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relation is not immediate.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42</a:t>
            </a:fld>
            <a:endParaRPr lang="en-IN"/>
          </a:p>
        </p:txBody>
      </p:sp>
    </p:spTree>
    <p:extLst>
      <p:ext uri="{BB962C8B-B14F-4D97-AF65-F5344CB8AC3E}">
        <p14:creationId xmlns:p14="http://schemas.microsoft.com/office/powerpoint/2010/main" val="2608404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Precedence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43</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3601839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Q. What node precedes what? List them all.</a:t>
            </a:r>
          </a:p>
          <a:p>
            <a:pPr algn="l"/>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1) List all the nodes that precedes each of the following items (</a:t>
            </a:r>
            <a:r>
              <a:rPr lang="en-US" sz="2000" dirty="0">
                <a:latin typeface="Times New Roman" panose="02020603050405020304" pitchFamily="18" charset="0"/>
                <a:cs typeface="Times New Roman" panose="02020603050405020304" pitchFamily="18" charset="0"/>
              </a:rPr>
              <a:t>For some elements there may be nothing that precedes them</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a)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b)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       </a:t>
            </a:r>
            <a:r>
              <a:rPr lang="en-US" sz="2000" b="0" i="0" u="none" strike="noStrike" baseline="0" dirty="0">
                <a:latin typeface="Times New Roman" panose="02020603050405020304" pitchFamily="18" charset="0"/>
                <a:cs typeface="Times New Roman" panose="02020603050405020304" pitchFamily="18" charset="0"/>
              </a:rPr>
              <a:t>c)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baker      </a:t>
            </a:r>
            <a:r>
              <a:rPr lang="en-US" sz="2000" b="0" i="0" u="none" strike="noStrike" baseline="0" dirty="0">
                <a:latin typeface="Times New Roman" panose="02020603050405020304" pitchFamily="18" charset="0"/>
                <a:cs typeface="Times New Roman" panose="02020603050405020304" pitchFamily="18" charset="0"/>
              </a:rPr>
              <a:t>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bread   </a:t>
            </a:r>
            <a:r>
              <a:rPr lang="en-US" sz="2000" b="0" i="0" u="none" strike="noStrike" baseline="0" dirty="0">
                <a:latin typeface="Times New Roman" panose="02020603050405020304" pitchFamily="18" charset="0"/>
                <a:cs typeface="Times New Roman" panose="02020603050405020304" pitchFamily="18" charset="0"/>
              </a:rPr>
              <a:t>e)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said     </a:t>
            </a:r>
            <a:r>
              <a:rPr lang="en-US" sz="2000" b="0" i="0" u="none" strike="noStrike" baseline="0" dirty="0">
                <a:latin typeface="Times New Roman" panose="02020603050405020304" pitchFamily="18" charset="0"/>
                <a:cs typeface="Times New Roman" panose="02020603050405020304" pitchFamily="18" charset="0"/>
              </a:rPr>
              <a:t>f)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smelled    </a:t>
            </a:r>
            <a:r>
              <a:rPr lang="en-US" sz="2000" b="0" i="0" u="none" strike="noStrike" baseline="0" dirty="0">
                <a:latin typeface="Times New Roman" panose="02020603050405020304" pitchFamily="18" charset="0"/>
                <a:cs typeface="Times New Roman" panose="02020603050405020304" pitchFamily="18" charset="0"/>
              </a:rPr>
              <a:t>g) Adv </a:t>
            </a:r>
            <a:r>
              <a:rPr lang="en-US" sz="2000" b="0" i="1" u="none" strike="noStrike" baseline="0" dirty="0">
                <a:latin typeface="Times New Roman" panose="02020603050405020304" pitchFamily="18" charset="0"/>
                <a:cs typeface="Times New Roman" panose="02020603050405020304" pitchFamily="18" charset="0"/>
              </a:rPr>
              <a:t>glorious </a:t>
            </a:r>
          </a:p>
          <a:p>
            <a:pPr algn="l"/>
            <a:r>
              <a:rPr lang="en-US" sz="2000" b="0" i="0" u="none" strike="noStrike" baseline="0" dirty="0">
                <a:latin typeface="Times New Roman" panose="02020603050405020304" pitchFamily="18" charset="0"/>
                <a:cs typeface="Times New Roman" panose="02020603050405020304" pitchFamily="18" charset="0"/>
              </a:rPr>
              <a:t>   h)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(if there are any)          j) TP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k)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l) NP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m) VP</a:t>
            </a:r>
            <a:r>
              <a:rPr lang="pt-BR" sz="2000" b="0" i="0" u="none" strike="noStrike" baseline="-25000" dirty="0">
                <a:latin typeface="Times New Roman" panose="02020603050405020304" pitchFamily="18" charset="0"/>
                <a:cs typeface="Times New Roman" panose="02020603050405020304" pitchFamily="18" charset="0"/>
              </a:rPr>
              <a:t>1</a:t>
            </a:r>
            <a:r>
              <a:rPr lang="pt-BR" sz="2000" b="0" i="0" u="none" strike="noStrike" baseline="0" dirty="0">
                <a:latin typeface="Times New Roman" panose="02020603050405020304" pitchFamily="18" charset="0"/>
                <a:cs typeface="Times New Roman" panose="02020603050405020304" pitchFamily="18" charset="0"/>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n) VP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o) CP              p) AdvP</a:t>
            </a:r>
            <a:endParaRPr lang="en-I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44</a:t>
            </a:fld>
            <a:endParaRPr lang="en-IN"/>
          </a:p>
        </p:txBody>
      </p:sp>
    </p:spTree>
    <p:extLst>
      <p:ext uri="{BB962C8B-B14F-4D97-AF65-F5344CB8AC3E}">
        <p14:creationId xmlns:p14="http://schemas.microsoft.com/office/powerpoint/2010/main" val="661535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Immediate Precedence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45</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79096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1) List all the nodes that immediately precedes each of the following items (</a:t>
            </a:r>
            <a:r>
              <a:rPr lang="en-US" sz="2000" dirty="0">
                <a:latin typeface="Times New Roman" panose="02020603050405020304" pitchFamily="18" charset="0"/>
                <a:cs typeface="Times New Roman" panose="02020603050405020304" pitchFamily="18" charset="0"/>
              </a:rPr>
              <a:t>For some elements there may be nothing that immediately precedes them</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a)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b)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       </a:t>
            </a:r>
            <a:r>
              <a:rPr lang="en-US" sz="2000" b="0" i="0" u="none" strike="noStrike" baseline="0" dirty="0">
                <a:latin typeface="Times New Roman" panose="02020603050405020304" pitchFamily="18" charset="0"/>
                <a:cs typeface="Times New Roman" panose="02020603050405020304" pitchFamily="18" charset="0"/>
              </a:rPr>
              <a:t>c)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baker      </a:t>
            </a:r>
            <a:r>
              <a:rPr lang="en-US" sz="2000" b="0" i="0" u="none" strike="noStrike" baseline="0" dirty="0">
                <a:latin typeface="Times New Roman" panose="02020603050405020304" pitchFamily="18" charset="0"/>
                <a:cs typeface="Times New Roman" panose="02020603050405020304" pitchFamily="18" charset="0"/>
              </a:rPr>
              <a:t>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bread   </a:t>
            </a:r>
            <a:r>
              <a:rPr lang="en-US" sz="2000" b="0" i="0" u="none" strike="noStrike" baseline="0" dirty="0">
                <a:latin typeface="Times New Roman" panose="02020603050405020304" pitchFamily="18" charset="0"/>
                <a:cs typeface="Times New Roman" panose="02020603050405020304" pitchFamily="18" charset="0"/>
              </a:rPr>
              <a:t>e)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said     </a:t>
            </a:r>
            <a:r>
              <a:rPr lang="en-US" sz="2000" b="0" i="0" u="none" strike="noStrike" baseline="0" dirty="0">
                <a:latin typeface="Times New Roman" panose="02020603050405020304" pitchFamily="18" charset="0"/>
                <a:cs typeface="Times New Roman" panose="02020603050405020304" pitchFamily="18" charset="0"/>
              </a:rPr>
              <a:t>f)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smelled    </a:t>
            </a:r>
            <a:r>
              <a:rPr lang="en-US" sz="2000" b="0" i="0" u="none" strike="noStrike" baseline="0" dirty="0">
                <a:latin typeface="Times New Roman" panose="02020603050405020304" pitchFamily="18" charset="0"/>
                <a:cs typeface="Times New Roman" panose="02020603050405020304" pitchFamily="18" charset="0"/>
              </a:rPr>
              <a:t>g) Adv </a:t>
            </a:r>
            <a:r>
              <a:rPr lang="en-US" sz="2000" b="0" i="1" u="none" strike="noStrike" baseline="0" dirty="0">
                <a:latin typeface="Times New Roman" panose="02020603050405020304" pitchFamily="18" charset="0"/>
                <a:cs typeface="Times New Roman" panose="02020603050405020304" pitchFamily="18" charset="0"/>
              </a:rPr>
              <a:t>glorious </a:t>
            </a:r>
          </a:p>
          <a:p>
            <a:pPr algn="l"/>
            <a:r>
              <a:rPr lang="en-US" sz="2000" b="0" i="0" u="none" strike="noStrike" baseline="0" dirty="0">
                <a:latin typeface="Times New Roman" panose="02020603050405020304" pitchFamily="18" charset="0"/>
                <a:cs typeface="Times New Roman" panose="02020603050405020304" pitchFamily="18" charset="0"/>
              </a:rPr>
              <a:t>   h)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(if there are any)          j) TP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k)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l) NP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m) VP</a:t>
            </a:r>
            <a:r>
              <a:rPr lang="pt-BR" sz="2000" b="0" i="0" u="none" strike="noStrike" baseline="-25000" dirty="0">
                <a:latin typeface="Times New Roman" panose="02020603050405020304" pitchFamily="18" charset="0"/>
                <a:cs typeface="Times New Roman" panose="02020603050405020304" pitchFamily="18" charset="0"/>
              </a:rPr>
              <a:t>1</a:t>
            </a:r>
            <a:r>
              <a:rPr lang="pt-BR" sz="2000" b="0" i="0" u="none" strike="noStrike" baseline="0" dirty="0">
                <a:latin typeface="Times New Roman" panose="02020603050405020304" pitchFamily="18" charset="0"/>
                <a:cs typeface="Times New Roman" panose="02020603050405020304" pitchFamily="18" charset="0"/>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n) VP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o) CP              p) AdvP</a:t>
            </a:r>
            <a:endParaRPr lang="en-I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1840035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4. C</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Command</a:t>
            </a:r>
          </a:p>
          <a:p>
            <a:pPr marL="342900" indent="-34290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Perhaps the most important of the structural relations is the one we call </a:t>
            </a:r>
            <a:r>
              <a:rPr lang="en-US" sz="2000" b="1" i="1" u="none" strike="noStrike" baseline="0" dirty="0">
                <a:latin typeface="Times New Roman" panose="02020603050405020304" pitchFamily="18" charset="0"/>
                <a:cs typeface="Times New Roman" panose="02020603050405020304" pitchFamily="18" charset="0"/>
              </a:rPr>
              <a:t>c-command</a:t>
            </a:r>
            <a:r>
              <a:rPr lang="en-US" sz="2000" b="0" i="1" u="none" strike="noStrike" baseline="0" dirty="0">
                <a:latin typeface="Times New Roman" panose="02020603050405020304" pitchFamily="18" charset="0"/>
                <a:cs typeface="Times New Roman" panose="02020603050405020304" pitchFamily="18" charset="0"/>
              </a:rPr>
              <a:t>.</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Although c-command takes a little getting used to, it is actually the most useful of all the relations. In the next chapter, we'll look at the phenomenon of </a:t>
            </a:r>
            <a:r>
              <a:rPr lang="en-US" sz="2000" b="1" i="1" u="none" strike="noStrike" baseline="0" dirty="0">
                <a:latin typeface="Times New Roman" panose="02020603050405020304" pitchFamily="18" charset="0"/>
                <a:cs typeface="Times New Roman" panose="02020603050405020304" pitchFamily="18" charset="0"/>
              </a:rPr>
              <a:t>binding</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which makes explicit reference to the c-command relation.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C-command is defined intuitively in (40) and more formally in (41):</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40) </a:t>
            </a:r>
            <a:r>
              <a:rPr lang="en-US" sz="2000" b="0" i="1" u="none" strike="noStrike" baseline="0" dirty="0">
                <a:latin typeface="Times New Roman" panose="02020603050405020304" pitchFamily="18" charset="0"/>
                <a:cs typeface="Times New Roman" panose="02020603050405020304" pitchFamily="18" charset="0"/>
              </a:rPr>
              <a:t>C-command (informal): </a:t>
            </a:r>
            <a:r>
              <a:rPr lang="en-US" sz="2000" b="0" i="0" u="none" strike="noStrike" baseline="0" dirty="0">
                <a:latin typeface="Times New Roman" panose="02020603050405020304" pitchFamily="18" charset="0"/>
                <a:cs typeface="Times New Roman" panose="02020603050405020304" pitchFamily="18" charset="0"/>
              </a:rPr>
              <a:t>A node c-commands its sister$ and all the daughters (and granddaughters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great-granddaughters, etc.) of its sisters.</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41) </a:t>
            </a:r>
            <a:r>
              <a:rPr lang="en-US" sz="2000" b="0" i="1" u="none" strike="noStrike" baseline="0" dirty="0">
                <a:latin typeface="Times New Roman" panose="02020603050405020304" pitchFamily="18" charset="0"/>
                <a:cs typeface="Times New Roman" panose="02020603050405020304" pitchFamily="18" charset="0"/>
              </a:rPr>
              <a:t>C-command (formal): </a:t>
            </a:r>
            <a:r>
              <a:rPr lang="en-US" sz="2000" b="0" i="0" u="none" strike="noStrike" baseline="0" dirty="0">
                <a:latin typeface="Times New Roman" panose="02020603050405020304" pitchFamily="18" charset="0"/>
                <a:cs typeface="Times New Roman" panose="02020603050405020304" pitchFamily="18" charset="0"/>
              </a:rPr>
              <a:t>Node A c-commands node B if every node dominating A also dominates B,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neither A nor B dominates the other, and A </a:t>
            </a:r>
            <a:r>
              <a:rPr lang="en-IN" sz="2000" b="0" i="0" dirty="0">
                <a:solidFill>
                  <a:srgbClr val="404040"/>
                </a:solidFill>
                <a:effectLst/>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B.</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3319025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Look at the tree in (42). The node A c-commands all the nodes in the circle. It doesn’t c-command </a:t>
            </a:r>
            <a:r>
              <a:rPr lang="en-IN" sz="2000" b="0" i="0" u="none" strike="noStrike" baseline="0" dirty="0">
                <a:latin typeface="Times New Roman" panose="02020603050405020304" pitchFamily="18" charset="0"/>
                <a:cs typeface="Times New Roman" panose="02020603050405020304" pitchFamily="18" charset="0"/>
              </a:rPr>
              <a:t>any others:</a:t>
            </a:r>
          </a:p>
          <a:p>
            <a:pPr algn="l"/>
            <a:r>
              <a:rPr lang="en-IN" sz="2000" dirty="0">
                <a:latin typeface="Times New Roman" panose="02020603050405020304" pitchFamily="18" charset="0"/>
                <a:cs typeface="Times New Roman" panose="02020603050405020304" pitchFamily="18" charset="0"/>
              </a:rPr>
              <a:t>      42)</a:t>
            </a: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That is, A c-commands its sister (B) and all the nodes dominated by its sister (C, D, E, F, G, H, I, J). </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48</a:t>
            </a:fld>
            <a:endParaRPr lang="en-IN"/>
          </a:p>
        </p:txBody>
      </p:sp>
      <p:pic>
        <p:nvPicPr>
          <p:cNvPr id="7" name="Picture 6">
            <a:extLst>
              <a:ext uri="{FF2B5EF4-FFF2-40B4-BE49-F238E27FC236}">
                <a16:creationId xmlns:a16="http://schemas.microsoft.com/office/drawing/2014/main" id="{5E2D514E-066B-5257-1B04-0F584676D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377" y="1345691"/>
            <a:ext cx="4366467" cy="3098553"/>
          </a:xfrm>
          <a:prstGeom prst="rect">
            <a:avLst/>
          </a:prstGeom>
        </p:spPr>
      </p:pic>
    </p:spTree>
    <p:extLst>
      <p:ext uri="{BB962C8B-B14F-4D97-AF65-F5344CB8AC3E}">
        <p14:creationId xmlns:p14="http://schemas.microsoft.com/office/powerpoint/2010/main" val="299059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Consider now the same tree without the circle, and look at the nodes c-commanded </a:t>
            </a:r>
            <a:r>
              <a:rPr lang="en-IN" sz="2000" b="0" i="0" u="none" strike="noStrike" baseline="0" dirty="0">
                <a:latin typeface="Times New Roman" panose="02020603050405020304" pitchFamily="18" charset="0"/>
              </a:rPr>
              <a:t>by G:</a:t>
            </a:r>
          </a:p>
          <a:p>
            <a:pPr algn="l"/>
            <a:r>
              <a:rPr lang="en-IN" sz="2000" dirty="0">
                <a:latin typeface="Times New Roman" panose="02020603050405020304" pitchFamily="18" charset="0"/>
                <a:cs typeface="Times New Roman" panose="02020603050405020304" pitchFamily="18" charset="0"/>
              </a:rPr>
              <a:t>      43)</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G c-commands </a:t>
            </a:r>
            <a:r>
              <a:rPr lang="en-US" sz="2000" b="0" i="1" u="none" strike="noStrike" baseline="0" dirty="0">
                <a:latin typeface="Times New Roman" panose="02020603050405020304" pitchFamily="18" charset="0"/>
                <a:cs typeface="Times New Roman" panose="02020603050405020304" pitchFamily="18" charset="0"/>
              </a:rPr>
              <a:t>only </a:t>
            </a:r>
            <a:r>
              <a:rPr lang="en-US" sz="2000" b="0" i="0" u="none" strike="noStrike" baseline="0" dirty="0">
                <a:latin typeface="Times New Roman" panose="02020603050405020304" pitchFamily="18" charset="0"/>
                <a:cs typeface="Times New Roman" panose="02020603050405020304" pitchFamily="18" charset="0"/>
              </a:rPr>
              <a:t>H (its sister).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Notice that it does not c-command C, E, F, I, or J.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C-command is a relation that holds among sisters and among aunts and their nieces and the descendants of their nieces.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a:t>
            </a:r>
            <a:r>
              <a:rPr lang="en-US" sz="2000" b="0" i="1" u="none" strike="noStrike" baseline="0" dirty="0">
                <a:latin typeface="Times New Roman" panose="02020603050405020304" pitchFamily="18" charset="0"/>
                <a:cs typeface="Times New Roman" panose="02020603050405020304" pitchFamily="18" charset="0"/>
              </a:rPr>
              <a:t>never </a:t>
            </a:r>
            <a:r>
              <a:rPr lang="en-US" sz="2000" b="0" i="0" u="none" strike="noStrike" baseline="0" dirty="0">
                <a:latin typeface="Times New Roman" panose="02020603050405020304" pitchFamily="18" charset="0"/>
                <a:cs typeface="Times New Roman" panose="02020603050405020304" pitchFamily="18" charset="0"/>
              </a:rPr>
              <a:t>holds between cousins or between a mother and </a:t>
            </a:r>
            <a:r>
              <a:rPr lang="en-IN" sz="2000" b="0" i="0" u="none" strike="noStrike" baseline="0" dirty="0">
                <a:latin typeface="Times New Roman" panose="02020603050405020304" pitchFamily="18" charset="0"/>
                <a:cs typeface="Times New Roman" panose="02020603050405020304" pitchFamily="18" charset="0"/>
              </a:rPr>
              <a:t>daughter.</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49</a:t>
            </a:fld>
            <a:endParaRPr lang="en-IN"/>
          </a:p>
        </p:txBody>
      </p:sp>
      <p:pic>
        <p:nvPicPr>
          <p:cNvPr id="4" name="Picture 3">
            <a:extLst>
              <a:ext uri="{FF2B5EF4-FFF2-40B4-BE49-F238E27FC236}">
                <a16:creationId xmlns:a16="http://schemas.microsoft.com/office/drawing/2014/main" id="{08B5AEB0-2134-B8B5-960D-2DA3468F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13" y="1065823"/>
            <a:ext cx="4133130" cy="3049267"/>
          </a:xfrm>
          <a:prstGeom prst="rect">
            <a:avLst/>
          </a:prstGeom>
        </p:spPr>
      </p:pic>
    </p:spTree>
    <p:extLst>
      <p:ext uri="{BB962C8B-B14F-4D97-AF65-F5344CB8AC3E}">
        <p14:creationId xmlns:p14="http://schemas.microsoft.com/office/powerpoint/2010/main" val="202350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Now we can describe the various parts of this tree.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lines in the tree are called </a:t>
            </a:r>
            <a:r>
              <a:rPr lang="en-US" sz="2000" b="1" i="1" u="none" strike="noStrike" baseline="0" dirty="0">
                <a:latin typeface="Times New Roman" panose="02020603050405020304" pitchFamily="18" charset="0"/>
                <a:cs typeface="Times New Roman" panose="02020603050405020304" pitchFamily="18" charset="0"/>
              </a:rPr>
              <a:t>branches</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formal definition of branch is given in (3), and the branches are marked in (4):</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i="0" u="none" strike="noStrike" baseline="0" dirty="0">
                <a:latin typeface="Times New Roman" panose="02020603050405020304" pitchFamily="18" charset="0"/>
                <a:cs typeface="Times New Roman" panose="02020603050405020304" pitchFamily="18" charset="0"/>
              </a:rPr>
              <a:t>3) </a:t>
            </a:r>
            <a:r>
              <a:rPr lang="en-US" sz="2000" b="1" i="1" u="none" strike="noStrike" baseline="0" dirty="0">
                <a:latin typeface="Times New Roman" panose="02020603050405020304" pitchFamily="18" charset="0"/>
                <a:cs typeface="Times New Roman" panose="02020603050405020304" pitchFamily="18" charset="0"/>
              </a:rPr>
              <a:t>Branch: </a:t>
            </a:r>
            <a:r>
              <a:rPr lang="en-US" sz="2000" b="0" i="0" u="none" strike="noStrike" baseline="0" dirty="0">
                <a:latin typeface="Times New Roman" panose="02020603050405020304" pitchFamily="18" charset="0"/>
                <a:cs typeface="Times New Roman" panose="02020603050405020304" pitchFamily="18" charset="0"/>
              </a:rPr>
              <a:t>A line connecting two parts of a tree.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4)</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pic>
        <p:nvPicPr>
          <p:cNvPr id="4" name="Picture 3">
            <a:extLst>
              <a:ext uri="{FF2B5EF4-FFF2-40B4-BE49-F238E27FC236}">
                <a16:creationId xmlns:a16="http://schemas.microsoft.com/office/drawing/2014/main" id="{FD0B34BA-FCC2-9332-6D0E-9EFBAA841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16" y="2562065"/>
            <a:ext cx="5899453" cy="1797142"/>
          </a:xfrm>
          <a:prstGeom prst="rect">
            <a:avLst/>
          </a:prstGeom>
        </p:spPr>
      </p:pic>
    </p:spTree>
    <p:extLst>
      <p:ext uri="{BB962C8B-B14F-4D97-AF65-F5344CB8AC3E}">
        <p14:creationId xmlns:p14="http://schemas.microsoft.com/office/powerpoint/2010/main" val="2179939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C-command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50</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2437878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AutoNum type="arabicParenR"/>
            </a:pPr>
            <a:r>
              <a:rPr lang="en-US" sz="2000" b="0" i="0" u="none" strike="noStrike" baseline="0" dirty="0">
                <a:latin typeface="Times New Roman" panose="02020603050405020304" pitchFamily="18" charset="0"/>
              </a:rPr>
              <a:t>List all the nodes that the following nodes c-command:</a:t>
            </a:r>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For some nodes may not c-command any nodes</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a)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b)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       </a:t>
            </a:r>
            <a:r>
              <a:rPr lang="en-US" sz="2000" b="0" i="0" u="none" strike="noStrike" baseline="0" dirty="0">
                <a:latin typeface="Times New Roman" panose="02020603050405020304" pitchFamily="18" charset="0"/>
                <a:cs typeface="Times New Roman" panose="02020603050405020304" pitchFamily="18" charset="0"/>
              </a:rPr>
              <a:t>c)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baker      </a:t>
            </a:r>
            <a:r>
              <a:rPr lang="en-US" sz="2000" b="0" i="0" u="none" strike="noStrike" baseline="0" dirty="0">
                <a:latin typeface="Times New Roman" panose="02020603050405020304" pitchFamily="18" charset="0"/>
                <a:cs typeface="Times New Roman" panose="02020603050405020304" pitchFamily="18" charset="0"/>
              </a:rPr>
              <a:t>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bread   </a:t>
            </a:r>
            <a:r>
              <a:rPr lang="en-US" sz="2000" b="0" i="0" u="none" strike="noStrike" baseline="0" dirty="0">
                <a:latin typeface="Times New Roman" panose="02020603050405020304" pitchFamily="18" charset="0"/>
                <a:cs typeface="Times New Roman" panose="02020603050405020304" pitchFamily="18" charset="0"/>
              </a:rPr>
              <a:t>e)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said     </a:t>
            </a:r>
            <a:r>
              <a:rPr lang="en-US" sz="2000" b="0" i="0" u="none" strike="noStrike" baseline="0" dirty="0">
                <a:latin typeface="Times New Roman" panose="02020603050405020304" pitchFamily="18" charset="0"/>
                <a:cs typeface="Times New Roman" panose="02020603050405020304" pitchFamily="18" charset="0"/>
              </a:rPr>
              <a:t>f)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smelled    </a:t>
            </a:r>
            <a:r>
              <a:rPr lang="en-US" sz="2000" b="0" i="0" u="none" strike="noStrike" baseline="0" dirty="0">
                <a:latin typeface="Times New Roman" panose="02020603050405020304" pitchFamily="18" charset="0"/>
                <a:cs typeface="Times New Roman" panose="02020603050405020304" pitchFamily="18" charset="0"/>
              </a:rPr>
              <a:t>g) Adv </a:t>
            </a:r>
            <a:r>
              <a:rPr lang="en-US" sz="2000" b="0" i="1" u="none" strike="noStrike" baseline="0" dirty="0">
                <a:latin typeface="Times New Roman" panose="02020603050405020304" pitchFamily="18" charset="0"/>
                <a:cs typeface="Times New Roman" panose="02020603050405020304" pitchFamily="18" charset="0"/>
              </a:rPr>
              <a:t>glorious </a:t>
            </a:r>
          </a:p>
          <a:p>
            <a:pPr algn="l"/>
            <a:r>
              <a:rPr lang="en-US" sz="2000" b="0" i="0" u="none" strike="noStrike" baseline="0" dirty="0">
                <a:latin typeface="Times New Roman" panose="02020603050405020304" pitchFamily="18" charset="0"/>
                <a:cs typeface="Times New Roman" panose="02020603050405020304" pitchFamily="18" charset="0"/>
              </a:rPr>
              <a:t>   h)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(if there are any)          j) TP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k)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l) NP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m) VP</a:t>
            </a:r>
            <a:r>
              <a:rPr lang="pt-BR" sz="2000" b="0" i="0" u="none" strike="noStrike" baseline="-25000" dirty="0">
                <a:latin typeface="Times New Roman" panose="02020603050405020304" pitchFamily="18" charset="0"/>
                <a:cs typeface="Times New Roman" panose="02020603050405020304" pitchFamily="18" charset="0"/>
              </a:rPr>
              <a:t>1</a:t>
            </a:r>
            <a:r>
              <a:rPr lang="pt-BR" sz="2000" b="0" i="0" u="none" strike="noStrike" baseline="0" dirty="0">
                <a:latin typeface="Times New Roman" panose="02020603050405020304" pitchFamily="18" charset="0"/>
                <a:cs typeface="Times New Roman" panose="02020603050405020304" pitchFamily="18" charset="0"/>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n) VP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o) CP              p) AdvP</a:t>
            </a: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2) What nodes c-command TP</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a:t>
            </a:r>
          </a:p>
          <a:p>
            <a:pPr algn="l"/>
            <a:r>
              <a:rPr lang="en-US" sz="2000" b="0" i="0" u="none" strike="noStrike" baseline="0" dirty="0">
                <a:latin typeface="Times New Roman" panose="02020603050405020304" pitchFamily="18" charset="0"/>
              </a:rPr>
              <a:t>3) What nodes c-command NP</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a:t>
            </a:r>
          </a:p>
          <a:p>
            <a:pPr algn="l"/>
            <a:r>
              <a:rPr lang="en-IN" sz="2000" b="0" i="0" u="none" strike="noStrike" baseline="0" dirty="0">
                <a:latin typeface="Times New Roman" panose="02020603050405020304" pitchFamily="18" charset="0"/>
              </a:rPr>
              <a:t>4) What nodes c-command C?</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51</a:t>
            </a:fld>
            <a:endParaRPr lang="en-IN"/>
          </a:p>
        </p:txBody>
      </p:sp>
    </p:spTree>
    <p:extLst>
      <p:ext uri="{BB962C8B-B14F-4D97-AF65-F5344CB8AC3E}">
        <p14:creationId xmlns:p14="http://schemas.microsoft.com/office/powerpoint/2010/main" val="347088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are various kinds of c-command.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first</a:t>
            </a:r>
            <a:r>
              <a:rPr lang="en-US" sz="2000" b="0" i="0" u="none" strike="noStrike" baseline="0" dirty="0">
                <a:latin typeface="Times New Roman" panose="02020603050405020304" pitchFamily="18" charset="0"/>
                <a:cs typeface="Times New Roman" panose="02020603050405020304" pitchFamily="18" charset="0"/>
              </a:rPr>
              <a:t> of these is when two nodes c-command one another. This is called </a:t>
            </a:r>
            <a:r>
              <a:rPr lang="en-US" sz="2000" b="1" i="1" u="none" strike="noStrike" baseline="0" dirty="0">
                <a:latin typeface="Times New Roman" panose="02020603050405020304" pitchFamily="18" charset="0"/>
                <a:cs typeface="Times New Roman" panose="02020603050405020304" pitchFamily="18" charset="0"/>
              </a:rPr>
              <a:t>symmetric c-command </a:t>
            </a:r>
            <a:r>
              <a:rPr lang="en-US" sz="2000" b="0" i="0" u="none" strike="noStrike" baseline="0" dirty="0">
                <a:latin typeface="Times New Roman" panose="02020603050405020304" pitchFamily="18" charset="0"/>
                <a:cs typeface="Times New Roman" panose="02020603050405020304" pitchFamily="18" charset="0"/>
              </a:rPr>
              <a:t>and is defined in (44):</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44) </a:t>
            </a:r>
            <a:r>
              <a:rPr lang="en-US" sz="2000" b="1" i="1" u="none" strike="noStrike" baseline="0" dirty="0">
                <a:latin typeface="Times New Roman" panose="02020603050405020304" pitchFamily="18" charset="0"/>
                <a:cs typeface="Times New Roman" panose="02020603050405020304" pitchFamily="18" charset="0"/>
              </a:rPr>
              <a:t>Symmetric c-command</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 symmetrically c-commands B if A c-commands B </a:t>
            </a:r>
            <a:r>
              <a:rPr lang="en-US" sz="2000" b="0" i="1" u="none" strike="noStrike" baseline="0" dirty="0">
                <a:latin typeface="Times New Roman" panose="02020603050405020304" pitchFamily="18" charset="0"/>
                <a:cs typeface="Times New Roman" panose="02020603050405020304" pitchFamily="18" charset="0"/>
              </a:rPr>
              <a:t>and </a:t>
            </a:r>
            <a:r>
              <a:rPr lang="en-US" sz="2000" b="0" i="0" u="none" strike="noStrike" baseline="0" dirty="0">
                <a:latin typeface="Times New Roman" panose="02020603050405020304" pitchFamily="18" charset="0"/>
                <a:cs typeface="Times New Roman" panose="02020603050405020304" pitchFamily="18" charset="0"/>
              </a:rPr>
              <a:t>B c-commands A.</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relation holds only between sisters.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238419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68742" cy="6156552"/>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other</a:t>
            </a:r>
            <a:r>
              <a:rPr lang="en-US" sz="2000" b="0" i="0" u="none" strike="noStrike" baseline="0" dirty="0">
                <a:latin typeface="Times New Roman" panose="02020603050405020304" pitchFamily="18" charset="0"/>
                <a:cs typeface="Times New Roman" panose="02020603050405020304" pitchFamily="18" charset="0"/>
              </a:rPr>
              <a:t> kind of c-command is the kind that holds where an aunt c-commands her nieces and the descendants of her nieces. This is </a:t>
            </a:r>
            <a:r>
              <a:rPr lang="en-IN" sz="2000" b="0" i="0" u="none" strike="noStrike" baseline="0" dirty="0">
                <a:latin typeface="Times New Roman" panose="02020603050405020304" pitchFamily="18" charset="0"/>
                <a:cs typeface="Times New Roman" panose="02020603050405020304" pitchFamily="18" charset="0"/>
              </a:rPr>
              <a:t>called (unsurprisingly) </a:t>
            </a:r>
            <a:r>
              <a:rPr lang="en-IN" sz="2000" b="1" i="1" u="none" strike="noStrike" baseline="0" dirty="0">
                <a:latin typeface="Times New Roman" panose="02020603050405020304" pitchFamily="18" charset="0"/>
                <a:cs typeface="Times New Roman" panose="02020603050405020304" pitchFamily="18" charset="0"/>
              </a:rPr>
              <a:t>asymmetric c-command</a:t>
            </a:r>
            <a:r>
              <a:rPr lang="en-IN" sz="2000" b="0" i="1" u="none" strike="noStrike" baseline="0" dirty="0">
                <a:latin typeface="Times New Roman" panose="02020603050405020304" pitchFamily="18" charset="0"/>
                <a:cs typeface="Times New Roman" panose="02020603050405020304" pitchFamily="18" charset="0"/>
              </a:rPr>
              <a:t>:</a:t>
            </a:r>
          </a:p>
          <a:p>
            <a:pPr marL="342900" indent="-342900" algn="l">
              <a:lnSpc>
                <a:spcPct val="100000"/>
              </a:lnSpc>
              <a:spcBef>
                <a:spcPts val="0"/>
              </a:spcBef>
              <a:buFont typeface="Wingdings" panose="05000000000000000000" pitchFamily="2" charset="2"/>
              <a:buChar char="Ø"/>
            </a:pPr>
            <a:endParaRPr lang="en-IN" sz="2000" b="0" i="1"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45) </a:t>
            </a:r>
            <a:r>
              <a:rPr lang="en-US" sz="2000" b="1" i="1" u="none" strike="noStrike" baseline="0" dirty="0">
                <a:latin typeface="Times New Roman" panose="02020603050405020304" pitchFamily="18" charset="0"/>
                <a:cs typeface="Times New Roman" panose="02020603050405020304" pitchFamily="18" charset="0"/>
              </a:rPr>
              <a:t>Asymmetric c-command:</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 asymmetrically c-commands B if A c-commands B but B </a:t>
            </a:r>
            <a:r>
              <a:rPr lang="en-IN" sz="2000" b="0" i="0" u="none" strike="noStrike" baseline="0" dirty="0">
                <a:latin typeface="Times New Roman" panose="02020603050405020304" pitchFamily="18" charset="0"/>
                <a:cs typeface="Times New Roman" panose="02020603050405020304" pitchFamily="18" charset="0"/>
              </a:rPr>
              <a:t>does </a:t>
            </a:r>
            <a:r>
              <a:rPr lang="en-IN" sz="2000" b="0" i="1" u="none" strike="noStrike" baseline="0" dirty="0">
                <a:latin typeface="Times New Roman" panose="02020603050405020304" pitchFamily="18" charset="0"/>
                <a:cs typeface="Times New Roman" panose="02020603050405020304" pitchFamily="18" charset="0"/>
              </a:rPr>
              <a:t>not </a:t>
            </a:r>
            <a:r>
              <a:rPr lang="en-IN" sz="2000" b="0" i="0" u="none" strike="noStrike" baseline="0" dirty="0">
                <a:latin typeface="Times New Roman" panose="02020603050405020304" pitchFamily="18" charset="0"/>
                <a:cs typeface="Times New Roman" panose="02020603050405020304" pitchFamily="18" charset="0"/>
              </a:rPr>
              <a:t>c- </a:t>
            </a:r>
          </a:p>
          <a:p>
            <a:pPr algn="l">
              <a:lnSpc>
                <a:spcPct val="10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command A.</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53</a:t>
            </a:fld>
            <a:endParaRPr lang="en-IN"/>
          </a:p>
        </p:txBody>
      </p:sp>
    </p:spTree>
    <p:extLst>
      <p:ext uri="{BB962C8B-B14F-4D97-AF65-F5344CB8AC3E}">
        <p14:creationId xmlns:p14="http://schemas.microsoft.com/office/powerpoint/2010/main" val="4096863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68742" cy="6156552"/>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Consider again the tree in (42 </a:t>
            </a:r>
            <a:r>
              <a:rPr lang="en-US" sz="2000" b="0" i="1" u="none" strike="noStrike" baseline="0" dirty="0">
                <a:latin typeface="Times New Roman" panose="02020603050405020304" pitchFamily="18" charset="0"/>
              </a:rPr>
              <a:t>but repeated below for convenience</a:t>
            </a:r>
            <a:r>
              <a:rPr lang="en-US" sz="2000" b="0" i="0" u="none" strike="noStrike" baseline="0" dirty="0">
                <a:latin typeface="Times New Roman" panose="02020603050405020304" pitchFamily="18" charset="0"/>
              </a:rPr>
              <a:t>); N and </a:t>
            </a:r>
            <a:r>
              <a:rPr lang="en-US" sz="2000" dirty="0">
                <a:latin typeface="Times New Roman" panose="02020603050405020304" pitchFamily="18" charset="0"/>
              </a:rPr>
              <a:t>O</a:t>
            </a:r>
            <a:r>
              <a:rPr lang="en-US" sz="2000" b="0" i="0" u="none" strike="noStrike" baseline="0" dirty="0">
                <a:latin typeface="Times New Roman" panose="02020603050405020304" pitchFamily="18" charset="0"/>
              </a:rPr>
              <a:t> symmetrically c-command each other (as do all other pairs of sisters).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However, N asymmetrically c-commands A, B, C, D, E, F, G, H, I, and J, since none of these c-command N.</a:t>
            </a: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54</a:t>
            </a:fld>
            <a:endParaRPr lang="en-IN"/>
          </a:p>
        </p:txBody>
      </p:sp>
      <p:pic>
        <p:nvPicPr>
          <p:cNvPr id="2" name="Picture 1">
            <a:extLst>
              <a:ext uri="{FF2B5EF4-FFF2-40B4-BE49-F238E27FC236}">
                <a16:creationId xmlns:a16="http://schemas.microsoft.com/office/drawing/2014/main" id="{8C269920-7195-3D7A-D4B9-757771EEE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007" y="2129899"/>
            <a:ext cx="4407822" cy="3127899"/>
          </a:xfrm>
          <a:prstGeom prst="rect">
            <a:avLst/>
          </a:prstGeom>
        </p:spPr>
      </p:pic>
    </p:spTree>
    <p:extLst>
      <p:ext uri="{BB962C8B-B14F-4D97-AF65-F5344CB8AC3E}">
        <p14:creationId xmlns:p14="http://schemas.microsoft.com/office/powerpoint/2010/main" val="3340976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Symmetric and Asymmetric C-command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55</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1747677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AutoNum type="arabicParenR"/>
            </a:pPr>
            <a:r>
              <a:rPr lang="en-US" sz="2000" b="0" i="0" u="none" strike="noStrike" baseline="0" dirty="0">
                <a:latin typeface="Times New Roman" panose="02020603050405020304" pitchFamily="18" charset="0"/>
              </a:rPr>
              <a:t>List all the nodes that the following nodes symmetrically c-command </a:t>
            </a:r>
            <a:r>
              <a:rPr lang="en-US" sz="2000" b="0" i="0" u="none" strike="noStrike" baseline="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if there are any</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a)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b)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       </a:t>
            </a:r>
            <a:r>
              <a:rPr lang="en-US" sz="2000" b="0" i="0" u="none" strike="noStrike" baseline="0" dirty="0">
                <a:latin typeface="Times New Roman" panose="02020603050405020304" pitchFamily="18" charset="0"/>
                <a:cs typeface="Times New Roman" panose="02020603050405020304" pitchFamily="18" charset="0"/>
              </a:rPr>
              <a:t>c)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baker      </a:t>
            </a:r>
            <a:r>
              <a:rPr lang="en-US" sz="2000" b="0" i="0" u="none" strike="noStrike" baseline="0" dirty="0">
                <a:latin typeface="Times New Roman" panose="02020603050405020304" pitchFamily="18" charset="0"/>
                <a:cs typeface="Times New Roman" panose="02020603050405020304" pitchFamily="18" charset="0"/>
              </a:rPr>
              <a:t>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bread   </a:t>
            </a:r>
            <a:r>
              <a:rPr lang="en-US" sz="2000" b="0" i="0" u="none" strike="noStrike" baseline="0" dirty="0">
                <a:latin typeface="Times New Roman" panose="02020603050405020304" pitchFamily="18" charset="0"/>
                <a:cs typeface="Times New Roman" panose="02020603050405020304" pitchFamily="18" charset="0"/>
              </a:rPr>
              <a:t>e)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said     </a:t>
            </a:r>
            <a:r>
              <a:rPr lang="en-US" sz="2000" b="0" i="0" u="none" strike="noStrike" baseline="0" dirty="0">
                <a:latin typeface="Times New Roman" panose="02020603050405020304" pitchFamily="18" charset="0"/>
                <a:cs typeface="Times New Roman" panose="02020603050405020304" pitchFamily="18" charset="0"/>
              </a:rPr>
              <a:t>f)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smelled    </a:t>
            </a:r>
            <a:r>
              <a:rPr lang="en-US" sz="2000" b="0" i="0" u="none" strike="noStrike" baseline="0" dirty="0">
                <a:latin typeface="Times New Roman" panose="02020603050405020304" pitchFamily="18" charset="0"/>
                <a:cs typeface="Times New Roman" panose="02020603050405020304" pitchFamily="18" charset="0"/>
              </a:rPr>
              <a:t>g) Adv </a:t>
            </a:r>
            <a:r>
              <a:rPr lang="en-US" sz="2000" b="0" i="1" u="none" strike="noStrike" baseline="0" dirty="0">
                <a:latin typeface="Times New Roman" panose="02020603050405020304" pitchFamily="18" charset="0"/>
                <a:cs typeface="Times New Roman" panose="02020603050405020304" pitchFamily="18" charset="0"/>
              </a:rPr>
              <a:t>glorious </a:t>
            </a:r>
          </a:p>
          <a:p>
            <a:pPr algn="l"/>
            <a:r>
              <a:rPr lang="en-US" sz="2000" b="0" i="0" u="none" strike="noStrike" baseline="0" dirty="0">
                <a:latin typeface="Times New Roman" panose="02020603050405020304" pitchFamily="18" charset="0"/>
                <a:cs typeface="Times New Roman" panose="02020603050405020304" pitchFamily="18" charset="0"/>
              </a:rPr>
              <a:t>   h)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j) TP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k)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l) NP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m) VP</a:t>
            </a:r>
            <a:r>
              <a:rPr lang="pt-BR" sz="2000" b="0" i="0" u="none" strike="noStrike" baseline="-25000" dirty="0">
                <a:latin typeface="Times New Roman" panose="02020603050405020304" pitchFamily="18" charset="0"/>
                <a:cs typeface="Times New Roman" panose="02020603050405020304" pitchFamily="18" charset="0"/>
              </a:rPr>
              <a:t>1</a:t>
            </a:r>
            <a:r>
              <a:rPr lang="pt-BR" sz="2000" b="0" i="0" u="none" strike="noStrike" baseline="0" dirty="0">
                <a:latin typeface="Times New Roman" panose="02020603050405020304" pitchFamily="18" charset="0"/>
                <a:cs typeface="Times New Roman" panose="02020603050405020304" pitchFamily="18" charset="0"/>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n) VP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o) CP              p) AdvP</a:t>
            </a:r>
          </a:p>
          <a:p>
            <a:pPr algn="l">
              <a:lnSpc>
                <a:spcPct val="100000"/>
              </a:lnSpc>
              <a:spcBef>
                <a:spcPts val="0"/>
              </a:spcBef>
            </a:pPr>
            <a:endParaRPr lang="en-US" sz="2000" b="0" i="0" u="none" strike="noStrike" baseline="0" dirty="0">
              <a:latin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rPr>
              <a:t>2) </a:t>
            </a:r>
            <a:r>
              <a:rPr lang="en-US" sz="2000" b="0" i="0" u="none" strike="noStrike" baseline="0" dirty="0">
                <a:latin typeface="Times New Roman" panose="02020603050405020304" pitchFamily="18" charset="0"/>
              </a:rPr>
              <a:t>List all the nodes that the following nodes asymmetrically c-command (</a:t>
            </a:r>
            <a:r>
              <a:rPr lang="en-US" sz="2000" dirty="0">
                <a:latin typeface="Times New Roman" panose="02020603050405020304" pitchFamily="18" charset="0"/>
                <a:cs typeface="Times New Roman" panose="02020603050405020304" pitchFamily="18" charset="0"/>
              </a:rPr>
              <a:t>if there are any</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a) D</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b) D</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       </a:t>
            </a:r>
            <a:r>
              <a:rPr lang="en-US" sz="2000" b="0" i="0" u="none" strike="noStrike" baseline="0" dirty="0">
                <a:latin typeface="Times New Roman" panose="02020603050405020304" pitchFamily="18" charset="0"/>
                <a:cs typeface="Times New Roman" panose="02020603050405020304" pitchFamily="18" charset="0"/>
              </a:rPr>
              <a:t>c)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baker      </a:t>
            </a:r>
            <a:r>
              <a:rPr lang="en-US" sz="2000" b="0" i="0" u="none" strike="noStrike" baseline="0" dirty="0">
                <a:latin typeface="Times New Roman" panose="02020603050405020304" pitchFamily="18" charset="0"/>
                <a:cs typeface="Times New Roman" panose="02020603050405020304" pitchFamily="18" charset="0"/>
              </a:rPr>
              <a:t>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bread   </a:t>
            </a:r>
            <a:r>
              <a:rPr lang="en-US" sz="2000" b="0" i="0" u="none" strike="noStrike" baseline="0" dirty="0">
                <a:latin typeface="Times New Roman" panose="02020603050405020304" pitchFamily="18" charset="0"/>
                <a:cs typeface="Times New Roman" panose="02020603050405020304" pitchFamily="18" charset="0"/>
              </a:rPr>
              <a:t>e)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said     </a:t>
            </a:r>
            <a:r>
              <a:rPr lang="en-US" sz="2000" b="0" i="0" u="none" strike="noStrike" baseline="0" dirty="0">
                <a:latin typeface="Times New Roman" panose="02020603050405020304" pitchFamily="18" charset="0"/>
                <a:cs typeface="Times New Roman" panose="02020603050405020304" pitchFamily="18" charset="0"/>
              </a:rPr>
              <a:t>f)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smelled    </a:t>
            </a:r>
            <a:r>
              <a:rPr lang="en-US" sz="2000" b="0" i="0" u="none" strike="noStrike" baseline="0" dirty="0">
                <a:latin typeface="Times New Roman" panose="02020603050405020304" pitchFamily="18" charset="0"/>
                <a:cs typeface="Times New Roman" panose="02020603050405020304" pitchFamily="18" charset="0"/>
              </a:rPr>
              <a:t>g) Adv </a:t>
            </a:r>
            <a:r>
              <a:rPr lang="en-US" sz="2000" b="0" i="1" u="none" strike="noStrike" baseline="0" dirty="0">
                <a:latin typeface="Times New Roman" panose="02020603050405020304" pitchFamily="18" charset="0"/>
                <a:cs typeface="Times New Roman" panose="02020603050405020304" pitchFamily="18" charset="0"/>
              </a:rPr>
              <a:t>glorious </a:t>
            </a:r>
          </a:p>
          <a:p>
            <a:pPr algn="l"/>
            <a:r>
              <a:rPr lang="en-US" sz="2000" b="0" i="0" u="none" strike="noStrike" baseline="0" dirty="0">
                <a:latin typeface="Times New Roman" panose="02020603050405020304" pitchFamily="18" charset="0"/>
                <a:cs typeface="Times New Roman" panose="02020603050405020304" pitchFamily="18" charset="0"/>
              </a:rPr>
              <a:t>   h)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j) TP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k)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l) NP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m) VP</a:t>
            </a:r>
            <a:r>
              <a:rPr lang="pt-BR" sz="2000" b="0" i="0" u="none" strike="noStrike" baseline="-25000" dirty="0">
                <a:latin typeface="Times New Roman" panose="02020603050405020304" pitchFamily="18" charset="0"/>
                <a:cs typeface="Times New Roman" panose="02020603050405020304" pitchFamily="18" charset="0"/>
              </a:rPr>
              <a:t>1</a:t>
            </a:r>
            <a:r>
              <a:rPr lang="pt-BR" sz="2000" b="0" i="0" u="none" strike="noStrike" baseline="0" dirty="0">
                <a:latin typeface="Times New Roman" panose="02020603050405020304" pitchFamily="18" charset="0"/>
                <a:cs typeface="Times New Roman" panose="02020603050405020304" pitchFamily="18" charset="0"/>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n) VP</a:t>
            </a:r>
            <a:r>
              <a:rPr lang="pt-BR" sz="2000" b="0" i="0" u="none" strike="noStrike" baseline="-25000" dirty="0">
                <a:latin typeface="Times New Roman" panose="02020603050405020304" pitchFamily="18" charset="0"/>
                <a:cs typeface="Times New Roman" panose="02020603050405020304" pitchFamily="18" charset="0"/>
              </a:rPr>
              <a:t>2</a:t>
            </a:r>
            <a:r>
              <a:rPr lang="pt-BR" sz="2000" b="0" i="0" u="none" strike="noStrike" baseline="0" dirty="0">
                <a:latin typeface="Times New Roman" panose="02020603050405020304" pitchFamily="18" charset="0"/>
                <a:cs typeface="Times New Roman" panose="02020603050405020304" pitchFamily="18" charset="0"/>
              </a:rPr>
              <a:t>         o) CP              p) AdvP</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3) What nodes asymmetrically c-command V</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a:t>
            </a:r>
          </a:p>
          <a:p>
            <a:pPr algn="l"/>
            <a:r>
              <a:rPr lang="en-US" sz="2000" b="0" i="0" u="none" strike="noStrike" baseline="0" dirty="0">
                <a:latin typeface="Times New Roman" panose="02020603050405020304" pitchFamily="18" charset="0"/>
              </a:rPr>
              <a:t>4) What nodes symmetrically c-command NP</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a:t>
            </a:r>
          </a:p>
          <a:p>
            <a:pPr algn="l"/>
            <a:r>
              <a:rPr lang="en-US" sz="2000" b="0" i="0" u="none" strike="noStrike" baseline="0" dirty="0">
                <a:latin typeface="Times New Roman" panose="02020603050405020304" pitchFamily="18" charset="0"/>
              </a:rPr>
              <a:t>5) What nodes asymmetrically c-command C?</a:t>
            </a:r>
          </a:p>
          <a:p>
            <a:pPr algn="l"/>
            <a:r>
              <a:rPr lang="en-US" sz="2000" b="0" i="0" u="none" strike="noStrike" baseline="0" dirty="0">
                <a:latin typeface="Times New Roman" panose="02020603050405020304" pitchFamily="18" charset="0"/>
              </a:rPr>
              <a:t>6) What nodes symmetrically c-command C?</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56</a:t>
            </a:fld>
            <a:endParaRPr lang="en-IN"/>
          </a:p>
        </p:txBody>
      </p:sp>
    </p:spTree>
    <p:extLst>
      <p:ext uri="{BB962C8B-B14F-4D97-AF65-F5344CB8AC3E}">
        <p14:creationId xmlns:p14="http://schemas.microsoft.com/office/powerpoint/2010/main" val="2637745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Just as we had local (immediate) versions of </a:t>
            </a:r>
            <a:r>
              <a:rPr lang="en-US" sz="2000" b="1" i="0" u="none" strike="noStrike" baseline="0" dirty="0">
                <a:latin typeface="Times New Roman" panose="02020603050405020304" pitchFamily="18" charset="0"/>
                <a:cs typeface="Times New Roman" panose="02020603050405020304" pitchFamily="18" charset="0"/>
              </a:rPr>
              <a:t>dominance</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precedence</a:t>
            </a:r>
            <a:r>
              <a:rPr lang="en-US" sz="2000" b="0" i="0" u="none" strike="noStrike" baseline="0" dirty="0">
                <a:latin typeface="Times New Roman" panose="02020603050405020304" pitchFamily="18" charset="0"/>
                <a:cs typeface="Times New Roman" panose="02020603050405020304" pitchFamily="18" charset="0"/>
              </a:rPr>
              <a:t>,</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there is a local version of c-command. This is typically called </a:t>
            </a:r>
            <a:r>
              <a:rPr lang="en-US" sz="2000" b="1" i="1" u="none" strike="noStrike" baseline="0" dirty="0">
                <a:latin typeface="Times New Roman" panose="02020603050405020304" pitchFamily="18" charset="0"/>
                <a:cs typeface="Times New Roman" panose="02020603050405020304" pitchFamily="18" charset="0"/>
              </a:rPr>
              <a:t>government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(rather than immediate </a:t>
            </a:r>
            <a:r>
              <a:rPr lang="en-IN" sz="2000" b="0" i="0" u="none" strike="noStrike" baseline="0" dirty="0">
                <a:latin typeface="Times New Roman" panose="02020603050405020304" pitchFamily="18" charset="0"/>
                <a:cs typeface="Times New Roman" panose="02020603050405020304" pitchFamily="18" charset="0"/>
              </a:rPr>
              <a:t>c-  </a:t>
            </a:r>
          </a:p>
          <a:p>
            <a:pPr algn="l">
              <a:lnSpc>
                <a:spcPct val="10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command).</a:t>
            </a:r>
          </a:p>
          <a:p>
            <a:pPr marL="342900" indent="-342900" algn="l">
              <a:lnSpc>
                <a:spcPct val="100000"/>
              </a:lnSpc>
              <a:spcBef>
                <a:spcPts val="0"/>
              </a:spcBef>
              <a:buFont typeface="Wingdings" panose="05000000000000000000" pitchFamily="2" charset="2"/>
              <a:buChar char="Ø"/>
            </a:pPr>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 for </a:t>
            </a:r>
            <a:r>
              <a:rPr lang="en-US" sz="2000" b="1" strike="noStrike" baseline="0" dirty="0">
                <a:latin typeface="Times New Roman" panose="02020603050405020304" pitchFamily="18" charset="0"/>
                <a:cs typeface="Times New Roman" panose="02020603050405020304" pitchFamily="18" charset="0"/>
              </a:rPr>
              <a:t>dominance</a:t>
            </a:r>
            <a:r>
              <a:rPr lang="en-US" sz="2000" b="0" i="0" u="none" strike="noStrike" baseline="0" dirty="0">
                <a:latin typeface="Times New Roman" panose="02020603050405020304" pitchFamily="18" charset="0"/>
                <a:cs typeface="Times New Roman" panose="02020603050405020304" pitchFamily="18" charset="0"/>
              </a:rPr>
              <a:t>, we said, some node A immediately dominates B provided there is no intermediate node G that A dominates</a:t>
            </a:r>
            <a:r>
              <a:rPr lang="en-IN"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that dominates B.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(46a) there is no node between A and B, so A immediately dominates B. In (46b), by contrast, G is in between them, so A does not immediately </a:t>
            </a:r>
            <a:r>
              <a:rPr lang="en-IN" sz="2000" b="0" i="0" u="none" strike="noStrike" baseline="0" dirty="0">
                <a:latin typeface="Times New Roman" panose="02020603050405020304" pitchFamily="18" charset="0"/>
                <a:cs typeface="Times New Roman" panose="02020603050405020304" pitchFamily="18" charset="0"/>
              </a:rPr>
              <a:t>dominate B.</a:t>
            </a:r>
          </a:p>
          <a:p>
            <a:pPr algn="l">
              <a:lnSpc>
                <a:spcPct val="100000"/>
              </a:lnSpc>
              <a:spcBef>
                <a:spcPts val="0"/>
              </a:spcBef>
            </a:pPr>
            <a:r>
              <a:rPr lang="en-IN" sz="2000" dirty="0">
                <a:latin typeface="Times New Roman" panose="02020603050405020304" pitchFamily="18" charset="0"/>
                <a:cs typeface="Times New Roman" panose="02020603050405020304" pitchFamily="18" charset="0"/>
              </a:rPr>
              <a:t>      46)     </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57</a:t>
            </a:fld>
            <a:endParaRPr lang="en-IN"/>
          </a:p>
        </p:txBody>
      </p:sp>
      <p:pic>
        <p:nvPicPr>
          <p:cNvPr id="4" name="Picture 3">
            <a:extLst>
              <a:ext uri="{FF2B5EF4-FFF2-40B4-BE49-F238E27FC236}">
                <a16:creationId xmlns:a16="http://schemas.microsoft.com/office/drawing/2014/main" id="{57A16C05-8BB6-07E0-5AE8-A2BFE30ED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963" y="3190656"/>
            <a:ext cx="4028890" cy="1371236"/>
          </a:xfrm>
          <a:prstGeom prst="rect">
            <a:avLst/>
          </a:prstGeom>
        </p:spPr>
      </p:pic>
    </p:spTree>
    <p:extLst>
      <p:ext uri="{BB962C8B-B14F-4D97-AF65-F5344CB8AC3E}">
        <p14:creationId xmlns:p14="http://schemas.microsoft.com/office/powerpoint/2010/main" val="786008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same idea played a role in </a:t>
            </a:r>
            <a:r>
              <a:rPr lang="en-US" sz="2000" b="1" i="0" u="none" strike="noStrike" baseline="0" dirty="0">
                <a:latin typeface="Times New Roman" panose="02020603050405020304" pitchFamily="18" charset="0"/>
                <a:cs typeface="Times New Roman" panose="02020603050405020304" pitchFamily="18" charset="0"/>
              </a:rPr>
              <a:t>precedence</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 In (47a), A immediately precedes B because there is nothing between them; in (47b) A precedes B, but it doesn’t immediately precede B, because G intervenes.</a:t>
            </a: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IN" sz="2000" dirty="0">
                <a:latin typeface="Times New Roman" panose="02020603050405020304" pitchFamily="18" charset="0"/>
                <a:cs typeface="Times New Roman" panose="02020603050405020304" pitchFamily="18" charset="0"/>
              </a:rPr>
              <a:t>      47)     </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58</a:t>
            </a:fld>
            <a:endParaRPr lang="en-IN"/>
          </a:p>
        </p:txBody>
      </p:sp>
      <p:pic>
        <p:nvPicPr>
          <p:cNvPr id="6" name="Picture 5">
            <a:extLst>
              <a:ext uri="{FF2B5EF4-FFF2-40B4-BE49-F238E27FC236}">
                <a16:creationId xmlns:a16="http://schemas.microsoft.com/office/drawing/2014/main" id="{91CEB282-74B6-5AAE-EB40-D2FBACF09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501" y="1707522"/>
            <a:ext cx="5455341" cy="1012625"/>
          </a:xfrm>
          <a:prstGeom prst="rect">
            <a:avLst/>
          </a:prstGeom>
        </p:spPr>
      </p:pic>
    </p:spTree>
    <p:extLst>
      <p:ext uri="{BB962C8B-B14F-4D97-AF65-F5344CB8AC3E}">
        <p14:creationId xmlns:p14="http://schemas.microsoft.com/office/powerpoint/2010/main" val="2886036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Government is similarly defined:</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48) </a:t>
            </a:r>
            <a:r>
              <a:rPr lang="en-US" sz="2000" b="1" i="1" u="none" strike="noStrike" baseline="0" dirty="0">
                <a:latin typeface="Times New Roman" panose="02020603050405020304" pitchFamily="18" charset="0"/>
                <a:cs typeface="Times New Roman" panose="02020603050405020304" pitchFamily="18" charset="0"/>
              </a:rPr>
              <a:t>Government</a:t>
            </a:r>
            <a:r>
              <a:rPr lang="en-US" sz="2000" b="0" i="1" u="none" strike="noStrike" baseline="0" dirty="0">
                <a:latin typeface="Times New Roman" panose="02020603050405020304" pitchFamily="18" charset="0"/>
                <a:cs typeface="Times New Roman" panose="02020603050405020304" pitchFamily="18" charset="0"/>
              </a:rPr>
              <a:t> (first version):</a:t>
            </a:r>
            <a:r>
              <a:rPr lang="en-US" sz="2000" b="0" i="0" u="none" strike="noStrike" baseline="0" dirty="0">
                <a:latin typeface="Times New Roman" panose="02020603050405020304" pitchFamily="18" charset="0"/>
                <a:cs typeface="Times New Roman" panose="02020603050405020304" pitchFamily="18" charset="0"/>
              </a:rPr>
              <a:t> Node A governs node B if A c-commands B, and there is no node G,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such that G is c-commanded by A and G asymmetrically c-commands B.</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To see this at work, look at the tree in (49):</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49)</a:t>
            </a: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tree, A governs B.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c-commands B, and there is no node that c-commands B that A also c-commands.</a:t>
            </a:r>
          </a:p>
          <a:p>
            <a:pPr marL="342900" indent="-34290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(You should note that A also governs N under this definition, A c-commands N, and there is no node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that N c-commands that also c-commands A. </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The reverse is also true: N governs A because the relationship between A and N is symmetric c-command. </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B does not govern A, because B does not c-command A.)</a:t>
            </a:r>
          </a:p>
          <a:p>
            <a:pPr marL="342900" indent="-342900" algn="l">
              <a:lnSpc>
                <a:spcPct val="100000"/>
              </a:lnSpc>
              <a:spcBef>
                <a:spcPts val="0"/>
              </a:spcBef>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59</a:t>
            </a:fld>
            <a:endParaRPr lang="en-IN"/>
          </a:p>
        </p:txBody>
      </p:sp>
      <p:pic>
        <p:nvPicPr>
          <p:cNvPr id="4" name="Picture 3">
            <a:extLst>
              <a:ext uri="{FF2B5EF4-FFF2-40B4-BE49-F238E27FC236}">
                <a16:creationId xmlns:a16="http://schemas.microsoft.com/office/drawing/2014/main" id="{7943B600-B01A-DC0E-9A66-B89A7C87E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174" y="2190571"/>
            <a:ext cx="2802524" cy="1478904"/>
          </a:xfrm>
          <a:prstGeom prst="rect">
            <a:avLst/>
          </a:prstGeom>
        </p:spPr>
      </p:pic>
    </p:spTree>
    <p:extLst>
      <p:ext uri="{BB962C8B-B14F-4D97-AF65-F5344CB8AC3E}">
        <p14:creationId xmlns:p14="http://schemas.microsoft.com/office/powerpoint/2010/main" val="32633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end of any branch is called a </a:t>
            </a:r>
            <a:r>
              <a:rPr lang="en-US" sz="2000" b="1" i="1" u="none" strike="noStrike" baseline="0" dirty="0">
                <a:latin typeface="Times New Roman" panose="02020603050405020304" pitchFamily="18" charset="0"/>
                <a:cs typeface="Times New Roman" panose="02020603050405020304" pitchFamily="18" charset="0"/>
              </a:rPr>
              <a:t>node</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Both ends are called nodes.</a:t>
            </a:r>
          </a:p>
          <a:p>
            <a:pPr marL="800100" lvl="1"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For example, N and F are both called nodes of a branch. </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Any time two or more branches come together, this is also called a node:</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5) </a:t>
            </a:r>
            <a:r>
              <a:rPr lang="en-US" sz="2000" b="1" i="1" u="none" strike="noStrike" baseline="0" dirty="0">
                <a:latin typeface="Times New Roman" panose="02020603050405020304" pitchFamily="18" charset="0"/>
                <a:cs typeface="Times New Roman" panose="02020603050405020304" pitchFamily="18" charset="0"/>
              </a:rPr>
              <a:t>Node</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end of a branch.</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node that has branches (daughters) below it is said to be </a:t>
            </a:r>
            <a:r>
              <a:rPr lang="en-US" sz="2000" b="1" u="none" strike="noStrike" baseline="0" dirty="0">
                <a:latin typeface="Times New Roman" panose="02020603050405020304" pitchFamily="18" charset="0"/>
                <a:cs typeface="Times New Roman" panose="02020603050405020304" pitchFamily="18" charset="0"/>
              </a:rPr>
              <a:t>branching (Non-terminal)</a:t>
            </a:r>
            <a:r>
              <a:rPr lang="en-US" sz="2000" b="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node that has </a:t>
            </a:r>
            <a:r>
              <a:rPr lang="en-US" sz="2000" b="1" dirty="0">
                <a:latin typeface="Times New Roman" panose="02020603050405020304" pitchFamily="18" charset="0"/>
                <a:cs typeface="Times New Roman" panose="02020603050405020304" pitchFamily="18" charset="0"/>
              </a:rPr>
              <a:t>no</a:t>
            </a:r>
            <a:r>
              <a:rPr lang="en-US" sz="2000" dirty="0">
                <a:latin typeface="Times New Roman" panose="02020603050405020304" pitchFamily="18" charset="0"/>
                <a:cs typeface="Times New Roman" panose="02020603050405020304" pitchFamily="18" charset="0"/>
              </a:rPr>
              <a:t> branch (daughter) below </a:t>
            </a:r>
            <a:r>
              <a:rPr lang="en-US" sz="2000" b="0" i="0" u="none" strike="noStrike" baseline="0" dirty="0">
                <a:latin typeface="Times New Roman" panose="02020603050405020304" pitchFamily="18" charset="0"/>
                <a:cs typeface="Times New Roman" panose="02020603050405020304" pitchFamily="18" charset="0"/>
              </a:rPr>
              <a:t>it is said to be </a:t>
            </a:r>
            <a:r>
              <a:rPr lang="en-US" sz="2000" b="1" u="none" strike="noStrike" baseline="0" dirty="0">
                <a:latin typeface="Times New Roman" panose="02020603050405020304" pitchFamily="18" charset="0"/>
                <a:cs typeface="Times New Roman" panose="02020603050405020304" pitchFamily="18" charset="0"/>
              </a:rPr>
              <a:t>non-branching (Terminal)</a:t>
            </a:r>
            <a:r>
              <a:rPr lang="en-US" sz="2000" b="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12793814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Contrast this with the tree in (50):</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50)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Here A does not govern B, because the node G intervenes (or more precisely, A c-commands G and G c-commands B, thus violating the definition).</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60</a:t>
            </a:fld>
            <a:endParaRPr lang="en-IN"/>
          </a:p>
        </p:txBody>
      </p:sp>
      <p:pic>
        <p:nvPicPr>
          <p:cNvPr id="4" name="Picture 3">
            <a:extLst>
              <a:ext uri="{FF2B5EF4-FFF2-40B4-BE49-F238E27FC236}">
                <a16:creationId xmlns:a16="http://schemas.microsoft.com/office/drawing/2014/main" id="{7D597BF0-AA2B-57F3-963A-4FDE4C56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188" y="1249542"/>
            <a:ext cx="5312270" cy="1927275"/>
          </a:xfrm>
          <a:prstGeom prst="rect">
            <a:avLst/>
          </a:prstGeom>
        </p:spPr>
      </p:pic>
    </p:spTree>
    <p:extLst>
      <p:ext uri="{BB962C8B-B14F-4D97-AF65-F5344CB8AC3E}">
        <p14:creationId xmlns:p14="http://schemas.microsoft.com/office/powerpoint/2010/main" val="3866648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Government is often “relativized” to the particular kind of element that’s doing the government.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For example, if the governor (the element doing the governing) is a phrase (an NP, a VP, etc.), then what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count as interveners are only other phrases, not heads like N, V, etc.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(51) the AP </a:t>
            </a:r>
            <a:r>
              <a:rPr lang="en-US" sz="2000" i="1" dirty="0">
                <a:latin typeface="Times New Roman" panose="02020603050405020304" pitchFamily="18" charset="0"/>
                <a:cs typeface="Times New Roman" panose="02020603050405020304" pitchFamily="18" charset="0"/>
              </a:rPr>
              <a:t>phrase-governs</a:t>
            </a:r>
            <a:r>
              <a:rPr lang="en-US" sz="2000" dirty="0">
                <a:latin typeface="Times New Roman" panose="02020603050405020304" pitchFamily="18" charset="0"/>
                <a:cs typeface="Times New Roman" panose="02020603050405020304" pitchFamily="18" charset="0"/>
              </a:rPr>
              <a:t> B. G and M don’t count as interveners, even though they both are c-</a:t>
            </a:r>
            <a:r>
              <a:rPr lang="en-US" sz="2000" b="0" i="0" u="none" strike="noStrike" baseline="0" dirty="0">
                <a:latin typeface="Times New Roman" panose="02020603050405020304" pitchFamily="18" charset="0"/>
                <a:cs typeface="Times New Roman" panose="02020603050405020304" pitchFamily="18" charset="0"/>
              </a:rPr>
              <a:t>commanded by AP and they both c-command B.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because they are not phrases – they are heads. GP and BP don’t count as interveners either, because they don’t command B; they dominate it.</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51)  </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61</a:t>
            </a:fld>
            <a:endParaRPr lang="en-IN"/>
          </a:p>
        </p:txBody>
      </p:sp>
      <p:pic>
        <p:nvPicPr>
          <p:cNvPr id="7" name="Picture 6">
            <a:extLst>
              <a:ext uri="{FF2B5EF4-FFF2-40B4-BE49-F238E27FC236}">
                <a16:creationId xmlns:a16="http://schemas.microsoft.com/office/drawing/2014/main" id="{04202C4D-EC78-4147-41D4-9CD43DC5F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383" y="3429000"/>
            <a:ext cx="6224041" cy="2133272"/>
          </a:xfrm>
          <a:prstGeom prst="rect">
            <a:avLst/>
          </a:prstGeom>
        </p:spPr>
      </p:pic>
    </p:spTree>
    <p:extLst>
      <p:ext uri="{BB962C8B-B14F-4D97-AF65-F5344CB8AC3E}">
        <p14:creationId xmlns:p14="http://schemas.microsoft.com/office/powerpoint/2010/main" val="2451307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Similarly, if the governor is a head </a:t>
            </a:r>
            <a:r>
              <a:rPr lang="en-US" sz="2000" b="0" i="1" u="none" strike="noStrike" baseline="0" dirty="0">
                <a:latin typeface="Times New Roman" panose="02020603050405020304" pitchFamily="18" charset="0"/>
                <a:cs typeface="Times New Roman" panose="02020603050405020304" pitchFamily="18" charset="0"/>
              </a:rPr>
              <a:t>(head-government), </a:t>
            </a:r>
            <a:r>
              <a:rPr lang="en-US" sz="2000" b="0" i="0" u="none" strike="noStrike" baseline="0" dirty="0">
                <a:latin typeface="Times New Roman" panose="02020603050405020304" pitchFamily="18" charset="0"/>
                <a:cs typeface="Times New Roman" panose="02020603050405020304" pitchFamily="18" charset="0"/>
              </a:rPr>
              <a:t>then phrasal interveners don’t </a:t>
            </a:r>
            <a:r>
              <a:rPr lang="en-IN" sz="2000" b="0" i="0" u="none" strike="noStrike" baseline="0" dirty="0">
                <a:latin typeface="Times New Roman" panose="02020603050405020304" pitchFamily="18" charset="0"/>
                <a:cs typeface="Times New Roman" panose="02020603050405020304" pitchFamily="18" charset="0"/>
              </a:rPr>
              <a:t>count:</a:t>
            </a:r>
          </a:p>
          <a:p>
            <a:pPr algn="l"/>
            <a:r>
              <a:rPr lang="en-IN" sz="2000" b="0" i="0" u="none" strike="noStrike" baseline="0" dirty="0">
                <a:latin typeface="Times New Roman" panose="02020603050405020304" pitchFamily="18" charset="0"/>
                <a:cs typeface="Times New Roman" panose="02020603050405020304" pitchFamily="18" charset="0"/>
              </a:rPr>
              <a:t>     52)</a:t>
            </a: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In (52), MP and GP do not count as interveners for A head-governing B because they are phrases. </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M and G don't count because they don't c-command B. With this in mind, we </a:t>
            </a:r>
            <a:r>
              <a:rPr lang="en-IN" sz="2000" b="0" i="0" u="none" strike="noStrike" baseline="0" dirty="0">
                <a:latin typeface="Times New Roman" panose="02020603050405020304" pitchFamily="18" charset="0"/>
                <a:cs typeface="Times New Roman" panose="02020603050405020304" pitchFamily="18" charset="0"/>
              </a:rPr>
              <a:t>can revise the definition:</a:t>
            </a:r>
            <a:endParaRPr lang="en-IN" sz="20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62</a:t>
            </a:fld>
            <a:endParaRPr lang="en-IN"/>
          </a:p>
        </p:txBody>
      </p:sp>
      <p:pic>
        <p:nvPicPr>
          <p:cNvPr id="8" name="Picture 7">
            <a:extLst>
              <a:ext uri="{FF2B5EF4-FFF2-40B4-BE49-F238E27FC236}">
                <a16:creationId xmlns:a16="http://schemas.microsoft.com/office/drawing/2014/main" id="{2F91AC0A-E2A6-50CD-FF34-512C394A7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717" y="1176768"/>
            <a:ext cx="6449883" cy="2065195"/>
          </a:xfrm>
          <a:prstGeom prst="rect">
            <a:avLst/>
          </a:prstGeom>
        </p:spPr>
      </p:pic>
    </p:spTree>
    <p:extLst>
      <p:ext uri="{BB962C8B-B14F-4D97-AF65-F5344CB8AC3E}">
        <p14:creationId xmlns:p14="http://schemas.microsoft.com/office/powerpoint/2010/main" val="22528502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53) </a:t>
            </a:r>
            <a:r>
              <a:rPr lang="en-IN" sz="2000" b="1" i="1" u="none" strike="noStrike" baseline="0" dirty="0">
                <a:latin typeface="Times New Roman" panose="02020603050405020304" pitchFamily="18" charset="0"/>
                <a:cs typeface="Times New Roman" panose="02020603050405020304" pitchFamily="18" charset="0"/>
              </a:rPr>
              <a:t>Government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Node A governs node B if A c-commands B and there is no node G such that G is c-commanded</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by A and G asymmetrically c-commands B.</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a) </a:t>
            </a:r>
            <a:r>
              <a:rPr lang="en-US" sz="2000" b="1" i="1" u="none" strike="noStrike" baseline="0" dirty="0">
                <a:latin typeface="Times New Roman" panose="02020603050405020304" pitchFamily="18" charset="0"/>
                <a:cs typeface="Times New Roman" panose="02020603050405020304" pitchFamily="18" charset="0"/>
              </a:rPr>
              <a:t>Phrase-government: </a:t>
            </a:r>
            <a:r>
              <a:rPr lang="en-US" sz="2000" b="0" i="0" u="none" strike="noStrike" baseline="0" dirty="0">
                <a:latin typeface="Times New Roman" panose="02020603050405020304" pitchFamily="18" charset="0"/>
                <a:cs typeface="Times New Roman" panose="02020603050405020304" pitchFamily="18" charset="0"/>
              </a:rPr>
              <a:t>If A is a phrase, then G must also be a phrase.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b) </a:t>
            </a:r>
            <a:r>
              <a:rPr lang="en-US" sz="2000" b="1" i="1" u="none" strike="noStrike" baseline="0" dirty="0">
                <a:latin typeface="Times New Roman" panose="02020603050405020304" pitchFamily="18" charset="0"/>
                <a:cs typeface="Times New Roman" panose="02020603050405020304" pitchFamily="18" charset="0"/>
              </a:rPr>
              <a:t>Head-government. </a:t>
            </a:r>
            <a:r>
              <a:rPr lang="en-US" sz="2000" b="0" i="0" u="none" strike="noStrike" baseline="0" dirty="0">
                <a:latin typeface="Times New Roman" panose="02020603050405020304" pitchFamily="18" charset="0"/>
                <a:cs typeface="Times New Roman" panose="02020603050405020304" pitchFamily="18" charset="0"/>
              </a:rPr>
              <a:t>If A is a head (word), G must also be a head.</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recent years, government has to a greater or lesser degree fallen out of fashion.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Instead local relations previously linked to government are often determined by what is called the specifier-head relation. However, it is important to know what government is, because many influential papers in syntax refer to this relation.</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63</a:t>
            </a:fld>
            <a:endParaRPr lang="en-IN"/>
          </a:p>
        </p:txBody>
      </p:sp>
    </p:spTree>
    <p:extLst>
      <p:ext uri="{BB962C8B-B14F-4D97-AF65-F5344CB8AC3E}">
        <p14:creationId xmlns:p14="http://schemas.microsoft.com/office/powerpoint/2010/main" val="483513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Government exercise:</a:t>
            </a:r>
          </a:p>
          <a:p>
            <a:pPr algn="l"/>
            <a:r>
              <a:rPr lang="en-US" sz="2000" dirty="0">
                <a:latin typeface="Times New Roman" panose="02020603050405020304" pitchFamily="18" charset="0"/>
                <a:cs typeface="Times New Roman" panose="02020603050405020304" pitchFamily="18" charset="0"/>
              </a:rPr>
              <a:t>Q. Study the tree carefully and answer the following questions.</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64</a:t>
            </a:fld>
            <a:endParaRPr lang="en-IN"/>
          </a:p>
        </p:txBody>
      </p:sp>
      <p:pic>
        <p:nvPicPr>
          <p:cNvPr id="2" name="Picture 1">
            <a:extLst>
              <a:ext uri="{FF2B5EF4-FFF2-40B4-BE49-F238E27FC236}">
                <a16:creationId xmlns:a16="http://schemas.microsoft.com/office/drawing/2014/main" id="{87B858BE-F438-E250-CC77-15EFCE14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51" y="1561901"/>
            <a:ext cx="6956173" cy="4120537"/>
          </a:xfrm>
          <a:prstGeom prst="rect">
            <a:avLst/>
          </a:prstGeom>
        </p:spPr>
      </p:pic>
    </p:spTree>
    <p:extLst>
      <p:ext uri="{BB962C8B-B14F-4D97-AF65-F5344CB8AC3E}">
        <p14:creationId xmlns:p14="http://schemas.microsoft.com/office/powerpoint/2010/main" val="30946271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1) Does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govern VP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Why or why not?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2) Does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govern C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a:latin typeface="Times New Roman" panose="02020603050405020304" pitchFamily="18" charset="0"/>
                <a:cs typeface="Times New Roman" panose="02020603050405020304" pitchFamily="18" charset="0"/>
              </a:rPr>
              <a:t>Why or why not?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3) What nodes does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govern?</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4) Does V</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head-govern V</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Why or why not?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5) Does NP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phrase-govern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Why or why not?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6) Does VP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phrase-govern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Why or why not?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65</a:t>
            </a:fld>
            <a:endParaRPr lang="en-IN"/>
          </a:p>
        </p:txBody>
      </p:sp>
    </p:spTree>
    <p:extLst>
      <p:ext uri="{BB962C8B-B14F-4D97-AF65-F5344CB8AC3E}">
        <p14:creationId xmlns:p14="http://schemas.microsoft.com/office/powerpoint/2010/main" val="775174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Q. Draw a single tree with the following properties:</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a) R is the root node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b) B is a terminal node and precedes all other terminal nodes</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c) C dominates B</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d) C sister-precedes D</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e) {F, G, H} are exhaustively dominated by D</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f) F asymmetrically c-commands G and H</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g) E is immediately dominated by D</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h) F precedes E</a:t>
            </a:r>
          </a:p>
          <a:p>
            <a:pPr algn="l">
              <a:lnSpc>
                <a:spcPct val="100000"/>
              </a:lnSpc>
              <a:spcBef>
                <a:spcPts val="0"/>
              </a:spcBef>
            </a:pPr>
            <a:r>
              <a:rPr lang="pt-BR" sz="2000" b="0" i="0" u="none" strike="noStrike" baseline="0" dirty="0">
                <a:latin typeface="Times New Roman" panose="02020603050405020304" pitchFamily="18" charset="0"/>
                <a:cs typeface="Times New Roman" panose="02020603050405020304" pitchFamily="18" charset="0"/>
              </a:rPr>
              <a:t>i) G sister precedes H </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66</a:t>
            </a:fld>
            <a:endParaRPr lang="en-IN"/>
          </a:p>
        </p:txBody>
      </p:sp>
    </p:spTree>
    <p:extLst>
      <p:ext uri="{BB962C8B-B14F-4D97-AF65-F5344CB8AC3E}">
        <p14:creationId xmlns:p14="http://schemas.microsoft.com/office/powerpoint/2010/main" val="29675397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5. GRAMMATICAL RELATIONS</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addition to the structural relations that hold among items in a tree, there are some traditional grammatical terms that can be defined structurally. These are useful terms, and we will frequently make reference to them. We call these </a:t>
            </a:r>
            <a:r>
              <a:rPr lang="en-US" sz="2000" b="0" i="1" u="none" strike="noStrike" baseline="0" dirty="0">
                <a:latin typeface="Times New Roman" panose="02020603050405020304" pitchFamily="18" charset="0"/>
                <a:cs typeface="Times New Roman" panose="02020603050405020304" pitchFamily="18" charset="0"/>
              </a:rPr>
              <a:t>grammatical relations.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Technically speaking, grammatical relations are not structural relations.</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Some theories of </a:t>
            </a:r>
            <a:r>
              <a:rPr lang="en-US" sz="2000" b="0" i="0" u="none" strike="noStrike" baseline="0" dirty="0">
                <a:latin typeface="Times New Roman" panose="02020603050405020304" pitchFamily="18" charset="0"/>
                <a:cs typeface="Times New Roman" panose="02020603050405020304" pitchFamily="18" charset="0"/>
              </a:rPr>
              <a:t>grammar (for example, Lexical-Functional Grammar and Relational Grammar) posit primitive grammatical relations (meaning they are not structurally defined).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approach we are developing here, however, grammatical relations are defined structurally; that is, they are defined in terms of the tree.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67</a:t>
            </a:fld>
            <a:endParaRPr lang="en-IN"/>
          </a:p>
        </p:txBody>
      </p:sp>
    </p:spTree>
    <p:extLst>
      <p:ext uri="{BB962C8B-B14F-4D97-AF65-F5344CB8AC3E}">
        <p14:creationId xmlns:p14="http://schemas.microsoft.com/office/powerpoint/2010/main" val="2504235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English the subject is always the NP or CP that appears before the verb or auxiliary:</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54)     a) </a:t>
            </a:r>
            <a:r>
              <a:rPr lang="en-US" sz="2000" b="0" i="1" u="none" strike="noStrike" baseline="0" dirty="0">
                <a:latin typeface="Times New Roman" panose="02020603050405020304" pitchFamily="18" charset="0"/>
                <a:cs typeface="Times New Roman" panose="02020603050405020304" pitchFamily="18" charset="0"/>
              </a:rPr>
              <a:t>The puppy </a:t>
            </a:r>
            <a:r>
              <a:rPr lang="en-US" sz="2000" b="0" i="0" u="none" strike="noStrike" baseline="0" dirty="0">
                <a:latin typeface="Times New Roman" panose="02020603050405020304" pitchFamily="18" charset="0"/>
                <a:cs typeface="Times New Roman" panose="02020603050405020304" pitchFamily="18" charset="0"/>
              </a:rPr>
              <a:t>licked the kitten's face.</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 </a:t>
            </a:r>
            <a:r>
              <a:rPr lang="en-IN" sz="2000" b="0" i="1" u="none" strike="noStrike" baseline="0" dirty="0">
                <a:latin typeface="Times New Roman" panose="02020603050405020304" pitchFamily="18" charset="0"/>
                <a:cs typeface="Times New Roman" panose="02020603050405020304" pitchFamily="18" charset="0"/>
              </a:rPr>
              <a:t>It </a:t>
            </a:r>
            <a:r>
              <a:rPr lang="en-IN" sz="2000" b="0" i="0" u="none" strike="noStrike" baseline="0" dirty="0">
                <a:latin typeface="Times New Roman" panose="02020603050405020304" pitchFamily="18" charset="0"/>
                <a:cs typeface="Times New Roman" panose="02020603050405020304" pitchFamily="18" charset="0"/>
              </a:rPr>
              <a:t>is raining.</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c) </a:t>
            </a:r>
            <a:r>
              <a:rPr lang="en-IN" sz="2000" b="0" i="1" u="none" strike="noStrike" baseline="0" dirty="0">
                <a:latin typeface="Times New Roman" panose="02020603050405020304" pitchFamily="18" charset="0"/>
                <a:cs typeface="Times New Roman" panose="02020603050405020304" pitchFamily="18" charset="0"/>
              </a:rPr>
              <a:t>Gabby </a:t>
            </a:r>
            <a:r>
              <a:rPr lang="en-IN" sz="2000" b="0" i="0" u="none" strike="noStrike" baseline="0" dirty="0">
                <a:latin typeface="Times New Roman" panose="02020603050405020304" pitchFamily="18" charset="0"/>
                <a:cs typeface="Times New Roman" panose="02020603050405020304" pitchFamily="18" charset="0"/>
              </a:rPr>
              <a:t>feels fine.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d) </a:t>
            </a:r>
            <a:r>
              <a:rPr lang="en-US" sz="2000" b="0" i="1" u="none" strike="noStrike" baseline="0" dirty="0">
                <a:latin typeface="Times New Roman" panose="02020603050405020304" pitchFamily="18" charset="0"/>
                <a:cs typeface="Times New Roman" panose="02020603050405020304" pitchFamily="18" charset="0"/>
              </a:rPr>
              <a:t>The kitten </a:t>
            </a:r>
            <a:r>
              <a:rPr lang="en-US" sz="2000" b="0" i="0" u="none" strike="noStrike" baseline="0" dirty="0">
                <a:latin typeface="Times New Roman" panose="02020603050405020304" pitchFamily="18" charset="0"/>
                <a:cs typeface="Times New Roman" panose="02020603050405020304" pitchFamily="18" charset="0"/>
              </a:rPr>
              <a:t>was licked.</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e) </a:t>
            </a:r>
            <a:r>
              <a:rPr lang="en-US" sz="2000" b="0" i="1" u="none" strike="noStrike" baseline="0" dirty="0">
                <a:latin typeface="Times New Roman" panose="02020603050405020304" pitchFamily="18" charset="0"/>
                <a:cs typeface="Times New Roman" panose="02020603050405020304" pitchFamily="18" charset="0"/>
              </a:rPr>
              <a:t>That Bill's breath smells of onions </a:t>
            </a:r>
            <a:r>
              <a:rPr lang="en-US" sz="2000" b="0" i="0" u="none" strike="noStrike" baseline="0" dirty="0">
                <a:latin typeface="Times New Roman" panose="02020603050405020304" pitchFamily="18" charset="0"/>
                <a:cs typeface="Times New Roman" panose="02020603050405020304" pitchFamily="18" charset="0"/>
              </a:rPr>
              <a:t>bothers Erin.</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Notice that the definition of subject is not a semantic one.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is not necessarily the doer of the action.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(54c) for example, Fred is not deliberately feeling fine.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sentence (54d), the kitten is the one being licked, not the licker.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Different semantic types of noun phrases appear to be allowed to function as the subject.</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68</a:t>
            </a:fld>
            <a:endParaRPr lang="en-IN"/>
          </a:p>
        </p:txBody>
      </p:sp>
    </p:spTree>
    <p:extLst>
      <p:ext uri="{BB962C8B-B14F-4D97-AF65-F5344CB8AC3E}">
        <p14:creationId xmlns:p14="http://schemas.microsoft.com/office/powerpoint/2010/main" val="944696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is a straightforward structural </a:t>
            </a:r>
            <a:r>
              <a:rPr lang="en-IN" sz="2000" b="0" i="0" u="none" strike="noStrike" baseline="0" dirty="0">
                <a:latin typeface="Times New Roman" panose="02020603050405020304" pitchFamily="18" charset="0"/>
                <a:cs typeface="Times New Roman" panose="02020603050405020304" pitchFamily="18" charset="0"/>
              </a:rPr>
              <a:t>definition of the </a:t>
            </a:r>
            <a:r>
              <a:rPr lang="en-IN" sz="2000" b="0" i="1" u="none" strike="noStrike" baseline="0" dirty="0">
                <a:latin typeface="Times New Roman" panose="02020603050405020304" pitchFamily="18" charset="0"/>
                <a:cs typeface="Times New Roman" panose="02020603050405020304" pitchFamily="18" charset="0"/>
              </a:rPr>
              <a:t>subject: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55) </a:t>
            </a:r>
            <a:r>
              <a:rPr lang="en-US" sz="2000" b="0" i="1" u="none" strike="noStrike" baseline="0" dirty="0">
                <a:latin typeface="Times New Roman" panose="02020603050405020304" pitchFamily="18" charset="0"/>
                <a:cs typeface="Times New Roman" panose="02020603050405020304" pitchFamily="18" charset="0"/>
              </a:rPr>
              <a:t>Subject (preliminary): </a:t>
            </a:r>
            <a:r>
              <a:rPr lang="en-US" sz="2000" b="0" i="0" u="none" strike="noStrike" baseline="0" dirty="0">
                <a:latin typeface="Times New Roman" panose="02020603050405020304" pitchFamily="18" charset="0"/>
                <a:cs typeface="Times New Roman" panose="02020603050405020304" pitchFamily="18" charset="0"/>
              </a:rPr>
              <a:t>NP or CP daughter of TP</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Next, we have the </a:t>
            </a:r>
            <a:r>
              <a:rPr lang="en-US" sz="2000" b="0" i="1" u="none" strike="noStrike" baseline="0" dirty="0">
                <a:latin typeface="Times New Roman" panose="02020603050405020304" pitchFamily="18" charset="0"/>
              </a:rPr>
              <a:t>direct object </a:t>
            </a:r>
            <a:r>
              <a:rPr lang="en-US" sz="2000" b="0" i="0" u="none" strike="noStrike" baseline="0" dirty="0">
                <a:latin typeface="Times New Roman" panose="02020603050405020304" pitchFamily="18" charset="0"/>
              </a:rPr>
              <a:t>of the verb and the </a:t>
            </a:r>
            <a:r>
              <a:rPr lang="en-US" sz="2000" b="0" i="1" u="none" strike="noStrike" baseline="0" dirty="0">
                <a:latin typeface="Times New Roman" panose="02020603050405020304" pitchFamily="18" charset="0"/>
              </a:rPr>
              <a:t>object of a preposition. </a:t>
            </a:r>
            <a:r>
              <a:rPr lang="en-US" sz="2000" b="0" i="0" u="none" strike="noStrike" baseline="0" dirty="0">
                <a:latin typeface="Times New Roman" panose="02020603050405020304" pitchFamily="18" charset="0"/>
              </a:rPr>
              <a:t>Examples of these are seen in (56) and (57), respectively:</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56) </a:t>
            </a:r>
            <a:r>
              <a:rPr lang="en-IN" sz="2000" b="0" i="1" u="none" strike="noStrike" baseline="0" dirty="0">
                <a:latin typeface="Times New Roman" panose="02020603050405020304" pitchFamily="18" charset="0"/>
                <a:cs typeface="Times New Roman" panose="02020603050405020304" pitchFamily="18" charset="0"/>
              </a:rPr>
              <a:t>Direct object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 Susan kissed </a:t>
            </a:r>
            <a:r>
              <a:rPr lang="en-US" sz="2000" b="0" i="1" u="none" strike="noStrike" baseline="0" dirty="0">
                <a:latin typeface="Times New Roman" panose="02020603050405020304" pitchFamily="18" charset="0"/>
                <a:cs typeface="Times New Roman" panose="02020603050405020304" pitchFamily="18" charset="0"/>
              </a:rPr>
              <a:t>the clown's nose.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 Cedric danced </a:t>
            </a:r>
            <a:r>
              <a:rPr lang="en-US" sz="2000" b="0" i="1" u="none" strike="noStrike" baseline="0" dirty="0">
                <a:latin typeface="Times New Roman" panose="02020603050405020304" pitchFamily="18" charset="0"/>
                <a:cs typeface="Times New Roman" panose="02020603050405020304" pitchFamily="18" charset="0"/>
              </a:rPr>
              <a:t>a jolly jig.</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c) Dale said </a:t>
            </a:r>
            <a:r>
              <a:rPr lang="en-US" sz="2000" b="0" i="1" u="none" strike="noStrike" baseline="0" dirty="0">
                <a:latin typeface="Times New Roman" panose="02020603050405020304" pitchFamily="18" charset="0"/>
                <a:cs typeface="Times New Roman" panose="02020603050405020304" pitchFamily="18" charset="0"/>
              </a:rPr>
              <a:t>that the lawn was overgrown.</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57) </a:t>
            </a:r>
            <a:r>
              <a:rPr lang="en-US" sz="2000" b="0" i="1" u="none" strike="noStrike" baseline="0" dirty="0">
                <a:latin typeface="Times New Roman" panose="02020603050405020304" pitchFamily="18" charset="0"/>
                <a:cs typeface="Times New Roman" panose="02020603050405020304" pitchFamily="18" charset="0"/>
              </a:rPr>
              <a:t>Object of a preposition</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 Gilgamesh cut the steak with </a:t>
            </a:r>
            <a:r>
              <a:rPr lang="en-US" sz="2000" b="0" i="1" u="none" strike="noStrike" baseline="0" dirty="0">
                <a:latin typeface="Times New Roman" panose="02020603050405020304" pitchFamily="18" charset="0"/>
                <a:cs typeface="Times New Roman" panose="02020603050405020304" pitchFamily="18" charset="0"/>
              </a:rPr>
              <a:t>a knife.</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 We drove all the way to </a:t>
            </a:r>
            <a:r>
              <a:rPr lang="en-US" sz="2000" b="0" i="1" u="none" strike="noStrike" baseline="0" dirty="0">
                <a:latin typeface="Times New Roman" panose="02020603050405020304" pitchFamily="18" charset="0"/>
                <a:cs typeface="Times New Roman" panose="02020603050405020304" pitchFamily="18" charset="0"/>
              </a:rPr>
              <a:t>Buenos Aires.</a:t>
            </a:r>
          </a:p>
          <a:p>
            <a:pPr algn="l">
              <a:lnSpc>
                <a:spcPct val="100000"/>
              </a:lnSpc>
              <a:spcBef>
                <a:spcPts val="0"/>
              </a:spcBef>
            </a:pPr>
            <a:endParaRPr lang="en-US" sz="2000" i="1"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Preliminary definitions of these are given in (58) and (59); again, we will have reason to revise these later. </a:t>
            </a:r>
          </a:p>
          <a:p>
            <a:pPr algn="l"/>
            <a:r>
              <a:rPr lang="en-US" sz="2000" b="0" i="0" u="none" strike="noStrike" baseline="0" dirty="0">
                <a:latin typeface="Times New Roman" panose="02020603050405020304" pitchFamily="18" charset="0"/>
              </a:rPr>
              <a:t>        58) </a:t>
            </a:r>
            <a:r>
              <a:rPr lang="en-US" sz="2000" b="0" i="1" u="none" strike="noStrike" baseline="0" dirty="0">
                <a:latin typeface="Times New Roman" panose="02020603050405020304" pitchFamily="18" charset="0"/>
              </a:rPr>
              <a:t>(Direct) object (preliminary): </a:t>
            </a:r>
            <a:r>
              <a:rPr lang="en-US" sz="2000" b="0" i="0" u="none" strike="noStrike" baseline="0" dirty="0">
                <a:latin typeface="Times New Roman" panose="02020603050405020304" pitchFamily="18" charset="0"/>
              </a:rPr>
              <a:t>NP or CP daughter of a VP</a:t>
            </a:r>
          </a:p>
          <a:p>
            <a:pPr algn="l"/>
            <a:r>
              <a:rPr lang="en-US" sz="2000" b="0" i="0" u="none" strike="noStrike" baseline="0" dirty="0">
                <a:latin typeface="Times New Roman" panose="02020603050405020304" pitchFamily="18" charset="0"/>
              </a:rPr>
              <a:t>        59) </a:t>
            </a:r>
            <a:r>
              <a:rPr lang="en-US" sz="2000" b="0" i="1" u="none" strike="noStrike" baseline="0" dirty="0">
                <a:latin typeface="Times New Roman" panose="02020603050405020304" pitchFamily="18" charset="0"/>
              </a:rPr>
              <a:t>Object of preposition: </a:t>
            </a:r>
            <a:r>
              <a:rPr lang="en-US" sz="2000" b="0" i="0" u="none" strike="noStrike" baseline="0" dirty="0">
                <a:latin typeface="Times New Roman" panose="02020603050405020304" pitchFamily="18" charset="0"/>
              </a:rPr>
              <a:t>NP daughter of PP</a:t>
            </a: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69</a:t>
            </a:fld>
            <a:endParaRPr lang="en-IN"/>
          </a:p>
        </p:txBody>
      </p:sp>
    </p:spTree>
    <p:extLst>
      <p:ext uri="{BB962C8B-B14F-4D97-AF65-F5344CB8AC3E}">
        <p14:creationId xmlns:p14="http://schemas.microsoft.com/office/powerpoint/2010/main" val="243808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Nodes in a tree are labeled.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tree above, M, N, O, D, E, F, H, I, J are the </a:t>
            </a:r>
            <a:r>
              <a:rPr lang="en-US" sz="2000" b="1" i="1" u="none" strike="noStrike" baseline="0" dirty="0">
                <a:latin typeface="Times New Roman" panose="02020603050405020304" pitchFamily="18" charset="0"/>
                <a:cs typeface="Times New Roman" panose="02020603050405020304" pitchFamily="18" charset="0"/>
              </a:rPr>
              <a:t>labels </a:t>
            </a:r>
            <a:r>
              <a:rPr lang="en-US" sz="2000" b="0" i="0" u="none" strike="noStrike" baseline="0" dirty="0">
                <a:latin typeface="Times New Roman" panose="02020603050405020304" pitchFamily="18" charset="0"/>
                <a:cs typeface="Times New Roman" panose="02020603050405020304" pitchFamily="18" charset="0"/>
              </a:rPr>
              <a:t>for the nodes that make up the tree. This is very abstract of course.</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last module, we looked at the various parts of speech (N, V, A, P, etc.) and the phrasal categories associated with them (NP, VP, AP, PP, etc.).</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are the labels in a real syntactic tree.</a:t>
            </a:r>
          </a:p>
          <a:p>
            <a:pPr algn="l"/>
            <a:r>
              <a:rPr lang="en-US" sz="2000" b="0" i="0" u="none" strike="noStrike" baseline="0" dirty="0">
                <a:latin typeface="Times New Roman" panose="02020603050405020304" pitchFamily="18" charset="0"/>
                <a:cs typeface="Times New Roman" panose="02020603050405020304" pitchFamily="18" charset="0"/>
              </a:rPr>
              <a:t>     6) </a:t>
            </a:r>
            <a:r>
              <a:rPr lang="en-US" sz="2000" b="1" i="1" u="none" strike="noStrike" baseline="0" dirty="0">
                <a:latin typeface="Times New Roman" panose="02020603050405020304" pitchFamily="18" charset="0"/>
                <a:cs typeface="Times New Roman" panose="02020603050405020304" pitchFamily="18" charset="0"/>
              </a:rPr>
              <a:t>Label</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name given to a node.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700598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To see these definitions at work, consider the following tree.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NP </a:t>
            </a:r>
            <a:r>
              <a:rPr lang="en-US" sz="2000" b="0" i="1" u="none" strike="noStrike" baseline="0" dirty="0">
                <a:latin typeface="Times New Roman" panose="02020603050405020304" pitchFamily="18" charset="0"/>
                <a:cs typeface="Times New Roman" panose="02020603050405020304" pitchFamily="18" charset="0"/>
              </a:rPr>
              <a:t>Paula </a:t>
            </a:r>
            <a:r>
              <a:rPr lang="en-US" sz="2000" b="0" i="0" u="none" strike="noStrike" baseline="0" dirty="0">
                <a:latin typeface="Times New Roman" panose="02020603050405020304" pitchFamily="18" charset="0"/>
                <a:cs typeface="Times New Roman" panose="02020603050405020304" pitchFamily="18" charset="0"/>
              </a:rPr>
              <a:t>is the daughter of TP and is thus the subject.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NP </a:t>
            </a:r>
            <a:r>
              <a:rPr lang="en-US" sz="2000" b="0" i="1" u="none" strike="noStrike" baseline="0" dirty="0">
                <a:latin typeface="Times New Roman" panose="02020603050405020304" pitchFamily="18" charset="0"/>
                <a:cs typeface="Times New Roman" panose="02020603050405020304" pitchFamily="18" charset="0"/>
              </a:rPr>
              <a:t>Les </a:t>
            </a:r>
            <a:r>
              <a:rPr lang="en-US" sz="2000" b="0" i="0" u="none" strike="noStrike" baseline="0" dirty="0">
                <a:latin typeface="Times New Roman" panose="02020603050405020304" pitchFamily="18" charset="0"/>
                <a:cs typeface="Times New Roman" panose="02020603050405020304" pitchFamily="18" charset="0"/>
              </a:rPr>
              <a:t>is a daughter of the VP headed by the transitive verb </a:t>
            </a:r>
            <a:r>
              <a:rPr lang="en-US" sz="2000" b="0" i="1" u="none" strike="noStrike" baseline="0" dirty="0">
                <a:latin typeface="Times New Roman" panose="02020603050405020304" pitchFamily="18" charset="0"/>
                <a:cs typeface="Times New Roman" panose="02020603050405020304" pitchFamily="18" charset="0"/>
              </a:rPr>
              <a:t>kissed, </a:t>
            </a:r>
            <a:r>
              <a:rPr lang="en-US" sz="2000" b="0" u="none" strike="noStrike" baseline="0" dirty="0">
                <a:latin typeface="Times New Roman" panose="02020603050405020304" pitchFamily="18" charset="0"/>
                <a:cs typeface="Times New Roman" panose="02020603050405020304" pitchFamily="18" charset="0"/>
              </a:rPr>
              <a:t>so</a:t>
            </a:r>
            <a:r>
              <a:rPr lang="en-US" sz="2000" b="0" i="1" u="none" strike="noStrike" baseline="0" dirty="0">
                <a:latin typeface="Times New Roman" panose="02020603050405020304" pitchFamily="18" charset="0"/>
                <a:cs typeface="Times New Roman" panose="02020603050405020304" pitchFamily="18" charset="0"/>
              </a:rPr>
              <a:t> Les </a:t>
            </a:r>
            <a:r>
              <a:rPr lang="en-US" sz="2000" b="0" i="0" u="none" strike="noStrike" baseline="0" dirty="0">
                <a:latin typeface="Times New Roman" panose="02020603050405020304" pitchFamily="18" charset="0"/>
                <a:cs typeface="Times New Roman" panose="02020603050405020304" pitchFamily="18" charset="0"/>
              </a:rPr>
              <a:t>is the direct object.</a:t>
            </a:r>
          </a:p>
          <a:p>
            <a:pPr marL="342900" indent="-342900" algn="l">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Tuesday </a:t>
            </a:r>
            <a:r>
              <a:rPr lang="en-US" sz="2000" b="0" i="0" u="none" strike="noStrike" baseline="0" dirty="0">
                <a:latin typeface="Times New Roman" panose="02020603050405020304" pitchFamily="18" charset="0"/>
                <a:cs typeface="Times New Roman" panose="02020603050405020304" pitchFamily="18" charset="0"/>
              </a:rPr>
              <a:t>is the NP daughter of a PP, thus the object </a:t>
            </a:r>
            <a:r>
              <a:rPr lang="en-IN" sz="2000" b="0" i="0" u="none" strike="noStrike" baseline="0" dirty="0">
                <a:latin typeface="Times New Roman" panose="02020603050405020304" pitchFamily="18" charset="0"/>
                <a:cs typeface="Times New Roman" panose="02020603050405020304" pitchFamily="18" charset="0"/>
              </a:rPr>
              <a:t>of a preposition.</a:t>
            </a:r>
          </a:p>
          <a:p>
            <a:pPr algn="l"/>
            <a:r>
              <a:rPr lang="en-IN" sz="2000" dirty="0">
                <a:latin typeface="Times New Roman" panose="02020603050405020304" pitchFamily="18" charset="0"/>
                <a:cs typeface="Times New Roman" panose="02020603050405020304" pitchFamily="18" charset="0"/>
              </a:rPr>
              <a:t>      60)</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70</a:t>
            </a:fld>
            <a:endParaRPr lang="en-IN"/>
          </a:p>
        </p:txBody>
      </p:sp>
      <p:pic>
        <p:nvPicPr>
          <p:cNvPr id="4" name="Picture 3">
            <a:extLst>
              <a:ext uri="{FF2B5EF4-FFF2-40B4-BE49-F238E27FC236}">
                <a16:creationId xmlns:a16="http://schemas.microsoft.com/office/drawing/2014/main" id="{8B8D423D-232E-DDDC-C5F1-BD8AD78C6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700" y="2333190"/>
            <a:ext cx="6760545" cy="2979223"/>
          </a:xfrm>
          <a:prstGeom prst="rect">
            <a:avLst/>
          </a:prstGeom>
        </p:spPr>
      </p:pic>
    </p:spTree>
    <p:extLst>
      <p:ext uri="{BB962C8B-B14F-4D97-AF65-F5344CB8AC3E}">
        <p14:creationId xmlns:p14="http://schemas.microsoft.com/office/powerpoint/2010/main" val="3727167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addition to direct objects, when you have a ditransitive verb like </a:t>
            </a:r>
            <a:r>
              <a:rPr lang="en-US" sz="2000" b="0" i="1" u="none" strike="noStrike" baseline="0" dirty="0">
                <a:latin typeface="Times New Roman" panose="02020603050405020304" pitchFamily="18" charset="0"/>
                <a:cs typeface="Times New Roman" panose="02020603050405020304" pitchFamily="18" charset="0"/>
              </a:rPr>
              <a:t>give </a:t>
            </a:r>
            <a:r>
              <a:rPr lang="en-US" sz="2000" b="0" i="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put </a:t>
            </a:r>
            <a:r>
              <a:rPr lang="en-US" sz="2000" b="0" i="0" u="none" strike="noStrike" baseline="0" dirty="0">
                <a:latin typeface="Times New Roman" panose="02020603050405020304" pitchFamily="18" charset="0"/>
                <a:cs typeface="Times New Roman" panose="02020603050405020304" pitchFamily="18" charset="0"/>
              </a:rPr>
              <a:t>you also have an indirect object. The </a:t>
            </a:r>
            <a:r>
              <a:rPr lang="en-US" sz="2000" b="0" i="1" u="none" strike="noStrike" baseline="0" dirty="0">
                <a:latin typeface="Times New Roman" panose="02020603050405020304" pitchFamily="18" charset="0"/>
                <a:cs typeface="Times New Roman" panose="02020603050405020304" pitchFamily="18" charset="0"/>
              </a:rPr>
              <a:t>indirect object </a:t>
            </a:r>
            <a:r>
              <a:rPr lang="en-US" sz="2000" b="0" i="0" u="none" strike="noStrike" baseline="0" dirty="0">
                <a:latin typeface="Times New Roman" panose="02020603050405020304" pitchFamily="18" charset="0"/>
                <a:cs typeface="Times New Roman" panose="02020603050405020304" pitchFamily="18" charset="0"/>
              </a:rPr>
              <a:t>in English shows up in two places. It can be the PP that follows the direct object:</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61)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71</a:t>
            </a:fld>
            <a:endParaRPr lang="en-IN"/>
          </a:p>
        </p:txBody>
      </p:sp>
      <p:pic>
        <p:nvPicPr>
          <p:cNvPr id="4" name="Picture 3">
            <a:extLst>
              <a:ext uri="{FF2B5EF4-FFF2-40B4-BE49-F238E27FC236}">
                <a16:creationId xmlns:a16="http://schemas.microsoft.com/office/drawing/2014/main" id="{A5655747-BE2C-CDCE-44A9-1EEB13F2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15" y="1456766"/>
            <a:ext cx="4739469" cy="3028636"/>
          </a:xfrm>
          <a:prstGeom prst="rect">
            <a:avLst/>
          </a:prstGeom>
        </p:spPr>
      </p:pic>
    </p:spTree>
    <p:extLst>
      <p:ext uri="{BB962C8B-B14F-4D97-AF65-F5344CB8AC3E}">
        <p14:creationId xmlns:p14="http://schemas.microsoft.com/office/powerpoint/2010/main" val="3972423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can also be the </a:t>
            </a:r>
            <a:r>
              <a:rPr lang="en-US" sz="2000" b="0" i="1" u="none" strike="noStrike" baseline="0" dirty="0">
                <a:latin typeface="Times New Roman" panose="02020603050405020304" pitchFamily="18" charset="0"/>
                <a:cs typeface="Times New Roman" panose="02020603050405020304" pitchFamily="18" charset="0"/>
              </a:rPr>
              <a:t>first </a:t>
            </a:r>
            <a:r>
              <a:rPr lang="en-US" sz="2000" b="0" i="0" u="none" strike="noStrike" baseline="0" dirty="0">
                <a:latin typeface="Times New Roman" panose="02020603050405020304" pitchFamily="18" charset="0"/>
                <a:cs typeface="Times New Roman" panose="02020603050405020304" pitchFamily="18" charset="0"/>
              </a:rPr>
              <a:t>NP after the verb when the verb takes two NPs:</a:t>
            </a:r>
          </a:p>
          <a:p>
            <a:pPr algn="l">
              <a:lnSpc>
                <a:spcPct val="100000"/>
              </a:lnSpc>
              <a:spcBef>
                <a:spcPts val="0"/>
              </a:spcBef>
            </a:pPr>
            <a:r>
              <a:rPr lang="en-US" dirty="0">
                <a:latin typeface="Times New Roman" panose="02020603050405020304" pitchFamily="18" charset="0"/>
                <a:cs typeface="Times New Roman" panose="02020603050405020304" pitchFamily="18" charset="0"/>
              </a:rPr>
              <a:t>     62)</a:t>
            </a: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Notice that the direct object is the second of the two NPs, roughly the reverse of the tree in (61).</a:t>
            </a: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72</a:t>
            </a:fld>
            <a:endParaRPr lang="en-IN"/>
          </a:p>
        </p:txBody>
      </p:sp>
      <p:pic>
        <p:nvPicPr>
          <p:cNvPr id="4" name="Picture 3">
            <a:extLst>
              <a:ext uri="{FF2B5EF4-FFF2-40B4-BE49-F238E27FC236}">
                <a16:creationId xmlns:a16="http://schemas.microsoft.com/office/drawing/2014/main" id="{D57AA33D-4961-3200-845C-D7CBF2D54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17" y="1016485"/>
            <a:ext cx="4553527" cy="2412515"/>
          </a:xfrm>
          <a:prstGeom prst="rect">
            <a:avLst/>
          </a:prstGeom>
        </p:spPr>
      </p:pic>
    </p:spTree>
    <p:extLst>
      <p:ext uri="{BB962C8B-B14F-4D97-AF65-F5344CB8AC3E}">
        <p14:creationId xmlns:p14="http://schemas.microsoft.com/office/powerpoint/2010/main" val="1792704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means complicating our definitions somewhat:</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63) </a:t>
            </a:r>
            <a:r>
              <a:rPr lang="en-IN" sz="2000" b="0" i="1" u="none" strike="noStrike" baseline="0" dirty="0">
                <a:latin typeface="Times New Roman" panose="02020603050405020304" pitchFamily="18" charset="0"/>
                <a:cs typeface="Times New Roman" panose="02020603050405020304" pitchFamily="18" charset="0"/>
              </a:rPr>
              <a:t>Direct Object (second pass):</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 The NP or CP daughter of VP (V[</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_</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v[</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_</a:t>
            </a:r>
            <a:r>
              <a:rPr lang="en-US" sz="2000" b="0" i="0" u="none" strike="noStrike" baseline="-25000" dirty="0">
                <a:latin typeface="Times New Roman" panose="02020603050405020304" pitchFamily="18" charset="0"/>
                <a:cs typeface="Times New Roman" panose="02020603050405020304" pitchFamily="18" charset="0"/>
              </a:rPr>
              <a:t>CP</a:t>
            </a:r>
            <a:r>
              <a:rPr lang="en-US" sz="2000" b="0" i="0" u="none" strike="noStrike" baseline="0" dirty="0">
                <a:latin typeface="Times New Roman" panose="02020603050405020304" pitchFamily="18" charset="0"/>
                <a:cs typeface="Times New Roman" panose="02020603050405020304" pitchFamily="18" charset="0"/>
              </a:rPr>
              <a:t>] and v[</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_</a:t>
            </a:r>
            <a:r>
              <a:rPr lang="en-US" sz="2000" b="0" i="0" u="none" strike="noStrike" baseline="-25000" dirty="0">
                <a:latin typeface="Times New Roman" panose="02020603050405020304" pitchFamily="18" charset="0"/>
                <a:cs typeface="Times New Roman" panose="02020603050405020304" pitchFamily="18" charset="0"/>
              </a:rPr>
              <a:t>NP PP]</a:t>
            </a:r>
            <a:r>
              <a:rPr lang="en-US" sz="2000" b="0" i="0" u="none" strike="noStrike" baseline="0" dirty="0">
                <a:latin typeface="Times New Roman" panose="02020603050405020304" pitchFamily="18" charset="0"/>
                <a:cs typeface="Times New Roman" panose="02020603050405020304" pitchFamily="18" charset="0"/>
              </a:rPr>
              <a: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 The NP or CP daughter of VP that is preceded by an NP daughter of VP (V</a:t>
            </a:r>
            <a:r>
              <a:rPr lang="en-US" sz="2000" baseline="-25000" dirty="0">
                <a:latin typeface="Times New Roman" panose="02020603050405020304" pitchFamily="18" charset="0"/>
                <a:cs typeface="Times New Roman" panose="02020603050405020304" pitchFamily="18" charset="0"/>
              </a:rPr>
              <a:t>[</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_</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25000" dirty="0">
                <a:latin typeface="Times New Roman" panose="02020603050405020304" pitchFamily="18" charset="0"/>
                <a:cs typeface="Times New Roman" panose="02020603050405020304" pitchFamily="18" charset="0"/>
              </a:rPr>
              <a:t>NP {NP/CP}]).</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64) </a:t>
            </a:r>
            <a:r>
              <a:rPr lang="en-IN" sz="2000" b="0" i="1" u="none" strike="noStrike" baseline="0" dirty="0">
                <a:latin typeface="Times New Roman" panose="02020603050405020304" pitchFamily="18" charset="0"/>
                <a:cs typeface="Times New Roman" panose="02020603050405020304" pitchFamily="18" charset="0"/>
              </a:rPr>
              <a:t>Indirect Object (preliminary):</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 The PP daughter of VP immediately preceded by an NP daughter of VP. (V</a:t>
            </a:r>
            <a:r>
              <a:rPr lang="en-US" sz="2000" baseline="-25000" dirty="0">
                <a:latin typeface="Times New Roman" panose="02020603050405020304" pitchFamily="18" charset="0"/>
                <a:cs typeface="Times New Roman" panose="02020603050405020304" pitchFamily="18" charset="0"/>
              </a:rPr>
              <a:t>[</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_</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25000" dirty="0">
                <a:latin typeface="Times New Roman" panose="02020603050405020304" pitchFamily="18" charset="0"/>
                <a:cs typeface="Times New Roman" panose="02020603050405020304" pitchFamily="18" charset="0"/>
              </a:rPr>
              <a:t>NP PP]</a:t>
            </a:r>
            <a:r>
              <a:rPr lang="en-IN" sz="2000" b="0" i="0" u="none" strike="noStrike" baseline="0" dirty="0">
                <a:latin typeface="Times New Roman" panose="02020603050405020304" pitchFamily="18" charset="0"/>
                <a:cs typeface="Times New Roman" panose="02020603050405020304" pitchFamily="18" charset="0"/>
              </a:rPr>
              <a:t>)</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 The NP daughter of VP immediately preceded by V (i.e., the first NP daughter</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of VP). (V</a:t>
            </a:r>
            <a:r>
              <a:rPr lang="en-US" sz="2000" baseline="-25000" dirty="0">
                <a:latin typeface="Times New Roman" panose="02020603050405020304" pitchFamily="18" charset="0"/>
                <a:cs typeface="Times New Roman" panose="02020603050405020304" pitchFamily="18" charset="0"/>
              </a:rPr>
              <a:t>[</a:t>
            </a:r>
            <a:r>
              <a:rPr lang="pl-PL" sz="2000" b="0" i="0" u="none" strike="noStrike" baseline="-25000" dirty="0">
                <a:latin typeface="Times New Roman" panose="02020603050405020304" pitchFamily="18" charset="0"/>
                <a:cs typeface="Times New Roman" panose="02020603050405020304" pitchFamily="18" charset="0"/>
              </a:rPr>
              <a:t>NP </a:t>
            </a:r>
            <a:r>
              <a:rPr lang="pl-PL" sz="2000" b="0" i="0" u="none" strike="noStrike" baseline="0" dirty="0">
                <a:latin typeface="Times New Roman" panose="02020603050405020304" pitchFamily="18" charset="0"/>
                <a:cs typeface="Times New Roman" panose="02020603050405020304" pitchFamily="18" charset="0"/>
              </a:rPr>
              <a:t>_</a:t>
            </a:r>
            <a:r>
              <a:rPr lang="pl-PL"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25000" dirty="0">
                <a:latin typeface="Times New Roman" panose="02020603050405020304" pitchFamily="18" charset="0"/>
                <a:cs typeface="Times New Roman" panose="02020603050405020304" pitchFamily="18" charset="0"/>
              </a:rPr>
              <a:t> {</a:t>
            </a:r>
            <a:r>
              <a:rPr lang="pl-PL" sz="2000" b="0" i="0" u="none" strike="noStrike" baseline="-25000" dirty="0">
                <a:latin typeface="Times New Roman" panose="02020603050405020304" pitchFamily="18" charset="0"/>
                <a:cs typeface="Times New Roman" panose="02020603050405020304" pitchFamily="18" charset="0"/>
              </a:rPr>
              <a:t>NP/CP</a:t>
            </a:r>
            <a:r>
              <a:rPr lang="en-US" sz="2000" b="0" i="0" u="none" strike="noStrike" baseline="-25000" dirty="0">
                <a:latin typeface="Times New Roman" panose="02020603050405020304" pitchFamily="18" charset="0"/>
                <a:cs typeface="Times New Roman" panose="02020603050405020304" pitchFamily="18" charset="0"/>
              </a:rPr>
              <a:t>}]</a:t>
            </a:r>
            <a:r>
              <a:rPr lang="pl-PL" sz="2000"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73</a:t>
            </a:fld>
            <a:endParaRPr lang="en-IN"/>
          </a:p>
        </p:txBody>
      </p:sp>
    </p:spTree>
    <p:extLst>
      <p:ext uri="{BB962C8B-B14F-4D97-AF65-F5344CB8AC3E}">
        <p14:creationId xmlns:p14="http://schemas.microsoft.com/office/powerpoint/2010/main" val="23922081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addition to subjects, objects, and indirect objects, you may also occasionally see reference made to </a:t>
            </a:r>
            <a:r>
              <a:rPr lang="en-US" sz="2000" b="0" i="1" u="none" strike="noStrike" baseline="0" dirty="0">
                <a:latin typeface="Times New Roman" panose="02020603050405020304" pitchFamily="18" charset="0"/>
                <a:cs typeface="Times New Roman" panose="02020603050405020304" pitchFamily="18" charset="0"/>
              </a:rPr>
              <a:t>obliques.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English, obliques are almost always marked with a preposition.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PPs in the following sentence are obliques:</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65) Alvina tagged Moises [</a:t>
            </a:r>
            <a:r>
              <a:rPr lang="en-US" sz="2000" baseline="-25000" dirty="0">
                <a:latin typeface="Times New Roman" panose="02020603050405020304" pitchFamily="18" charset="0"/>
                <a:cs typeface="Times New Roman" panose="02020603050405020304" pitchFamily="18" charset="0"/>
              </a:rPr>
              <a:t>P</a:t>
            </a:r>
            <a:r>
              <a:rPr lang="en-US" sz="2000" b="0" i="0" u="none" strike="noStrike" baseline="-25000" dirty="0">
                <a:latin typeface="Times New Roman" panose="02020603050405020304" pitchFamily="18" charset="0"/>
                <a:cs typeface="Times New Roman" panose="02020603050405020304" pitchFamily="18" charset="0"/>
              </a:rPr>
              <a:t>P</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with a regulation baseball</a:t>
            </a:r>
            <a:r>
              <a:rPr lang="en-US" sz="2000" b="0" u="none" strike="noStrike" baseline="0" dirty="0">
                <a:latin typeface="Times New Roman" panose="02020603050405020304" pitchFamily="18" charset="0"/>
                <a:cs typeface="Times New Roman" panose="02020603050405020304" pitchFamily="18" charset="0"/>
              </a:rPr>
              <a:t>] [</a:t>
            </a:r>
            <a:r>
              <a:rPr lang="en-US" sz="2000" b="0" u="none" strike="noStrike" baseline="-25000" dirty="0">
                <a:latin typeface="Times New Roman" panose="02020603050405020304" pitchFamily="18" charset="0"/>
                <a:cs typeface="Times New Roman" panose="02020603050405020304" pitchFamily="18" charset="0"/>
              </a:rPr>
              <a:t>pp</a:t>
            </a:r>
            <a:r>
              <a:rPr lang="en-US" sz="2000" b="0" i="1" u="none" strike="noStrike" baseline="0" dirty="0">
                <a:latin typeface="Times New Roman" panose="02020603050405020304" pitchFamily="18" charset="0"/>
                <a:cs typeface="Times New Roman" panose="02020603050405020304" pitchFamily="18" charset="0"/>
              </a:rPr>
              <a:t> on Tuesday</a:t>
            </a:r>
            <a:r>
              <a:rPr lang="en-US" sz="2000" b="0" u="none" strike="noStrike" baseline="0" dirty="0">
                <a:latin typeface="Times New Roman" panose="02020603050405020304" pitchFamily="18" charset="0"/>
                <a:cs typeface="Times New Roman" panose="02020603050405020304" pitchFamily="18" charset="0"/>
              </a:rPr>
              <a:t>]</a:t>
            </a:r>
            <a:r>
              <a:rPr lang="en-US" sz="2000" b="0" i="1" u="none" strike="noStrike" baseline="0" dirty="0">
                <a:latin typeface="Times New Roman" panose="02020603050405020304" pitchFamily="18" charset="0"/>
                <a:cs typeface="Times New Roman" panose="02020603050405020304" pitchFamily="18" charset="0"/>
              </a:rPr>
              <a:t>.</a:t>
            </a:r>
          </a:p>
          <a:p>
            <a:pPr algn="l">
              <a:lnSpc>
                <a:spcPct val="100000"/>
              </a:lnSpc>
              <a:spcBef>
                <a:spcPts val="0"/>
              </a:spcBef>
            </a:pPr>
            <a:endParaRPr lang="en-US" sz="2000"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74</a:t>
            </a:fld>
            <a:endParaRPr lang="en-IN"/>
          </a:p>
        </p:txBody>
      </p:sp>
    </p:spTree>
    <p:extLst>
      <p:ext uri="{BB962C8B-B14F-4D97-AF65-F5344CB8AC3E}">
        <p14:creationId xmlns:p14="http://schemas.microsoft.com/office/powerpoint/2010/main" val="24687361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Notice that obliques can structurally show up in the same position as indirect objects (compare (66a) to (66b)).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difference between the two is in whether the PP is part of the argument structure of the verb or not.</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the verb is of type V</a:t>
            </a:r>
            <a:r>
              <a:rPr lang="en-US" sz="2000" b="0" i="0" u="none" strike="noStrike" baseline="-25000" dirty="0">
                <a:latin typeface="Times New Roman" panose="02020603050405020304" pitchFamily="18" charset="0"/>
                <a:cs typeface="Times New Roman" panose="02020603050405020304" pitchFamily="18" charset="0"/>
              </a:rPr>
              <a:t>[NP_NP PP]</a:t>
            </a:r>
            <a:r>
              <a:rPr lang="en-US" sz="2000" b="0" i="0" u="none" strike="noStrike" baseline="0" dirty="0">
                <a:latin typeface="Times New Roman" panose="02020603050405020304" pitchFamily="18" charset="0"/>
                <a:cs typeface="Times New Roman" panose="02020603050405020304" pitchFamily="18" charset="0"/>
              </a:rPr>
              <a:t> like </a:t>
            </a:r>
            <a:r>
              <a:rPr lang="en-US" sz="2000" b="0" i="1" u="none" strike="noStrike" baseline="0" dirty="0">
                <a:latin typeface="Times New Roman" panose="02020603050405020304" pitchFamily="18" charset="0"/>
                <a:cs typeface="Times New Roman" panose="02020603050405020304" pitchFamily="18" charset="0"/>
              </a:rPr>
              <a:t>give, </a:t>
            </a:r>
            <a:r>
              <a:rPr lang="en-US" sz="2000" b="0" i="0" u="none" strike="noStrike" baseline="0" dirty="0">
                <a:latin typeface="Times New Roman" panose="02020603050405020304" pitchFamily="18" charset="0"/>
                <a:cs typeface="Times New Roman" panose="02020603050405020304" pitchFamily="18" charset="0"/>
              </a:rPr>
              <a:t>then the PP is an indirect object, but if the verb is of type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V</a:t>
            </a:r>
            <a:r>
              <a:rPr lang="en-US" sz="2000" b="0" i="0" u="none" strike="noStrike" baseline="-25000" dirty="0">
                <a:latin typeface="Times New Roman" panose="02020603050405020304" pitchFamily="18" charset="0"/>
                <a:cs typeface="Times New Roman" panose="02020603050405020304" pitchFamily="18" charset="0"/>
              </a:rPr>
              <a:t>[NP_NP]</a:t>
            </a:r>
            <a:r>
              <a:rPr lang="en-US" sz="2000" b="0" i="0" u="none" strike="noStrike" baseline="0" dirty="0">
                <a:latin typeface="Times New Roman" panose="02020603050405020304" pitchFamily="18" charset="0"/>
                <a:cs typeface="Times New Roman" panose="02020603050405020304" pitchFamily="18" charset="0"/>
              </a:rPr>
              <a:t> (where the PP isn't specified by the feature), like </a:t>
            </a:r>
            <a:r>
              <a:rPr lang="en-US" sz="2000" b="0" i="1" u="none" strike="noStrike" baseline="0" dirty="0">
                <a:latin typeface="Times New Roman" panose="02020603050405020304" pitchFamily="18" charset="0"/>
                <a:cs typeface="Times New Roman" panose="02020603050405020304" pitchFamily="18" charset="0"/>
              </a:rPr>
              <a:t>eat, </a:t>
            </a:r>
            <a:r>
              <a:rPr lang="en-US" sz="2000" b="0" i="0" u="none" strike="noStrike" baseline="0" dirty="0">
                <a:latin typeface="Times New Roman" panose="02020603050405020304" pitchFamily="18" charset="0"/>
                <a:cs typeface="Times New Roman" panose="02020603050405020304" pitchFamily="18" charset="0"/>
              </a:rPr>
              <a:t>then the PP is an oblique.</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66a)                                                                             66b)</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75</a:t>
            </a:fld>
            <a:endParaRPr lang="en-IN"/>
          </a:p>
        </p:txBody>
      </p:sp>
      <p:pic>
        <p:nvPicPr>
          <p:cNvPr id="4" name="Picture 3">
            <a:extLst>
              <a:ext uri="{FF2B5EF4-FFF2-40B4-BE49-F238E27FC236}">
                <a16:creationId xmlns:a16="http://schemas.microsoft.com/office/drawing/2014/main" id="{4D679BE2-A5BE-EE50-4CC7-A6A74981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922" y="2994001"/>
            <a:ext cx="3970276" cy="2504429"/>
          </a:xfrm>
          <a:prstGeom prst="rect">
            <a:avLst/>
          </a:prstGeom>
        </p:spPr>
      </p:pic>
      <p:pic>
        <p:nvPicPr>
          <p:cNvPr id="7" name="Picture 6">
            <a:extLst>
              <a:ext uri="{FF2B5EF4-FFF2-40B4-BE49-F238E27FC236}">
                <a16:creationId xmlns:a16="http://schemas.microsoft.com/office/drawing/2014/main" id="{B83B9BEB-D30B-DD4A-D648-088AF645D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948" y="2949980"/>
            <a:ext cx="3686916" cy="2592470"/>
          </a:xfrm>
          <a:prstGeom prst="rect">
            <a:avLst/>
          </a:prstGeom>
        </p:spPr>
      </p:pic>
    </p:spTree>
    <p:extLst>
      <p:ext uri="{BB962C8B-B14F-4D97-AF65-F5344CB8AC3E}">
        <p14:creationId xmlns:p14="http://schemas.microsoft.com/office/powerpoint/2010/main" val="20018036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dirty="0">
                <a:latin typeface="Times New Roman" panose="02020603050405020304" pitchFamily="18" charset="0"/>
                <a:cs typeface="Times New Roman" panose="02020603050405020304" pitchFamily="18" charset="0"/>
              </a:rPr>
              <a:t>Reference</a:t>
            </a:r>
          </a:p>
          <a:p>
            <a:pPr algn="l">
              <a:lnSpc>
                <a:spcPct val="100000"/>
              </a:lnSpc>
              <a:spcBef>
                <a:spcPts val="0"/>
              </a:spcBef>
            </a:pPr>
            <a:endParaRPr lang="en-US" sz="200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a:latin typeface="Times New Roman" panose="02020603050405020304" pitchFamily="18" charset="0"/>
                <a:cs typeface="Times New Roman" panose="02020603050405020304" pitchFamily="18" charset="0"/>
              </a:rPr>
              <a:t>Carnie</a:t>
            </a:r>
            <a:r>
              <a:rPr lang="en-US" sz="2000" dirty="0">
                <a:latin typeface="Times New Roman" panose="02020603050405020304" pitchFamily="18" charset="0"/>
                <a:cs typeface="Times New Roman" panose="02020603050405020304" pitchFamily="18" charset="0"/>
              </a:rPr>
              <a:t>, A. (2021). </a:t>
            </a:r>
            <a:r>
              <a:rPr lang="en-US" sz="2000" i="1" dirty="0">
                <a:latin typeface="Times New Roman" panose="02020603050405020304" pitchFamily="18" charset="0"/>
                <a:cs typeface="Times New Roman" panose="02020603050405020304" pitchFamily="18" charset="0"/>
              </a:rPr>
              <a:t>Syntax: A Generative Introduction </a:t>
            </a:r>
            <a:r>
              <a:rPr lang="en-US" sz="2000" dirty="0">
                <a:latin typeface="Times New Roman" panose="02020603050405020304" pitchFamily="18" charset="0"/>
                <a:cs typeface="Times New Roman" panose="02020603050405020304" pitchFamily="18" charset="0"/>
              </a:rPr>
              <a:t>(Fourth Edition). Wiley Blackwell. </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76</a:t>
            </a:fld>
            <a:endParaRPr lang="en-IN"/>
          </a:p>
        </p:txBody>
      </p:sp>
    </p:spTree>
    <p:extLst>
      <p:ext uri="{BB962C8B-B14F-4D97-AF65-F5344CB8AC3E}">
        <p14:creationId xmlns:p14="http://schemas.microsoft.com/office/powerpoint/2010/main" val="168808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here</a:t>
            </a: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600"/>
              </a:spcBef>
            </a:pPr>
            <a:r>
              <a:rPr lang="en-IN" sz="2000" dirty="0">
                <a:latin typeface="Times New Roman" panose="02020603050405020304" pitchFamily="18" charset="0"/>
                <a:cs typeface="Times New Roman" panose="02020603050405020304" pitchFamily="18" charset="0"/>
              </a:rPr>
              <a:t>                                                                  A</a:t>
            </a:r>
          </a:p>
          <a:p>
            <a:pPr algn="l">
              <a:lnSpc>
                <a:spcPct val="100000"/>
              </a:lnSpc>
              <a:spcBef>
                <a:spcPts val="60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600"/>
              </a:spcBef>
            </a:pPr>
            <a:r>
              <a:rPr lang="en-IN" sz="2000" dirty="0">
                <a:latin typeface="Times New Roman" panose="02020603050405020304" pitchFamily="18" charset="0"/>
                <a:cs typeface="Times New Roman" panose="02020603050405020304" pitchFamily="18" charset="0"/>
              </a:rPr>
              <a:t>                                                   B                          C</a:t>
            </a:r>
          </a:p>
          <a:p>
            <a:pPr algn="l">
              <a:lnSpc>
                <a:spcPct val="100000"/>
              </a:lnSpc>
              <a:spcBef>
                <a:spcPts val="600"/>
              </a:spcBef>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600"/>
              </a:spcBef>
            </a:pPr>
            <a:r>
              <a:rPr lang="en-IN" sz="2000" dirty="0">
                <a:latin typeface="Times New Roman" panose="02020603050405020304" pitchFamily="18" charset="0"/>
                <a:cs typeface="Times New Roman" panose="02020603050405020304" pitchFamily="18" charset="0"/>
              </a:rPr>
              <a:t>                                          D      E      F            G         H</a:t>
            </a:r>
          </a:p>
          <a:p>
            <a:pPr algn="l">
              <a:lnSpc>
                <a:spcPct val="100000"/>
              </a:lnSpc>
              <a:spcBef>
                <a:spcPts val="600"/>
              </a:spcBef>
            </a:pPr>
            <a:r>
              <a:rPr lang="en-IN" sz="2000" dirty="0">
                <a:latin typeface="Times New Roman" panose="02020603050405020304" pitchFamily="18" charset="0"/>
                <a:cs typeface="Times New Roman" panose="02020603050405020304" pitchFamily="18" charset="0"/>
              </a:rPr>
              <a:t>                                        The   old   man        went  </a:t>
            </a:r>
          </a:p>
          <a:p>
            <a:pPr algn="l">
              <a:lnSpc>
                <a:spcPct val="100000"/>
              </a:lnSpc>
              <a:spcBef>
                <a:spcPts val="600"/>
              </a:spcBef>
            </a:pPr>
            <a:r>
              <a:rPr lang="en-IN" sz="2000" dirty="0">
                <a:latin typeface="Times New Roman" panose="02020603050405020304" pitchFamily="18" charset="0"/>
                <a:cs typeface="Times New Roman" panose="02020603050405020304" pitchFamily="18" charset="0"/>
              </a:rPr>
              <a:t>                                                                                      I</a:t>
            </a:r>
          </a:p>
          <a:p>
            <a:pPr algn="l">
              <a:lnSpc>
                <a:spcPct val="100000"/>
              </a:lnSpc>
              <a:spcBef>
                <a:spcPts val="600"/>
              </a:spcBef>
            </a:pPr>
            <a:r>
              <a:rPr lang="en-IN" sz="2000" dirty="0">
                <a:latin typeface="Times New Roman" panose="02020603050405020304" pitchFamily="18" charset="0"/>
                <a:cs typeface="Times New Roman" panose="02020603050405020304" pitchFamily="18" charset="0"/>
              </a:rPr>
              <a:t>                                                                                   away</a:t>
            </a:r>
          </a:p>
          <a:p>
            <a:pPr algn="l"/>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77</a:t>
            </a:fld>
            <a:endParaRPr lang="en-IN"/>
          </a:p>
        </p:txBody>
      </p:sp>
      <p:cxnSp>
        <p:nvCxnSpPr>
          <p:cNvPr id="6" name="Straight Connector 5">
            <a:extLst>
              <a:ext uri="{FF2B5EF4-FFF2-40B4-BE49-F238E27FC236}">
                <a16:creationId xmlns:a16="http://schemas.microsoft.com/office/drawing/2014/main" id="{568C6371-EBEE-64B2-491D-2CF175AB1865}"/>
              </a:ext>
            </a:extLst>
          </p:cNvPr>
          <p:cNvCxnSpPr>
            <a:cxnSpLocks/>
          </p:cNvCxnSpPr>
          <p:nvPr/>
        </p:nvCxnSpPr>
        <p:spPr>
          <a:xfrm flipH="1">
            <a:off x="4346369" y="1276214"/>
            <a:ext cx="926276" cy="46815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02EE7FC-3C11-DCA0-91A5-A3027733C1C7}"/>
              </a:ext>
            </a:extLst>
          </p:cNvPr>
          <p:cNvCxnSpPr>
            <a:cxnSpLocks/>
          </p:cNvCxnSpPr>
          <p:nvPr/>
        </p:nvCxnSpPr>
        <p:spPr>
          <a:xfrm>
            <a:off x="5272645" y="1274062"/>
            <a:ext cx="908461" cy="470302"/>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496F193-687D-4561-F990-4F6299CE63A5}"/>
              </a:ext>
            </a:extLst>
          </p:cNvPr>
          <p:cNvCxnSpPr>
            <a:cxnSpLocks/>
          </p:cNvCxnSpPr>
          <p:nvPr/>
        </p:nvCxnSpPr>
        <p:spPr>
          <a:xfrm flipH="1">
            <a:off x="3835730" y="1963857"/>
            <a:ext cx="510639" cy="468939"/>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BB22C3-61A7-0CDF-8A41-AE4F008CA3BC}"/>
              </a:ext>
            </a:extLst>
          </p:cNvPr>
          <p:cNvCxnSpPr>
            <a:cxnSpLocks/>
          </p:cNvCxnSpPr>
          <p:nvPr/>
        </p:nvCxnSpPr>
        <p:spPr>
          <a:xfrm>
            <a:off x="4346369" y="1963857"/>
            <a:ext cx="0" cy="527606"/>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DF81DF-6BEB-B01C-95C6-573B1FDF6B38}"/>
              </a:ext>
            </a:extLst>
          </p:cNvPr>
          <p:cNvCxnSpPr>
            <a:cxnSpLocks/>
          </p:cNvCxnSpPr>
          <p:nvPr/>
        </p:nvCxnSpPr>
        <p:spPr>
          <a:xfrm flipH="1">
            <a:off x="5854535" y="2054431"/>
            <a:ext cx="326571" cy="437032"/>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26F0BF1-65A3-7E53-C732-5D292178545E}"/>
              </a:ext>
            </a:extLst>
          </p:cNvPr>
          <p:cNvCxnSpPr>
            <a:cxnSpLocks/>
          </p:cNvCxnSpPr>
          <p:nvPr/>
        </p:nvCxnSpPr>
        <p:spPr>
          <a:xfrm>
            <a:off x="4346369" y="1963857"/>
            <a:ext cx="510639" cy="516857"/>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39F472F-DBA4-5A31-7284-FEF4766688EF}"/>
              </a:ext>
            </a:extLst>
          </p:cNvPr>
          <p:cNvCxnSpPr>
            <a:cxnSpLocks/>
          </p:cNvCxnSpPr>
          <p:nvPr/>
        </p:nvCxnSpPr>
        <p:spPr>
          <a:xfrm>
            <a:off x="6553695" y="2832966"/>
            <a:ext cx="0" cy="38524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C0F490-B4F7-477F-2837-2B051FE358D8}"/>
              </a:ext>
            </a:extLst>
          </p:cNvPr>
          <p:cNvCxnSpPr>
            <a:cxnSpLocks/>
          </p:cNvCxnSpPr>
          <p:nvPr/>
        </p:nvCxnSpPr>
        <p:spPr>
          <a:xfrm>
            <a:off x="6181106" y="2054431"/>
            <a:ext cx="344880" cy="489368"/>
          </a:xfrm>
          <a:prstGeom prst="line">
            <a:avLst/>
          </a:prstGeom>
          <a:ln w="19050"/>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308A4D66-96F8-99C4-6908-B0FB25FABC7F}"/>
              </a:ext>
            </a:extLst>
          </p:cNvPr>
          <p:cNvPicPr>
            <a:picLocks noChangeAspect="1"/>
          </p:cNvPicPr>
          <p:nvPr/>
        </p:nvPicPr>
        <p:blipFill>
          <a:blip r:embed="rId2"/>
          <a:stretch>
            <a:fillRect/>
          </a:stretch>
        </p:blipFill>
        <p:spPr>
          <a:xfrm>
            <a:off x="7689271" y="1195881"/>
            <a:ext cx="3508853" cy="3257365"/>
          </a:xfrm>
          <a:prstGeom prst="rect">
            <a:avLst/>
          </a:prstGeom>
        </p:spPr>
      </p:pic>
    </p:spTree>
    <p:extLst>
      <p:ext uri="{BB962C8B-B14F-4D97-AF65-F5344CB8AC3E}">
        <p14:creationId xmlns:p14="http://schemas.microsoft.com/office/powerpoint/2010/main" val="39226386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Q.  </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78</a:t>
            </a:fld>
            <a:endParaRPr lang="en-IN"/>
          </a:p>
        </p:txBody>
      </p:sp>
      <p:pic>
        <p:nvPicPr>
          <p:cNvPr id="4" name="Picture 3">
            <a:extLst>
              <a:ext uri="{FF2B5EF4-FFF2-40B4-BE49-F238E27FC236}">
                <a16:creationId xmlns:a16="http://schemas.microsoft.com/office/drawing/2014/main" id="{825D0100-1977-1043-80D3-1C8519948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357" y="1171643"/>
            <a:ext cx="9131769" cy="3778444"/>
          </a:xfrm>
          <a:prstGeom prst="rect">
            <a:avLst/>
          </a:prstGeom>
        </p:spPr>
      </p:pic>
    </p:spTree>
    <p:extLst>
      <p:ext uri="{BB962C8B-B14F-4D97-AF65-F5344CB8AC3E}">
        <p14:creationId xmlns:p14="http://schemas.microsoft.com/office/powerpoint/2010/main" val="15644534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Q.  </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79</a:t>
            </a:fld>
            <a:endParaRPr lang="en-IN"/>
          </a:p>
        </p:txBody>
      </p:sp>
    </p:spTree>
    <p:extLst>
      <p:ext uri="{BB962C8B-B14F-4D97-AF65-F5344CB8AC3E}">
        <p14:creationId xmlns:p14="http://schemas.microsoft.com/office/powerpoint/2010/main" val="286349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are actually different kinds of nodes that we’ll want to make reference to.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first of these is called the </a:t>
            </a:r>
            <a:r>
              <a:rPr lang="en-US" sz="2000" b="1" i="1" u="none" strike="noStrike" baseline="0" dirty="0">
                <a:latin typeface="Times New Roman" panose="02020603050405020304" pitchFamily="18" charset="0"/>
                <a:cs typeface="Times New Roman" panose="02020603050405020304" pitchFamily="18" charset="0"/>
              </a:rPr>
              <a:t>root node</a:t>
            </a:r>
            <a:r>
              <a:rPr lang="en-US" sz="2000" b="0" i="0" u="none" strike="noStrike" baseline="0" dirty="0">
                <a:latin typeface="Times New Roman" panose="02020603050405020304" pitchFamily="18" charset="0"/>
                <a:cs typeface="Times New Roman" panose="02020603050405020304" pitchFamily="18" charset="0"/>
              </a:rPr>
              <a:t>. </a:t>
            </a:r>
          </a:p>
          <a:p>
            <a:pPr marL="800100" lvl="1"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root node doesn’t have any branch on top of it. </a:t>
            </a:r>
          </a:p>
          <a:p>
            <a:pPr marL="800100" lvl="1" indent="-34290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There is only ever one root node in a sentence. </a:t>
            </a:r>
          </a:p>
          <a:p>
            <a:pPr marL="800100" lvl="1" indent="-342900" algn="l">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trees we looked at in the last module, the root node was almost always the TP </a:t>
            </a:r>
            <a:r>
              <a:rPr lang="en-IN" sz="2000" b="0" i="0" u="none" strike="noStrike" baseline="0" dirty="0">
                <a:latin typeface="Times New Roman" panose="02020603050405020304" pitchFamily="18" charset="0"/>
                <a:cs typeface="Times New Roman" panose="02020603050405020304" pitchFamily="18" charset="0"/>
              </a:rPr>
              <a:t>(sentence) node.</a:t>
            </a:r>
          </a:p>
          <a:p>
            <a:pPr marL="342900" indent="-342900" algn="l">
              <a:buFont typeface="Wingdings" panose="05000000000000000000" pitchFamily="2" charset="2"/>
              <a:buChar char="Ø"/>
            </a:pPr>
            <a:endParaRPr lang="en-IN"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7) </a:t>
            </a:r>
            <a:r>
              <a:rPr lang="en-US" sz="2000" b="1" i="1" u="none" strike="noStrike" baseline="0" dirty="0">
                <a:latin typeface="Times New Roman" panose="02020603050405020304" pitchFamily="18" charset="0"/>
                <a:cs typeface="Times New Roman" panose="02020603050405020304" pitchFamily="18" charset="0"/>
              </a:rPr>
              <a:t>Root node </a:t>
            </a:r>
            <a:r>
              <a:rPr lang="en-US" sz="2000" b="0" i="1" u="none" strike="noStrike" baseline="0" dirty="0">
                <a:latin typeface="Times New Roman" panose="02020603050405020304" pitchFamily="18" charset="0"/>
                <a:cs typeface="Times New Roman" panose="02020603050405020304" pitchFamily="18" charset="0"/>
              </a:rPr>
              <a:t>(preliminary)</a:t>
            </a:r>
            <a:r>
              <a:rPr lang="en-US" sz="2000" b="0" i="0" u="none" strike="noStrike" baseline="0" dirty="0">
                <a:latin typeface="Times New Roman" panose="02020603050405020304" pitchFamily="18" charset="0"/>
                <a:cs typeface="Times New Roman" panose="02020603050405020304" pitchFamily="18" charset="0"/>
              </a:rPr>
              <a:t>: The node with no line on top of it.</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1781308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Q.  </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80</a:t>
            </a:fld>
            <a:endParaRPr lang="en-IN"/>
          </a:p>
        </p:txBody>
      </p:sp>
    </p:spTree>
    <p:extLst>
      <p:ext uri="{BB962C8B-B14F-4D97-AF65-F5344CB8AC3E}">
        <p14:creationId xmlns:p14="http://schemas.microsoft.com/office/powerpoint/2010/main" val="1265014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Q.  </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81</a:t>
            </a:fld>
            <a:endParaRPr lang="en-IN"/>
          </a:p>
        </p:txBody>
      </p:sp>
    </p:spTree>
    <p:extLst>
      <p:ext uri="{BB962C8B-B14F-4D97-AF65-F5344CB8AC3E}">
        <p14:creationId xmlns:p14="http://schemas.microsoft.com/office/powerpoint/2010/main" val="189313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At the opposite end of the tree are the nodes that don’t have any lines underneath them. If the tree analogy were to really hold up, we should call these “leaves.” More commonly, however, these are called </a:t>
            </a:r>
            <a:r>
              <a:rPr lang="en-US" sz="2000" b="1" i="1" u="none" strike="noStrike" baseline="0" dirty="0">
                <a:latin typeface="Times New Roman" panose="02020603050405020304" pitchFamily="18" charset="0"/>
                <a:cs typeface="Times New Roman" panose="02020603050405020304" pitchFamily="18" charset="0"/>
              </a:rPr>
              <a:t>terminal nodes</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8) </a:t>
            </a:r>
            <a:r>
              <a:rPr lang="en-US" sz="2000" b="1" i="1" u="none" strike="noStrike" baseline="0" dirty="0">
                <a:latin typeface="Times New Roman" panose="02020603050405020304" pitchFamily="18" charset="0"/>
                <a:cs typeface="Times New Roman" panose="02020603050405020304" pitchFamily="18" charset="0"/>
              </a:rPr>
              <a:t>Terminal node </a:t>
            </a:r>
            <a:r>
              <a:rPr lang="en-US" sz="2000" b="0" i="1" u="none" strike="noStrike" baseline="0" dirty="0">
                <a:latin typeface="Times New Roman" panose="02020603050405020304" pitchFamily="18" charset="0"/>
                <a:cs typeface="Times New Roman" panose="02020603050405020304" pitchFamily="18" charset="0"/>
              </a:rPr>
              <a:t>(preliminary): </a:t>
            </a:r>
            <a:r>
              <a:rPr lang="en-US" sz="2000" b="0" i="0" u="none" strike="noStrike" baseline="0" dirty="0">
                <a:latin typeface="Times New Roman" panose="02020603050405020304" pitchFamily="18" charset="0"/>
                <a:cs typeface="Times New Roman" panose="02020603050405020304" pitchFamily="18" charset="0"/>
              </a:rPr>
              <a:t>Any node with no branch underneath it.</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Any node that isn’t a terminal node is called a </a:t>
            </a:r>
            <a:r>
              <a:rPr lang="en-US" sz="2000" b="1" i="1" u="none" strike="noStrike" baseline="0" dirty="0">
                <a:latin typeface="Times New Roman" panose="02020603050405020304" pitchFamily="18" charset="0"/>
                <a:cs typeface="Times New Roman" panose="02020603050405020304" pitchFamily="18" charset="0"/>
              </a:rPr>
              <a:t>non-terminal node</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9) </a:t>
            </a:r>
            <a:r>
              <a:rPr lang="en-US" sz="2000" b="1" i="1" u="none" strike="noStrike" baseline="0" dirty="0">
                <a:latin typeface="Times New Roman" panose="02020603050405020304" pitchFamily="18" charset="0"/>
                <a:cs typeface="Times New Roman" panose="02020603050405020304" pitchFamily="18" charset="0"/>
              </a:rPr>
              <a:t>Non-terminal node </a:t>
            </a:r>
            <a:r>
              <a:rPr lang="en-US" sz="2000" b="0" i="1" u="none" strike="noStrike" baseline="0" dirty="0">
                <a:latin typeface="Times New Roman" panose="02020603050405020304" pitchFamily="18" charset="0"/>
                <a:cs typeface="Times New Roman" panose="02020603050405020304" pitchFamily="18" charset="0"/>
              </a:rPr>
              <a:t>(preliminary)</a:t>
            </a:r>
            <a:r>
              <a:rPr lang="en-US" sz="2000" b="0" i="0" u="none" strike="noStrike" baseline="0" dirty="0">
                <a:latin typeface="Times New Roman" panose="02020603050405020304" pitchFamily="18" charset="0"/>
                <a:cs typeface="Times New Roman" panose="02020603050405020304" pitchFamily="18" charset="0"/>
              </a:rPr>
              <a:t>: Any node with a branch underneath it.</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Notice that the root node is also a non-terminal node by this definition.</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After we add some definitions in the next module, we’ll have reason to reformulate the definitions of root, terminal and non-terminal nodes, but for now these should give you the basic idea.</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331968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5590</TotalTime>
  <Words>7123</Words>
  <Application>Microsoft Office PowerPoint</Application>
  <PresentationFormat>Widescreen</PresentationFormat>
  <Paragraphs>770</Paragraphs>
  <Slides>81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Times New Roman</vt:lpstr>
      <vt:lpstr>Wingdings</vt:lpstr>
      <vt:lpstr>Office Theme</vt:lpstr>
      <vt:lpstr>5. Structural Relations  The Parts of a Tree, Domination, Exhaustive Domination, Immediate Domination,  Precedence, C-command, Grammatical Relations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271</cp:revision>
  <dcterms:created xsi:type="dcterms:W3CDTF">2024-01-07T16:04:09Z</dcterms:created>
  <dcterms:modified xsi:type="dcterms:W3CDTF">2024-09-24T12:32:53Z</dcterms:modified>
</cp:coreProperties>
</file>