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404" r:id="rId3"/>
    <p:sldId id="405" r:id="rId4"/>
    <p:sldId id="406" r:id="rId5"/>
    <p:sldId id="407" r:id="rId6"/>
    <p:sldId id="408" r:id="rId7"/>
    <p:sldId id="441" r:id="rId8"/>
    <p:sldId id="409" r:id="rId9"/>
    <p:sldId id="410" r:id="rId10"/>
    <p:sldId id="420" r:id="rId11"/>
    <p:sldId id="411" r:id="rId12"/>
    <p:sldId id="412" r:id="rId13"/>
    <p:sldId id="413" r:id="rId14"/>
    <p:sldId id="414" r:id="rId15"/>
    <p:sldId id="415" r:id="rId16"/>
    <p:sldId id="416" r:id="rId17"/>
    <p:sldId id="417" r:id="rId18"/>
    <p:sldId id="418" r:id="rId19"/>
    <p:sldId id="421" r:id="rId20"/>
    <p:sldId id="442" r:id="rId21"/>
    <p:sldId id="422" r:id="rId22"/>
    <p:sldId id="423" r:id="rId23"/>
    <p:sldId id="440" r:id="rId24"/>
    <p:sldId id="424" r:id="rId25"/>
    <p:sldId id="426" r:id="rId26"/>
    <p:sldId id="427" r:id="rId27"/>
    <p:sldId id="428" r:id="rId28"/>
    <p:sldId id="430" r:id="rId29"/>
    <p:sldId id="431" r:id="rId30"/>
    <p:sldId id="432" r:id="rId31"/>
    <p:sldId id="436" r:id="rId32"/>
    <p:sldId id="447" r:id="rId33"/>
    <p:sldId id="448" r:id="rId34"/>
    <p:sldId id="449" r:id="rId35"/>
    <p:sldId id="451" r:id="rId36"/>
    <p:sldId id="452" r:id="rId37"/>
    <p:sldId id="453" r:id="rId38"/>
    <p:sldId id="437" r:id="rId39"/>
    <p:sldId id="438" r:id="rId40"/>
    <p:sldId id="48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457" autoAdjust="0"/>
  </p:normalViewPr>
  <p:slideViewPr>
    <p:cSldViewPr snapToGrid="0">
      <p:cViewPr varScale="1">
        <p:scale>
          <a:sx n="59" d="100"/>
          <a:sy n="59" d="100"/>
        </p:scale>
        <p:origin x="940" y="52"/>
      </p:cViewPr>
      <p:guideLst/>
    </p:cSldViewPr>
  </p:slideViewPr>
  <p:outlineViewPr>
    <p:cViewPr>
      <p:scale>
        <a:sx n="33" d="100"/>
        <a:sy n="33" d="100"/>
      </p:scale>
      <p:origin x="0" y="-532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144F4-9EFB-492F-B20B-3CBBAF9D4BC3}" type="datetimeFigureOut">
              <a:rPr lang="en-IN" smtClean="0"/>
              <a:t>07-11-2024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0F9BC-EC7C-404A-95E9-2A5D129CD2BB}" type="slidenum">
              <a:rPr lang="en-IN" smtClean="0"/>
              <a:t>‹#›</a:t>
            </a:fld>
            <a:endParaRPr lang="en-IN"/>
          </a:p>
        </p:txBody>
      </p:sp>
    </p:spTree>
    <p:extLst>
      <p:ext uri="{BB962C8B-B14F-4D97-AF65-F5344CB8AC3E}">
        <p14:creationId xmlns:p14="http://schemas.microsoft.com/office/powerpoint/2010/main" val="113411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3C7F-F26E-C1A1-54FF-DDEAF05DC0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DEF9C3-5ECA-F669-A2F4-3DC440B12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AD4A8C-19F0-0693-6B7E-0DC832987B99}"/>
              </a:ext>
            </a:extLst>
          </p:cNvPr>
          <p:cNvSpPr>
            <a:spLocks noGrp="1"/>
          </p:cNvSpPr>
          <p:nvPr>
            <p:ph type="dt" sz="half" idx="10"/>
          </p:nvPr>
        </p:nvSpPr>
        <p:spPr/>
        <p:txBody>
          <a:bodyPr/>
          <a:lstStyle/>
          <a:p>
            <a:fld id="{28F1D464-1E24-445B-A4C6-3D3EB73494A1}" type="datetime1">
              <a:rPr lang="en-IN" smtClean="0"/>
              <a:t>07-11-2024</a:t>
            </a:fld>
            <a:endParaRPr lang="en-IN"/>
          </a:p>
        </p:txBody>
      </p:sp>
      <p:sp>
        <p:nvSpPr>
          <p:cNvPr id="5" name="Footer Placeholder 4">
            <a:extLst>
              <a:ext uri="{FF2B5EF4-FFF2-40B4-BE49-F238E27FC236}">
                <a16:creationId xmlns:a16="http://schemas.microsoft.com/office/drawing/2014/main" id="{B1029880-49E9-81B0-E110-FF1C3400F8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6E1CB9-05E2-0C95-7A67-A15A29043162}"/>
              </a:ext>
            </a:extLst>
          </p:cNvPr>
          <p:cNvSpPr>
            <a:spLocks noGrp="1"/>
          </p:cNvSpPr>
          <p:nvPr>
            <p:ph type="sldNum" sz="quarter" idx="12"/>
          </p:nvPr>
        </p:nvSpPr>
        <p:spPr/>
        <p:txBody>
          <a:bodyPr/>
          <a:lstStyle/>
          <a:p>
            <a:fld id="{9953917B-9314-44A8-9CF5-8C1178B13F89}" type="slidenum">
              <a:rPr lang="en-IN" smtClean="0"/>
              <a:t>‹#›</a:t>
            </a:fld>
            <a:endParaRPr lang="en-IN"/>
          </a:p>
        </p:txBody>
      </p:sp>
      <p:sp>
        <p:nvSpPr>
          <p:cNvPr id="7" name="TextBox 6">
            <a:extLst>
              <a:ext uri="{FF2B5EF4-FFF2-40B4-BE49-F238E27FC236}">
                <a16:creationId xmlns:a16="http://schemas.microsoft.com/office/drawing/2014/main" id="{8BA54B59-FCC9-FA39-6861-DDA2B57F8114}"/>
              </a:ext>
            </a:extLst>
          </p:cNvPr>
          <p:cNvSpPr txBox="1"/>
          <p:nvPr userDrawn="1"/>
        </p:nvSpPr>
        <p:spPr>
          <a:xfrm>
            <a:off x="9266584" y="203756"/>
            <a:ext cx="2876237" cy="369332"/>
          </a:xfrm>
          <a:prstGeom prst="rect">
            <a:avLst/>
          </a:prstGeom>
          <a:noFill/>
        </p:spPr>
        <p:txBody>
          <a:bodyPr wrap="none" rtlCol="0">
            <a:spAutoFit/>
          </a:bodyPr>
          <a:lstStyle/>
          <a:p>
            <a:r>
              <a:rPr lang="en-US" dirty="0" err="1"/>
              <a:t>Private_for</a:t>
            </a:r>
            <a:r>
              <a:rPr lang="en-US" dirty="0"/>
              <a:t> class lecture only</a:t>
            </a:r>
            <a:endParaRPr lang="en-IN" dirty="0"/>
          </a:p>
        </p:txBody>
      </p:sp>
    </p:spTree>
    <p:extLst>
      <p:ext uri="{BB962C8B-B14F-4D97-AF65-F5344CB8AC3E}">
        <p14:creationId xmlns:p14="http://schemas.microsoft.com/office/powerpoint/2010/main" val="2627522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13D1-5C07-839C-2B25-0380C408EB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76C392-0E35-D216-4263-01E28159B5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0C8CCC-A66B-8451-9964-174822BDE646}"/>
              </a:ext>
            </a:extLst>
          </p:cNvPr>
          <p:cNvSpPr>
            <a:spLocks noGrp="1"/>
          </p:cNvSpPr>
          <p:nvPr>
            <p:ph type="dt" sz="half" idx="10"/>
          </p:nvPr>
        </p:nvSpPr>
        <p:spPr/>
        <p:txBody>
          <a:bodyPr/>
          <a:lstStyle/>
          <a:p>
            <a:fld id="{3BD7E343-4550-4B0A-9769-EC503FEC8A04}" type="datetime1">
              <a:rPr lang="en-IN" smtClean="0"/>
              <a:t>07-11-2024</a:t>
            </a:fld>
            <a:endParaRPr lang="en-IN"/>
          </a:p>
        </p:txBody>
      </p:sp>
      <p:sp>
        <p:nvSpPr>
          <p:cNvPr id="5" name="Footer Placeholder 4">
            <a:extLst>
              <a:ext uri="{FF2B5EF4-FFF2-40B4-BE49-F238E27FC236}">
                <a16:creationId xmlns:a16="http://schemas.microsoft.com/office/drawing/2014/main" id="{4F8802E8-2951-8F3B-0A5E-D053A0E2BD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8F5C1C-49E5-164C-09A5-60288A369F16}"/>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9353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287ACC-1A93-C41D-164E-E4E5163B99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6B3176-BD61-7A57-1958-19F8F44797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4327EB-BB23-4BD5-1280-3775AB79F2BC}"/>
              </a:ext>
            </a:extLst>
          </p:cNvPr>
          <p:cNvSpPr>
            <a:spLocks noGrp="1"/>
          </p:cNvSpPr>
          <p:nvPr>
            <p:ph type="dt" sz="half" idx="10"/>
          </p:nvPr>
        </p:nvSpPr>
        <p:spPr/>
        <p:txBody>
          <a:bodyPr/>
          <a:lstStyle/>
          <a:p>
            <a:fld id="{16C516C3-2CBF-41BD-ABF7-7548EC473A45}" type="datetime1">
              <a:rPr lang="en-IN" smtClean="0"/>
              <a:t>07-11-2024</a:t>
            </a:fld>
            <a:endParaRPr lang="en-IN"/>
          </a:p>
        </p:txBody>
      </p:sp>
      <p:sp>
        <p:nvSpPr>
          <p:cNvPr id="5" name="Footer Placeholder 4">
            <a:extLst>
              <a:ext uri="{FF2B5EF4-FFF2-40B4-BE49-F238E27FC236}">
                <a16:creationId xmlns:a16="http://schemas.microsoft.com/office/drawing/2014/main" id="{66AEB8BE-37C3-F56C-A1B8-5821D00CFE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5F2132-B3B4-B689-D8C2-FF8FA936FDF8}"/>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11881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F893-EE74-5099-40A1-49501B17F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871B8C-679B-3CB0-AC3A-F2FA42407E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192951-F2D0-94B1-1CB6-188BE1617C6A}"/>
              </a:ext>
            </a:extLst>
          </p:cNvPr>
          <p:cNvSpPr>
            <a:spLocks noGrp="1"/>
          </p:cNvSpPr>
          <p:nvPr>
            <p:ph type="dt" sz="half" idx="10"/>
          </p:nvPr>
        </p:nvSpPr>
        <p:spPr/>
        <p:txBody>
          <a:bodyPr/>
          <a:lstStyle/>
          <a:p>
            <a:fld id="{A86D9B94-45C7-4C50-A7DB-5C261D4AE344}" type="datetime1">
              <a:rPr lang="en-IN" smtClean="0"/>
              <a:t>07-11-2024</a:t>
            </a:fld>
            <a:endParaRPr lang="en-IN"/>
          </a:p>
        </p:txBody>
      </p:sp>
      <p:sp>
        <p:nvSpPr>
          <p:cNvPr id="5" name="Footer Placeholder 4">
            <a:extLst>
              <a:ext uri="{FF2B5EF4-FFF2-40B4-BE49-F238E27FC236}">
                <a16:creationId xmlns:a16="http://schemas.microsoft.com/office/drawing/2014/main" id="{6CAB2667-7294-BD5B-4610-04752ECAB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7668EB-67CD-3414-B132-7FBE1F18DB20}"/>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56619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3BC0-4026-0894-0F7B-682BB976A5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BE9C32-D07D-0E38-2BEF-636DAE6DFF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E6D0F3-C3C6-9376-7B15-9C1F9176456D}"/>
              </a:ext>
            </a:extLst>
          </p:cNvPr>
          <p:cNvSpPr>
            <a:spLocks noGrp="1"/>
          </p:cNvSpPr>
          <p:nvPr>
            <p:ph type="dt" sz="half" idx="10"/>
          </p:nvPr>
        </p:nvSpPr>
        <p:spPr/>
        <p:txBody>
          <a:bodyPr/>
          <a:lstStyle/>
          <a:p>
            <a:fld id="{81062A28-8DB7-4B74-9524-0258674FA5E8}" type="datetime1">
              <a:rPr lang="en-IN" smtClean="0"/>
              <a:t>07-11-2024</a:t>
            </a:fld>
            <a:endParaRPr lang="en-IN"/>
          </a:p>
        </p:txBody>
      </p:sp>
      <p:sp>
        <p:nvSpPr>
          <p:cNvPr id="5" name="Footer Placeholder 4">
            <a:extLst>
              <a:ext uri="{FF2B5EF4-FFF2-40B4-BE49-F238E27FC236}">
                <a16:creationId xmlns:a16="http://schemas.microsoft.com/office/drawing/2014/main" id="{A00C320C-643D-B71F-41B0-0128916AED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CDBCF8-4611-022F-21CE-CA932DCDBDC4}"/>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76994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1146-E356-53DF-2ECF-246006AEA3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F41EC1-8475-A157-E929-3D0EC5BB7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7D952A-CD58-BDE4-903A-722EDE7473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951173-046A-E306-DAB2-C533CE6EC871}"/>
              </a:ext>
            </a:extLst>
          </p:cNvPr>
          <p:cNvSpPr>
            <a:spLocks noGrp="1"/>
          </p:cNvSpPr>
          <p:nvPr>
            <p:ph type="dt" sz="half" idx="10"/>
          </p:nvPr>
        </p:nvSpPr>
        <p:spPr/>
        <p:txBody>
          <a:bodyPr/>
          <a:lstStyle/>
          <a:p>
            <a:fld id="{6810ED40-85B0-4A5C-A194-B03904BA4FB1}" type="datetime1">
              <a:rPr lang="en-IN" smtClean="0"/>
              <a:t>07-11-2024</a:t>
            </a:fld>
            <a:endParaRPr lang="en-IN"/>
          </a:p>
        </p:txBody>
      </p:sp>
      <p:sp>
        <p:nvSpPr>
          <p:cNvPr id="6" name="Footer Placeholder 5">
            <a:extLst>
              <a:ext uri="{FF2B5EF4-FFF2-40B4-BE49-F238E27FC236}">
                <a16:creationId xmlns:a16="http://schemas.microsoft.com/office/drawing/2014/main" id="{D4BAD745-9678-4B42-6743-74E5B36105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FB915F-D0A3-4A06-6E6D-C181334E68DC}"/>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98541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F9F1-4DB2-DE33-C085-D3A21330F6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5D60FB-47C6-7D5A-33E2-F0FF0A72D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B6525B-F25E-677D-B148-987AF753D9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10BBCE-C51F-FB6D-94FC-F080894C06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060D9B-A38E-5999-B3E3-6A1488832D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DE7766-57ED-BBFC-ADCF-9306759B942C}"/>
              </a:ext>
            </a:extLst>
          </p:cNvPr>
          <p:cNvSpPr>
            <a:spLocks noGrp="1"/>
          </p:cNvSpPr>
          <p:nvPr>
            <p:ph type="dt" sz="half" idx="10"/>
          </p:nvPr>
        </p:nvSpPr>
        <p:spPr/>
        <p:txBody>
          <a:bodyPr/>
          <a:lstStyle/>
          <a:p>
            <a:fld id="{90881A4B-FBEC-4502-B017-E5D64414456F}" type="datetime1">
              <a:rPr lang="en-IN" smtClean="0"/>
              <a:t>07-11-2024</a:t>
            </a:fld>
            <a:endParaRPr lang="en-IN"/>
          </a:p>
        </p:txBody>
      </p:sp>
      <p:sp>
        <p:nvSpPr>
          <p:cNvPr id="8" name="Footer Placeholder 7">
            <a:extLst>
              <a:ext uri="{FF2B5EF4-FFF2-40B4-BE49-F238E27FC236}">
                <a16:creationId xmlns:a16="http://schemas.microsoft.com/office/drawing/2014/main" id="{8FD07420-3B3F-F5BB-8F88-7017AF872C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66E711-D056-BAA6-1AC9-737C60684829}"/>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27951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572E6-7D4A-AFAF-FCC0-5484FD47B9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6776A9-FA92-ACA5-2DF4-39C9782955BC}"/>
              </a:ext>
            </a:extLst>
          </p:cNvPr>
          <p:cNvSpPr>
            <a:spLocks noGrp="1"/>
          </p:cNvSpPr>
          <p:nvPr>
            <p:ph type="dt" sz="half" idx="10"/>
          </p:nvPr>
        </p:nvSpPr>
        <p:spPr/>
        <p:txBody>
          <a:bodyPr/>
          <a:lstStyle/>
          <a:p>
            <a:fld id="{D845EB61-E00D-4033-ACB4-6443EAD7DAF9}" type="datetime1">
              <a:rPr lang="en-IN" smtClean="0"/>
              <a:t>07-11-2024</a:t>
            </a:fld>
            <a:endParaRPr lang="en-IN"/>
          </a:p>
        </p:txBody>
      </p:sp>
      <p:sp>
        <p:nvSpPr>
          <p:cNvPr id="4" name="Footer Placeholder 3">
            <a:extLst>
              <a:ext uri="{FF2B5EF4-FFF2-40B4-BE49-F238E27FC236}">
                <a16:creationId xmlns:a16="http://schemas.microsoft.com/office/drawing/2014/main" id="{AB245EC3-784C-2749-464B-3292CC131E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B1050A-7D39-F91A-2802-5FB6B22D0743}"/>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76359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368968-698B-6ECC-1CF2-F1B6725E0C88}"/>
              </a:ext>
            </a:extLst>
          </p:cNvPr>
          <p:cNvSpPr>
            <a:spLocks noGrp="1"/>
          </p:cNvSpPr>
          <p:nvPr>
            <p:ph type="dt" sz="half" idx="10"/>
          </p:nvPr>
        </p:nvSpPr>
        <p:spPr/>
        <p:txBody>
          <a:bodyPr/>
          <a:lstStyle/>
          <a:p>
            <a:fld id="{EAC00673-70EC-495E-B063-FEA246C46B08}" type="datetime1">
              <a:rPr lang="en-IN" smtClean="0"/>
              <a:t>07-11-2024</a:t>
            </a:fld>
            <a:endParaRPr lang="en-IN"/>
          </a:p>
        </p:txBody>
      </p:sp>
      <p:sp>
        <p:nvSpPr>
          <p:cNvPr id="3" name="Footer Placeholder 2">
            <a:extLst>
              <a:ext uri="{FF2B5EF4-FFF2-40B4-BE49-F238E27FC236}">
                <a16:creationId xmlns:a16="http://schemas.microsoft.com/office/drawing/2014/main" id="{1EA37F2F-B9A6-21FD-2997-6FC394AF2A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C143BA-45DC-EF5C-BA1E-0CCAFB6B48A1}"/>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926840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3C09-F5C7-0153-AF0C-A8B058961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367418-42D7-8ED6-9ABB-652E0F96F4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7C2862-8D76-6A2B-792A-1C183D328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84E28-F5D4-52D8-58CB-D20CBF0E3A7C}"/>
              </a:ext>
            </a:extLst>
          </p:cNvPr>
          <p:cNvSpPr>
            <a:spLocks noGrp="1"/>
          </p:cNvSpPr>
          <p:nvPr>
            <p:ph type="dt" sz="half" idx="10"/>
          </p:nvPr>
        </p:nvSpPr>
        <p:spPr/>
        <p:txBody>
          <a:bodyPr/>
          <a:lstStyle/>
          <a:p>
            <a:fld id="{92D0BFC5-7C9E-4D9E-B7FA-97FC8D176DBE}" type="datetime1">
              <a:rPr lang="en-IN" smtClean="0"/>
              <a:t>07-11-2024</a:t>
            </a:fld>
            <a:endParaRPr lang="en-IN"/>
          </a:p>
        </p:txBody>
      </p:sp>
      <p:sp>
        <p:nvSpPr>
          <p:cNvPr id="6" name="Footer Placeholder 5">
            <a:extLst>
              <a:ext uri="{FF2B5EF4-FFF2-40B4-BE49-F238E27FC236}">
                <a16:creationId xmlns:a16="http://schemas.microsoft.com/office/drawing/2014/main" id="{7B244082-0ADB-41DF-BCA4-706254539D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7532AB-AD8F-9923-E307-E965006DF0FF}"/>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51223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47DBA-0BA6-C9C7-2EA6-3722CA84E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3EB0B7-EF8F-5D09-332F-510F5CB817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F60A4B-2DAD-AB99-B5BC-050B46EEE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47A2E-6D7A-F7C8-03D9-A36A73459C71}"/>
              </a:ext>
            </a:extLst>
          </p:cNvPr>
          <p:cNvSpPr>
            <a:spLocks noGrp="1"/>
          </p:cNvSpPr>
          <p:nvPr>
            <p:ph type="dt" sz="half" idx="10"/>
          </p:nvPr>
        </p:nvSpPr>
        <p:spPr/>
        <p:txBody>
          <a:bodyPr/>
          <a:lstStyle/>
          <a:p>
            <a:fld id="{4F96BF2D-7CD8-4B26-B04E-214DC9CAE853}" type="datetime1">
              <a:rPr lang="en-IN" smtClean="0"/>
              <a:t>07-11-2024</a:t>
            </a:fld>
            <a:endParaRPr lang="en-IN"/>
          </a:p>
        </p:txBody>
      </p:sp>
      <p:sp>
        <p:nvSpPr>
          <p:cNvPr id="6" name="Footer Placeholder 5">
            <a:extLst>
              <a:ext uri="{FF2B5EF4-FFF2-40B4-BE49-F238E27FC236}">
                <a16:creationId xmlns:a16="http://schemas.microsoft.com/office/drawing/2014/main" id="{4487C1E2-78BE-46B4-1E2B-E44C7C9B64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52EC50-130A-2351-5592-95AD4813CD60}"/>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306807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1510D2-0FB7-C34A-D26A-9EB7D2504D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43879F22-A47C-4E7B-88B1-AAB5873ACA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18BD00-28E6-E72A-C3ED-A34615F158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AFF15-B9DC-411C-844B-23BAC52CC112}" type="datetime1">
              <a:rPr lang="en-IN" smtClean="0"/>
              <a:t>07-11-2024</a:t>
            </a:fld>
            <a:endParaRPr lang="en-IN"/>
          </a:p>
        </p:txBody>
      </p:sp>
      <p:sp>
        <p:nvSpPr>
          <p:cNvPr id="5" name="Footer Placeholder 4">
            <a:extLst>
              <a:ext uri="{FF2B5EF4-FFF2-40B4-BE49-F238E27FC236}">
                <a16:creationId xmlns:a16="http://schemas.microsoft.com/office/drawing/2014/main" id="{B9E0C95B-CC11-4A3E-D1FF-71EE153D9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4C5FF9-3234-76CA-872E-B9A993B24B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3917B-9314-44A8-9CF5-8C1178B13F89}" type="slidenum">
              <a:rPr lang="en-IN" smtClean="0"/>
              <a:t>‹#›</a:t>
            </a:fld>
            <a:endParaRPr lang="en-IN"/>
          </a:p>
        </p:txBody>
      </p:sp>
    </p:spTree>
    <p:extLst>
      <p:ext uri="{BB962C8B-B14F-4D97-AF65-F5344CB8AC3E}">
        <p14:creationId xmlns:p14="http://schemas.microsoft.com/office/powerpoint/2010/main" val="857585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17032988-E4D7-3A80-3433-87DF8BB5C4EA}"/>
              </a:ext>
            </a:extLst>
          </p:cNvPr>
          <p:cNvSpPr>
            <a:spLocks noGrp="1"/>
          </p:cNvSpPr>
          <p:nvPr>
            <p:ph type="subTitle" idx="1"/>
          </p:nvPr>
        </p:nvSpPr>
        <p:spPr>
          <a:xfrm>
            <a:off x="1300842" y="3996023"/>
            <a:ext cx="9590315" cy="1012372"/>
          </a:xfrm>
        </p:spPr>
        <p:txBody>
          <a:bodyPr>
            <a:normAutofit/>
          </a:bodyPr>
          <a:lstStyle/>
          <a:p>
            <a:r>
              <a:rPr lang="en-US" sz="2400" kern="100" dirty="0">
                <a:latin typeface="Times New Roman" panose="02020603050405020304" pitchFamily="18" charset="0"/>
                <a:ea typeface="Calibri" panose="020F0502020204030204" pitchFamily="34" charset="0"/>
                <a:cs typeface="Times New Roman" panose="02020603050405020304" pitchFamily="18" charset="0"/>
              </a:rPr>
              <a:t>ENG467: Syntax and Structures of Language</a:t>
            </a:r>
          </a:p>
        </p:txBody>
      </p:sp>
      <p:sp>
        <p:nvSpPr>
          <p:cNvPr id="10" name="Title 1">
            <a:extLst>
              <a:ext uri="{FF2B5EF4-FFF2-40B4-BE49-F238E27FC236}">
                <a16:creationId xmlns:a16="http://schemas.microsoft.com/office/drawing/2014/main" id="{F8D2C0BC-6268-EA1D-1045-EBFE8AD6A22B}"/>
              </a:ext>
            </a:extLst>
          </p:cNvPr>
          <p:cNvSpPr>
            <a:spLocks noGrp="1"/>
          </p:cNvSpPr>
          <p:nvPr>
            <p:ph type="ctrTitle"/>
          </p:nvPr>
        </p:nvSpPr>
        <p:spPr>
          <a:xfrm>
            <a:off x="447040" y="925286"/>
            <a:ext cx="11124474" cy="1936692"/>
          </a:xfrm>
        </p:spPr>
        <p:txBody>
          <a:bodyPr>
            <a:noAutofit/>
          </a:bodyPr>
          <a:lstStyle/>
          <a:p>
            <a:pPr>
              <a:lnSpc>
                <a:spcPct val="150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6. Binding Theory</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Notions Coindex and Antecedent, Binding Theory, Locality Conditions on the</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Binding of Anaphors, The Distribution of Pronouns, The Distribution of R-expressions.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AAC1B04-371B-5415-7158-BF1604114950}"/>
              </a:ext>
            </a:extLst>
          </p:cNvPr>
          <p:cNvSpPr>
            <a:spLocks noGrp="1"/>
          </p:cNvSpPr>
          <p:nvPr>
            <p:ph type="sldNum" sz="quarter" idx="12"/>
          </p:nvPr>
        </p:nvSpPr>
        <p:spPr/>
        <p:txBody>
          <a:bodyPr/>
          <a:lstStyle/>
          <a:p>
            <a:fld id="{9953917B-9314-44A8-9CF5-8C1178B13F89}" type="slidenum">
              <a:rPr lang="en-IN" smtClean="0"/>
              <a:t>1</a:t>
            </a:fld>
            <a:endParaRPr lang="en-IN"/>
          </a:p>
        </p:txBody>
      </p:sp>
    </p:spTree>
    <p:extLst>
      <p:ext uri="{BB962C8B-B14F-4D97-AF65-F5344CB8AC3E}">
        <p14:creationId xmlns:p14="http://schemas.microsoft.com/office/powerpoint/2010/main" val="43005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9E9385-0FDB-D442-AED9-34E4520A089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584AF65-30E9-4E8B-B763-0D1EF4151A97}"/>
              </a:ext>
            </a:extLst>
          </p:cNvPr>
          <p:cNvSpPr>
            <a:spLocks noGrp="1"/>
          </p:cNvSpPr>
          <p:nvPr>
            <p:ph type="subTitle" idx="1"/>
          </p:nvPr>
        </p:nvSpPr>
        <p:spPr>
          <a:xfrm>
            <a:off x="936172" y="564923"/>
            <a:ext cx="11179628" cy="5791427"/>
          </a:xfrm>
        </p:spPr>
        <p:txBody>
          <a:bodyPr>
            <a:normAutofit lnSpcReduction="10000"/>
          </a:bodyPr>
          <a:lstStyle/>
          <a:p>
            <a:pPr algn="l"/>
            <a:r>
              <a:rPr lang="en-IN" b="0" i="0" u="none" strike="noStrike" baseline="0" dirty="0">
                <a:latin typeface="Times New Roman" panose="02020603050405020304" pitchFamily="18" charset="0"/>
              </a:rPr>
              <a:t>     10) a) [Andrea]</a:t>
            </a:r>
            <a:r>
              <a:rPr lang="en-IN" b="1" i="0" u="none" strike="noStrike" baseline="-25000" dirty="0" err="1">
                <a:solidFill>
                  <a:srgbClr val="FF0000"/>
                </a:solidFill>
                <a:latin typeface="Times New Roman" panose="02020603050405020304" pitchFamily="18" charset="0"/>
              </a:rPr>
              <a:t>i</a:t>
            </a:r>
            <a:r>
              <a:rPr lang="en-IN" b="0" i="0" u="none" strike="noStrike" baseline="0" dirty="0">
                <a:latin typeface="Times New Roman" panose="02020603050405020304" pitchFamily="18" charset="0"/>
              </a:rPr>
              <a:t> gave    [Colin]</a:t>
            </a:r>
            <a:r>
              <a:rPr lang="en-IN" b="1" i="0" u="none" strike="noStrike" baseline="-25000" dirty="0">
                <a:solidFill>
                  <a:srgbClr val="0070C0"/>
                </a:solidFill>
                <a:latin typeface="Times New Roman" panose="02020603050405020304" pitchFamily="18" charset="0"/>
              </a:rPr>
              <a:t>j</a:t>
            </a:r>
            <a:r>
              <a:rPr lang="en-IN" b="0" i="0" u="none" strike="noStrike" baseline="0" dirty="0">
                <a:latin typeface="Times New Roman" panose="02020603050405020304" pitchFamily="18" charset="0"/>
              </a:rPr>
              <a:t>   [a basketball]</a:t>
            </a:r>
            <a:r>
              <a:rPr lang="en-IN" b="1" i="0" u="none" strike="noStrike" baseline="-25000" dirty="0">
                <a:solidFill>
                  <a:srgbClr val="00B050"/>
                </a:solidFill>
                <a:latin typeface="Times New Roman" panose="02020603050405020304" pitchFamily="18" charset="0"/>
              </a:rPr>
              <a:t>k</a:t>
            </a:r>
            <a:r>
              <a:rPr lang="en-IN" b="0" i="0" u="none" strike="noStrike" baseline="0" dirty="0">
                <a:latin typeface="Times New Roman" panose="02020603050405020304" pitchFamily="18" charset="0"/>
              </a:rPr>
              <a:t>.</a:t>
            </a:r>
          </a:p>
          <a:p>
            <a:pPr algn="l"/>
            <a:r>
              <a:rPr lang="en-US" b="0" i="0" u="none" strike="noStrike" baseline="0" dirty="0">
                <a:latin typeface="Times New Roman" panose="02020603050405020304" pitchFamily="18" charset="0"/>
              </a:rPr>
              <a:t>           b) [Alvina]</a:t>
            </a:r>
            <a:r>
              <a:rPr lang="en-US" b="1" i="0" u="none" strike="noStrike" baseline="-25000" dirty="0" err="1">
                <a:solidFill>
                  <a:srgbClr val="FF0000"/>
                </a:solidFill>
                <a:latin typeface="Times New Roman" panose="02020603050405020304" pitchFamily="18" charset="0"/>
              </a:rPr>
              <a:t>i</a:t>
            </a:r>
            <a:r>
              <a:rPr lang="en-US" b="0" i="0" u="none" strike="noStrike" baseline="0" dirty="0">
                <a:latin typeface="Times New Roman" panose="02020603050405020304" pitchFamily="18" charset="0"/>
              </a:rPr>
              <a:t> said that [she]</a:t>
            </a:r>
            <a:r>
              <a:rPr lang="en-US" b="1" i="0" u="none" strike="noStrike" baseline="-25000" dirty="0">
                <a:solidFill>
                  <a:srgbClr val="0070C0"/>
                </a:solidFill>
                <a:latin typeface="Times New Roman" panose="02020603050405020304" pitchFamily="18" charset="0"/>
              </a:rPr>
              <a:t>j</a:t>
            </a:r>
            <a:r>
              <a:rPr lang="en-US" b="0" i="0" u="none" strike="noStrike" baseline="0" dirty="0">
                <a:latin typeface="Times New Roman" panose="02020603050405020304" pitchFamily="18" charset="0"/>
              </a:rPr>
              <a:t> played   [basketball]</a:t>
            </a:r>
            <a:r>
              <a:rPr lang="en-US" b="1" i="0" u="none" strike="noStrike" baseline="-25000" dirty="0">
                <a:solidFill>
                  <a:srgbClr val="00B050"/>
                </a:solidFill>
                <a:latin typeface="Times New Roman" panose="02020603050405020304" pitchFamily="18" charset="0"/>
              </a:rPr>
              <a:t>k</a:t>
            </a:r>
            <a:r>
              <a:rPr lang="en-US" b="0" i="0" u="none" strike="noStrike" baseline="0" dirty="0">
                <a:latin typeface="Times New Roman" panose="02020603050405020304" pitchFamily="18" charset="0"/>
              </a:rPr>
              <a:t>    in [the dark]</a:t>
            </a:r>
            <a:r>
              <a:rPr lang="en-US" b="1" i="0" u="none" strike="noStrike" baseline="-25000" dirty="0">
                <a:solidFill>
                  <a:srgbClr val="00B0F0"/>
                </a:solidFill>
                <a:latin typeface="Times New Roman" panose="02020603050405020304" pitchFamily="18" charset="0"/>
              </a:rPr>
              <a:t>l</a:t>
            </a:r>
            <a:r>
              <a:rPr lang="en-US" b="0" i="0" u="none" strike="noStrike" baseline="0" dirty="0">
                <a:latin typeface="Times New Roman" panose="02020603050405020304" pitchFamily="18" charset="0"/>
              </a:rPr>
              <a:t>.</a:t>
            </a:r>
          </a:p>
          <a:p>
            <a:pPr algn="l"/>
            <a:r>
              <a:rPr lang="en-US" b="0" i="0" u="none" strike="noStrike" baseline="0" dirty="0">
                <a:latin typeface="Times New Roman" panose="02020603050405020304" pitchFamily="18" charset="0"/>
              </a:rPr>
              <a:t>           c) [Alvina]</a:t>
            </a:r>
            <a:r>
              <a:rPr lang="en-US" b="1" i="0" u="none" strike="noStrike" baseline="-25000" dirty="0" err="1">
                <a:solidFill>
                  <a:srgbClr val="FF0000"/>
                </a:solidFill>
                <a:latin typeface="Times New Roman" panose="02020603050405020304" pitchFamily="18" charset="0"/>
              </a:rPr>
              <a:t>i</a:t>
            </a:r>
            <a:r>
              <a:rPr lang="en-US" b="0" i="0" u="none" strike="noStrike" baseline="0" dirty="0">
                <a:latin typeface="Times New Roman" panose="02020603050405020304" pitchFamily="18" charset="0"/>
              </a:rPr>
              <a:t> said that [she]</a:t>
            </a:r>
            <a:r>
              <a:rPr lang="en-US" b="1" i="0" u="none" strike="noStrike" baseline="-25000" dirty="0" err="1">
                <a:solidFill>
                  <a:srgbClr val="FF0000"/>
                </a:solidFill>
                <a:latin typeface="Times New Roman" panose="02020603050405020304" pitchFamily="18" charset="0"/>
              </a:rPr>
              <a:t>i</a:t>
            </a:r>
            <a:r>
              <a:rPr lang="en-US" b="0" i="0" u="none" strike="noStrike" baseline="0" dirty="0">
                <a:latin typeface="Times New Roman" panose="02020603050405020304" pitchFamily="18" charset="0"/>
              </a:rPr>
              <a:t> played   [basketball]</a:t>
            </a:r>
            <a:r>
              <a:rPr lang="en-US" b="1" i="0" u="none" strike="noStrike" baseline="-25000" dirty="0">
                <a:solidFill>
                  <a:srgbClr val="00B050"/>
                </a:solidFill>
                <a:latin typeface="Times New Roman" panose="02020603050405020304" pitchFamily="18" charset="0"/>
              </a:rPr>
              <a:t>k</a:t>
            </a:r>
            <a:r>
              <a:rPr lang="en-US" b="0" i="0" u="none" strike="noStrike" baseline="0" dirty="0">
                <a:latin typeface="Times New Roman" panose="02020603050405020304" pitchFamily="18" charset="0"/>
              </a:rPr>
              <a:t>    in [the dark]</a:t>
            </a:r>
            <a:r>
              <a:rPr lang="en-US" b="1" i="0" u="none" strike="noStrike" baseline="-25000" dirty="0">
                <a:solidFill>
                  <a:srgbClr val="00B0F0"/>
                </a:solidFill>
                <a:latin typeface="Times New Roman" panose="02020603050405020304" pitchFamily="18" charset="0"/>
              </a:rPr>
              <a:t>l</a:t>
            </a:r>
            <a:r>
              <a:rPr lang="en-US" b="0" i="0" u="none" strike="noStrike" baseline="0" dirty="0">
                <a:latin typeface="Times New Roman" panose="02020603050405020304" pitchFamily="18" charset="0"/>
              </a:rPr>
              <a:t>.</a:t>
            </a:r>
          </a:p>
          <a:p>
            <a:pPr algn="l"/>
            <a:r>
              <a:rPr lang="en-US" b="0" i="0" u="none" strike="noStrike" baseline="0" dirty="0">
                <a:latin typeface="Times New Roman" panose="02020603050405020304" pitchFamily="18" charset="0"/>
              </a:rPr>
              <a:t>           d) [Heidi]</a:t>
            </a:r>
            <a:r>
              <a:rPr lang="en-US" b="1" i="0" u="none" strike="noStrike" baseline="-25000" dirty="0" err="1">
                <a:solidFill>
                  <a:srgbClr val="FF0000"/>
                </a:solidFill>
                <a:latin typeface="Times New Roman" panose="02020603050405020304" pitchFamily="18" charset="0"/>
              </a:rPr>
              <a:t>i</a:t>
            </a:r>
            <a:r>
              <a:rPr lang="en-US" b="0" i="0" u="none" strike="noStrike" baseline="0" dirty="0">
                <a:latin typeface="Times New Roman" panose="02020603050405020304" pitchFamily="18" charset="0"/>
              </a:rPr>
              <a:t> playfully bopped [herself]</a:t>
            </a:r>
            <a:r>
              <a:rPr lang="en-US" b="1" i="0" u="none" strike="noStrike" baseline="-25000" dirty="0" err="1">
                <a:solidFill>
                  <a:srgbClr val="FF0000"/>
                </a:solidFill>
                <a:latin typeface="Times New Roman" panose="02020603050405020304" pitchFamily="18" charset="0"/>
              </a:rPr>
              <a:t>i</a:t>
            </a:r>
            <a:r>
              <a:rPr lang="en-US" b="0" i="0" u="none" strike="noStrike" baseline="-25000" dirty="0">
                <a:latin typeface="Times New Roman" panose="02020603050405020304" pitchFamily="18" charset="0"/>
              </a:rPr>
              <a:t>    </a:t>
            </a:r>
            <a:r>
              <a:rPr lang="en-US" b="0" i="0" u="none" strike="noStrike" baseline="0" dirty="0">
                <a:latin typeface="Times New Roman" panose="02020603050405020304" pitchFamily="18" charset="0"/>
              </a:rPr>
              <a:t>on [the head]</a:t>
            </a:r>
            <a:r>
              <a:rPr lang="en-US" b="1" i="0" u="none" strike="noStrike" baseline="-25000" dirty="0">
                <a:solidFill>
                  <a:srgbClr val="0070C0"/>
                </a:solidFill>
                <a:latin typeface="Times New Roman" panose="02020603050405020304" pitchFamily="18" charset="0"/>
              </a:rPr>
              <a:t>j</a:t>
            </a:r>
            <a:r>
              <a:rPr lang="en-US" b="0" i="0" u="none" strike="noStrike" baseline="0" dirty="0">
                <a:latin typeface="Times New Roman" panose="02020603050405020304" pitchFamily="18" charset="0"/>
              </a:rPr>
              <a:t>    with [a zucchini]</a:t>
            </a:r>
            <a:r>
              <a:rPr lang="en-US" b="1" i="0" u="none" strike="noStrike" baseline="-25000" dirty="0">
                <a:solidFill>
                  <a:srgbClr val="00B050"/>
                </a:solidFill>
                <a:latin typeface="Times New Roman" panose="02020603050405020304" pitchFamily="18" charset="0"/>
              </a:rPr>
              <a:t>k</a:t>
            </a:r>
            <a:r>
              <a:rPr lang="en-US" b="0" i="0" u="none" strike="noStrike" baseline="0" dirty="0">
                <a:latin typeface="Times New Roman" panose="02020603050405020304" pitchFamily="18" charset="0"/>
              </a:rPr>
              <a:t>.</a:t>
            </a:r>
          </a:p>
          <a:p>
            <a:pPr algn="l"/>
            <a:endParaRPr lang="en-US" sz="18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 </a:t>
            </a:r>
            <a:r>
              <a:rPr lang="en-US" sz="1800" b="1" dirty="0">
                <a:latin typeface="Times New Roman" panose="02020603050405020304" pitchFamily="18" charset="0"/>
                <a:cs typeface="Times New Roman" panose="02020603050405020304" pitchFamily="18" charset="0"/>
              </a:rPr>
              <a:t>(10a), </a:t>
            </a:r>
            <a:r>
              <a:rPr lang="en-US" sz="1800" dirty="0">
                <a:latin typeface="Times New Roman" panose="02020603050405020304" pitchFamily="18" charset="0"/>
                <a:cs typeface="Times New Roman" panose="02020603050405020304" pitchFamily="18" charset="0"/>
              </a:rPr>
              <a:t>all the NPs refer to different entities in the world, so they all get different indexes.</a:t>
            </a:r>
          </a:p>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same is true for (10b). </a:t>
            </a:r>
          </a:p>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Without the indices, this sentence is ambiguous; </a:t>
            </a:r>
            <a:r>
              <a:rPr lang="en-US" sz="1800" i="1" dirty="0">
                <a:latin typeface="Times New Roman" panose="02020603050405020304" pitchFamily="18" charset="0"/>
                <a:cs typeface="Times New Roman" panose="02020603050405020304" pitchFamily="18" charset="0"/>
              </a:rPr>
              <a:t>she</a:t>
            </a:r>
            <a:r>
              <a:rPr lang="en-US" sz="1800" dirty="0">
                <a:latin typeface="Times New Roman" panose="02020603050405020304" pitchFamily="18" charset="0"/>
                <a:cs typeface="Times New Roman" panose="02020603050405020304" pitchFamily="18" charset="0"/>
              </a:rPr>
              <a:t> can refer to </a:t>
            </a:r>
            <a:r>
              <a:rPr lang="en-US" sz="1800" i="1" dirty="0">
                <a:latin typeface="Times New Roman" panose="02020603050405020304" pitchFamily="18" charset="0"/>
                <a:cs typeface="Times New Roman" panose="02020603050405020304" pitchFamily="18" charset="0"/>
              </a:rPr>
              <a:t>Alvina</a:t>
            </a:r>
            <a:r>
              <a:rPr lang="en-US" sz="1800" dirty="0">
                <a:latin typeface="Times New Roman" panose="02020603050405020304" pitchFamily="18" charset="0"/>
                <a:cs typeface="Times New Roman" panose="02020603050405020304" pitchFamily="18" charset="0"/>
              </a:rPr>
              <a:t> or to someone else. </a:t>
            </a:r>
          </a:p>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But with indexing, we disambiguate this form. </a:t>
            </a:r>
          </a:p>
          <a:p>
            <a:pPr marL="285750" indent="-285750" algn="l">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(10b) </a:t>
            </a:r>
            <a:r>
              <a:rPr lang="en-US" sz="1800" dirty="0">
                <a:latin typeface="Times New Roman" panose="02020603050405020304" pitchFamily="18" charset="0"/>
                <a:cs typeface="Times New Roman" panose="02020603050405020304" pitchFamily="18" charset="0"/>
              </a:rPr>
              <a:t>only has the meaning where </a:t>
            </a:r>
            <a:r>
              <a:rPr lang="en-US" sz="1800" i="1" dirty="0">
                <a:latin typeface="Times New Roman" panose="02020603050405020304" pitchFamily="18" charset="0"/>
                <a:cs typeface="Times New Roman" panose="02020603050405020304" pitchFamily="18" charset="0"/>
              </a:rPr>
              <a:t>she</a:t>
            </a:r>
            <a:r>
              <a:rPr lang="en-US" sz="1800" dirty="0">
                <a:latin typeface="Times New Roman" panose="02020603050405020304" pitchFamily="18" charset="0"/>
                <a:cs typeface="Times New Roman" panose="02020603050405020304" pitchFamily="18" charset="0"/>
              </a:rPr>
              <a:t> is not </a:t>
            </a:r>
            <a:r>
              <a:rPr lang="en-US" sz="1800" i="1" dirty="0">
                <a:latin typeface="Times New Roman" panose="02020603050405020304" pitchFamily="18" charset="0"/>
                <a:cs typeface="Times New Roman" panose="02020603050405020304" pitchFamily="18" charset="0"/>
              </a:rPr>
              <a:t>Alvina</a:t>
            </a:r>
            <a:r>
              <a:rPr lang="en-US" sz="1800" dirty="0">
                <a:latin typeface="Times New Roman" panose="02020603050405020304" pitchFamily="18" charset="0"/>
                <a:cs typeface="Times New Roman" panose="02020603050405020304" pitchFamily="18" charset="0"/>
              </a:rPr>
              <a:t>, but someone else- the pronoun </a:t>
            </a:r>
            <a:r>
              <a:rPr lang="en-US" sz="1800" i="1" dirty="0">
                <a:latin typeface="Times New Roman" panose="02020603050405020304" pitchFamily="18" charset="0"/>
                <a:cs typeface="Times New Roman" panose="02020603050405020304" pitchFamily="18" charset="0"/>
              </a:rPr>
              <a:t>she</a:t>
            </a:r>
            <a:r>
              <a:rPr lang="en-US" sz="1800" dirty="0">
                <a:latin typeface="Times New Roman" panose="02020603050405020304" pitchFamily="18" charset="0"/>
                <a:cs typeface="Times New Roman" panose="02020603050405020304" pitchFamily="18" charset="0"/>
              </a:rPr>
              <a:t> and </a:t>
            </a:r>
            <a:r>
              <a:rPr lang="en-US" sz="1800" i="1" dirty="0">
                <a:latin typeface="Times New Roman" panose="02020603050405020304" pitchFamily="18" charset="0"/>
                <a:cs typeface="Times New Roman" panose="02020603050405020304" pitchFamily="18" charset="0"/>
              </a:rPr>
              <a:t>Alvina</a:t>
            </a:r>
            <a:r>
              <a:rPr lang="en-US" sz="1800" dirty="0">
                <a:latin typeface="Times New Roman" panose="02020603050405020304" pitchFamily="18" charset="0"/>
                <a:cs typeface="Times New Roman" panose="02020603050405020304" pitchFamily="18" charset="0"/>
              </a:rPr>
              <a:t> have different indexes. </a:t>
            </a:r>
          </a:p>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indexing in sentence </a:t>
            </a:r>
            <a:r>
              <a:rPr lang="en-US" sz="1800" b="1" dirty="0">
                <a:latin typeface="Times New Roman" panose="02020603050405020304" pitchFamily="18" charset="0"/>
                <a:cs typeface="Times New Roman" panose="02020603050405020304" pitchFamily="18" charset="0"/>
              </a:rPr>
              <a:t>(10c), </a:t>
            </a:r>
            <a:r>
              <a:rPr lang="en-US" sz="1800" dirty="0">
                <a:latin typeface="Times New Roman" panose="02020603050405020304" pitchFamily="18" charset="0"/>
                <a:cs typeface="Times New Roman" panose="02020603050405020304" pitchFamily="18" charset="0"/>
              </a:rPr>
              <a:t>by contrast, has </a:t>
            </a:r>
            <a:r>
              <a:rPr lang="en-US" sz="1800" i="1" dirty="0">
                <a:latin typeface="Times New Roman" panose="02020603050405020304" pitchFamily="18" charset="0"/>
                <a:cs typeface="Times New Roman" panose="02020603050405020304" pitchFamily="18" charset="0"/>
              </a:rPr>
              <a:t>she</a:t>
            </a:r>
            <a:r>
              <a:rPr lang="en-US" sz="1800" dirty="0">
                <a:latin typeface="Times New Roman" panose="02020603050405020304" pitchFamily="18" charset="0"/>
                <a:cs typeface="Times New Roman" panose="02020603050405020304" pitchFamily="18" charset="0"/>
              </a:rPr>
              <a:t> and </a:t>
            </a:r>
            <a:r>
              <a:rPr lang="en-US" sz="1800" i="1" dirty="0">
                <a:latin typeface="Times New Roman" panose="02020603050405020304" pitchFamily="18" charset="0"/>
                <a:cs typeface="Times New Roman" panose="02020603050405020304" pitchFamily="18" charset="0"/>
              </a:rPr>
              <a:t>Alvina</a:t>
            </a:r>
            <a:r>
              <a:rPr lang="en-US" sz="1800" dirty="0">
                <a:latin typeface="Times New Roman" panose="02020603050405020304" pitchFamily="18" charset="0"/>
                <a:cs typeface="Times New Roman" panose="02020603050405020304" pitchFamily="18" charset="0"/>
              </a:rPr>
              <a:t> referring to the same person. </a:t>
            </a:r>
          </a:p>
          <a:p>
            <a:pPr algn="l"/>
            <a:r>
              <a:rPr lang="en-US" sz="1800" dirty="0">
                <a:latin typeface="Times New Roman" panose="02020603050405020304" pitchFamily="18" charset="0"/>
                <a:cs typeface="Times New Roman" panose="02020603050405020304" pitchFamily="18" charset="0"/>
              </a:rPr>
              <a:t>      In this sentence, </a:t>
            </a:r>
            <a:r>
              <a:rPr lang="en-US" sz="1800" i="1" dirty="0">
                <a:latin typeface="Times New Roman" panose="02020603050405020304" pitchFamily="18" charset="0"/>
                <a:cs typeface="Times New Roman" panose="02020603050405020304" pitchFamily="18" charset="0"/>
              </a:rPr>
              <a:t>Alvina</a:t>
            </a:r>
            <a:r>
              <a:rPr lang="en-US" sz="1800" dirty="0">
                <a:latin typeface="Times New Roman" panose="02020603050405020304" pitchFamily="18" charset="0"/>
                <a:cs typeface="Times New Roman" panose="02020603050405020304" pitchFamily="18" charset="0"/>
              </a:rPr>
              <a:t> is the </a:t>
            </a:r>
            <a:r>
              <a:rPr lang="en-US" sz="1800" dirty="0">
                <a:solidFill>
                  <a:srgbClr val="00B0F0"/>
                </a:solidFill>
                <a:latin typeface="Times New Roman" panose="02020603050405020304" pitchFamily="18" charset="0"/>
                <a:cs typeface="Times New Roman" panose="02020603050405020304" pitchFamily="18" charset="0"/>
              </a:rPr>
              <a:t>antecedent</a:t>
            </a:r>
            <a:r>
              <a:rPr lang="en-US" sz="1800" dirty="0">
                <a:latin typeface="Times New Roman" panose="02020603050405020304" pitchFamily="18" charset="0"/>
                <a:cs typeface="Times New Roman" panose="02020603050405020304" pitchFamily="18" charset="0"/>
              </a:rPr>
              <a:t> of the pronoun </a:t>
            </a:r>
            <a:r>
              <a:rPr lang="en-US" sz="1800" i="1" dirty="0">
                <a:latin typeface="Times New Roman" panose="02020603050405020304" pitchFamily="18" charset="0"/>
                <a:cs typeface="Times New Roman" panose="02020603050405020304" pitchFamily="18" charset="0"/>
              </a:rPr>
              <a:t>she</a:t>
            </a:r>
            <a:r>
              <a:rPr lang="en-US" sz="1800" dirty="0">
                <a:latin typeface="Times New Roman" panose="02020603050405020304" pitchFamily="18" charset="0"/>
                <a:cs typeface="Times New Roman" panose="02020603050405020304" pitchFamily="18" charset="0"/>
              </a:rPr>
              <a:t>, so they have the same index. </a:t>
            </a:r>
          </a:p>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Finally in </a:t>
            </a:r>
            <a:r>
              <a:rPr lang="en-US" sz="1800" b="1" dirty="0">
                <a:latin typeface="Times New Roman" panose="02020603050405020304" pitchFamily="18" charset="0"/>
                <a:cs typeface="Times New Roman" panose="02020603050405020304" pitchFamily="18" charset="0"/>
              </a:rPr>
              <a:t>(10d), </a:t>
            </a:r>
            <a:r>
              <a:rPr lang="en-US" sz="1800" dirty="0">
                <a:latin typeface="Times New Roman" panose="02020603050405020304" pitchFamily="18" charset="0"/>
                <a:cs typeface="Times New Roman" panose="02020603050405020304" pitchFamily="18" charset="0"/>
              </a:rPr>
              <a:t>the anaphor </a:t>
            </a:r>
            <a:r>
              <a:rPr lang="en-US" sz="1800" i="1" dirty="0">
                <a:latin typeface="Times New Roman" panose="02020603050405020304" pitchFamily="18" charset="0"/>
                <a:cs typeface="Times New Roman" panose="02020603050405020304" pitchFamily="18" charset="0"/>
              </a:rPr>
              <a:t>herself</a:t>
            </a:r>
            <a:r>
              <a:rPr lang="en-US" sz="1800" dirty="0">
                <a:latin typeface="Times New Roman" panose="02020603050405020304" pitchFamily="18" charset="0"/>
                <a:cs typeface="Times New Roman" panose="02020603050405020304" pitchFamily="18" charset="0"/>
              </a:rPr>
              <a:t> refers back to </a:t>
            </a:r>
            <a:r>
              <a:rPr lang="en-US" sz="1800" i="1" dirty="0">
                <a:latin typeface="Times New Roman" panose="02020603050405020304" pitchFamily="18" charset="0"/>
                <a:cs typeface="Times New Roman" panose="02020603050405020304" pitchFamily="18" charset="0"/>
              </a:rPr>
              <a:t>Heidi</a:t>
            </a:r>
            <a:r>
              <a:rPr lang="en-US" sz="1800" dirty="0">
                <a:latin typeface="Times New Roman" panose="02020603050405020304" pitchFamily="18" charset="0"/>
                <a:cs typeface="Times New Roman" panose="02020603050405020304" pitchFamily="18" charset="0"/>
              </a:rPr>
              <a:t> so they get the same index. </a:t>
            </a:r>
          </a:p>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Two NPs that get the same index are said to be </a:t>
            </a:r>
            <a:r>
              <a:rPr lang="en-US" sz="1800" b="1" dirty="0">
                <a:solidFill>
                  <a:srgbClr val="00B0F0"/>
                </a:solidFill>
                <a:latin typeface="Times New Roman" panose="02020603050405020304" pitchFamily="18" charset="0"/>
                <a:cs typeface="Times New Roman" panose="02020603050405020304" pitchFamily="18" charset="0"/>
              </a:rPr>
              <a:t>coindexed</a:t>
            </a:r>
            <a:r>
              <a:rPr lang="en-US" sz="1800" dirty="0">
                <a:latin typeface="Times New Roman" panose="02020603050405020304" pitchFamily="18" charset="0"/>
                <a:cs typeface="Times New Roman" panose="02020603050405020304" pitchFamily="18" charset="0"/>
              </a:rPr>
              <a:t>. </a:t>
            </a:r>
          </a:p>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NPs that are coindexed with each other are said to </a:t>
            </a:r>
            <a:r>
              <a:rPr lang="en-US" sz="1800" b="1" dirty="0" err="1">
                <a:latin typeface="Times New Roman" panose="02020603050405020304" pitchFamily="18" charset="0"/>
                <a:cs typeface="Times New Roman" panose="02020603050405020304" pitchFamily="18" charset="0"/>
              </a:rPr>
              <a:t>corefer</a:t>
            </a:r>
            <a:r>
              <a:rPr lang="en-US" sz="1800" dirty="0">
                <a:latin typeface="Times New Roman" panose="02020603050405020304" pitchFamily="18" charset="0"/>
                <a:cs typeface="Times New Roman" panose="02020603050405020304" pitchFamily="18" charset="0"/>
              </a:rPr>
              <a:t> (i.e., refer to the same entity in the world).</a:t>
            </a:r>
          </a:p>
        </p:txBody>
      </p:sp>
      <p:sp>
        <p:nvSpPr>
          <p:cNvPr id="5" name="Slide Number Placeholder 4">
            <a:extLst>
              <a:ext uri="{FF2B5EF4-FFF2-40B4-BE49-F238E27FC236}">
                <a16:creationId xmlns:a16="http://schemas.microsoft.com/office/drawing/2014/main" id="{617398FC-FDE6-9824-F139-7D8DAEE2F2B2}"/>
              </a:ext>
            </a:extLst>
          </p:cNvPr>
          <p:cNvSpPr>
            <a:spLocks noGrp="1"/>
          </p:cNvSpPr>
          <p:nvPr>
            <p:ph type="sldNum" sz="quarter" idx="12"/>
          </p:nvPr>
        </p:nvSpPr>
        <p:spPr/>
        <p:txBody>
          <a:bodyPr/>
          <a:lstStyle/>
          <a:p>
            <a:fld id="{9953917B-9314-44A8-9CF5-8C1178B13F89}" type="slidenum">
              <a:rPr lang="en-IN" smtClean="0"/>
              <a:t>10</a:t>
            </a:fld>
            <a:endParaRPr lang="en-IN"/>
          </a:p>
        </p:txBody>
      </p:sp>
    </p:spTree>
    <p:extLst>
      <p:ext uri="{BB962C8B-B14F-4D97-AF65-F5344CB8AC3E}">
        <p14:creationId xmlns:p14="http://schemas.microsoft.com/office/powerpoint/2010/main" val="3284731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7B92C5-F393-B2A1-2467-1A52D41A82E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1B2F966-BB70-4A8E-916A-AC720AD6C3BF}"/>
              </a:ext>
            </a:extLst>
          </p:cNvPr>
          <p:cNvSpPr>
            <a:spLocks noGrp="1"/>
          </p:cNvSpPr>
          <p:nvPr>
            <p:ph type="subTitle" idx="1"/>
          </p:nvPr>
        </p:nvSpPr>
        <p:spPr>
          <a:xfrm>
            <a:off x="936172" y="564923"/>
            <a:ext cx="11179628" cy="5791427"/>
          </a:xfrm>
        </p:spPr>
        <p:txBody>
          <a:bodyPr>
            <a:normAutofit/>
          </a:bodyPr>
          <a:lstStyle/>
          <a:p>
            <a:pPr algn="l"/>
            <a:r>
              <a:rPr lang="en-US" sz="2000" b="0" i="0" u="none" strike="noStrike" baseline="0" dirty="0">
                <a:latin typeface="Times New Roman" panose="02020603050405020304" pitchFamily="18" charset="0"/>
              </a:rPr>
              <a:t>        11) </a:t>
            </a:r>
            <a:r>
              <a:rPr lang="en-US" sz="2000" i="1" u="none" strike="noStrike" baseline="0" dirty="0">
                <a:latin typeface="Times New Roman" panose="02020603050405020304" pitchFamily="18" charset="0"/>
              </a:rPr>
              <a:t>Coindexed</a:t>
            </a:r>
            <a:r>
              <a:rPr lang="en-US" sz="2000" b="0" i="1" u="none" strike="noStrike" baseline="0" dirty="0">
                <a:latin typeface="Times New Roman" panose="02020603050405020304" pitchFamily="18" charset="0"/>
              </a:rPr>
              <a:t>: </a:t>
            </a:r>
            <a:r>
              <a:rPr lang="en-US" sz="2000" b="0" i="0" u="none" strike="noStrike" baseline="0" dirty="0">
                <a:latin typeface="Times New Roman" panose="02020603050405020304" pitchFamily="18" charset="0"/>
              </a:rPr>
              <a:t>Two NPs are said to be coindexed if they have the same index.</a:t>
            </a:r>
          </a:p>
          <a:p>
            <a:pPr algn="l"/>
            <a:endParaRPr lang="en-US" sz="2000" b="0" i="0" u="none" strike="noStrike" baseline="0" dirty="0">
              <a:latin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In (</a:t>
            </a:r>
            <a:r>
              <a:rPr lang="en-US" sz="2000" dirty="0">
                <a:latin typeface="Times New Roman" panose="02020603050405020304" pitchFamily="18" charset="0"/>
              </a:rPr>
              <a:t>10</a:t>
            </a:r>
            <a:r>
              <a:rPr lang="en-US" sz="2000" b="0" i="0" u="none" strike="noStrike" baseline="0" dirty="0">
                <a:latin typeface="Times New Roman" panose="02020603050405020304" pitchFamily="18" charset="0"/>
              </a:rPr>
              <a:t>c) </a:t>
            </a:r>
            <a:r>
              <a:rPr lang="en-US" sz="2000" b="0" i="1" u="none" strike="noStrike" baseline="0" dirty="0">
                <a:latin typeface="Times New Roman" panose="02020603050405020304" pitchFamily="18" charset="0"/>
              </a:rPr>
              <a:t>Alvina </a:t>
            </a:r>
            <a:r>
              <a:rPr lang="en-US" sz="2000" b="0" i="0" u="none" strike="noStrike" baseline="0" dirty="0">
                <a:latin typeface="Times New Roman" panose="02020603050405020304" pitchFamily="18" charset="0"/>
              </a:rPr>
              <a:t>and </a:t>
            </a:r>
            <a:r>
              <a:rPr lang="en-US" sz="2000" b="0" i="1" u="none" strike="noStrike" baseline="0" dirty="0">
                <a:latin typeface="Times New Roman" panose="02020603050405020304" pitchFamily="18" charset="0"/>
              </a:rPr>
              <a:t>she </a:t>
            </a:r>
            <a:r>
              <a:rPr lang="en-US" sz="2000" b="0" i="0" u="none" strike="noStrike" baseline="0" dirty="0">
                <a:latin typeface="Times New Roman" panose="02020603050405020304" pitchFamily="18" charset="0"/>
              </a:rPr>
              <a:t>are coindexed;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in (10b) </a:t>
            </a:r>
            <a:r>
              <a:rPr lang="en-US" sz="2000" b="0" i="1" u="none" strike="noStrike" baseline="0" dirty="0">
                <a:latin typeface="Times New Roman" panose="02020603050405020304" pitchFamily="18" charset="0"/>
              </a:rPr>
              <a:t>Alvina </a:t>
            </a:r>
            <a:r>
              <a:rPr lang="en-US" sz="2000" b="0" i="0" u="none" strike="noStrike" baseline="0" dirty="0">
                <a:latin typeface="Times New Roman" panose="02020603050405020304" pitchFamily="18" charset="0"/>
              </a:rPr>
              <a:t>and </a:t>
            </a:r>
            <a:r>
              <a:rPr lang="en-US" sz="2000" b="0" i="1" u="none" strike="noStrike" baseline="0" dirty="0">
                <a:latin typeface="Times New Roman" panose="02020603050405020304" pitchFamily="18" charset="0"/>
              </a:rPr>
              <a:t>she </a:t>
            </a:r>
            <a:r>
              <a:rPr lang="en-US" sz="2000" b="0" i="0" u="none" strike="noStrike" baseline="0" dirty="0">
                <a:latin typeface="Times New Roman" panose="02020603050405020304" pitchFamily="18" charset="0"/>
              </a:rPr>
              <a:t>are not coindexed.</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93DDC32-B2E6-21DB-16F5-A9FDD9A28535}"/>
              </a:ext>
            </a:extLst>
          </p:cNvPr>
          <p:cNvSpPr>
            <a:spLocks noGrp="1"/>
          </p:cNvSpPr>
          <p:nvPr>
            <p:ph type="sldNum" sz="quarter" idx="12"/>
          </p:nvPr>
        </p:nvSpPr>
        <p:spPr/>
        <p:txBody>
          <a:bodyPr/>
          <a:lstStyle/>
          <a:p>
            <a:fld id="{9953917B-9314-44A8-9CF5-8C1178B13F89}" type="slidenum">
              <a:rPr lang="en-IN" smtClean="0"/>
              <a:t>11</a:t>
            </a:fld>
            <a:endParaRPr lang="en-IN"/>
          </a:p>
        </p:txBody>
      </p:sp>
    </p:spTree>
    <p:extLst>
      <p:ext uri="{BB962C8B-B14F-4D97-AF65-F5344CB8AC3E}">
        <p14:creationId xmlns:p14="http://schemas.microsoft.com/office/powerpoint/2010/main" val="4278751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A0DDE-AC0E-F1C4-9EE1-17699F96646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22B511F-7976-89BF-5EF6-46D9FDA8099D}"/>
              </a:ext>
            </a:extLst>
          </p:cNvPr>
          <p:cNvSpPr>
            <a:spLocks noGrp="1"/>
          </p:cNvSpPr>
          <p:nvPr>
            <p:ph type="subTitle" idx="1"/>
          </p:nvPr>
        </p:nvSpPr>
        <p:spPr>
          <a:xfrm>
            <a:off x="936172" y="564923"/>
            <a:ext cx="11179628" cy="5791427"/>
          </a:xfrm>
        </p:spPr>
        <p:txBody>
          <a:bodyPr>
            <a:normAutofit/>
          </a:bodyPr>
          <a:lstStyle/>
          <a:p>
            <a:pPr algn="l"/>
            <a:r>
              <a:rPr lang="en-IN" sz="1800" b="1" i="0" u="none" strike="noStrike" baseline="0" dirty="0">
                <a:latin typeface="Times New Roman" panose="02020603050405020304" pitchFamily="18" charset="0"/>
              </a:rPr>
              <a:t>2. BINDING</a:t>
            </a:r>
          </a:p>
          <a:p>
            <a:pPr marL="285750" indent="-285750" algn="l">
              <a:buFont typeface="Wingdings" panose="05000000000000000000" pitchFamily="2" charset="2"/>
              <a:buChar char="Ø"/>
            </a:pPr>
            <a:r>
              <a:rPr lang="en-US" sz="1800" b="0" i="0" u="none" strike="noStrike" baseline="0" dirty="0">
                <a:latin typeface="Times New Roman" panose="02020603050405020304" pitchFamily="18" charset="0"/>
              </a:rPr>
              <a:t>The notions of co-indexation, coreference, and antecedence are actually quite general ones. </a:t>
            </a:r>
          </a:p>
          <a:p>
            <a:pPr marL="285750" indent="-285750" algn="l">
              <a:buFont typeface="Wingdings" panose="05000000000000000000" pitchFamily="2" charset="2"/>
              <a:buChar char="Ø"/>
            </a:pPr>
            <a:r>
              <a:rPr lang="en-US" sz="1800" b="0" i="0" u="none" strike="noStrike" baseline="0" dirty="0">
                <a:latin typeface="Times New Roman" panose="02020603050405020304" pitchFamily="18" charset="0"/>
              </a:rPr>
              <a:t>They hold no matter what structural position an NP is in the sentence. </a:t>
            </a:r>
          </a:p>
          <a:p>
            <a:pPr marL="285750" indent="-285750" algn="l">
              <a:buFont typeface="Wingdings" panose="05000000000000000000" pitchFamily="2" charset="2"/>
              <a:buChar char="Ø"/>
            </a:pPr>
            <a:r>
              <a:rPr lang="en-US" sz="1800" b="0" i="0" u="none" strike="noStrike" baseline="0" dirty="0">
                <a:latin typeface="Times New Roman" panose="02020603050405020304" pitchFamily="18" charset="0"/>
              </a:rPr>
              <a:t>It turns out, however, that the relations between an antecedent and a pronoun or anaphor must bear </a:t>
            </a:r>
            <a:r>
              <a:rPr lang="en-IN" sz="1800" b="0" i="0" u="none" strike="noStrike" baseline="0" dirty="0">
                <a:latin typeface="Times New Roman" panose="02020603050405020304" pitchFamily="18" charset="0"/>
              </a:rPr>
              <a:t>particular structural relations.</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rPr>
              <a:t>Contrast the three sentences in (12).</a:t>
            </a:r>
          </a:p>
          <a:p>
            <a:pPr algn="l"/>
            <a:r>
              <a:rPr lang="en-US" sz="2000" b="0" i="0" u="none" strike="noStrike" baseline="0" dirty="0">
                <a:latin typeface="Times New Roman" panose="02020603050405020304" pitchFamily="18" charset="0"/>
              </a:rPr>
              <a:t>     </a:t>
            </a:r>
            <a:r>
              <a:rPr lang="en-US" b="0" i="0" u="none" strike="noStrike" baseline="0" dirty="0">
                <a:latin typeface="Times New Roman" panose="02020603050405020304" pitchFamily="18" charset="0"/>
              </a:rPr>
              <a:t>12) a) </a:t>
            </a:r>
            <a:r>
              <a:rPr lang="en-US" b="0" i="0" u="none" strike="noStrike" baseline="0" dirty="0" err="1">
                <a:latin typeface="Times New Roman" panose="02020603050405020304" pitchFamily="18" charset="0"/>
              </a:rPr>
              <a:t>Heidi</a:t>
            </a:r>
            <a:r>
              <a:rPr lang="en-US" b="1" i="0" u="none" strike="noStrike" baseline="-25000" dirty="0" err="1">
                <a:solidFill>
                  <a:srgbClr val="FF0000"/>
                </a:solidFill>
                <a:latin typeface="Times New Roman" panose="02020603050405020304" pitchFamily="18" charset="0"/>
              </a:rPr>
              <a:t>i</a:t>
            </a:r>
            <a:r>
              <a:rPr lang="en-US" b="0" i="0" u="none" strike="noStrike" baseline="0" dirty="0">
                <a:latin typeface="Times New Roman" panose="02020603050405020304" pitchFamily="18" charset="0"/>
              </a:rPr>
              <a:t> bopped </a:t>
            </a:r>
            <a:r>
              <a:rPr lang="en-US" b="0" i="0" u="none" strike="noStrike" baseline="0" dirty="0" err="1">
                <a:latin typeface="Times New Roman" panose="02020603050405020304" pitchFamily="18" charset="0"/>
              </a:rPr>
              <a:t>herself</a:t>
            </a:r>
            <a:r>
              <a:rPr lang="en-US" b="1" i="0" u="none" strike="noStrike" baseline="-25000" dirty="0" err="1">
                <a:solidFill>
                  <a:srgbClr val="FF0000"/>
                </a:solidFill>
                <a:latin typeface="Times New Roman" panose="02020603050405020304" pitchFamily="18" charset="0"/>
              </a:rPr>
              <a:t>i</a:t>
            </a:r>
            <a:r>
              <a:rPr lang="en-US" b="0" i="0" u="none" strike="noStrike" baseline="0" dirty="0">
                <a:latin typeface="Times New Roman" panose="02020603050405020304" pitchFamily="18" charset="0"/>
              </a:rPr>
              <a:t> on the head with a zucchini.</a:t>
            </a:r>
          </a:p>
          <a:p>
            <a:pPr algn="l"/>
            <a:r>
              <a:rPr lang="en-US" b="0" i="0" u="none" strike="noStrike" baseline="0" dirty="0">
                <a:latin typeface="Times New Roman" panose="02020603050405020304" pitchFamily="18" charset="0"/>
              </a:rPr>
              <a:t>           b) [</a:t>
            </a:r>
            <a:r>
              <a:rPr lang="en-US" b="0" i="0" u="none" strike="noStrike" baseline="0" dirty="0" err="1">
                <a:latin typeface="Times New Roman" panose="02020603050405020304" pitchFamily="18" charset="0"/>
              </a:rPr>
              <a:t>Heidi</a:t>
            </a:r>
            <a:r>
              <a:rPr lang="en-US" b="1" i="0" u="none" strike="noStrike" baseline="-25000" dirty="0" err="1">
                <a:solidFill>
                  <a:srgbClr val="FF0000"/>
                </a:solidFill>
                <a:latin typeface="Times New Roman" panose="02020603050405020304" pitchFamily="18" charset="0"/>
              </a:rPr>
              <a:t>i</a:t>
            </a:r>
            <a:r>
              <a:rPr lang="en-US" b="0" i="0" u="none" strike="noStrike" baseline="0" dirty="0">
                <a:latin typeface="Times New Roman" panose="02020603050405020304" pitchFamily="18" charset="0"/>
              </a:rPr>
              <a:t>' s mother]</a:t>
            </a:r>
            <a:r>
              <a:rPr lang="en-US" b="1" i="0" u="none" strike="noStrike" baseline="-25000" dirty="0">
                <a:solidFill>
                  <a:srgbClr val="00B050"/>
                </a:solidFill>
                <a:latin typeface="Times New Roman" panose="02020603050405020304" pitchFamily="18" charset="0"/>
              </a:rPr>
              <a:t>j</a:t>
            </a:r>
            <a:r>
              <a:rPr lang="en-US" b="0" i="0" u="none" strike="noStrike" baseline="0" dirty="0">
                <a:latin typeface="Times New Roman" panose="02020603050405020304" pitchFamily="18" charset="0"/>
              </a:rPr>
              <a:t> bopped </a:t>
            </a:r>
            <a:r>
              <a:rPr lang="en-US" b="0" i="0" u="none" strike="noStrike" baseline="0" dirty="0" err="1">
                <a:latin typeface="Times New Roman" panose="02020603050405020304" pitchFamily="18" charset="0"/>
              </a:rPr>
              <a:t>herself</a:t>
            </a:r>
            <a:r>
              <a:rPr lang="en-US" b="1" i="0" u="none" strike="noStrike" baseline="-25000" dirty="0" err="1">
                <a:solidFill>
                  <a:srgbClr val="00B050"/>
                </a:solidFill>
                <a:latin typeface="Times New Roman" panose="02020603050405020304" pitchFamily="18" charset="0"/>
              </a:rPr>
              <a:t>j</a:t>
            </a:r>
            <a:r>
              <a:rPr lang="en-US" b="0" i="0" u="none" strike="noStrike" baseline="0" dirty="0">
                <a:latin typeface="Times New Roman" panose="02020603050405020304" pitchFamily="18" charset="0"/>
              </a:rPr>
              <a:t> on the head with a zucchini.</a:t>
            </a:r>
          </a:p>
          <a:p>
            <a:pPr algn="l"/>
            <a:r>
              <a:rPr lang="en-US" b="0" i="0" u="none" strike="noStrike" baseline="0" dirty="0">
                <a:latin typeface="Times New Roman" panose="02020603050405020304" pitchFamily="18" charset="0"/>
              </a:rPr>
              <a:t>           c) *[</a:t>
            </a:r>
            <a:r>
              <a:rPr lang="en-US" b="0" i="0" u="none" strike="noStrike" baseline="0" dirty="0" err="1">
                <a:latin typeface="Times New Roman" panose="02020603050405020304" pitchFamily="18" charset="0"/>
              </a:rPr>
              <a:t>Heidi</a:t>
            </a:r>
            <a:r>
              <a:rPr lang="en-US" b="1" i="0" u="none" strike="noStrike" baseline="-25000" dirty="0" err="1">
                <a:solidFill>
                  <a:srgbClr val="FF0000"/>
                </a:solidFill>
                <a:latin typeface="Times New Roman" panose="02020603050405020304" pitchFamily="18" charset="0"/>
              </a:rPr>
              <a:t>i</a:t>
            </a:r>
            <a:r>
              <a:rPr lang="en-US" b="0" i="0" u="none" strike="noStrike" baseline="0" dirty="0" err="1">
                <a:latin typeface="Times New Roman" panose="02020603050405020304" pitchFamily="18" charset="0"/>
              </a:rPr>
              <a:t>'s</a:t>
            </a:r>
            <a:r>
              <a:rPr lang="en-US" b="0" i="0" u="none" strike="noStrike" baseline="0" dirty="0">
                <a:latin typeface="Times New Roman" panose="02020603050405020304" pitchFamily="18" charset="0"/>
              </a:rPr>
              <a:t> mother]</a:t>
            </a:r>
            <a:r>
              <a:rPr lang="en-US" b="1" i="0" u="none" strike="noStrike" baseline="-25000" dirty="0">
                <a:solidFill>
                  <a:srgbClr val="00B050"/>
                </a:solidFill>
                <a:latin typeface="Times New Roman" panose="02020603050405020304" pitchFamily="18" charset="0"/>
              </a:rPr>
              <a:t>j</a:t>
            </a:r>
            <a:r>
              <a:rPr lang="en-US" b="0" i="0" u="none" strike="noStrike" baseline="0" dirty="0">
                <a:latin typeface="Times New Roman" panose="02020603050405020304" pitchFamily="18" charset="0"/>
              </a:rPr>
              <a:t> bopped </a:t>
            </a:r>
            <a:r>
              <a:rPr lang="en-US" b="0" i="0" u="none" strike="noStrike" baseline="0" dirty="0" err="1">
                <a:latin typeface="Times New Roman" panose="02020603050405020304" pitchFamily="18" charset="0"/>
              </a:rPr>
              <a:t>herself</a:t>
            </a:r>
            <a:r>
              <a:rPr lang="en-US" b="1" i="0" u="none" strike="noStrike" baseline="-25000" dirty="0" err="1">
                <a:solidFill>
                  <a:srgbClr val="FF0000"/>
                </a:solidFill>
                <a:latin typeface="Times New Roman" panose="02020603050405020304" pitchFamily="18" charset="0"/>
              </a:rPr>
              <a:t>i</a:t>
            </a:r>
            <a:r>
              <a:rPr lang="en-US" b="0" i="0" u="none" strike="noStrike" baseline="0" dirty="0">
                <a:latin typeface="Times New Roman" panose="02020603050405020304" pitchFamily="18" charset="0"/>
              </a:rPr>
              <a:t> on the head with a zucchini.</a:t>
            </a:r>
          </a:p>
          <a:p>
            <a:pPr algn="l"/>
            <a:endParaRPr lang="en-US" sz="2000" b="0" i="0" u="none" strike="noStrike" baseline="0" dirty="0">
              <a:latin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In particular notice the pattern of indexes on (12b) and (12c).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These sentences show that, while the word </a:t>
            </a:r>
            <a:r>
              <a:rPr lang="en-US" sz="2000" b="0" i="1" u="none" strike="noStrike" baseline="0" dirty="0">
                <a:latin typeface="Times New Roman" panose="02020603050405020304" pitchFamily="18" charset="0"/>
              </a:rPr>
              <a:t>herself </a:t>
            </a:r>
            <a:r>
              <a:rPr lang="en-US" sz="2000" b="0" i="0" u="none" strike="noStrike" baseline="0" dirty="0">
                <a:latin typeface="Times New Roman" panose="02020603050405020304" pitchFamily="18" charset="0"/>
              </a:rPr>
              <a:t>can refer to the whole subject NP </a:t>
            </a:r>
            <a:r>
              <a:rPr lang="en-US" sz="2000" b="0" i="1" u="none" strike="noStrike" baseline="0" dirty="0">
                <a:latin typeface="Times New Roman" panose="02020603050405020304" pitchFamily="18" charset="0"/>
              </a:rPr>
              <a:t>Heidi's mother, </a:t>
            </a:r>
            <a:r>
              <a:rPr lang="en-US" sz="2000" b="0" i="0" u="none" strike="noStrike" baseline="0" dirty="0">
                <a:latin typeface="Times New Roman" panose="02020603050405020304" pitchFamily="18" charset="0"/>
              </a:rPr>
              <a:t>it can't refer to an NP embedded inside the subject NP, such as </a:t>
            </a:r>
            <a:r>
              <a:rPr lang="en-US" sz="2000" b="0" i="1" u="none" strike="noStrike" baseline="0" dirty="0">
                <a:latin typeface="Times New Roman" panose="02020603050405020304" pitchFamily="18" charset="0"/>
              </a:rPr>
              <a:t>Heidi.</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E3F95E8-8860-0F71-475C-FDD134C3F723}"/>
              </a:ext>
            </a:extLst>
          </p:cNvPr>
          <p:cNvSpPr>
            <a:spLocks noGrp="1"/>
          </p:cNvSpPr>
          <p:nvPr>
            <p:ph type="sldNum" sz="quarter" idx="12"/>
          </p:nvPr>
        </p:nvSpPr>
        <p:spPr/>
        <p:txBody>
          <a:bodyPr/>
          <a:lstStyle/>
          <a:p>
            <a:fld id="{9953917B-9314-44A8-9CF5-8C1178B13F89}" type="slidenum">
              <a:rPr lang="en-IN" smtClean="0"/>
              <a:t>12</a:t>
            </a:fld>
            <a:endParaRPr lang="en-IN"/>
          </a:p>
        </p:txBody>
      </p:sp>
    </p:spTree>
    <p:extLst>
      <p:ext uri="{BB962C8B-B14F-4D97-AF65-F5344CB8AC3E}">
        <p14:creationId xmlns:p14="http://schemas.microsoft.com/office/powerpoint/2010/main" val="3444084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88A40-012D-65AF-E480-A88315FE026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9D369C7-FE42-7D2D-A5BE-6157D2A55954}"/>
              </a:ext>
            </a:extLst>
          </p:cNvPr>
          <p:cNvSpPr>
            <a:spLocks noGrp="1"/>
          </p:cNvSpPr>
          <p:nvPr>
            <p:ph type="subTitle" idx="1"/>
          </p:nvPr>
        </p:nvSpPr>
        <p:spPr>
          <a:xfrm>
            <a:off x="936172" y="564923"/>
            <a:ext cx="11179628" cy="5791427"/>
          </a:xfrm>
        </p:spPr>
        <p:txBody>
          <a:bodyPr>
            <a:normAutofit/>
          </a:bodyPr>
          <a:lstStyle/>
          <a:p>
            <a:pPr algn="l"/>
            <a:r>
              <a:rPr lang="en-US" sz="2000" b="0" i="0" u="none" strike="noStrike" baseline="0" dirty="0">
                <a:latin typeface="Times New Roman" panose="02020603050405020304" pitchFamily="18" charset="0"/>
              </a:rPr>
              <a:t>Similar facts are seen in (13).</a:t>
            </a:r>
          </a:p>
          <a:p>
            <a:pPr algn="l"/>
            <a:r>
              <a:rPr lang="en-US" b="0" i="0" u="none" strike="noStrike" baseline="0" dirty="0">
                <a:latin typeface="Times New Roman" panose="02020603050405020304" pitchFamily="18" charset="0"/>
              </a:rPr>
              <a:t>     13) a) [The mother of </a:t>
            </a:r>
            <a:r>
              <a:rPr lang="en-US" b="0" i="0" u="none" strike="noStrike" baseline="0" dirty="0" err="1">
                <a:latin typeface="Times New Roman" panose="02020603050405020304" pitchFamily="18" charset="0"/>
              </a:rPr>
              <a:t>Heidi</a:t>
            </a:r>
            <a:r>
              <a:rPr lang="en-US" b="1" i="0" u="none" strike="noStrike" baseline="-25000" dirty="0" err="1">
                <a:solidFill>
                  <a:srgbClr val="FF0000"/>
                </a:solidFill>
                <a:latin typeface="Times New Roman" panose="02020603050405020304" pitchFamily="18" charset="0"/>
              </a:rPr>
              <a:t>i</a:t>
            </a:r>
            <a:r>
              <a:rPr lang="en-US" b="0" i="0" u="none" strike="noStrike" baseline="0" dirty="0">
                <a:latin typeface="Times New Roman" panose="02020603050405020304" pitchFamily="18" charset="0"/>
              </a:rPr>
              <a:t>]</a:t>
            </a:r>
            <a:r>
              <a:rPr lang="en-US" b="1" i="0" u="none" strike="noStrike" baseline="-25000" dirty="0">
                <a:solidFill>
                  <a:srgbClr val="00B050"/>
                </a:solidFill>
                <a:latin typeface="Times New Roman" panose="02020603050405020304" pitchFamily="18" charset="0"/>
              </a:rPr>
              <a:t>j</a:t>
            </a:r>
            <a:r>
              <a:rPr lang="en-US" b="0" i="0" u="none" strike="noStrike" baseline="0" dirty="0">
                <a:latin typeface="Times New Roman" panose="02020603050405020304" pitchFamily="18" charset="0"/>
              </a:rPr>
              <a:t> bopped </a:t>
            </a:r>
            <a:r>
              <a:rPr lang="en-US" b="0" i="0" u="none" strike="noStrike" baseline="0" dirty="0" err="1">
                <a:latin typeface="Times New Roman" panose="02020603050405020304" pitchFamily="18" charset="0"/>
              </a:rPr>
              <a:t>herself</a:t>
            </a:r>
            <a:r>
              <a:rPr lang="en-US" b="1" i="0" u="none" strike="noStrike" baseline="-25000" dirty="0" err="1">
                <a:solidFill>
                  <a:srgbClr val="00B050"/>
                </a:solidFill>
                <a:latin typeface="Times New Roman" panose="02020603050405020304" pitchFamily="18" charset="0"/>
              </a:rPr>
              <a:t>j</a:t>
            </a:r>
            <a:r>
              <a:rPr lang="en-US" b="0" i="0" u="none" strike="noStrike" baseline="0" dirty="0">
                <a:latin typeface="Times New Roman" panose="02020603050405020304" pitchFamily="18" charset="0"/>
              </a:rPr>
              <a:t> on the head with a zucchini.</a:t>
            </a:r>
          </a:p>
          <a:p>
            <a:pPr algn="l"/>
            <a:r>
              <a:rPr lang="en-US" b="0" i="0" u="none" strike="noStrike" baseline="0" dirty="0">
                <a:latin typeface="Times New Roman" panose="02020603050405020304" pitchFamily="18" charset="0"/>
              </a:rPr>
              <a:t>           b) *[The mother of </a:t>
            </a:r>
            <a:r>
              <a:rPr lang="en-US" b="0" i="0" u="none" strike="noStrike" baseline="0" dirty="0" err="1">
                <a:latin typeface="Times New Roman" panose="02020603050405020304" pitchFamily="18" charset="0"/>
              </a:rPr>
              <a:t>Heidi</a:t>
            </a:r>
            <a:r>
              <a:rPr lang="en-US" b="1" i="0" u="none" strike="noStrike" baseline="-25000" dirty="0" err="1">
                <a:solidFill>
                  <a:srgbClr val="FF0000"/>
                </a:solidFill>
                <a:latin typeface="Times New Roman" panose="02020603050405020304" pitchFamily="18" charset="0"/>
              </a:rPr>
              <a:t>i</a:t>
            </a:r>
            <a:r>
              <a:rPr lang="en-US" b="0" i="0" u="none" strike="noStrike" baseline="0" dirty="0">
                <a:latin typeface="Times New Roman" panose="02020603050405020304" pitchFamily="18" charset="0"/>
              </a:rPr>
              <a:t>]</a:t>
            </a:r>
            <a:r>
              <a:rPr lang="en-US" b="1" i="0" u="none" strike="noStrike" baseline="-25000" dirty="0">
                <a:solidFill>
                  <a:srgbClr val="00B050"/>
                </a:solidFill>
                <a:latin typeface="Times New Roman" panose="02020603050405020304" pitchFamily="18" charset="0"/>
              </a:rPr>
              <a:t>j</a:t>
            </a:r>
            <a:r>
              <a:rPr lang="en-US" b="0" i="0" u="none" strike="noStrike" baseline="0" dirty="0">
                <a:latin typeface="Times New Roman" panose="02020603050405020304" pitchFamily="18" charset="0"/>
              </a:rPr>
              <a:t> bopped </a:t>
            </a:r>
            <a:r>
              <a:rPr lang="en-US" b="0" i="0" u="none" strike="noStrike" baseline="0" dirty="0" err="1">
                <a:latin typeface="Times New Roman" panose="02020603050405020304" pitchFamily="18" charset="0"/>
              </a:rPr>
              <a:t>herself</a:t>
            </a:r>
            <a:r>
              <a:rPr lang="en-US" b="1" i="0" u="none" strike="noStrike" baseline="-25000" dirty="0" err="1">
                <a:solidFill>
                  <a:srgbClr val="FF0000"/>
                </a:solidFill>
                <a:latin typeface="Times New Roman" panose="02020603050405020304" pitchFamily="18" charset="0"/>
              </a:rPr>
              <a:t>i</a:t>
            </a:r>
            <a:r>
              <a:rPr lang="en-US" b="0" i="0" u="none" strike="noStrike" baseline="0" dirty="0">
                <a:solidFill>
                  <a:srgbClr val="FF0000"/>
                </a:solidFill>
                <a:latin typeface="Times New Roman" panose="02020603050405020304" pitchFamily="18" charset="0"/>
              </a:rPr>
              <a:t> </a:t>
            </a:r>
            <a:r>
              <a:rPr lang="en-US" b="0" i="0" u="none" strike="noStrike" baseline="0" dirty="0">
                <a:latin typeface="Times New Roman" panose="02020603050405020304" pitchFamily="18" charset="0"/>
              </a:rPr>
              <a:t>on the head with a zucchini.</a:t>
            </a: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B5E2AB4-CA9A-9128-E6D9-68050F3B3A2A}"/>
              </a:ext>
            </a:extLst>
          </p:cNvPr>
          <p:cNvSpPr>
            <a:spLocks noGrp="1"/>
          </p:cNvSpPr>
          <p:nvPr>
            <p:ph type="sldNum" sz="quarter" idx="12"/>
          </p:nvPr>
        </p:nvSpPr>
        <p:spPr/>
        <p:txBody>
          <a:bodyPr/>
          <a:lstStyle/>
          <a:p>
            <a:fld id="{9953917B-9314-44A8-9CF5-8C1178B13F89}" type="slidenum">
              <a:rPr lang="en-IN" smtClean="0"/>
              <a:t>13</a:t>
            </a:fld>
            <a:endParaRPr lang="en-IN"/>
          </a:p>
        </p:txBody>
      </p:sp>
    </p:spTree>
    <p:extLst>
      <p:ext uri="{BB962C8B-B14F-4D97-AF65-F5344CB8AC3E}">
        <p14:creationId xmlns:p14="http://schemas.microsoft.com/office/powerpoint/2010/main" val="4171220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FA96F-EF90-9B8B-770D-C276AC40717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AADAB9F-C81A-4E72-E6C4-D0B01411A17B}"/>
              </a:ext>
            </a:extLst>
          </p:cNvPr>
          <p:cNvSpPr>
            <a:spLocks noGrp="1"/>
          </p:cNvSpPr>
          <p:nvPr>
            <p:ph type="subTitle" idx="1"/>
          </p:nvPr>
        </p:nvSpPr>
        <p:spPr>
          <a:xfrm>
            <a:off x="936172" y="564923"/>
            <a:ext cx="11092542" cy="6156552"/>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Look at the trees for (12a and b), shown in (14a and b) below, and you will notice a significant difference in terms of the position where the NP immediately dominating </a:t>
            </a:r>
            <a:r>
              <a:rPr lang="en-IN" sz="2000" b="0" i="1" u="none" strike="noStrike" baseline="0" dirty="0">
                <a:latin typeface="Times New Roman" panose="02020603050405020304" pitchFamily="18" charset="0"/>
              </a:rPr>
              <a:t>Heidi </a:t>
            </a:r>
            <a:r>
              <a:rPr lang="en-IN" sz="2000" b="0" i="0" u="none" strike="noStrike" baseline="0" dirty="0">
                <a:latin typeface="Times New Roman" panose="02020603050405020304" pitchFamily="18" charset="0"/>
              </a:rPr>
              <a:t>is placed.</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IN" sz="2000" b="0" i="0" u="none" strike="noStrike" baseline="0" dirty="0">
                <a:latin typeface="Times New Roman" panose="02020603050405020304" pitchFamily="18" charset="0"/>
              </a:rPr>
              <a:t>      </a:t>
            </a:r>
          </a:p>
          <a:p>
            <a:pPr algn="l">
              <a:lnSpc>
                <a:spcPct val="150000"/>
              </a:lnSpc>
              <a:spcBef>
                <a:spcPts val="0"/>
              </a:spcBef>
            </a:pPr>
            <a:endParaRPr lang="en-IN" sz="2000" dirty="0">
              <a:latin typeface="Times New Roman" panose="02020603050405020304" pitchFamily="18" charset="0"/>
            </a:endParaRPr>
          </a:p>
          <a:p>
            <a:pPr algn="l">
              <a:lnSpc>
                <a:spcPct val="150000"/>
              </a:lnSpc>
              <a:spcBef>
                <a:spcPts val="0"/>
              </a:spcBef>
            </a:pPr>
            <a:endParaRPr lang="en-IN" sz="2000" b="0" i="0" u="none" strike="noStrike" baseline="0" dirty="0">
              <a:latin typeface="Times New Roman" panose="02020603050405020304" pitchFamily="18" charset="0"/>
            </a:endParaRPr>
          </a:p>
          <a:p>
            <a:pPr algn="l">
              <a:lnSpc>
                <a:spcPct val="150000"/>
              </a:lnSpc>
              <a:spcBef>
                <a:spcPts val="0"/>
              </a:spcBef>
            </a:pPr>
            <a:endParaRPr lang="en-IN" sz="2000" dirty="0">
              <a:latin typeface="Times New Roman" panose="02020603050405020304" pitchFamily="18" charset="0"/>
            </a:endParaRPr>
          </a:p>
          <a:p>
            <a:pPr algn="l">
              <a:lnSpc>
                <a:spcPct val="150000"/>
              </a:lnSpc>
              <a:spcBef>
                <a:spcPts val="0"/>
              </a:spcBef>
            </a:pPr>
            <a:endParaRPr lang="en-IN" sz="2000" b="0" i="0" u="none" strike="noStrike" baseline="0" dirty="0">
              <a:latin typeface="Times New Roman" panose="02020603050405020304" pitchFamily="18" charset="0"/>
            </a:endParaRPr>
          </a:p>
          <a:p>
            <a:pPr algn="l">
              <a:lnSpc>
                <a:spcPct val="150000"/>
              </a:lnSpc>
              <a:spcBef>
                <a:spcPts val="0"/>
              </a:spcBef>
            </a:pPr>
            <a:endParaRPr lang="en-IN" sz="2000" dirty="0">
              <a:latin typeface="Times New Roman" panose="02020603050405020304" pitchFamily="18" charset="0"/>
            </a:endParaRPr>
          </a:p>
          <a:p>
            <a:pPr algn="l">
              <a:lnSpc>
                <a:spcPct val="150000"/>
              </a:lnSpc>
              <a:spcBef>
                <a:spcPts val="0"/>
              </a:spcBef>
            </a:pPr>
            <a:r>
              <a:rPr lang="en-IN" sz="1800" b="0" i="0" u="none" strike="noStrike" baseline="0" dirty="0">
                <a:latin typeface="Times New Roman" panose="02020603050405020304" pitchFamily="18" charset="0"/>
              </a:rPr>
              <a:t>             </a:t>
            </a:r>
            <a:endParaRPr lang="en-IN" sz="2000" dirty="0">
              <a:latin typeface="Times New Roman" panose="02020603050405020304" pitchFamily="18" charset="0"/>
            </a:endParaRPr>
          </a:p>
          <a:p>
            <a:pPr algn="l">
              <a:lnSpc>
                <a:spcPct val="150000"/>
              </a:lnSpc>
              <a:spcBef>
                <a:spcPts val="0"/>
              </a:spcBef>
            </a:pPr>
            <a:endParaRPr lang="en-IN" sz="2000" b="0" i="0" u="none" strike="noStrike" baseline="0" dirty="0">
              <a:latin typeface="Times New Roman" panose="02020603050405020304" pitchFamily="18" charset="0"/>
            </a:endParaRPr>
          </a:p>
          <a:p>
            <a:pPr algn="l">
              <a:lnSpc>
                <a:spcPct val="150000"/>
              </a:lnSpc>
              <a:spcBef>
                <a:spcPts val="0"/>
              </a:spcBef>
            </a:pPr>
            <a:endParaRPr lang="en-IN" sz="2000" dirty="0">
              <a:latin typeface="Times New Roman" panose="02020603050405020304" pitchFamily="18" charset="0"/>
            </a:endParaRPr>
          </a:p>
          <a:p>
            <a:pPr algn="l">
              <a:lnSpc>
                <a:spcPct val="150000"/>
              </a:lnSpc>
              <a:spcBef>
                <a:spcPts val="0"/>
              </a:spcBef>
            </a:pPr>
            <a:r>
              <a:rPr lang="en-IN" sz="2000" b="0" i="0" u="none" strike="noStrike" baseline="0" dirty="0">
                <a:latin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024DDA7-5FA1-1985-8C67-EBFC12865EC8}"/>
              </a:ext>
            </a:extLst>
          </p:cNvPr>
          <p:cNvSpPr>
            <a:spLocks noGrp="1"/>
          </p:cNvSpPr>
          <p:nvPr>
            <p:ph type="sldNum" sz="quarter" idx="12"/>
          </p:nvPr>
        </p:nvSpPr>
        <p:spPr/>
        <p:txBody>
          <a:bodyPr/>
          <a:lstStyle/>
          <a:p>
            <a:fld id="{9953917B-9314-44A8-9CF5-8C1178B13F89}" type="slidenum">
              <a:rPr lang="en-IN" smtClean="0"/>
              <a:t>14</a:t>
            </a:fld>
            <a:endParaRPr lang="en-IN"/>
          </a:p>
        </p:txBody>
      </p:sp>
      <p:pic>
        <p:nvPicPr>
          <p:cNvPr id="7" name="Picture 6">
            <a:extLst>
              <a:ext uri="{FF2B5EF4-FFF2-40B4-BE49-F238E27FC236}">
                <a16:creationId xmlns:a16="http://schemas.microsoft.com/office/drawing/2014/main" id="{2833097E-70D5-84C0-22B6-AC9EA3D82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7182" y="4027630"/>
            <a:ext cx="5918504" cy="2609984"/>
          </a:xfrm>
          <a:prstGeom prst="rect">
            <a:avLst/>
          </a:prstGeom>
        </p:spPr>
      </p:pic>
      <p:pic>
        <p:nvPicPr>
          <p:cNvPr id="9" name="Picture 8">
            <a:extLst>
              <a:ext uri="{FF2B5EF4-FFF2-40B4-BE49-F238E27FC236}">
                <a16:creationId xmlns:a16="http://schemas.microsoft.com/office/drawing/2014/main" id="{0876DEC6-2160-1DAD-672D-4FF71E39C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444" y="1328896"/>
            <a:ext cx="6286956" cy="2614873"/>
          </a:xfrm>
          <a:prstGeom prst="rect">
            <a:avLst/>
          </a:prstGeom>
        </p:spPr>
      </p:pic>
    </p:spTree>
    <p:extLst>
      <p:ext uri="{BB962C8B-B14F-4D97-AF65-F5344CB8AC3E}">
        <p14:creationId xmlns:p14="http://schemas.microsoft.com/office/powerpoint/2010/main" val="3913859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6D01AA-0C1F-226E-7B34-4D512051889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E79B0C7-1B6F-665E-2866-1511EE0B20EF}"/>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(14a), the circled NP c-commands the NP dominating </a:t>
            </a:r>
            <a:r>
              <a:rPr lang="en-US" sz="2000" b="0" i="1" u="none" strike="noStrike" baseline="0" dirty="0">
                <a:latin typeface="Times New Roman" panose="02020603050405020304" pitchFamily="18" charset="0"/>
                <a:cs typeface="Times New Roman" panose="02020603050405020304" pitchFamily="18" charset="0"/>
              </a:rPr>
              <a:t>herself, </a:t>
            </a:r>
            <a:r>
              <a:rPr lang="en-US" sz="2000" b="0" i="0" u="none" strike="noStrike" baseline="0" dirty="0">
                <a:latin typeface="Times New Roman" panose="02020603050405020304" pitchFamily="18" charset="0"/>
                <a:cs typeface="Times New Roman" panose="02020603050405020304" pitchFamily="18" charset="0"/>
              </a:rPr>
              <a:t>but in (14b) it does not.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It appears that the crucial relationship between an anaphor and its antecedent involves </a:t>
            </a:r>
            <a:r>
              <a:rPr lang="en-US" sz="2000" b="1" i="0" u="none" strike="noStrike" baseline="0" dirty="0">
                <a:latin typeface="Times New Roman" panose="02020603050405020304" pitchFamily="18" charset="0"/>
                <a:cs typeface="Times New Roman" panose="02020603050405020304" pitchFamily="18" charset="0"/>
              </a:rPr>
              <a:t>c</a:t>
            </a:r>
            <a:r>
              <a:rPr lang="en-US" sz="2000" i="0" u="none" strike="noStrike" baseline="0" dirty="0">
                <a:latin typeface="Times New Roman" panose="02020603050405020304" pitchFamily="18" charset="0"/>
                <a:cs typeface="Times New Roman" panose="02020603050405020304" pitchFamily="18" charset="0"/>
              </a:rPr>
              <a:t>-</a:t>
            </a:r>
            <a:r>
              <a:rPr lang="en-US" sz="2000" b="1" i="0" u="none" strike="noStrike" baseline="0" dirty="0">
                <a:latin typeface="Times New Roman" panose="02020603050405020304" pitchFamily="18" charset="0"/>
                <a:cs typeface="Times New Roman" panose="02020603050405020304" pitchFamily="18" charset="0"/>
              </a:rPr>
              <a:t>command</a:t>
            </a:r>
            <a:r>
              <a:rPr lang="en-US" sz="2000" b="0" i="0" u="none" strike="noStrike" baseline="0" dirty="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So, in describing the relationship between an anaphor and an antecedent we need a more specific notion than simple co-indexation. This is </a:t>
            </a:r>
            <a:r>
              <a:rPr lang="en-US" sz="2000" b="1" i="1" u="none" strike="noStrike" baseline="0" dirty="0">
                <a:latin typeface="Times New Roman" panose="02020603050405020304" pitchFamily="18" charset="0"/>
                <a:cs typeface="Times New Roman" panose="02020603050405020304" pitchFamily="18" charset="0"/>
              </a:rPr>
              <a:t>binding</a:t>
            </a:r>
            <a:r>
              <a:rPr lang="en-US" sz="2000" b="0" i="1" u="none" strike="noStrike" baseline="0" dirty="0">
                <a:latin typeface="Times New Roman" panose="02020603050405020304" pitchFamily="18" charset="0"/>
                <a:cs typeface="Times New Roman" panose="02020603050405020304" pitchFamily="18" charset="0"/>
              </a:rPr>
              <a:t>:</a:t>
            </a:r>
          </a:p>
          <a:p>
            <a:pPr algn="l"/>
            <a:r>
              <a:rPr lang="en-US" sz="2000" b="0" i="0" u="none" strike="noStrike" baseline="0" dirty="0">
                <a:latin typeface="Times New Roman" panose="02020603050405020304" pitchFamily="18" charset="0"/>
                <a:cs typeface="Times New Roman" panose="02020603050405020304" pitchFamily="18" charset="0"/>
              </a:rPr>
              <a:t>      15) </a:t>
            </a:r>
            <a:r>
              <a:rPr lang="en-US" sz="2000" b="0" i="1" u="none" strike="noStrike" baseline="0" dirty="0">
                <a:latin typeface="Times New Roman" panose="02020603050405020304" pitchFamily="18" charset="0"/>
                <a:cs typeface="Times New Roman" panose="02020603050405020304" pitchFamily="18" charset="0"/>
              </a:rPr>
              <a:t>Binds: </a:t>
            </a:r>
            <a:r>
              <a:rPr lang="en-US" sz="2000" b="0" i="0" u="none" strike="noStrike" baseline="0" dirty="0">
                <a:latin typeface="Times New Roman" panose="02020603050405020304" pitchFamily="18" charset="0"/>
                <a:cs typeface="Times New Roman" panose="02020603050405020304" pitchFamily="18" charset="0"/>
              </a:rPr>
              <a:t>A binds B if and only if A c-commands B </a:t>
            </a:r>
            <a:r>
              <a:rPr lang="en-US" sz="2000" b="0" i="1" u="none" strike="noStrike" baseline="0" dirty="0">
                <a:latin typeface="Times New Roman" panose="02020603050405020304" pitchFamily="18" charset="0"/>
                <a:cs typeface="Times New Roman" panose="02020603050405020304" pitchFamily="18" charset="0"/>
              </a:rPr>
              <a:t>and </a:t>
            </a:r>
            <a:r>
              <a:rPr lang="en-US" sz="2000" b="0" i="0" u="none" strike="noStrike" baseline="0" dirty="0">
                <a:latin typeface="Times New Roman" panose="02020603050405020304" pitchFamily="18" charset="0"/>
                <a:cs typeface="Times New Roman" panose="02020603050405020304" pitchFamily="18" charset="0"/>
              </a:rPr>
              <a:t>A and B are coindexed.</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250C482-8BE0-FEC8-75F5-6CC2F15D54D5}"/>
              </a:ext>
            </a:extLst>
          </p:cNvPr>
          <p:cNvSpPr>
            <a:spLocks noGrp="1"/>
          </p:cNvSpPr>
          <p:nvPr>
            <p:ph type="sldNum" sz="quarter" idx="12"/>
          </p:nvPr>
        </p:nvSpPr>
        <p:spPr/>
        <p:txBody>
          <a:bodyPr/>
          <a:lstStyle/>
          <a:p>
            <a:fld id="{9953917B-9314-44A8-9CF5-8C1178B13F89}" type="slidenum">
              <a:rPr lang="en-IN" smtClean="0"/>
              <a:t>15</a:t>
            </a:fld>
            <a:endParaRPr lang="en-IN"/>
          </a:p>
        </p:txBody>
      </p:sp>
    </p:spTree>
    <p:extLst>
      <p:ext uri="{BB962C8B-B14F-4D97-AF65-F5344CB8AC3E}">
        <p14:creationId xmlns:p14="http://schemas.microsoft.com/office/powerpoint/2010/main" val="2239899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84870-6A5D-6793-F8CC-479AE6C7E2F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8DCB467-7CC6-D854-812B-B62DFF7D182E}"/>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Binding is a special kind of co-indexation.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It is co-indexation that happens when one of the two NPs c-commands the other.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Notice that co-indexation alone does not constitute binding. </a:t>
            </a:r>
          </a:p>
          <a:p>
            <a:pPr marL="342900" indent="-342900" algn="l">
              <a:buFont typeface="Wingdings" panose="05000000000000000000" pitchFamily="2" charset="2"/>
              <a:buChar char="Ø"/>
            </a:pPr>
            <a:r>
              <a:rPr lang="en-US" sz="2000" b="1" i="0" u="none" strike="noStrike" baseline="0" dirty="0">
                <a:latin typeface="Times New Roman" panose="02020603050405020304" pitchFamily="18" charset="0"/>
                <a:cs typeface="Times New Roman" panose="02020603050405020304" pitchFamily="18" charset="0"/>
              </a:rPr>
              <a:t>Binding</a:t>
            </a:r>
            <a:r>
              <a:rPr lang="en-US" sz="2000" b="0" i="0" u="none" strike="noStrike" baseline="0" dirty="0">
                <a:latin typeface="Times New Roman" panose="02020603050405020304" pitchFamily="18" charset="0"/>
                <a:cs typeface="Times New Roman" panose="02020603050405020304" pitchFamily="18" charset="0"/>
              </a:rPr>
              <a:t> requires </a:t>
            </a:r>
            <a:r>
              <a:rPr lang="en-US" sz="2000" b="0" i="1" u="none" strike="noStrike" baseline="0" dirty="0">
                <a:latin typeface="Times New Roman" panose="02020603050405020304" pitchFamily="18" charset="0"/>
                <a:cs typeface="Times New Roman" panose="02020603050405020304" pitchFamily="18" charset="0"/>
              </a:rPr>
              <a:t>both </a:t>
            </a:r>
            <a:r>
              <a:rPr lang="en-US" sz="2000" b="1" i="0" u="none" strike="noStrike" baseline="0" dirty="0">
                <a:latin typeface="Times New Roman" panose="02020603050405020304" pitchFamily="18" charset="0"/>
                <a:cs typeface="Times New Roman" panose="02020603050405020304" pitchFamily="18" charset="0"/>
              </a:rPr>
              <a:t>co-indexation</a:t>
            </a:r>
            <a:r>
              <a:rPr lang="en-US" sz="2000" b="0" i="0" u="none" strike="noStrike" baseline="0" dirty="0">
                <a:latin typeface="Times New Roman" panose="02020603050405020304" pitchFamily="18" charset="0"/>
                <a:cs typeface="Times New Roman" panose="02020603050405020304" pitchFamily="18" charset="0"/>
              </a:rPr>
              <a:t> and </a:t>
            </a:r>
            <a:r>
              <a:rPr lang="en-US" sz="2000" b="1" i="0" u="none" strike="noStrike" baseline="0" dirty="0">
                <a:latin typeface="Times New Roman" panose="02020603050405020304" pitchFamily="18" charset="0"/>
                <a:cs typeface="Times New Roman" panose="02020603050405020304" pitchFamily="18" charset="0"/>
              </a:rPr>
              <a:t>c-command</a:t>
            </a:r>
            <a:r>
              <a:rPr lang="en-US" sz="2000" b="0" i="0" u="none" strike="noStrike" baseline="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C76D8EA-DFBE-6681-E274-049A40F0B0F6}"/>
              </a:ext>
            </a:extLst>
          </p:cNvPr>
          <p:cNvSpPr>
            <a:spLocks noGrp="1"/>
          </p:cNvSpPr>
          <p:nvPr>
            <p:ph type="sldNum" sz="quarter" idx="12"/>
          </p:nvPr>
        </p:nvSpPr>
        <p:spPr/>
        <p:txBody>
          <a:bodyPr/>
          <a:lstStyle/>
          <a:p>
            <a:fld id="{9953917B-9314-44A8-9CF5-8C1178B13F89}" type="slidenum">
              <a:rPr lang="en-IN" smtClean="0"/>
              <a:t>16</a:t>
            </a:fld>
            <a:endParaRPr lang="en-IN"/>
          </a:p>
        </p:txBody>
      </p:sp>
    </p:spTree>
    <p:extLst>
      <p:ext uri="{BB962C8B-B14F-4D97-AF65-F5344CB8AC3E}">
        <p14:creationId xmlns:p14="http://schemas.microsoft.com/office/powerpoint/2010/main" val="3945501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C25350-91D1-065E-99D6-BA61AF82073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FD06CCF-8D0D-D083-0157-8D3D5DEA3E4A}"/>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Now we can make the following generalization, which explains the ungrammaticality of sentences (16a) (=7) and (16b) (=12c):</a:t>
            </a:r>
          </a:p>
          <a:p>
            <a:pPr algn="l"/>
            <a:r>
              <a:rPr lang="en-US" b="0" i="0" u="none" strike="noStrike" baseline="0" dirty="0">
                <a:latin typeface="Times New Roman" panose="02020603050405020304" pitchFamily="18" charset="0"/>
              </a:rPr>
              <a:t>     16) a) (=7)     *</a:t>
            </a:r>
            <a:r>
              <a:rPr lang="en-US" b="0" i="0" u="none" strike="noStrike" baseline="0" dirty="0" err="1">
                <a:latin typeface="Times New Roman" panose="02020603050405020304" pitchFamily="18" charset="0"/>
              </a:rPr>
              <a:t>Herself</a:t>
            </a:r>
            <a:r>
              <a:rPr lang="en-US" b="0" i="0" u="none" strike="noStrike" baseline="-25000" dirty="0" err="1">
                <a:latin typeface="Times New Roman" panose="02020603050405020304" pitchFamily="18" charset="0"/>
              </a:rPr>
              <a:t>i</a:t>
            </a:r>
            <a:r>
              <a:rPr lang="en-US" b="0" i="0" u="none" strike="noStrike" baseline="-25000" dirty="0">
                <a:latin typeface="Times New Roman" panose="02020603050405020304" pitchFamily="18" charset="0"/>
              </a:rPr>
              <a:t>  </a:t>
            </a:r>
            <a:r>
              <a:rPr lang="en-US" b="0" i="0" u="none" strike="noStrike" baseline="0" dirty="0">
                <a:latin typeface="Times New Roman" panose="02020603050405020304" pitchFamily="18" charset="0"/>
              </a:rPr>
              <a:t>bopped </a:t>
            </a:r>
            <a:r>
              <a:rPr lang="en-US" b="0" i="0" u="none" strike="noStrike" baseline="0" dirty="0" err="1">
                <a:latin typeface="Times New Roman" panose="02020603050405020304" pitchFamily="18" charset="0"/>
              </a:rPr>
              <a:t>Heidi</a:t>
            </a:r>
            <a:r>
              <a:rPr lang="en-US" b="0" i="0" u="none" strike="noStrike" baseline="-25000" dirty="0" err="1">
                <a:latin typeface="Times New Roman" panose="02020603050405020304" pitchFamily="18" charset="0"/>
              </a:rPr>
              <a:t>i</a:t>
            </a:r>
            <a:r>
              <a:rPr lang="en-US" b="0" i="0" u="none" strike="noStrike" baseline="0" dirty="0">
                <a:latin typeface="Times New Roman" panose="02020603050405020304" pitchFamily="18" charset="0"/>
              </a:rPr>
              <a:t> on the head with a zucchini.</a:t>
            </a:r>
          </a:p>
          <a:p>
            <a:pPr algn="l"/>
            <a:r>
              <a:rPr lang="en-US" b="0" i="0" u="none" strike="noStrike" baseline="0" dirty="0">
                <a:latin typeface="Times New Roman" panose="02020603050405020304" pitchFamily="18" charset="0"/>
              </a:rPr>
              <a:t>           b) (=12c) *[Heidi’s mother]</a:t>
            </a:r>
            <a:r>
              <a:rPr lang="en-US" b="0" i="0" u="none" strike="noStrike" baseline="-25000" dirty="0" err="1">
                <a:latin typeface="Times New Roman" panose="02020603050405020304" pitchFamily="18" charset="0"/>
              </a:rPr>
              <a:t>i</a:t>
            </a:r>
            <a:r>
              <a:rPr lang="en-US" b="0" i="0" u="none" strike="noStrike" baseline="-25000" dirty="0">
                <a:latin typeface="Times New Roman" panose="02020603050405020304" pitchFamily="18" charset="0"/>
              </a:rPr>
              <a:t> </a:t>
            </a:r>
            <a:r>
              <a:rPr lang="en-US" b="0" i="0" u="none" strike="noStrike" baseline="0" dirty="0">
                <a:latin typeface="Times New Roman" panose="02020603050405020304" pitchFamily="18" charset="0"/>
              </a:rPr>
              <a:t>bopped </a:t>
            </a:r>
            <a:r>
              <a:rPr lang="en-US" b="0" i="0" u="none" strike="noStrike" baseline="0" dirty="0" err="1">
                <a:latin typeface="Times New Roman" panose="02020603050405020304" pitchFamily="18" charset="0"/>
              </a:rPr>
              <a:t>herself</a:t>
            </a:r>
            <a:r>
              <a:rPr lang="en-US" b="0" i="0" u="none" strike="noStrike" baseline="-25000" dirty="0" err="1">
                <a:latin typeface="Times New Roman" panose="02020603050405020304" pitchFamily="18" charset="0"/>
              </a:rPr>
              <a:t>i</a:t>
            </a:r>
            <a:r>
              <a:rPr lang="en-US" b="0" i="0" u="none" strike="noStrike" baseline="0" dirty="0">
                <a:latin typeface="Times New Roman" panose="02020603050405020304" pitchFamily="18" charset="0"/>
              </a:rPr>
              <a:t> on the head with a zucchini.</a:t>
            </a:r>
          </a:p>
          <a:p>
            <a:pPr marL="342900" indent="-342900" algn="l">
              <a:buFont typeface="Wingdings" panose="05000000000000000000" pitchFamily="2" charset="2"/>
              <a:buChar char="Ø"/>
            </a:pPr>
            <a:endParaRPr lang="en-US" sz="2000" b="0" i="0" u="none" strike="noStrike" baseline="0" dirty="0">
              <a:latin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In neither of these sentences is the anaphor bound.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In other words, it is not c-commanded by the NP it is coindexed with.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This generalization is called </a:t>
            </a:r>
            <a:r>
              <a:rPr lang="en-US" sz="2000" b="0" i="1" u="none" strike="noStrike" baseline="0" dirty="0">
                <a:latin typeface="Times New Roman" panose="02020603050405020304" pitchFamily="18" charset="0"/>
              </a:rPr>
              <a:t>Binding Principle A.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Principle A determines the distribution of anaphors:</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BD6D411-A0A8-C22E-D7C9-BFD72900C357}"/>
              </a:ext>
            </a:extLst>
          </p:cNvPr>
          <p:cNvSpPr>
            <a:spLocks noGrp="1"/>
          </p:cNvSpPr>
          <p:nvPr>
            <p:ph type="sldNum" sz="quarter" idx="12"/>
          </p:nvPr>
        </p:nvSpPr>
        <p:spPr/>
        <p:txBody>
          <a:bodyPr/>
          <a:lstStyle/>
          <a:p>
            <a:fld id="{9953917B-9314-44A8-9CF5-8C1178B13F89}" type="slidenum">
              <a:rPr lang="en-IN" smtClean="0"/>
              <a:t>17</a:t>
            </a:fld>
            <a:endParaRPr lang="en-IN"/>
          </a:p>
        </p:txBody>
      </p:sp>
    </p:spTree>
    <p:extLst>
      <p:ext uri="{BB962C8B-B14F-4D97-AF65-F5344CB8AC3E}">
        <p14:creationId xmlns:p14="http://schemas.microsoft.com/office/powerpoint/2010/main" val="428172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26E3E-9BA8-6859-D841-B7230D55CA0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9F2DC08-CB61-4968-98B1-90002AAF73EE}"/>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IN" sz="2000" b="0" i="0" u="none" strike="noStrike" baseline="0" dirty="0">
                <a:latin typeface="Times New Roman" panose="02020603050405020304" pitchFamily="18" charset="0"/>
                <a:cs typeface="Times New Roman" panose="02020603050405020304" pitchFamily="18" charset="0"/>
              </a:rPr>
              <a:t>Principle </a:t>
            </a:r>
            <a:r>
              <a:rPr lang="en-US" sz="2000" b="0" i="0" u="none" strike="noStrike" baseline="0" dirty="0">
                <a:latin typeface="Times New Roman" panose="02020603050405020304" pitchFamily="18" charset="0"/>
                <a:cs typeface="Times New Roman" panose="02020603050405020304" pitchFamily="18" charset="0"/>
              </a:rPr>
              <a:t>A determines the distribution of anaphors:</a:t>
            </a:r>
          </a:p>
          <a:p>
            <a:pPr algn="l"/>
            <a:r>
              <a:rPr lang="en-US" sz="2000" b="0" i="0" u="none" strike="noStrike" baseline="0" dirty="0">
                <a:latin typeface="Times New Roman" panose="02020603050405020304" pitchFamily="18" charset="0"/>
                <a:cs typeface="Times New Roman" panose="02020603050405020304" pitchFamily="18" charset="0"/>
              </a:rPr>
              <a:t>       17) </a:t>
            </a:r>
            <a:r>
              <a:rPr lang="en-US" sz="2000" b="0" i="1" u="none" strike="noStrike" baseline="0" dirty="0">
                <a:latin typeface="Times New Roman" panose="02020603050405020304" pitchFamily="18" charset="0"/>
                <a:cs typeface="Times New Roman" panose="02020603050405020304" pitchFamily="18" charset="0"/>
              </a:rPr>
              <a:t>Binding Principle A (preliminary): </a:t>
            </a:r>
            <a:r>
              <a:rPr lang="en-US" sz="2000" b="0" i="0" u="none" strike="noStrike" baseline="0" dirty="0">
                <a:latin typeface="Times New Roman" panose="02020603050405020304" pitchFamily="18" charset="0"/>
                <a:cs typeface="Times New Roman" panose="02020603050405020304" pitchFamily="18" charset="0"/>
              </a:rPr>
              <a:t>An anaphor must be bound.</a:t>
            </a:r>
          </a:p>
          <a:p>
            <a:pPr algn="l"/>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Remember, bound means coindexed with an NP that c-commands it.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If you look at the tree in (14b) you'll see that the anaphor </a:t>
            </a:r>
            <a:r>
              <a:rPr lang="en-US" sz="2000" b="0" i="1" u="none" strike="noStrike" baseline="0" dirty="0">
                <a:latin typeface="Times New Roman" panose="02020603050405020304" pitchFamily="18" charset="0"/>
                <a:cs typeface="Times New Roman" panose="02020603050405020304" pitchFamily="18" charset="0"/>
              </a:rPr>
              <a:t>herself </a:t>
            </a:r>
            <a:r>
              <a:rPr lang="en-US" sz="2000" b="0" i="0" u="none" strike="noStrike" baseline="0" dirty="0">
                <a:latin typeface="Times New Roman" panose="02020603050405020304" pitchFamily="18" charset="0"/>
                <a:cs typeface="Times New Roman" panose="02020603050405020304" pitchFamily="18" charset="0"/>
              </a:rPr>
              <a:t>and the NP </a:t>
            </a:r>
            <a:r>
              <a:rPr lang="en-US" sz="2000" b="0" i="1" u="none" strike="noStrike" baseline="0" dirty="0">
                <a:latin typeface="Times New Roman" panose="02020603050405020304" pitchFamily="18" charset="0"/>
                <a:cs typeface="Times New Roman" panose="02020603050405020304" pitchFamily="18" charset="0"/>
              </a:rPr>
              <a:t>Heidi </a:t>
            </a:r>
            <a:r>
              <a:rPr lang="en-US" sz="2000" b="0" i="0" u="none" strike="noStrike" baseline="0" dirty="0">
                <a:latin typeface="Times New Roman" panose="02020603050405020304" pitchFamily="18" charset="0"/>
                <a:cs typeface="Times New Roman" panose="02020603050405020304" pitchFamily="18" charset="0"/>
              </a:rPr>
              <a:t>are coindexed.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However, they are not bound, since </a:t>
            </a:r>
            <a:r>
              <a:rPr lang="en-US" sz="2000" i="1" dirty="0">
                <a:latin typeface="Times New Roman" panose="02020603050405020304" pitchFamily="18" charset="0"/>
                <a:cs typeface="Times New Roman" panose="02020603050405020304" pitchFamily="18" charset="0"/>
              </a:rPr>
              <a:t>[</a:t>
            </a:r>
            <a:r>
              <a:rPr lang="en-US" sz="2000" b="0" i="1" u="none" strike="noStrike" baseline="-25000" dirty="0">
                <a:latin typeface="Times New Roman" panose="02020603050405020304" pitchFamily="18" charset="0"/>
                <a:cs typeface="Times New Roman" panose="02020603050405020304" pitchFamily="18" charset="0"/>
              </a:rPr>
              <a:t>NP</a:t>
            </a:r>
            <a:r>
              <a:rPr lang="en-US" sz="2000" b="0" i="1" u="none" strike="noStrike" baseline="0" dirty="0">
                <a:latin typeface="Times New Roman" panose="02020603050405020304" pitchFamily="18" charset="0"/>
                <a:cs typeface="Times New Roman" panose="02020603050405020304" pitchFamily="18" charset="0"/>
              </a:rPr>
              <a:t> Heidi] </a:t>
            </a:r>
            <a:r>
              <a:rPr lang="en-US" sz="2000" b="0" i="0" u="none" strike="noStrike" baseline="0" dirty="0">
                <a:latin typeface="Times New Roman" panose="02020603050405020304" pitchFamily="18" charset="0"/>
                <a:cs typeface="Times New Roman" panose="02020603050405020304" pitchFamily="18" charset="0"/>
              </a:rPr>
              <a:t>does not c-command </a:t>
            </a:r>
            <a:r>
              <a:rPr lang="en-US" sz="2000" i="1" dirty="0">
                <a:latin typeface="Times New Roman" panose="02020603050405020304" pitchFamily="18" charset="0"/>
                <a:cs typeface="Times New Roman" panose="02020603050405020304" pitchFamily="18" charset="0"/>
              </a:rPr>
              <a:t>[</a:t>
            </a:r>
            <a:r>
              <a:rPr lang="en-US" sz="2000" b="0" i="1" u="none" strike="noStrike" baseline="-25000" dirty="0">
                <a:latin typeface="Times New Roman" panose="02020603050405020304" pitchFamily="18" charset="0"/>
                <a:cs typeface="Times New Roman" panose="02020603050405020304" pitchFamily="18" charset="0"/>
              </a:rPr>
              <a:t>NP</a:t>
            </a:r>
            <a:r>
              <a:rPr lang="en-US" sz="2000" b="0" i="1" u="none" strike="noStrike" baseline="0" dirty="0">
                <a:latin typeface="Times New Roman" panose="02020603050405020304" pitchFamily="18" charset="0"/>
                <a:cs typeface="Times New Roman" panose="02020603050405020304" pitchFamily="18" charset="0"/>
              </a:rPr>
              <a:t> herself].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same is true in the tree for (16a) (=7) shown in (18):</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DC3BEC4A-C439-D337-7319-4332B778DF18}"/>
              </a:ext>
            </a:extLst>
          </p:cNvPr>
          <p:cNvSpPr>
            <a:spLocks noGrp="1"/>
          </p:cNvSpPr>
          <p:nvPr>
            <p:ph type="sldNum" sz="quarter" idx="12"/>
          </p:nvPr>
        </p:nvSpPr>
        <p:spPr/>
        <p:txBody>
          <a:bodyPr/>
          <a:lstStyle/>
          <a:p>
            <a:fld id="{9953917B-9314-44A8-9CF5-8C1178B13F89}" type="slidenum">
              <a:rPr lang="en-IN" smtClean="0"/>
              <a:t>18</a:t>
            </a:fld>
            <a:endParaRPr lang="en-IN"/>
          </a:p>
        </p:txBody>
      </p:sp>
    </p:spTree>
    <p:extLst>
      <p:ext uri="{BB962C8B-B14F-4D97-AF65-F5344CB8AC3E}">
        <p14:creationId xmlns:p14="http://schemas.microsoft.com/office/powerpoint/2010/main" val="2512070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17CDC-C8F7-AA2D-EA86-8100EA5AB2E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72516F2-234A-9D97-C8C0-AE8FCB91A725}"/>
              </a:ext>
            </a:extLst>
          </p:cNvPr>
          <p:cNvSpPr>
            <a:spLocks noGrp="1"/>
          </p:cNvSpPr>
          <p:nvPr>
            <p:ph type="subTitle" idx="1"/>
          </p:nvPr>
        </p:nvSpPr>
        <p:spPr>
          <a:xfrm>
            <a:off x="936172" y="564923"/>
            <a:ext cx="11179628" cy="5791427"/>
          </a:xfrm>
        </p:spPr>
        <p:txBody>
          <a:bodyPr>
            <a:normAutofit/>
          </a:bodyPr>
          <a:lstStyle/>
          <a:p>
            <a:pPr algn="l"/>
            <a:r>
              <a:rPr lang="en-US" sz="2000" dirty="0">
                <a:latin typeface="Times New Roman" panose="02020603050405020304" pitchFamily="18" charset="0"/>
                <a:cs typeface="Times New Roman" panose="02020603050405020304" pitchFamily="18" charset="0"/>
              </a:rPr>
              <a:t>     18)</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800" b="0" i="0" u="none" strike="noStrike" baseline="0" dirty="0">
                <a:latin typeface="Times New Roman" panose="02020603050405020304" pitchFamily="18" charset="0"/>
              </a:rPr>
              <a:t>Even though the two NPs are coindexed, they do not form a binding relation, since the antecedent doesn't c-command the anaphor. </a:t>
            </a:r>
          </a:p>
          <a:p>
            <a:pPr marL="285750" indent="-285750" algn="l">
              <a:buFont typeface="Wingdings" panose="05000000000000000000" pitchFamily="2" charset="2"/>
              <a:buChar char="Ø"/>
            </a:pPr>
            <a:r>
              <a:rPr lang="en-US" sz="1800" b="0" i="0" u="none" strike="noStrike" baseline="0" dirty="0">
                <a:latin typeface="Times New Roman" panose="02020603050405020304" pitchFamily="18" charset="0"/>
              </a:rPr>
              <a:t>You might think that </a:t>
            </a:r>
            <a:r>
              <a:rPr lang="en-US" sz="1800" b="0" i="1" u="none" strike="noStrike" baseline="0" dirty="0">
                <a:latin typeface="Times New Roman" panose="02020603050405020304" pitchFamily="18" charset="0"/>
              </a:rPr>
              <a:t>Heidi </a:t>
            </a:r>
            <a:r>
              <a:rPr lang="en-US" sz="1800" b="0" i="0" u="none" strike="noStrike" baseline="0" dirty="0">
                <a:latin typeface="Times New Roman" panose="02020603050405020304" pitchFamily="18" charset="0"/>
              </a:rPr>
              <a:t>binds </a:t>
            </a:r>
            <a:r>
              <a:rPr lang="en-US" sz="1800" b="0" i="1" u="none" strike="noStrike" baseline="0" dirty="0">
                <a:latin typeface="Times New Roman" panose="02020603050405020304" pitchFamily="18" charset="0"/>
              </a:rPr>
              <a:t>herself, </a:t>
            </a:r>
            <a:r>
              <a:rPr lang="en-US" sz="1800" b="0" i="0" u="none" strike="noStrike" baseline="0" dirty="0">
                <a:latin typeface="Times New Roman" panose="02020603050405020304" pitchFamily="18" charset="0"/>
              </a:rPr>
              <a:t>since the anaphor c-commands the antecedent.</a:t>
            </a:r>
          </a:p>
          <a:p>
            <a:pPr marL="285750" indent="-285750" algn="l">
              <a:buFont typeface="Wingdings" panose="05000000000000000000" pitchFamily="2" charset="2"/>
              <a:buChar char="Ø"/>
            </a:pPr>
            <a:r>
              <a:rPr lang="en-US" sz="1800" b="0" i="0" u="none" strike="noStrike" baseline="0" dirty="0">
                <a:latin typeface="Times New Roman" panose="02020603050405020304" pitchFamily="18" charset="0"/>
              </a:rPr>
              <a:t>But notice that this is not the way binding is defined. </a:t>
            </a:r>
          </a:p>
          <a:p>
            <a:pPr marL="285750" indent="-285750" algn="l">
              <a:buFont typeface="Wingdings" panose="05000000000000000000" pitchFamily="2" charset="2"/>
              <a:buChar char="Ø"/>
            </a:pPr>
            <a:r>
              <a:rPr lang="en-US" sz="1800" b="0" i="0" u="none" strike="noStrike" baseline="0" dirty="0">
                <a:latin typeface="Times New Roman" panose="02020603050405020304" pitchFamily="18" charset="0"/>
              </a:rPr>
              <a:t>Binding is </a:t>
            </a:r>
            <a:r>
              <a:rPr lang="en-US" sz="1800" b="0" i="1" u="none" strike="noStrike" baseline="0" dirty="0">
                <a:latin typeface="Times New Roman" panose="02020603050405020304" pitchFamily="18" charset="0"/>
              </a:rPr>
              <a:t>not </a:t>
            </a:r>
            <a:r>
              <a:rPr lang="en-US" sz="1800" b="0" i="0" u="none" strike="noStrike" baseline="0" dirty="0">
                <a:latin typeface="Times New Roman" panose="02020603050405020304" pitchFamily="18" charset="0"/>
              </a:rPr>
              <a:t>a symmetric relationship. </a:t>
            </a:r>
          </a:p>
          <a:p>
            <a:pPr marL="285750" indent="-285750" algn="l">
              <a:buFont typeface="Wingdings" panose="05000000000000000000" pitchFamily="2" charset="2"/>
              <a:buChar char="Ø"/>
            </a:pPr>
            <a:r>
              <a:rPr lang="en-US" sz="1800" b="0" i="0" u="none" strike="noStrike" baseline="0" dirty="0">
                <a:latin typeface="Times New Roman" panose="02020603050405020304" pitchFamily="18" charset="0"/>
              </a:rPr>
              <a:t>The </a:t>
            </a:r>
            <a:r>
              <a:rPr lang="en-US" sz="1800" b="0" i="1" u="none" strike="noStrike" baseline="0" dirty="0">
                <a:latin typeface="Times New Roman" panose="02020603050405020304" pitchFamily="18" charset="0"/>
              </a:rPr>
              <a:t>binder </a:t>
            </a:r>
            <a:r>
              <a:rPr lang="en-US" sz="1800" b="0" i="0" u="none" strike="noStrike" baseline="0" dirty="0">
                <a:latin typeface="Times New Roman" panose="02020603050405020304" pitchFamily="18" charset="0"/>
              </a:rPr>
              <a:t>(or antecedent) must do the c-commanding of the </a:t>
            </a:r>
            <a:r>
              <a:rPr lang="en-US" sz="1800" b="0" i="1" u="none" strike="noStrike" baseline="0" dirty="0" err="1">
                <a:latin typeface="Times New Roman" panose="02020603050405020304" pitchFamily="18" charset="0"/>
              </a:rPr>
              <a:t>bindee</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(anaphor or pronoun), not the reverse.</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881094D-7AD8-D6B9-211C-0AF8CAF7B41F}"/>
              </a:ext>
            </a:extLst>
          </p:cNvPr>
          <p:cNvSpPr>
            <a:spLocks noGrp="1"/>
          </p:cNvSpPr>
          <p:nvPr>
            <p:ph type="sldNum" sz="quarter" idx="12"/>
          </p:nvPr>
        </p:nvSpPr>
        <p:spPr/>
        <p:txBody>
          <a:bodyPr/>
          <a:lstStyle/>
          <a:p>
            <a:fld id="{9953917B-9314-44A8-9CF5-8C1178B13F89}" type="slidenum">
              <a:rPr lang="en-IN" smtClean="0"/>
              <a:t>19</a:t>
            </a:fld>
            <a:endParaRPr lang="en-IN"/>
          </a:p>
        </p:txBody>
      </p:sp>
      <p:pic>
        <p:nvPicPr>
          <p:cNvPr id="4" name="Picture 3">
            <a:extLst>
              <a:ext uri="{FF2B5EF4-FFF2-40B4-BE49-F238E27FC236}">
                <a16:creationId xmlns:a16="http://schemas.microsoft.com/office/drawing/2014/main" id="{49D6012E-D366-B7D5-B3B0-8E7E4C7169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945" y="564923"/>
            <a:ext cx="4997707" cy="2635385"/>
          </a:xfrm>
          <a:prstGeom prst="rect">
            <a:avLst/>
          </a:prstGeom>
        </p:spPr>
      </p:pic>
    </p:spTree>
    <p:extLst>
      <p:ext uri="{BB962C8B-B14F-4D97-AF65-F5344CB8AC3E}">
        <p14:creationId xmlns:p14="http://schemas.microsoft.com/office/powerpoint/2010/main" val="20268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10000"/>
              </a:lnSpc>
              <a:spcBef>
                <a:spcPts val="0"/>
              </a:spcBef>
            </a:pPr>
            <a:r>
              <a:rPr lang="en-US" sz="2000" b="1" dirty="0">
                <a:latin typeface="Times New Roman" panose="02020603050405020304" pitchFamily="18" charset="0"/>
                <a:cs typeface="Times New Roman" panose="02020603050405020304" pitchFamily="18" charset="0"/>
              </a:rPr>
              <a:t>Introduction</a:t>
            </a:r>
          </a:p>
          <a:p>
            <a:pPr marL="342900" indent="-342900" algn="l">
              <a:lnSpc>
                <a:spcPct val="11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1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First let us talk about some facts about the meaning of NPs in English.</a:t>
            </a:r>
          </a:p>
          <a:p>
            <a:pPr marL="342900" indent="-342900" algn="l">
              <a:lnSpc>
                <a:spcPct val="11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1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a:t>
            </a:r>
            <a:r>
              <a:rPr lang="en-US" sz="2000" b="1" dirty="0">
                <a:latin typeface="Times New Roman" panose="02020603050405020304" pitchFamily="18" charset="0"/>
                <a:cs typeface="Times New Roman" panose="02020603050405020304" pitchFamily="18" charset="0"/>
              </a:rPr>
              <a:t>some NPs that get their meaning from the context and discourse around them</a:t>
            </a:r>
            <a:r>
              <a:rPr lang="en-US" sz="2000" dirty="0">
                <a:latin typeface="Times New Roman" panose="02020603050405020304" pitchFamily="18" charset="0"/>
                <a:cs typeface="Times New Roman" panose="02020603050405020304" pitchFamily="18" charset="0"/>
              </a:rPr>
              <a:t>.</a:t>
            </a:r>
          </a:p>
          <a:p>
            <a:pPr marL="342900" indent="-342900" algn="l">
              <a:lnSpc>
                <a:spcPct val="11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For example, in the sentence in (1), the meaning of the word </a:t>
            </a:r>
            <a:r>
              <a:rPr lang="en-US" sz="2000" b="1" dirty="0">
                <a:latin typeface="Times New Roman" panose="02020603050405020304" pitchFamily="18" charset="0"/>
                <a:cs typeface="Times New Roman" panose="02020603050405020304" pitchFamily="18" charset="0"/>
              </a:rPr>
              <a:t>Peter</a:t>
            </a:r>
            <a:r>
              <a:rPr lang="en-US" sz="2000" dirty="0">
                <a:latin typeface="Times New Roman" panose="02020603050405020304" pitchFamily="18" charset="0"/>
                <a:cs typeface="Times New Roman" panose="02020603050405020304" pitchFamily="18" charset="0"/>
              </a:rPr>
              <a:t> comes from the situation in which the sentence is uttered:</a:t>
            </a:r>
          </a:p>
          <a:p>
            <a:pPr algn="l">
              <a:lnSpc>
                <a:spcPct val="110000"/>
              </a:lnSpc>
              <a:spcBef>
                <a:spcPts val="0"/>
              </a:spcBef>
            </a:pPr>
            <a:r>
              <a:rPr lang="en-US" sz="2000" dirty="0">
                <a:latin typeface="Times New Roman" panose="02020603050405020304" pitchFamily="18" charset="0"/>
                <a:cs typeface="Times New Roman" panose="02020603050405020304" pitchFamily="18" charset="0"/>
              </a:rPr>
              <a:t>      1) </a:t>
            </a:r>
            <a:r>
              <a:rPr lang="en-US" sz="2000" i="1" dirty="0">
                <a:latin typeface="Times New Roman" panose="02020603050405020304" pitchFamily="18" charset="0"/>
                <a:cs typeface="Times New Roman" panose="02020603050405020304" pitchFamily="18" charset="0"/>
              </a:rPr>
              <a:t>Peter wrote a very good research paper on Syntax.</a:t>
            </a:r>
          </a:p>
          <a:p>
            <a:pPr algn="l">
              <a:lnSpc>
                <a:spcPct val="11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1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kind of NP is called a referring expression (or R-expression):</a:t>
            </a:r>
          </a:p>
          <a:p>
            <a:pPr algn="l">
              <a:lnSpc>
                <a:spcPct val="110000"/>
              </a:lnSpc>
              <a:spcBef>
                <a:spcPts val="0"/>
              </a:spcBef>
            </a:pPr>
            <a:r>
              <a:rPr lang="en-US" sz="2000" dirty="0">
                <a:latin typeface="Times New Roman" panose="02020603050405020304" pitchFamily="18" charset="0"/>
                <a:cs typeface="Times New Roman" panose="02020603050405020304" pitchFamily="18" charset="0"/>
              </a:rPr>
              <a:t>      2) </a:t>
            </a:r>
            <a:r>
              <a:rPr lang="en-US" sz="2000" b="1" dirty="0">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expression:  </a:t>
            </a:r>
            <a:r>
              <a:rPr lang="en-US" sz="2000" dirty="0">
                <a:latin typeface="Times New Roman" panose="02020603050405020304" pitchFamily="18" charset="0"/>
                <a:cs typeface="Times New Roman" panose="02020603050405020304" pitchFamily="18" charset="0"/>
              </a:rPr>
              <a:t>An NP that gets its meaning by referring to an entity in the world.</a:t>
            </a:r>
          </a:p>
          <a:p>
            <a:pPr algn="l">
              <a:lnSpc>
                <a:spcPct val="11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1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vast majority of NPs are R-expressions. But it is by no means the case that all NPs are R-expressions.</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a:t>
            </a:fld>
            <a:endParaRPr lang="en-IN"/>
          </a:p>
        </p:txBody>
      </p:sp>
    </p:spTree>
    <p:extLst>
      <p:ext uri="{BB962C8B-B14F-4D97-AF65-F5344CB8AC3E}">
        <p14:creationId xmlns:p14="http://schemas.microsoft.com/office/powerpoint/2010/main" val="2384953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7523F-A9A1-E0D6-E4D3-3D162431696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7F6E6CA-B2D7-A30C-F104-90E0159B3FA4}"/>
              </a:ext>
            </a:extLst>
          </p:cNvPr>
          <p:cNvSpPr>
            <a:spLocks noGrp="1"/>
          </p:cNvSpPr>
          <p:nvPr>
            <p:ph type="subTitle" idx="1"/>
          </p:nvPr>
        </p:nvSpPr>
        <p:spPr>
          <a:xfrm>
            <a:off x="936172" y="564923"/>
            <a:ext cx="11179628" cy="5791427"/>
          </a:xfrm>
        </p:spPr>
        <p:txBody>
          <a:bodyPr>
            <a:normAutofit/>
          </a:bodyPr>
          <a:lstStyle/>
          <a:p>
            <a:pPr algn="l"/>
            <a:r>
              <a:rPr lang="en-IN" sz="2000" b="0" i="0" u="none" strike="noStrike" baseline="0" dirty="0">
                <a:latin typeface="Times New Roman" panose="02020603050405020304" pitchFamily="18" charset="0"/>
              </a:rPr>
              <a:t>WH-QUESTIONS</a:t>
            </a:r>
          </a:p>
          <a:p>
            <a:pPr algn="l"/>
            <a:r>
              <a:rPr lang="en-US" sz="2000" b="0" i="0" u="none" strike="noStrike" baseline="0" dirty="0">
                <a:latin typeface="Times New Roman" panose="02020603050405020304" pitchFamily="18" charset="0"/>
              </a:rPr>
              <a:t>Q2. What problem(s) does the following sentence raise for the binding theory as we have</a:t>
            </a:r>
          </a:p>
          <a:p>
            <a:pPr algn="l"/>
            <a:r>
              <a:rPr lang="en-US" sz="2000" b="0" i="0" u="none" strike="noStrike" baseline="0" dirty="0">
                <a:latin typeface="Times New Roman" panose="02020603050405020304" pitchFamily="18" charset="0"/>
              </a:rPr>
              <a:t>sketched it in this module? Can you think of a solution? (Hint: consider the non-question</a:t>
            </a:r>
          </a:p>
          <a:p>
            <a:pPr algn="l"/>
            <a:r>
              <a:rPr lang="en-US" sz="2000" b="0" i="0" u="none" strike="noStrike" baseline="0" dirty="0">
                <a:latin typeface="Times New Roman" panose="02020603050405020304" pitchFamily="18" charset="0"/>
              </a:rPr>
              <a:t>form of this sentence </a:t>
            </a:r>
            <a:r>
              <a:rPr lang="en-US" sz="2000" i="1" dirty="0">
                <a:latin typeface="Times New Roman" panose="02020603050405020304" pitchFamily="18" charset="0"/>
              </a:rPr>
              <a:t>J</a:t>
            </a:r>
            <a:r>
              <a:rPr lang="en-US" sz="2000" b="0" i="1" u="none" strike="noStrike" baseline="0" dirty="0">
                <a:latin typeface="Times New Roman" panose="02020603050405020304" pitchFamily="18" charset="0"/>
              </a:rPr>
              <a:t>ohn despises these pictures of himself)</a:t>
            </a:r>
          </a:p>
          <a:p>
            <a:pPr algn="l"/>
            <a:r>
              <a:rPr lang="en-US" sz="2000" b="0" i="0" u="none" strike="noStrike" baseline="0" dirty="0">
                <a:latin typeface="Times New Roman" panose="02020603050405020304" pitchFamily="18" charset="0"/>
              </a:rPr>
              <a:t>           </a:t>
            </a:r>
            <a:r>
              <a:rPr lang="en-US" b="0" i="0" u="none" strike="noStrike" baseline="0" dirty="0">
                <a:latin typeface="Times New Roman" panose="02020603050405020304" pitchFamily="18" charset="0"/>
              </a:rPr>
              <a:t>Which pictures of </a:t>
            </a:r>
            <a:r>
              <a:rPr lang="en-US" b="0" i="0" u="none" strike="noStrike" baseline="0" dirty="0" err="1">
                <a:latin typeface="Times New Roman" panose="02020603050405020304" pitchFamily="18" charset="0"/>
              </a:rPr>
              <a:t>himself</a:t>
            </a:r>
            <a:r>
              <a:rPr lang="en-US" b="1" i="0" u="none" strike="noStrike" baseline="-25000" dirty="0" err="1">
                <a:solidFill>
                  <a:srgbClr val="FF0000"/>
                </a:solidFill>
                <a:latin typeface="Times New Roman" panose="02020603050405020304" pitchFamily="18" charset="0"/>
              </a:rPr>
              <a:t>i</a:t>
            </a:r>
            <a:r>
              <a:rPr lang="en-US" b="0" i="0" u="none" strike="noStrike" baseline="0" dirty="0">
                <a:solidFill>
                  <a:srgbClr val="FF0000"/>
                </a:solidFill>
                <a:latin typeface="Times New Roman" panose="02020603050405020304" pitchFamily="18" charset="0"/>
              </a:rPr>
              <a:t> </a:t>
            </a:r>
            <a:r>
              <a:rPr lang="en-US" b="0" i="0" u="none" strike="noStrike" baseline="0" dirty="0">
                <a:latin typeface="Times New Roman" panose="02020603050405020304" pitchFamily="18" charset="0"/>
              </a:rPr>
              <a:t>does John</a:t>
            </a:r>
            <a:r>
              <a:rPr lang="en-US" b="1" i="0" u="none" strike="noStrike" baseline="-25000" dirty="0">
                <a:solidFill>
                  <a:srgbClr val="FF0000"/>
                </a:solidFill>
                <a:latin typeface="Times New Roman" panose="02020603050405020304" pitchFamily="18" charset="0"/>
              </a:rPr>
              <a:t>i</a:t>
            </a:r>
            <a:r>
              <a:rPr lang="en-US" b="0" i="0" u="none" strike="noStrike" baseline="0" dirty="0">
                <a:latin typeface="Times New Roman" panose="02020603050405020304" pitchFamily="18" charset="0"/>
              </a:rPr>
              <a:t> despise?</a:t>
            </a:r>
          </a:p>
          <a:p>
            <a:pPr algn="l"/>
            <a:r>
              <a:rPr lang="en-US" sz="2000" b="0" i="0" u="none" strike="noStrike" baseline="0" dirty="0">
                <a:latin typeface="Times New Roman" panose="02020603050405020304" pitchFamily="18" charset="0"/>
              </a:rPr>
              <a:t>   Assume the following tree for this sentence:</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36FB7D4-3F38-93A9-66A5-CC1DE10968FD}"/>
              </a:ext>
            </a:extLst>
          </p:cNvPr>
          <p:cNvSpPr>
            <a:spLocks noGrp="1"/>
          </p:cNvSpPr>
          <p:nvPr>
            <p:ph type="sldNum" sz="quarter" idx="12"/>
          </p:nvPr>
        </p:nvSpPr>
        <p:spPr/>
        <p:txBody>
          <a:bodyPr/>
          <a:lstStyle/>
          <a:p>
            <a:fld id="{9953917B-9314-44A8-9CF5-8C1178B13F89}" type="slidenum">
              <a:rPr lang="en-IN" smtClean="0"/>
              <a:t>20</a:t>
            </a:fld>
            <a:endParaRPr lang="en-IN"/>
          </a:p>
        </p:txBody>
      </p:sp>
      <p:pic>
        <p:nvPicPr>
          <p:cNvPr id="4" name="Picture 3">
            <a:extLst>
              <a:ext uri="{FF2B5EF4-FFF2-40B4-BE49-F238E27FC236}">
                <a16:creationId xmlns:a16="http://schemas.microsoft.com/office/drawing/2014/main" id="{0B4DAD8B-AE36-A4D4-CE71-65EC1F063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3901" y="3162686"/>
            <a:ext cx="4540483" cy="2622685"/>
          </a:xfrm>
          <a:prstGeom prst="rect">
            <a:avLst/>
          </a:prstGeom>
        </p:spPr>
      </p:pic>
    </p:spTree>
    <p:extLst>
      <p:ext uri="{BB962C8B-B14F-4D97-AF65-F5344CB8AC3E}">
        <p14:creationId xmlns:p14="http://schemas.microsoft.com/office/powerpoint/2010/main" val="1778836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DE532-CEA9-9140-E7EC-A246E045FE7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C6DC1DB-5352-E232-6458-E86E8B3157E7}"/>
              </a:ext>
            </a:extLst>
          </p:cNvPr>
          <p:cNvSpPr>
            <a:spLocks noGrp="1"/>
          </p:cNvSpPr>
          <p:nvPr>
            <p:ph type="subTitle" idx="1"/>
          </p:nvPr>
        </p:nvSpPr>
        <p:spPr>
          <a:xfrm>
            <a:off x="936172" y="564923"/>
            <a:ext cx="11179628" cy="5791427"/>
          </a:xfrm>
        </p:spPr>
        <p:txBody>
          <a:bodyPr>
            <a:normAutofit/>
          </a:bodyPr>
          <a:lstStyle/>
          <a:p>
            <a:pPr algn="l"/>
            <a:r>
              <a:rPr lang="en-US" sz="2000" b="1" i="0" u="none" strike="noStrike" baseline="0" dirty="0">
                <a:latin typeface="Times New Roman" panose="02020603050405020304" pitchFamily="18" charset="0"/>
                <a:cs typeface="Times New Roman" panose="02020603050405020304" pitchFamily="18" charset="0"/>
              </a:rPr>
              <a:t>3. LOCALITY CONDITIONS ON THE BINDING OF ANAPHORS</a:t>
            </a:r>
          </a:p>
          <a:p>
            <a:pPr marL="342900" indent="-342900" algn="l">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Consider now the following fact about anaphors:</a:t>
            </a:r>
          </a:p>
          <a:p>
            <a:pPr marL="342900" indent="-342900" algn="l">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algn="l"/>
            <a:r>
              <a:rPr lang="en-US" b="0" i="0" u="none" strike="noStrike" baseline="0" dirty="0">
                <a:latin typeface="Times New Roman" panose="02020603050405020304" pitchFamily="18" charset="0"/>
                <a:cs typeface="Times New Roman" panose="02020603050405020304" pitchFamily="18" charset="0"/>
              </a:rPr>
              <a:t>       19) *</a:t>
            </a:r>
            <a:r>
              <a:rPr lang="en-US" b="0" i="0" u="none" strike="noStrike" baseline="0" dirty="0" err="1">
                <a:latin typeface="Times New Roman" panose="02020603050405020304" pitchFamily="18" charset="0"/>
                <a:cs typeface="Times New Roman" panose="02020603050405020304" pitchFamily="18" charset="0"/>
              </a:rPr>
              <a:t>Heidi</a:t>
            </a:r>
            <a:r>
              <a:rPr lang="en-US" b="1" i="0" u="none" strike="noStrike" baseline="-25000" dirty="0" err="1">
                <a:solidFill>
                  <a:srgbClr val="FF0000"/>
                </a:solidFill>
                <a:latin typeface="Times New Roman" panose="02020603050405020304" pitchFamily="18" charset="0"/>
                <a:cs typeface="Times New Roman" panose="02020603050405020304" pitchFamily="18" charset="0"/>
              </a:rPr>
              <a:t>i</a:t>
            </a:r>
            <a:r>
              <a:rPr lang="en-US" b="0" i="0" u="none" strike="noStrike" baseline="0" dirty="0">
                <a:latin typeface="Times New Roman" panose="02020603050405020304" pitchFamily="18" charset="0"/>
                <a:cs typeface="Times New Roman" panose="02020603050405020304" pitchFamily="18" charset="0"/>
              </a:rPr>
              <a:t> said that </a:t>
            </a:r>
            <a:r>
              <a:rPr lang="en-US" b="0" i="0" u="none" strike="noStrike" baseline="0" dirty="0" err="1">
                <a:latin typeface="Times New Roman" panose="02020603050405020304" pitchFamily="18" charset="0"/>
                <a:cs typeface="Times New Roman" panose="02020603050405020304" pitchFamily="18" charset="0"/>
              </a:rPr>
              <a:t>herself</a:t>
            </a:r>
            <a:r>
              <a:rPr lang="en-US" b="1" i="0" u="none" strike="noStrike" baseline="-25000" dirty="0" err="1">
                <a:solidFill>
                  <a:srgbClr val="FF0000"/>
                </a:solidFill>
                <a:latin typeface="Times New Roman" panose="02020603050405020304" pitchFamily="18" charset="0"/>
                <a:cs typeface="Times New Roman" panose="02020603050405020304" pitchFamily="18" charset="0"/>
              </a:rPr>
              <a:t>i</a:t>
            </a:r>
            <a:r>
              <a:rPr lang="en-US" b="0" i="0" u="none" strike="noStrike" baseline="0" dirty="0">
                <a:latin typeface="Times New Roman" panose="02020603050405020304" pitchFamily="18" charset="0"/>
                <a:cs typeface="Times New Roman" panose="02020603050405020304" pitchFamily="18" charset="0"/>
              </a:rPr>
              <a:t> discoed with Art.</a:t>
            </a:r>
          </a:p>
          <a:p>
            <a:pPr algn="l"/>
            <a:r>
              <a:rPr lang="en-US" b="0" i="0" u="none" strike="noStrike"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cf</a:t>
            </a:r>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0" dirty="0" err="1">
                <a:latin typeface="Times New Roman" panose="02020603050405020304" pitchFamily="18" charset="0"/>
                <a:cs typeface="Times New Roman" panose="02020603050405020304" pitchFamily="18" charset="0"/>
              </a:rPr>
              <a:t>Heidi</a:t>
            </a:r>
            <a:r>
              <a:rPr lang="en-US" b="1" i="0" u="none" strike="noStrike" baseline="-25000" dirty="0" err="1">
                <a:solidFill>
                  <a:srgbClr val="FF0000"/>
                </a:solidFill>
                <a:latin typeface="Times New Roman" panose="02020603050405020304" pitchFamily="18" charset="0"/>
                <a:cs typeface="Times New Roman" panose="02020603050405020304" pitchFamily="18" charset="0"/>
              </a:rPr>
              <a:t>i</a:t>
            </a:r>
            <a:r>
              <a:rPr lang="en-US" b="0" i="0" u="none" strike="noStrike" baseline="0" dirty="0">
                <a:latin typeface="Times New Roman" panose="02020603050405020304" pitchFamily="18" charset="0"/>
                <a:cs typeface="Times New Roman" panose="02020603050405020304" pitchFamily="18" charset="0"/>
              </a:rPr>
              <a:t> said that </a:t>
            </a:r>
            <a:r>
              <a:rPr lang="en-US" b="0" i="0" u="none" strike="noStrike" baseline="0" dirty="0" err="1">
                <a:latin typeface="Times New Roman" panose="02020603050405020304" pitchFamily="18" charset="0"/>
                <a:cs typeface="Times New Roman" panose="02020603050405020304" pitchFamily="18" charset="0"/>
              </a:rPr>
              <a:t>she</a:t>
            </a:r>
            <a:r>
              <a:rPr lang="en-US" b="1" i="0" u="none" strike="noStrike" baseline="-25000" dirty="0" err="1">
                <a:solidFill>
                  <a:srgbClr val="FF0000"/>
                </a:solidFill>
                <a:latin typeface="Times New Roman" panose="02020603050405020304" pitchFamily="18" charset="0"/>
                <a:cs typeface="Times New Roman" panose="02020603050405020304" pitchFamily="18" charset="0"/>
              </a:rPr>
              <a:t>i</a:t>
            </a:r>
            <a:r>
              <a:rPr lang="en-US" b="0" i="0" u="none" strike="noStrike" baseline="0" dirty="0">
                <a:latin typeface="Times New Roman" panose="02020603050405020304" pitchFamily="18" charset="0"/>
                <a:cs typeface="Times New Roman" panose="02020603050405020304" pitchFamily="18" charset="0"/>
              </a:rPr>
              <a:t> discoed with Art.)</a:t>
            </a:r>
          </a:p>
          <a:p>
            <a:pPr marL="342900" indent="-342900" algn="l">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ABB9CDB-3F65-C998-2446-2C94AE66DBA8}"/>
              </a:ext>
            </a:extLst>
          </p:cNvPr>
          <p:cNvSpPr>
            <a:spLocks noGrp="1"/>
          </p:cNvSpPr>
          <p:nvPr>
            <p:ph type="sldNum" sz="quarter" idx="12"/>
          </p:nvPr>
        </p:nvSpPr>
        <p:spPr/>
        <p:txBody>
          <a:bodyPr/>
          <a:lstStyle/>
          <a:p>
            <a:fld id="{9953917B-9314-44A8-9CF5-8C1178B13F89}" type="slidenum">
              <a:rPr lang="en-IN" smtClean="0"/>
              <a:t>21</a:t>
            </a:fld>
            <a:endParaRPr lang="en-IN"/>
          </a:p>
        </p:txBody>
      </p:sp>
    </p:spTree>
    <p:extLst>
      <p:ext uri="{BB962C8B-B14F-4D97-AF65-F5344CB8AC3E}">
        <p14:creationId xmlns:p14="http://schemas.microsoft.com/office/powerpoint/2010/main" val="4275588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39098-8DDD-EE8E-F62D-91D9EA3863F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504EEED-8F3F-5C6A-A6D3-9C5E6DC46D49}"/>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 tree for sentence (19) is given below.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As you can see from this tree, the anaphor is bound by its antecedent: </a:t>
            </a:r>
            <a:r>
              <a:rPr lang="en-US" sz="2000" i="1" dirty="0">
                <a:latin typeface="Times New Roman" panose="02020603050405020304" pitchFamily="18" charset="0"/>
                <a:cs typeface="Times New Roman" panose="02020603050405020304" pitchFamily="18" charset="0"/>
              </a:rPr>
              <a:t>[</a:t>
            </a:r>
            <a:r>
              <a:rPr lang="en-US" sz="2000" b="0" i="1" u="none" strike="noStrike" baseline="-25000" dirty="0" err="1">
                <a:latin typeface="Times New Roman" panose="02020603050405020304" pitchFamily="18" charset="0"/>
                <a:cs typeface="Times New Roman" panose="02020603050405020304" pitchFamily="18" charset="0"/>
              </a:rPr>
              <a:t>NP</a:t>
            </a:r>
            <a:r>
              <a:rPr lang="en-US" sz="2000" b="0" i="1" u="none" strike="noStrike" baseline="0" dirty="0" err="1">
                <a:latin typeface="Times New Roman" panose="02020603050405020304" pitchFamily="18" charset="0"/>
                <a:cs typeface="Times New Roman" panose="02020603050405020304" pitchFamily="18" charset="0"/>
              </a:rPr>
              <a:t>Heidi</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c-commands </a:t>
            </a:r>
            <a:r>
              <a:rPr lang="en-US" sz="2000" i="1" dirty="0">
                <a:latin typeface="Times New Roman" panose="02020603050405020304" pitchFamily="18" charset="0"/>
                <a:cs typeface="Times New Roman" panose="02020603050405020304" pitchFamily="18" charset="0"/>
              </a:rPr>
              <a:t>[</a:t>
            </a:r>
            <a:r>
              <a:rPr lang="en-US" sz="2000" b="0" i="1" u="none" strike="noStrike" baseline="-25000" dirty="0" err="1">
                <a:latin typeface="Times New Roman" panose="02020603050405020304" pitchFamily="18" charset="0"/>
                <a:cs typeface="Times New Roman" panose="02020603050405020304" pitchFamily="18" charset="0"/>
              </a:rPr>
              <a:t>Np</a:t>
            </a:r>
            <a:r>
              <a:rPr lang="en-US" sz="2000" b="0" i="1" u="none" strike="noStrike" baseline="0" dirty="0" err="1">
                <a:latin typeface="Times New Roman" panose="02020603050405020304" pitchFamily="18" charset="0"/>
                <a:cs typeface="Times New Roman" panose="02020603050405020304" pitchFamily="18" charset="0"/>
              </a:rPr>
              <a:t>herself</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and is coindexed with it.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This sentence is predicted to be grammatical by the version of Principle A presented in (17), since it meets the requirement that anaphors be bound.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Surprisingly, however, the </a:t>
            </a:r>
            <a:r>
              <a:rPr lang="en-IN" sz="2000" b="0" i="0" u="none" strike="noStrike" baseline="0" dirty="0">
                <a:latin typeface="Times New Roman" panose="02020603050405020304" pitchFamily="18" charset="0"/>
                <a:cs typeface="Times New Roman" panose="02020603050405020304" pitchFamily="18" charset="0"/>
              </a:rPr>
              <a:t>sentence is ungrammatical.</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720385E-F75C-263D-745F-1DA68F6CC447}"/>
              </a:ext>
            </a:extLst>
          </p:cNvPr>
          <p:cNvSpPr>
            <a:spLocks noGrp="1"/>
          </p:cNvSpPr>
          <p:nvPr>
            <p:ph type="sldNum" sz="quarter" idx="12"/>
          </p:nvPr>
        </p:nvSpPr>
        <p:spPr/>
        <p:txBody>
          <a:bodyPr/>
          <a:lstStyle/>
          <a:p>
            <a:fld id="{9953917B-9314-44A8-9CF5-8C1178B13F89}" type="slidenum">
              <a:rPr lang="en-IN" smtClean="0"/>
              <a:t>22</a:t>
            </a:fld>
            <a:endParaRPr lang="en-IN"/>
          </a:p>
        </p:txBody>
      </p:sp>
    </p:spTree>
    <p:extLst>
      <p:ext uri="{BB962C8B-B14F-4D97-AF65-F5344CB8AC3E}">
        <p14:creationId xmlns:p14="http://schemas.microsoft.com/office/powerpoint/2010/main" val="3091111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CFB546-7283-BAD1-5F66-243882985E0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9F1BC64-2EFB-C26D-5C51-28D2C06DEE80}"/>
              </a:ext>
            </a:extLst>
          </p:cNvPr>
          <p:cNvSpPr>
            <a:spLocks noGrp="1"/>
          </p:cNvSpPr>
          <p:nvPr>
            <p:ph type="subTitle" idx="1"/>
          </p:nvPr>
        </p:nvSpPr>
        <p:spPr>
          <a:xfrm>
            <a:off x="936172" y="564923"/>
            <a:ext cx="11179628" cy="5791427"/>
          </a:xfrm>
        </p:spPr>
        <p:txBody>
          <a:bodyPr>
            <a:normAutofit/>
          </a:bodyPr>
          <a:lstStyle/>
          <a:p>
            <a:pPr algn="l"/>
            <a:r>
              <a:rPr lang="en-US" sz="2000" dirty="0">
                <a:latin typeface="Times New Roman" panose="02020603050405020304" pitchFamily="18" charset="0"/>
                <a:cs typeface="Times New Roman" panose="02020603050405020304" pitchFamily="18" charset="0"/>
              </a:rPr>
              <a:t>       20)</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rPr>
              <a:t>Notice that the difference between a sentence like (19) and a sentence like (12a) is that in the ungrammatical (19) the anaphor is in an embedded clause. </a:t>
            </a: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rPr>
              <a:t>The anaphor seems to need to find its antecedent in the same clause. This is called a </a:t>
            </a:r>
            <a:r>
              <a:rPr lang="en-US" sz="2000" b="0" i="1" u="none" strike="noStrike" baseline="0" dirty="0">
                <a:latin typeface="Times New Roman" panose="02020603050405020304" pitchFamily="18" charset="0"/>
              </a:rPr>
              <a:t>locality constraint. </a:t>
            </a: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rPr>
              <a:t>The anaphor's antecedent must be near it or "local" in some way. </a:t>
            </a: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rPr>
              <a:t>The syntactic space in which an anaphor must find its antecedent is called a </a:t>
            </a:r>
            <a:r>
              <a:rPr lang="en-US" sz="2000" b="0" i="1" u="none" strike="noStrike" baseline="0" dirty="0">
                <a:latin typeface="Times New Roman" panose="02020603050405020304" pitchFamily="18" charset="0"/>
              </a:rPr>
              <a:t>binding domain. </a:t>
            </a:r>
          </a:p>
          <a:p>
            <a:pPr algn="l"/>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AE32BD3-F733-6FA4-E661-E7EA3FDADC25}"/>
              </a:ext>
            </a:extLst>
          </p:cNvPr>
          <p:cNvSpPr>
            <a:spLocks noGrp="1"/>
          </p:cNvSpPr>
          <p:nvPr>
            <p:ph type="sldNum" sz="quarter" idx="12"/>
          </p:nvPr>
        </p:nvSpPr>
        <p:spPr/>
        <p:txBody>
          <a:bodyPr/>
          <a:lstStyle/>
          <a:p>
            <a:fld id="{9953917B-9314-44A8-9CF5-8C1178B13F89}" type="slidenum">
              <a:rPr lang="en-IN" smtClean="0"/>
              <a:t>23</a:t>
            </a:fld>
            <a:endParaRPr lang="en-IN"/>
          </a:p>
        </p:txBody>
      </p:sp>
      <p:pic>
        <p:nvPicPr>
          <p:cNvPr id="4" name="Picture 3">
            <a:extLst>
              <a:ext uri="{FF2B5EF4-FFF2-40B4-BE49-F238E27FC236}">
                <a16:creationId xmlns:a16="http://schemas.microsoft.com/office/drawing/2014/main" id="{7F0032F4-B430-7EBA-E357-C5DD86DCC00E}"/>
              </a:ext>
            </a:extLst>
          </p:cNvPr>
          <p:cNvPicPr>
            <a:picLocks noChangeAspect="1"/>
          </p:cNvPicPr>
          <p:nvPr/>
        </p:nvPicPr>
        <p:blipFill>
          <a:blip r:embed="rId2">
            <a:extLst>
              <a:ext uri="{28A0092B-C50C-407E-A947-70E740481C1C}">
                <a14:useLocalDpi xmlns:a14="http://schemas.microsoft.com/office/drawing/2010/main" val="0"/>
              </a:ext>
            </a:extLst>
          </a:blip>
          <a:srcRect l="10569"/>
          <a:stretch/>
        </p:blipFill>
        <p:spPr>
          <a:xfrm>
            <a:off x="2601685" y="564923"/>
            <a:ext cx="3494315" cy="3519765"/>
          </a:xfrm>
          <a:prstGeom prst="rect">
            <a:avLst/>
          </a:prstGeom>
        </p:spPr>
      </p:pic>
    </p:spTree>
    <p:extLst>
      <p:ext uri="{BB962C8B-B14F-4D97-AF65-F5344CB8AC3E}">
        <p14:creationId xmlns:p14="http://schemas.microsoft.com/office/powerpoint/2010/main" val="3783262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EEBC0-22ED-06CD-FE84-934A9A2B997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1E581F7-BA9A-EC8E-7FF4-FA64A0E54F9A}"/>
              </a:ext>
            </a:extLst>
          </p:cNvPr>
          <p:cNvSpPr>
            <a:spLocks noGrp="1"/>
          </p:cNvSpPr>
          <p:nvPr>
            <p:ph type="subTitle" idx="1"/>
          </p:nvPr>
        </p:nvSpPr>
        <p:spPr>
          <a:xfrm>
            <a:off x="936172" y="564923"/>
            <a:ext cx="11179628" cy="5791427"/>
          </a:xfrm>
        </p:spPr>
        <p:txBody>
          <a:bodyPr>
            <a:normAutofit/>
          </a:bodyPr>
          <a:lstStyle/>
          <a:p>
            <a:pPr algn="l"/>
            <a:r>
              <a:rPr lang="en-US" sz="2000" b="0" i="0" u="none" strike="noStrike" baseline="0" dirty="0">
                <a:latin typeface="Times New Roman" panose="02020603050405020304" pitchFamily="18" charset="0"/>
              </a:rPr>
              <a:t>     For the moment let's just assume that the binding domain is the clause (TP).</a:t>
            </a:r>
            <a:endParaRPr lang="en-US" sz="240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rPr>
              <a:t>        21) </a:t>
            </a:r>
            <a:r>
              <a:rPr lang="en-US" sz="2000" b="0" i="1" u="none" strike="noStrike" baseline="0" dirty="0">
                <a:latin typeface="Times New Roman" panose="02020603050405020304" pitchFamily="18" charset="0"/>
              </a:rPr>
              <a:t>Binding domain: </a:t>
            </a:r>
            <a:r>
              <a:rPr lang="en-US" sz="2000" b="0" i="0" u="none" strike="noStrike" baseline="0" dirty="0">
                <a:latin typeface="Times New Roman" panose="02020603050405020304" pitchFamily="18" charset="0"/>
              </a:rPr>
              <a:t>The clause containing the NP (anaphor, pronoun, or R-expression).</a:t>
            </a:r>
          </a:p>
          <a:p>
            <a:pPr algn="l"/>
            <a:r>
              <a:rPr lang="en-US" sz="2000" b="0" i="0" u="none" strike="noStrike" baseline="0" dirty="0">
                <a:latin typeface="Times New Roman" panose="02020603050405020304" pitchFamily="18" charset="0"/>
              </a:rPr>
              <a:t>  </a:t>
            </a:r>
          </a:p>
          <a:p>
            <a:pPr algn="l"/>
            <a:r>
              <a:rPr lang="en-US" sz="2000" dirty="0">
                <a:latin typeface="Times New Roman" panose="02020603050405020304" pitchFamily="18" charset="0"/>
              </a:rPr>
              <a:t>     </a:t>
            </a:r>
            <a:r>
              <a:rPr lang="en-US" sz="2000" b="0" i="0" u="none" strike="noStrike" baseline="0" dirty="0">
                <a:latin typeface="Times New Roman" panose="02020603050405020304" pitchFamily="18" charset="0"/>
              </a:rPr>
              <a:t>With this in mind, let's revise Principle A:</a:t>
            </a:r>
          </a:p>
          <a:p>
            <a:pPr algn="l"/>
            <a:r>
              <a:rPr lang="en-US" sz="2000" b="0" i="0" u="none" strike="noStrike" baseline="0" dirty="0">
                <a:latin typeface="Times New Roman" panose="02020603050405020304" pitchFamily="18" charset="0"/>
              </a:rPr>
              <a:t>       22</a:t>
            </a:r>
            <a:r>
              <a:rPr lang="en-US" b="1" i="0" u="none" strike="noStrike" baseline="0" dirty="0">
                <a:solidFill>
                  <a:srgbClr val="00B050"/>
                </a:solidFill>
                <a:latin typeface="Times New Roman" panose="02020603050405020304" pitchFamily="18" charset="0"/>
              </a:rPr>
              <a:t>) </a:t>
            </a:r>
            <a:r>
              <a:rPr lang="en-US" b="1" i="1" u="none" strike="noStrike" baseline="0" dirty="0">
                <a:solidFill>
                  <a:srgbClr val="00B050"/>
                </a:solidFill>
                <a:latin typeface="Times New Roman" panose="02020603050405020304" pitchFamily="18" charset="0"/>
              </a:rPr>
              <a:t>Binding Principle A</a:t>
            </a:r>
            <a:r>
              <a:rPr lang="en-US" sz="2000" b="0" i="1" u="none" strike="noStrike" baseline="0" dirty="0">
                <a:latin typeface="Times New Roman" panose="02020603050405020304" pitchFamily="18" charset="0"/>
              </a:rPr>
              <a:t> (revised): </a:t>
            </a:r>
            <a:r>
              <a:rPr lang="en-US" sz="2000" b="0" i="0" u="none" strike="noStrike" baseline="0" dirty="0">
                <a:latin typeface="Times New Roman" panose="02020603050405020304" pitchFamily="18" charset="0"/>
              </a:rPr>
              <a:t>An anaphor must be bound in its binding domain.</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2975354-F0FC-9FF4-39D2-72BB26FEC105}"/>
              </a:ext>
            </a:extLst>
          </p:cNvPr>
          <p:cNvSpPr>
            <a:spLocks noGrp="1"/>
          </p:cNvSpPr>
          <p:nvPr>
            <p:ph type="sldNum" sz="quarter" idx="12"/>
          </p:nvPr>
        </p:nvSpPr>
        <p:spPr/>
        <p:txBody>
          <a:bodyPr/>
          <a:lstStyle/>
          <a:p>
            <a:fld id="{9953917B-9314-44A8-9CF5-8C1178B13F89}" type="slidenum">
              <a:rPr lang="en-IN" smtClean="0"/>
              <a:t>24</a:t>
            </a:fld>
            <a:endParaRPr lang="en-IN"/>
          </a:p>
        </p:txBody>
      </p:sp>
    </p:spTree>
    <p:extLst>
      <p:ext uri="{BB962C8B-B14F-4D97-AF65-F5344CB8AC3E}">
        <p14:creationId xmlns:p14="http://schemas.microsoft.com/office/powerpoint/2010/main" val="242827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5A268-9672-346F-7925-4D4B8822058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0DE5EE2-1918-7016-9CCC-7D54D3EF1D48}"/>
              </a:ext>
            </a:extLst>
          </p:cNvPr>
          <p:cNvSpPr>
            <a:spLocks noGrp="1"/>
          </p:cNvSpPr>
          <p:nvPr>
            <p:ph type="subTitle" idx="1"/>
          </p:nvPr>
        </p:nvSpPr>
        <p:spPr>
          <a:xfrm>
            <a:off x="936172" y="564923"/>
            <a:ext cx="11179628" cy="5791427"/>
          </a:xfrm>
        </p:spPr>
        <p:txBody>
          <a:bodyPr>
            <a:normAutofit/>
          </a:bodyPr>
          <a:lstStyle/>
          <a:p>
            <a:pPr algn="l"/>
            <a:r>
              <a:rPr lang="en-US" sz="2000" b="1" i="0" u="none" strike="noStrike" baseline="0" dirty="0">
                <a:latin typeface="Times New Roman" panose="02020603050405020304" pitchFamily="18" charset="0"/>
              </a:rPr>
              <a:t>4. THE DISTRIBUTION OF PRONOUNS</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Anaphors are not the only NP type with restrictions on their syntactic position.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Pronouns can also be restricted in where they may appear:</a:t>
            </a:r>
          </a:p>
          <a:p>
            <a:pPr algn="l"/>
            <a:r>
              <a:rPr lang="en-US" b="0" i="0" u="none" strike="noStrike" baseline="0" dirty="0">
                <a:latin typeface="Times New Roman" panose="02020603050405020304" pitchFamily="18" charset="0"/>
              </a:rPr>
              <a:t>       23) a) </a:t>
            </a:r>
            <a:r>
              <a:rPr lang="en-US" b="0" i="0" u="none" strike="noStrike" baseline="0" dirty="0" err="1">
                <a:latin typeface="Times New Roman" panose="02020603050405020304" pitchFamily="18" charset="0"/>
              </a:rPr>
              <a:t>Heidi</a:t>
            </a:r>
            <a:r>
              <a:rPr lang="en-US" b="1" i="0" u="none" strike="noStrike" baseline="-25000" dirty="0" err="1">
                <a:solidFill>
                  <a:srgbClr val="FF0000"/>
                </a:solidFill>
                <a:latin typeface="Times New Roman" panose="02020603050405020304" pitchFamily="18" charset="0"/>
              </a:rPr>
              <a:t>i</a:t>
            </a:r>
            <a:r>
              <a:rPr lang="en-US" b="1" i="0" u="none" strike="noStrike" baseline="-25000" dirty="0">
                <a:solidFill>
                  <a:srgbClr val="FF0000"/>
                </a:solidFill>
                <a:latin typeface="Times New Roman" panose="02020603050405020304" pitchFamily="18" charset="0"/>
              </a:rPr>
              <a:t> </a:t>
            </a:r>
            <a:r>
              <a:rPr lang="en-US" b="0" i="0" u="none" strike="noStrike" baseline="0" dirty="0">
                <a:latin typeface="Times New Roman" panose="02020603050405020304" pitchFamily="18" charset="0"/>
              </a:rPr>
              <a:t>bopped </a:t>
            </a:r>
            <a:r>
              <a:rPr lang="en-US" b="0" i="0" u="none" strike="noStrike" baseline="0" dirty="0" err="1">
                <a:latin typeface="Times New Roman" panose="02020603050405020304" pitchFamily="18" charset="0"/>
              </a:rPr>
              <a:t>her</a:t>
            </a:r>
            <a:r>
              <a:rPr lang="en-US" b="1" i="0" u="none" strike="noStrike" baseline="-25000" dirty="0" err="1">
                <a:solidFill>
                  <a:srgbClr val="00B050"/>
                </a:solidFill>
                <a:latin typeface="Times New Roman" panose="02020603050405020304" pitchFamily="18" charset="0"/>
              </a:rPr>
              <a:t>j</a:t>
            </a:r>
            <a:r>
              <a:rPr lang="en-US" b="0" i="0" u="none" strike="noStrike" baseline="0" dirty="0">
                <a:latin typeface="Times New Roman" panose="02020603050405020304" pitchFamily="18" charset="0"/>
              </a:rPr>
              <a:t> on the head with the zucchini.</a:t>
            </a:r>
          </a:p>
          <a:p>
            <a:pPr algn="l"/>
            <a:r>
              <a:rPr lang="en-US" b="0" i="0" u="none" strike="noStrike" baseline="0" dirty="0">
                <a:latin typeface="Times New Roman" panose="02020603050405020304" pitchFamily="18" charset="0"/>
              </a:rPr>
              <a:t>             b) *</a:t>
            </a:r>
            <a:r>
              <a:rPr lang="en-US" b="0" i="0" u="none" strike="noStrike" baseline="0" dirty="0" err="1">
                <a:latin typeface="Times New Roman" panose="02020603050405020304" pitchFamily="18" charset="0"/>
              </a:rPr>
              <a:t>Heidi</a:t>
            </a:r>
            <a:r>
              <a:rPr lang="en-US" b="1" i="0" u="none" strike="noStrike" baseline="-25000" dirty="0" err="1">
                <a:solidFill>
                  <a:srgbClr val="FF0000"/>
                </a:solidFill>
                <a:latin typeface="Times New Roman" panose="02020603050405020304" pitchFamily="18" charset="0"/>
              </a:rPr>
              <a:t>i</a:t>
            </a:r>
            <a:r>
              <a:rPr lang="en-US" b="0" i="0" u="none" strike="noStrike" baseline="0" dirty="0">
                <a:latin typeface="Times New Roman" panose="02020603050405020304" pitchFamily="18" charset="0"/>
              </a:rPr>
              <a:t> bopped </a:t>
            </a:r>
            <a:r>
              <a:rPr lang="en-US" b="0" i="0" u="none" strike="noStrike" baseline="0" dirty="0" err="1">
                <a:latin typeface="Times New Roman" panose="02020603050405020304" pitchFamily="18" charset="0"/>
              </a:rPr>
              <a:t>her</a:t>
            </a:r>
            <a:r>
              <a:rPr lang="en-US" b="1" i="0" u="none" strike="noStrike" baseline="-25000" dirty="0" err="1">
                <a:solidFill>
                  <a:srgbClr val="FF0000"/>
                </a:solidFill>
                <a:latin typeface="Times New Roman" panose="02020603050405020304" pitchFamily="18" charset="0"/>
              </a:rPr>
              <a:t>i</a:t>
            </a:r>
            <a:r>
              <a:rPr lang="en-US" b="0" i="0" u="none" strike="noStrike" baseline="0" dirty="0">
                <a:latin typeface="Times New Roman" panose="02020603050405020304" pitchFamily="18" charset="0"/>
              </a:rPr>
              <a:t> on the head with the zucchini.</a:t>
            </a:r>
          </a:p>
          <a:p>
            <a:pPr algn="l"/>
            <a:endParaRPr lang="en-US" sz="2000" b="0" i="0" u="none" strike="noStrike" baseline="0" dirty="0">
              <a:latin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Pronouns like </a:t>
            </a:r>
            <a:r>
              <a:rPr lang="en-US" sz="2000" b="0" i="1" u="none" strike="noStrike" baseline="0" dirty="0">
                <a:latin typeface="Times New Roman" panose="02020603050405020304" pitchFamily="18" charset="0"/>
              </a:rPr>
              <a:t>her </a:t>
            </a:r>
            <a:r>
              <a:rPr lang="en-US" sz="2000" b="0" i="0" u="none" strike="noStrike" baseline="0" dirty="0">
                <a:latin typeface="Times New Roman" panose="02020603050405020304" pitchFamily="18" charset="0"/>
              </a:rPr>
              <a:t>in the sentences in (23) may not be bound. (They may not be coindexed</a:t>
            </a:r>
          </a:p>
          <a:p>
            <a:pPr algn="l"/>
            <a:r>
              <a:rPr lang="en-US" sz="2000" b="0" i="0" u="none" strike="noStrike" baseline="0" dirty="0">
                <a:latin typeface="Times New Roman" panose="02020603050405020304" pitchFamily="18" charset="0"/>
              </a:rPr>
              <a:t>      by a c-commanding NP.)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The sentence in (23) may only have the meaning where the </a:t>
            </a:r>
            <a:r>
              <a:rPr lang="en-US" sz="2000" b="0" i="1" u="none" strike="noStrike" baseline="0" dirty="0">
                <a:latin typeface="Times New Roman" panose="02020603050405020304" pitchFamily="18" charset="0"/>
              </a:rPr>
              <a:t>her </a:t>
            </a:r>
            <a:r>
              <a:rPr lang="en-US" sz="2000" b="0" i="0" u="none" strike="noStrike" baseline="0" dirty="0">
                <a:latin typeface="Times New Roman" panose="02020603050405020304" pitchFamily="18" charset="0"/>
              </a:rPr>
              <a:t>refers to someone other than </a:t>
            </a:r>
            <a:r>
              <a:rPr lang="en-US" sz="2000" b="0" i="1" u="none" strike="noStrike" baseline="0" dirty="0">
                <a:latin typeface="Times New Roman" panose="02020603050405020304" pitchFamily="18" charset="0"/>
              </a:rPr>
              <a:t>Heidi.</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46A3985-D996-50CF-3F65-F58FC600D93A}"/>
              </a:ext>
            </a:extLst>
          </p:cNvPr>
          <p:cNvSpPr>
            <a:spLocks noGrp="1"/>
          </p:cNvSpPr>
          <p:nvPr>
            <p:ph type="sldNum" sz="quarter" idx="12"/>
          </p:nvPr>
        </p:nvSpPr>
        <p:spPr/>
        <p:txBody>
          <a:bodyPr/>
          <a:lstStyle/>
          <a:p>
            <a:fld id="{9953917B-9314-44A8-9CF5-8C1178B13F89}" type="slidenum">
              <a:rPr lang="en-IN" smtClean="0"/>
              <a:t>25</a:t>
            </a:fld>
            <a:endParaRPr lang="en-IN"/>
          </a:p>
        </p:txBody>
      </p:sp>
    </p:spTree>
    <p:extLst>
      <p:ext uri="{BB962C8B-B14F-4D97-AF65-F5344CB8AC3E}">
        <p14:creationId xmlns:p14="http://schemas.microsoft.com/office/powerpoint/2010/main" val="481850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CD1E8-726C-A443-FB4B-07024ECDDFF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53A4EC1-67F4-8330-D5C9-A95180D78E95}"/>
              </a:ext>
            </a:extLst>
          </p:cNvPr>
          <p:cNvSpPr>
            <a:spLocks noGrp="1"/>
          </p:cNvSpPr>
          <p:nvPr>
            <p:ph type="subTitle" idx="1"/>
          </p:nvPr>
        </p:nvSpPr>
        <p:spPr>
          <a:xfrm>
            <a:off x="936172" y="564923"/>
            <a:ext cx="11179628" cy="5791427"/>
          </a:xfrm>
        </p:spPr>
        <p:txBody>
          <a:bodyPr>
            <a:normAutofit/>
          </a:bodyPr>
          <a:lstStyle/>
          <a:p>
            <a:pPr marL="285750" indent="-285750" algn="l">
              <a:buFont typeface="Wingdings" panose="05000000000000000000" pitchFamily="2" charset="2"/>
              <a:buChar char="Ø"/>
            </a:pPr>
            <a:r>
              <a:rPr lang="en-US" sz="1800" b="0" i="0" u="none" strike="noStrike" baseline="0" dirty="0">
                <a:latin typeface="Times New Roman" panose="02020603050405020304" pitchFamily="18" charset="0"/>
              </a:rPr>
              <a:t>Contrast this situation with the one in which the pronoun is in an embedded clause:</a:t>
            </a:r>
          </a:p>
          <a:p>
            <a:pPr algn="l"/>
            <a:r>
              <a:rPr lang="en-US" sz="1800" b="0" i="0" u="none" strike="noStrike" baseline="0" dirty="0">
                <a:latin typeface="Times New Roman" panose="02020603050405020304" pitchFamily="18" charset="0"/>
              </a:rPr>
              <a:t>         </a:t>
            </a:r>
            <a:r>
              <a:rPr lang="en-US" b="0" i="0" u="none" strike="noStrike" baseline="0" dirty="0">
                <a:latin typeface="Times New Roman" panose="02020603050405020304" pitchFamily="18" charset="0"/>
              </a:rPr>
              <a:t>24) a) </a:t>
            </a:r>
            <a:r>
              <a:rPr lang="en-US" b="0" i="0" u="none" strike="noStrike" baseline="0" dirty="0" err="1">
                <a:latin typeface="Times New Roman" panose="02020603050405020304" pitchFamily="18" charset="0"/>
              </a:rPr>
              <a:t>Heidi</a:t>
            </a:r>
            <a:r>
              <a:rPr lang="en-US" b="1" i="0" u="none" strike="noStrike" baseline="-25000" dirty="0" err="1">
                <a:solidFill>
                  <a:srgbClr val="FF0000"/>
                </a:solidFill>
                <a:latin typeface="Times New Roman" panose="02020603050405020304" pitchFamily="18" charset="0"/>
              </a:rPr>
              <a:t>i</a:t>
            </a:r>
            <a:r>
              <a:rPr lang="en-US" b="1" i="0" u="none" strike="noStrike" baseline="-25000" dirty="0">
                <a:solidFill>
                  <a:srgbClr val="FF0000"/>
                </a:solidFill>
                <a:latin typeface="Times New Roman" panose="02020603050405020304" pitchFamily="18" charset="0"/>
              </a:rPr>
              <a:t> </a:t>
            </a:r>
            <a:r>
              <a:rPr lang="en-US" b="0" i="0" u="none" strike="noStrike" baseline="0" dirty="0">
                <a:latin typeface="Times New Roman" panose="02020603050405020304" pitchFamily="18" charset="0"/>
              </a:rPr>
              <a:t>said [</a:t>
            </a:r>
            <a:r>
              <a:rPr lang="en-US" b="0" i="0" u="none" strike="noStrike" cap="small" baseline="-25000" dirty="0">
                <a:latin typeface="Times New Roman" panose="02020603050405020304" pitchFamily="18" charset="0"/>
              </a:rPr>
              <a:t>cp</a:t>
            </a:r>
            <a:r>
              <a:rPr lang="en-US" b="0" i="0" u="none" strike="noStrike" baseline="0" dirty="0">
                <a:latin typeface="Times New Roman" panose="02020603050405020304" pitchFamily="18" charset="0"/>
              </a:rPr>
              <a:t> that </a:t>
            </a:r>
            <a:r>
              <a:rPr lang="en-US" b="0" i="0" u="none" strike="noStrike" baseline="0" dirty="0" err="1">
                <a:latin typeface="Times New Roman" panose="02020603050405020304" pitchFamily="18" charset="0"/>
              </a:rPr>
              <a:t>she</a:t>
            </a:r>
            <a:r>
              <a:rPr lang="en-US" b="1" i="0" u="none" strike="noStrike" baseline="-25000" dirty="0" err="1">
                <a:solidFill>
                  <a:srgbClr val="FF0000"/>
                </a:solidFill>
                <a:latin typeface="Times New Roman" panose="02020603050405020304" pitchFamily="18" charset="0"/>
              </a:rPr>
              <a:t>i</a:t>
            </a:r>
            <a:r>
              <a:rPr lang="en-US" b="0" i="0" u="none" strike="noStrike" baseline="0" dirty="0">
                <a:latin typeface="Times New Roman" panose="02020603050405020304" pitchFamily="18" charset="0"/>
              </a:rPr>
              <a:t> discoed with Art].</a:t>
            </a:r>
          </a:p>
          <a:p>
            <a:pPr algn="l"/>
            <a:r>
              <a:rPr lang="en-US" b="0" i="0" u="none" strike="noStrike" baseline="0" dirty="0">
                <a:latin typeface="Times New Roman" panose="02020603050405020304" pitchFamily="18" charset="0"/>
              </a:rPr>
              <a:t>               b) </a:t>
            </a:r>
            <a:r>
              <a:rPr lang="en-US" b="0" i="0" u="none" strike="noStrike" baseline="0" dirty="0" err="1">
                <a:latin typeface="Times New Roman" panose="02020603050405020304" pitchFamily="18" charset="0"/>
              </a:rPr>
              <a:t>Heidi</a:t>
            </a:r>
            <a:r>
              <a:rPr lang="en-US" b="1" i="0" u="none" strike="noStrike" baseline="-25000" dirty="0" err="1">
                <a:solidFill>
                  <a:srgbClr val="FF0000"/>
                </a:solidFill>
                <a:latin typeface="Times New Roman" panose="02020603050405020304" pitchFamily="18" charset="0"/>
              </a:rPr>
              <a:t>i</a:t>
            </a:r>
            <a:r>
              <a:rPr lang="en-US" b="0" i="0" u="none" strike="noStrike" baseline="0" dirty="0">
                <a:latin typeface="Times New Roman" panose="02020603050405020304" pitchFamily="18" charset="0"/>
              </a:rPr>
              <a:t> said [</a:t>
            </a:r>
            <a:r>
              <a:rPr lang="en-US" b="0" i="0" u="none" strike="noStrike" cap="small" baseline="-25000" dirty="0">
                <a:latin typeface="Times New Roman" panose="02020603050405020304" pitchFamily="18" charset="0"/>
              </a:rPr>
              <a:t>cp</a:t>
            </a:r>
            <a:r>
              <a:rPr lang="en-US" b="0" i="0" u="none" strike="noStrike" baseline="0" dirty="0">
                <a:latin typeface="Times New Roman" panose="02020603050405020304" pitchFamily="18" charset="0"/>
              </a:rPr>
              <a:t> that </a:t>
            </a:r>
            <a:r>
              <a:rPr lang="en-US" b="0" i="0" u="none" strike="noStrike" baseline="0" dirty="0" err="1">
                <a:latin typeface="Times New Roman" panose="02020603050405020304" pitchFamily="18" charset="0"/>
              </a:rPr>
              <a:t>she</a:t>
            </a:r>
            <a:r>
              <a:rPr lang="en-US" b="1" i="0" u="none" strike="noStrike" baseline="-25000" dirty="0" err="1">
                <a:solidFill>
                  <a:srgbClr val="00B0F0"/>
                </a:solidFill>
                <a:latin typeface="Times New Roman" panose="02020603050405020304" pitchFamily="18" charset="0"/>
              </a:rPr>
              <a:t>k</a:t>
            </a:r>
            <a:r>
              <a:rPr lang="en-US" b="0" i="0" u="none" strike="noStrike" baseline="0" dirty="0">
                <a:latin typeface="Times New Roman" panose="02020603050405020304" pitchFamily="18" charset="0"/>
              </a:rPr>
              <a:t> discoed with Art].</a:t>
            </a: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this situation, a pronoun may be bound by an antecedent, but it doesn't have to be.</a:t>
            </a: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It can be bound, as in (24a), or not bound, as in (24b ). </a:t>
            </a: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Unlike the case of anaphors, which </a:t>
            </a:r>
            <a:r>
              <a:rPr lang="en-US" sz="2000" b="0" i="1" u="none" strike="noStrike" baseline="0" dirty="0">
                <a:latin typeface="Times New Roman" panose="02020603050405020304" pitchFamily="18" charset="0"/>
                <a:cs typeface="Times New Roman" panose="02020603050405020304" pitchFamily="18" charset="0"/>
              </a:rPr>
              <a:t>must </a:t>
            </a:r>
            <a:r>
              <a:rPr lang="en-US" sz="2000" b="0" i="0" u="none" strike="noStrike" baseline="0" dirty="0">
                <a:latin typeface="Times New Roman" panose="02020603050405020304" pitchFamily="18" charset="0"/>
                <a:cs typeface="Times New Roman" panose="02020603050405020304" pitchFamily="18" charset="0"/>
              </a:rPr>
              <a:t>be bound in a particular configuration, pronouns seem only to have a limitation on where they </a:t>
            </a:r>
            <a:r>
              <a:rPr lang="en-US" sz="2000" b="0" i="1" u="none" strike="noStrike" baseline="0" dirty="0">
                <a:latin typeface="Times New Roman" panose="02020603050405020304" pitchFamily="18" charset="0"/>
                <a:cs typeface="Times New Roman" panose="02020603050405020304" pitchFamily="18" charset="0"/>
              </a:rPr>
              <a:t>cannot </a:t>
            </a:r>
            <a:r>
              <a:rPr lang="en-US" sz="2000" b="0" i="0" u="none" strike="noStrike" baseline="0" dirty="0">
                <a:latin typeface="Times New Roman" panose="02020603050405020304" pitchFamily="18" charset="0"/>
                <a:cs typeface="Times New Roman" panose="02020603050405020304" pitchFamily="18" charset="0"/>
              </a:rPr>
              <a:t>be bound. </a:t>
            </a: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That is, a pronoun cannot be bound by an antecedent that is a clause-mate (in the same immediate clause). </a:t>
            </a: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You'll notice that this is exactly the opposite of where anaphors are allowed. </a:t>
            </a: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This restriction is called </a:t>
            </a:r>
            <a:r>
              <a:rPr lang="en-US" sz="2000" b="0" i="1" u="none" strike="noStrike" baseline="0" dirty="0">
                <a:latin typeface="Times New Roman" panose="02020603050405020304" pitchFamily="18" charset="0"/>
                <a:cs typeface="Times New Roman" panose="02020603050405020304" pitchFamily="18" charset="0"/>
              </a:rPr>
              <a:t>Principle B </a:t>
            </a:r>
            <a:r>
              <a:rPr lang="en-US" sz="2000" b="0" i="0" u="none" strike="noStrike" baseline="0" dirty="0">
                <a:latin typeface="Times New Roman" panose="02020603050405020304" pitchFamily="18" charset="0"/>
                <a:cs typeface="Times New Roman" panose="02020603050405020304" pitchFamily="18" charset="0"/>
              </a:rPr>
              <a:t>of the binding theory.</a:t>
            </a: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It makes use of the term free. </a:t>
            </a:r>
          </a:p>
          <a:p>
            <a:pPr marL="285750" indent="-285750" algn="l">
              <a:buFont typeface="Wingdings" panose="05000000000000000000" pitchFamily="2" charset="2"/>
              <a:buChar char="Ø"/>
            </a:pPr>
            <a:r>
              <a:rPr lang="en-US" sz="2000" b="0" i="1" u="none" strike="noStrike" baseline="0" dirty="0">
                <a:latin typeface="Times New Roman" panose="02020603050405020304" pitchFamily="18" charset="0"/>
                <a:cs typeface="Times New Roman" panose="02020603050405020304" pitchFamily="18" charset="0"/>
              </a:rPr>
              <a:t>Free </a:t>
            </a:r>
            <a:r>
              <a:rPr lang="en-US" sz="2000" b="0" i="0" u="none" strike="noStrike" baseline="0" dirty="0">
                <a:latin typeface="Times New Roman" panose="02020603050405020304" pitchFamily="18" charset="0"/>
                <a:cs typeface="Times New Roman" panose="02020603050405020304" pitchFamily="18" charset="0"/>
              </a:rPr>
              <a:t>is the opposite of bound.</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3191B76-B8BF-5DDB-CE2F-80027F4B6B41}"/>
              </a:ext>
            </a:extLst>
          </p:cNvPr>
          <p:cNvSpPr>
            <a:spLocks noGrp="1"/>
          </p:cNvSpPr>
          <p:nvPr>
            <p:ph type="sldNum" sz="quarter" idx="12"/>
          </p:nvPr>
        </p:nvSpPr>
        <p:spPr/>
        <p:txBody>
          <a:bodyPr/>
          <a:lstStyle/>
          <a:p>
            <a:fld id="{9953917B-9314-44A8-9CF5-8C1178B13F89}" type="slidenum">
              <a:rPr lang="en-IN" smtClean="0"/>
              <a:t>26</a:t>
            </a:fld>
            <a:endParaRPr lang="en-IN"/>
          </a:p>
        </p:txBody>
      </p:sp>
    </p:spTree>
    <p:extLst>
      <p:ext uri="{BB962C8B-B14F-4D97-AF65-F5344CB8AC3E}">
        <p14:creationId xmlns:p14="http://schemas.microsoft.com/office/powerpoint/2010/main" val="3109496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A22519-C05E-AA61-ADF8-B4C0D222358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8E151E3-3F28-057E-CCBF-E6FD2A8870BA}"/>
              </a:ext>
            </a:extLst>
          </p:cNvPr>
          <p:cNvSpPr>
            <a:spLocks noGrp="1"/>
          </p:cNvSpPr>
          <p:nvPr>
            <p:ph type="subTitle" idx="1"/>
          </p:nvPr>
        </p:nvSpPr>
        <p:spPr>
          <a:xfrm>
            <a:off x="936172" y="564923"/>
            <a:ext cx="11179628" cy="5791427"/>
          </a:xfrm>
        </p:spPr>
        <p:txBody>
          <a:bodyPr>
            <a:normAutofit/>
          </a:bodyPr>
          <a:lstStyle/>
          <a:p>
            <a:pPr algn="l"/>
            <a:r>
              <a:rPr lang="en-IN" sz="2000" b="0" i="0" u="none" strike="noStrike" baseline="0" dirty="0">
                <a:latin typeface="Times New Roman" panose="02020603050405020304" pitchFamily="18" charset="0"/>
              </a:rPr>
              <a:t>     25) </a:t>
            </a:r>
            <a:r>
              <a:rPr lang="en-IN" sz="2000" b="0" i="1" u="none" strike="noStrike" baseline="0" dirty="0">
                <a:latin typeface="Times New Roman" panose="02020603050405020304" pitchFamily="18" charset="0"/>
              </a:rPr>
              <a:t>Free: </a:t>
            </a:r>
            <a:r>
              <a:rPr lang="en-IN" sz="2000" b="0" i="0" u="none" strike="noStrike" baseline="0" dirty="0">
                <a:latin typeface="Times New Roman" panose="02020603050405020304" pitchFamily="18" charset="0"/>
              </a:rPr>
              <a:t>Not bound.</a:t>
            </a:r>
          </a:p>
          <a:p>
            <a:pPr algn="l"/>
            <a:r>
              <a:rPr lang="en-US" sz="2000" b="0" i="0" u="none" strike="noStrike" baseline="0" dirty="0">
                <a:latin typeface="Times New Roman" panose="02020603050405020304" pitchFamily="18" charset="0"/>
              </a:rPr>
              <a:t>     26) </a:t>
            </a:r>
            <a:r>
              <a:rPr lang="en-US" b="1" i="1" u="none" strike="noStrike" baseline="0" dirty="0">
                <a:solidFill>
                  <a:srgbClr val="00B050"/>
                </a:solidFill>
                <a:latin typeface="Times New Roman" panose="02020603050405020304" pitchFamily="18" charset="0"/>
              </a:rPr>
              <a:t>Principle </a:t>
            </a:r>
            <a:r>
              <a:rPr lang="en-US" b="1" i="0" u="none" strike="noStrike" baseline="0" dirty="0">
                <a:solidFill>
                  <a:srgbClr val="00B050"/>
                </a:solidFill>
                <a:latin typeface="Times New Roman" panose="02020603050405020304" pitchFamily="18" charset="0"/>
              </a:rPr>
              <a:t>B: </a:t>
            </a:r>
            <a:r>
              <a:rPr lang="en-US" sz="2000" b="0" i="0" u="none" strike="noStrike" baseline="0" dirty="0">
                <a:latin typeface="Times New Roman" panose="02020603050405020304" pitchFamily="18" charset="0"/>
              </a:rPr>
              <a:t>A pronoun must be free in its binding domain.</a:t>
            </a:r>
          </a:p>
          <a:p>
            <a:pPr algn="l"/>
            <a:endParaRPr lang="en-US" sz="2000" b="0" i="0" u="none" strike="noStrike" baseline="0" dirty="0">
              <a:latin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Given that the binding domain is a clause, the ungrammaticality of (23b) is explained.</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Both </a:t>
            </a:r>
            <a:r>
              <a:rPr lang="en-US" sz="2000" b="0" i="1" u="none" strike="noStrike" baseline="0" dirty="0">
                <a:latin typeface="Times New Roman" panose="02020603050405020304" pitchFamily="18" charset="0"/>
              </a:rPr>
              <a:t>Heidi </a:t>
            </a:r>
            <a:r>
              <a:rPr lang="en-US" sz="2000" b="0" i="0" u="none" strike="noStrike" baseline="0" dirty="0">
                <a:latin typeface="Times New Roman" panose="02020603050405020304" pitchFamily="18" charset="0"/>
              </a:rPr>
              <a:t>and </a:t>
            </a:r>
            <a:r>
              <a:rPr lang="en-US" sz="2000" b="0" i="1" u="none" strike="noStrike" baseline="0" dirty="0">
                <a:latin typeface="Times New Roman" panose="02020603050405020304" pitchFamily="18" charset="0"/>
              </a:rPr>
              <a:t>her </a:t>
            </a:r>
            <a:r>
              <a:rPr lang="en-US" sz="2000" b="0" i="0" u="none" strike="noStrike" baseline="0" dirty="0">
                <a:latin typeface="Times New Roman" panose="02020603050405020304" pitchFamily="18" charset="0"/>
              </a:rPr>
              <a:t>are in the same clause, so they may not be bound to each other.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The pronoun must be free.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In (24) both </a:t>
            </a:r>
            <a:r>
              <a:rPr lang="en-US" sz="2000" b="0" i="0" u="none" strike="noStrike" baseline="0" dirty="0" err="1">
                <a:latin typeface="Times New Roman" panose="02020603050405020304" pitchFamily="18" charset="0"/>
              </a:rPr>
              <a:t>indexings</a:t>
            </a:r>
            <a:r>
              <a:rPr lang="en-US" sz="2000" b="0" i="0" u="none" strike="noStrike" baseline="0" dirty="0">
                <a:latin typeface="Times New Roman" panose="02020603050405020304" pitchFamily="18" charset="0"/>
              </a:rPr>
              <a:t> are allowed by Principle B.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In (24b) the pronoun isn't bound at all (so is free within its binding domain).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In (24a), the situation is a little trickier: The pronoun is bound, but it isn't bound within its binding domain (the embedded clause). Its binder lies outside the binding domain, so the sentence is </a:t>
            </a:r>
            <a:r>
              <a:rPr lang="en-IN" sz="2000" b="0" i="0" u="none" strike="noStrike" baseline="0" dirty="0">
                <a:latin typeface="Times New Roman" panose="02020603050405020304" pitchFamily="18" charset="0"/>
              </a:rPr>
              <a:t>grammatical.</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3EF29AE-CA33-EFA2-4FC4-C37CD0B13909}"/>
              </a:ext>
            </a:extLst>
          </p:cNvPr>
          <p:cNvSpPr>
            <a:spLocks noGrp="1"/>
          </p:cNvSpPr>
          <p:nvPr>
            <p:ph type="sldNum" sz="quarter" idx="12"/>
          </p:nvPr>
        </p:nvSpPr>
        <p:spPr/>
        <p:txBody>
          <a:bodyPr/>
          <a:lstStyle/>
          <a:p>
            <a:fld id="{9953917B-9314-44A8-9CF5-8C1178B13F89}" type="slidenum">
              <a:rPr lang="en-IN" smtClean="0"/>
              <a:t>27</a:t>
            </a:fld>
            <a:endParaRPr lang="en-IN"/>
          </a:p>
        </p:txBody>
      </p:sp>
    </p:spTree>
    <p:extLst>
      <p:ext uri="{BB962C8B-B14F-4D97-AF65-F5344CB8AC3E}">
        <p14:creationId xmlns:p14="http://schemas.microsoft.com/office/powerpoint/2010/main" val="598131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2BA2F-44BB-984F-24F5-D0B5A7EDB50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55C5E21-F92B-22C1-DD56-51E4D981BBCF}"/>
              </a:ext>
            </a:extLst>
          </p:cNvPr>
          <p:cNvSpPr>
            <a:spLocks noGrp="1"/>
          </p:cNvSpPr>
          <p:nvPr>
            <p:ph type="subTitle" idx="1"/>
          </p:nvPr>
        </p:nvSpPr>
        <p:spPr>
          <a:xfrm>
            <a:off x="936172" y="564923"/>
            <a:ext cx="11179628" cy="5791427"/>
          </a:xfrm>
        </p:spPr>
        <p:txBody>
          <a:bodyPr>
            <a:normAutofit/>
          </a:bodyPr>
          <a:lstStyle/>
          <a:p>
            <a:pPr algn="l"/>
            <a:r>
              <a:rPr lang="en-US" sz="2000" b="1" i="0" u="none" strike="noStrike" baseline="0" dirty="0">
                <a:latin typeface="Times New Roman" panose="02020603050405020304" pitchFamily="18" charset="0"/>
              </a:rPr>
              <a:t>5. THE DISTRIBUTION OF R</a:t>
            </a:r>
            <a:r>
              <a:rPr lang="en-US" sz="2000" i="0" u="none" strike="noStrike" baseline="0" dirty="0">
                <a:latin typeface="Times New Roman" panose="02020603050405020304" pitchFamily="18" charset="0"/>
              </a:rPr>
              <a:t>-</a:t>
            </a:r>
            <a:r>
              <a:rPr lang="en-US" sz="2000" b="1" i="0" u="none" strike="noStrike" baseline="0" dirty="0">
                <a:latin typeface="Times New Roman" panose="02020603050405020304" pitchFamily="18" charset="0"/>
              </a:rPr>
              <a:t>EXPRESSIONS</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R-expressions have yet another distribution.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R-expressions don’t seem to allow any instances of binding at all, not within the binding domain and not outside it either.</a:t>
            </a:r>
          </a:p>
          <a:p>
            <a:pPr algn="l"/>
            <a:r>
              <a:rPr lang="en-US" b="0" i="0" u="none" strike="noStrike" baseline="0" dirty="0">
                <a:latin typeface="Times New Roman" panose="02020603050405020304" pitchFamily="18" charset="0"/>
              </a:rPr>
              <a:t>        27) a) *</a:t>
            </a:r>
            <a:r>
              <a:rPr lang="en-US" b="0" i="0" u="none" strike="noStrike" baseline="0" dirty="0" err="1">
                <a:latin typeface="Times New Roman" panose="02020603050405020304" pitchFamily="18" charset="0"/>
              </a:rPr>
              <a:t>Heidi</a:t>
            </a:r>
            <a:r>
              <a:rPr lang="en-US" b="1" i="0" u="none" strike="noStrike" baseline="-25000" dirty="0" err="1">
                <a:solidFill>
                  <a:srgbClr val="FF0000"/>
                </a:solidFill>
                <a:latin typeface="Times New Roman" panose="02020603050405020304" pitchFamily="18" charset="0"/>
              </a:rPr>
              <a:t>i</a:t>
            </a:r>
            <a:r>
              <a:rPr lang="en-US" b="0" i="0" u="none" strike="noStrike" baseline="0" dirty="0">
                <a:latin typeface="Times New Roman" panose="02020603050405020304" pitchFamily="18" charset="0"/>
              </a:rPr>
              <a:t> kissed </a:t>
            </a:r>
            <a:r>
              <a:rPr lang="en-US" b="0" i="0" u="none" strike="noStrike" baseline="0" dirty="0" err="1">
                <a:latin typeface="Times New Roman" panose="02020603050405020304" pitchFamily="18" charset="0"/>
              </a:rPr>
              <a:t>Miriam</a:t>
            </a:r>
            <a:r>
              <a:rPr lang="en-US" b="1" i="0" u="none" strike="noStrike" baseline="-25000" dirty="0" err="1">
                <a:solidFill>
                  <a:srgbClr val="FF0000"/>
                </a:solidFill>
                <a:latin typeface="Times New Roman" panose="02020603050405020304" pitchFamily="18" charset="0"/>
              </a:rPr>
              <a:t>i</a:t>
            </a:r>
            <a:r>
              <a:rPr lang="en-US" b="0" i="0" u="none" strike="noStrike" baseline="0" dirty="0">
                <a:latin typeface="Times New Roman" panose="02020603050405020304" pitchFamily="18" charset="0"/>
              </a:rPr>
              <a:t>.</a:t>
            </a:r>
          </a:p>
          <a:p>
            <a:pPr algn="l"/>
            <a:r>
              <a:rPr lang="en-IN" b="0" i="0" u="none" strike="noStrike" baseline="0" dirty="0">
                <a:latin typeface="Times New Roman" panose="02020603050405020304" pitchFamily="18" charset="0"/>
              </a:rPr>
              <a:t>              b) *Art</a:t>
            </a:r>
            <a:r>
              <a:rPr lang="en-IN" b="1" i="0" u="none" strike="noStrike" baseline="-25000" dirty="0">
                <a:solidFill>
                  <a:srgbClr val="FF0000"/>
                </a:solidFill>
                <a:latin typeface="Times New Roman" panose="02020603050405020304" pitchFamily="18" charset="0"/>
              </a:rPr>
              <a:t>i</a:t>
            </a:r>
            <a:r>
              <a:rPr lang="en-IN" b="0" i="0" u="none" strike="noStrike" baseline="0" dirty="0">
                <a:latin typeface="Times New Roman" panose="02020603050405020304" pitchFamily="18" charset="0"/>
              </a:rPr>
              <a:t> kissed </a:t>
            </a:r>
            <a:r>
              <a:rPr lang="en-IN" b="0" i="0" u="none" strike="noStrike" baseline="0" dirty="0" err="1">
                <a:latin typeface="Times New Roman" panose="02020603050405020304" pitchFamily="18" charset="0"/>
              </a:rPr>
              <a:t>Geoff</a:t>
            </a:r>
            <a:r>
              <a:rPr lang="en-IN" b="1" i="0" u="none" strike="noStrike" baseline="-25000" dirty="0" err="1">
                <a:solidFill>
                  <a:srgbClr val="FF0000"/>
                </a:solidFill>
                <a:latin typeface="Times New Roman" panose="02020603050405020304" pitchFamily="18" charset="0"/>
              </a:rPr>
              <a:t>i</a:t>
            </a:r>
            <a:r>
              <a:rPr lang="en-IN" b="0" i="0" u="none" strike="noStrike" baseline="0" dirty="0">
                <a:latin typeface="Times New Roman" panose="02020603050405020304" pitchFamily="18" charset="0"/>
              </a:rPr>
              <a:t>.</a:t>
            </a:r>
          </a:p>
          <a:p>
            <a:pPr algn="l"/>
            <a:r>
              <a:rPr lang="en-IN" b="0" i="0" u="none" strike="noStrike" baseline="0" dirty="0">
                <a:latin typeface="Times New Roman" panose="02020603050405020304" pitchFamily="18" charset="0"/>
              </a:rPr>
              <a:t>              c) *She</a:t>
            </a:r>
            <a:r>
              <a:rPr lang="en-IN" b="1" i="0" u="none" strike="noStrike" baseline="-25000" dirty="0">
                <a:solidFill>
                  <a:srgbClr val="FF0000"/>
                </a:solidFill>
                <a:latin typeface="Times New Roman" panose="02020603050405020304" pitchFamily="18" charset="0"/>
              </a:rPr>
              <a:t>i </a:t>
            </a:r>
            <a:r>
              <a:rPr lang="en-IN" b="0" i="0" u="none" strike="noStrike" baseline="0" dirty="0">
                <a:latin typeface="Times New Roman" panose="02020603050405020304" pitchFamily="18" charset="0"/>
              </a:rPr>
              <a:t>kissed </a:t>
            </a:r>
            <a:r>
              <a:rPr lang="en-IN" b="0" i="0" u="none" strike="noStrike" baseline="0" dirty="0" err="1">
                <a:latin typeface="Times New Roman" panose="02020603050405020304" pitchFamily="18" charset="0"/>
              </a:rPr>
              <a:t>Heidi</a:t>
            </a:r>
            <a:r>
              <a:rPr lang="en-IN" b="1" i="0" u="none" strike="noStrike" baseline="-25000" dirty="0" err="1">
                <a:solidFill>
                  <a:srgbClr val="FF0000"/>
                </a:solidFill>
                <a:latin typeface="Times New Roman" panose="02020603050405020304" pitchFamily="18" charset="0"/>
              </a:rPr>
              <a:t>i</a:t>
            </a:r>
            <a:r>
              <a:rPr lang="en-IN" b="0" i="0" u="none" strike="noStrike" baseline="0" dirty="0">
                <a:latin typeface="Times New Roman" panose="02020603050405020304" pitchFamily="18" charset="0"/>
              </a:rPr>
              <a:t>.</a:t>
            </a:r>
          </a:p>
          <a:p>
            <a:pPr algn="l"/>
            <a:r>
              <a:rPr lang="en-US" b="0" i="0" u="none" strike="noStrike" baseline="0" dirty="0">
                <a:latin typeface="Times New Roman" panose="02020603050405020304" pitchFamily="18" charset="0"/>
              </a:rPr>
              <a:t>              d) *She</a:t>
            </a:r>
            <a:r>
              <a:rPr lang="en-US" b="1" i="0" u="none" strike="noStrike" baseline="-25000" dirty="0">
                <a:solidFill>
                  <a:srgbClr val="FF0000"/>
                </a:solidFill>
                <a:latin typeface="Times New Roman" panose="02020603050405020304" pitchFamily="18" charset="0"/>
              </a:rPr>
              <a:t>i</a:t>
            </a:r>
            <a:r>
              <a:rPr lang="en-US" b="0" i="0" u="none" strike="noStrike" baseline="0" dirty="0">
                <a:latin typeface="Times New Roman" panose="02020603050405020304" pitchFamily="18" charset="0"/>
              </a:rPr>
              <a:t> said that </a:t>
            </a:r>
            <a:r>
              <a:rPr lang="en-US" b="0" i="0" u="none" strike="noStrike" baseline="0" dirty="0" err="1">
                <a:latin typeface="Times New Roman" panose="02020603050405020304" pitchFamily="18" charset="0"/>
              </a:rPr>
              <a:t>Heidi</a:t>
            </a:r>
            <a:r>
              <a:rPr lang="en-US" b="1" i="0" u="none" strike="noStrike" baseline="-25000" dirty="0" err="1">
                <a:solidFill>
                  <a:srgbClr val="FF0000"/>
                </a:solidFill>
                <a:latin typeface="Times New Roman" panose="02020603050405020304" pitchFamily="18" charset="0"/>
              </a:rPr>
              <a:t>i</a:t>
            </a:r>
            <a:r>
              <a:rPr lang="en-US" b="0" i="0" u="none" strike="noStrike" baseline="0" dirty="0">
                <a:latin typeface="Times New Roman" panose="02020603050405020304" pitchFamily="18" charset="0"/>
              </a:rPr>
              <a:t> was a disco queen.</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3F458A9-F05F-24E3-B451-8711779AC5D0}"/>
              </a:ext>
            </a:extLst>
          </p:cNvPr>
          <p:cNvSpPr>
            <a:spLocks noGrp="1"/>
          </p:cNvSpPr>
          <p:nvPr>
            <p:ph type="sldNum" sz="quarter" idx="12"/>
          </p:nvPr>
        </p:nvSpPr>
        <p:spPr/>
        <p:txBody>
          <a:bodyPr/>
          <a:lstStyle/>
          <a:p>
            <a:fld id="{9953917B-9314-44A8-9CF5-8C1178B13F89}" type="slidenum">
              <a:rPr lang="en-IN" smtClean="0"/>
              <a:t>28</a:t>
            </a:fld>
            <a:endParaRPr lang="en-IN"/>
          </a:p>
        </p:txBody>
      </p:sp>
    </p:spTree>
    <p:extLst>
      <p:ext uri="{BB962C8B-B14F-4D97-AF65-F5344CB8AC3E}">
        <p14:creationId xmlns:p14="http://schemas.microsoft.com/office/powerpoint/2010/main" val="166413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5C1E4-AE83-9FE2-ABE3-7C189B2E31E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48159C0-1F54-5684-0BA3-82BE2AEF0F6A}"/>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none of these sentences can the second NP (all R-expressions) be bound by a c-commanding word.</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This in and of itself isn't terribly surprising, given the fact that R expressions receive their meaning from outside the sentence (i.e., from the context).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That they don't get their meaning from another word in the sentence (via binding) is entirely expected.</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We do have to rule out situations like (27), however.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constraint that describes the distribution of R-expressions is called </a:t>
            </a:r>
            <a:r>
              <a:rPr lang="en-US" sz="2000" b="0" i="1" u="none" strike="noStrike" baseline="0" dirty="0">
                <a:latin typeface="Times New Roman" panose="02020603050405020304" pitchFamily="18" charset="0"/>
                <a:cs typeface="Times New Roman" panose="02020603050405020304" pitchFamily="18" charset="0"/>
              </a:rPr>
              <a:t>Principle </a:t>
            </a:r>
            <a:r>
              <a:rPr lang="en-US" sz="2000" b="0" i="0" u="none" strike="noStrike" baseline="0" dirty="0">
                <a:latin typeface="Times New Roman" panose="02020603050405020304" pitchFamily="18" charset="0"/>
                <a:cs typeface="Times New Roman" panose="02020603050405020304" pitchFamily="18" charset="0"/>
              </a:rPr>
              <a:t>C.</a:t>
            </a: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rPr>
              <a:t>     28) </a:t>
            </a:r>
            <a:r>
              <a:rPr lang="en-US" b="1" i="1" u="none" strike="noStrike" baseline="0" dirty="0">
                <a:solidFill>
                  <a:srgbClr val="00B050"/>
                </a:solidFill>
                <a:latin typeface="Times New Roman" panose="02020603050405020304" pitchFamily="18" charset="0"/>
              </a:rPr>
              <a:t>Principle </a:t>
            </a:r>
            <a:r>
              <a:rPr lang="en-US" b="1" i="0" u="none" strike="noStrike" baseline="0" dirty="0">
                <a:solidFill>
                  <a:srgbClr val="00B050"/>
                </a:solidFill>
                <a:latin typeface="Times New Roman" panose="02020603050405020304" pitchFamily="18" charset="0"/>
              </a:rPr>
              <a:t>C: </a:t>
            </a:r>
            <a:r>
              <a:rPr lang="en-US" sz="2000" b="0" i="0" u="none" strike="noStrike" baseline="0" dirty="0">
                <a:latin typeface="Times New Roman" panose="02020603050405020304" pitchFamily="18" charset="0"/>
              </a:rPr>
              <a:t>An R-expression must be free.</a:t>
            </a:r>
          </a:p>
          <a:p>
            <a:pPr algn="l"/>
            <a:endParaRPr lang="en-US" sz="2000" b="0" i="0" u="none" strike="noStrike" baseline="0" dirty="0">
              <a:latin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Notice that Principle C says nothing about a binding domain.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Essentially R-expressions must be free everywhere.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They cannot be bound at all.</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D419531-78E3-2DFE-37D7-C44D29A5B079}"/>
              </a:ext>
            </a:extLst>
          </p:cNvPr>
          <p:cNvSpPr>
            <a:spLocks noGrp="1"/>
          </p:cNvSpPr>
          <p:nvPr>
            <p:ph type="sldNum" sz="quarter" idx="12"/>
          </p:nvPr>
        </p:nvSpPr>
        <p:spPr/>
        <p:txBody>
          <a:bodyPr/>
          <a:lstStyle/>
          <a:p>
            <a:fld id="{9953917B-9314-44A8-9CF5-8C1178B13F89}" type="slidenum">
              <a:rPr lang="en-IN" smtClean="0"/>
              <a:t>29</a:t>
            </a:fld>
            <a:endParaRPr lang="en-IN"/>
          </a:p>
        </p:txBody>
      </p:sp>
    </p:spTree>
    <p:extLst>
      <p:ext uri="{BB962C8B-B14F-4D97-AF65-F5344CB8AC3E}">
        <p14:creationId xmlns:p14="http://schemas.microsoft.com/office/powerpoint/2010/main" val="1262264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Consider the case of the NP herself in the following sentence:</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3) </a:t>
            </a:r>
            <a:r>
              <a:rPr lang="en-US" sz="2000" i="1" dirty="0">
                <a:latin typeface="Times New Roman" panose="02020603050405020304" pitchFamily="18" charset="0"/>
                <a:cs typeface="Times New Roman" panose="02020603050405020304" pitchFamily="18" charset="0"/>
              </a:rPr>
              <a:t>Heidi bopped herself on the head with a zucchini.        </a:t>
            </a:r>
            <a:r>
              <a:rPr lang="en-US" sz="2000" dirty="0">
                <a:latin typeface="Times New Roman" panose="02020603050405020304" pitchFamily="18" charset="0"/>
                <a:cs typeface="Times New Roman" panose="02020603050405020304" pitchFamily="18" charset="0"/>
              </a:rPr>
              <a:t>[bop means playful gentle tap]</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sentence, </a:t>
            </a:r>
            <a:r>
              <a:rPr lang="en-US" sz="2000" i="1" dirty="0">
                <a:latin typeface="Times New Roman" panose="02020603050405020304" pitchFamily="18" charset="0"/>
                <a:cs typeface="Times New Roman" panose="02020603050405020304" pitchFamily="18" charset="0"/>
              </a:rPr>
              <a:t>Heidi </a:t>
            </a:r>
            <a:r>
              <a:rPr lang="en-US" sz="2000" dirty="0">
                <a:latin typeface="Times New Roman" panose="02020603050405020304" pitchFamily="18" charset="0"/>
                <a:cs typeface="Times New Roman" panose="02020603050405020304" pitchFamily="18" charset="0"/>
              </a:rPr>
              <a:t>is an R-expression and gets its meaning from the context, </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but </a:t>
            </a:r>
            <a:r>
              <a:rPr lang="en-US" sz="2000" b="1" i="1" dirty="0">
                <a:latin typeface="Times New Roman" panose="02020603050405020304" pitchFamily="18" charset="0"/>
                <a:cs typeface="Times New Roman" panose="02020603050405020304" pitchFamily="18" charset="0"/>
              </a:rPr>
              <a:t>herself</a:t>
            </a:r>
            <a:r>
              <a:rPr lang="en-US" sz="2000" dirty="0">
                <a:latin typeface="Times New Roman" panose="02020603050405020304" pitchFamily="18" charset="0"/>
                <a:cs typeface="Times New Roman" panose="02020603050405020304" pitchFamily="18" charset="0"/>
              </a:rPr>
              <a:t> must refer back to </a:t>
            </a:r>
            <a:r>
              <a:rPr lang="en-US" sz="2000" i="1" dirty="0">
                <a:latin typeface="Times New Roman" panose="02020603050405020304" pitchFamily="18" charset="0"/>
                <a:cs typeface="Times New Roman" panose="02020603050405020304" pitchFamily="18" charset="0"/>
              </a:rPr>
              <a:t>Heidi</a:t>
            </a:r>
            <a:r>
              <a:rPr lang="en-US" sz="2000" dirty="0">
                <a:latin typeface="Times New Roman" panose="02020603050405020304" pitchFamily="18" charset="0"/>
                <a:cs typeface="Times New Roman" panose="02020603050405020304" pitchFamily="18" charset="0"/>
              </a:rPr>
              <a:t>. </a:t>
            </a:r>
          </a:p>
          <a:p>
            <a:pPr marL="342900" indent="-342900" algn="l">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Here, </a:t>
            </a:r>
            <a:r>
              <a:rPr lang="en-US" sz="2000" i="1" dirty="0">
                <a:latin typeface="Times New Roman" panose="02020603050405020304" pitchFamily="18" charset="0"/>
                <a:cs typeface="Times New Roman" panose="02020603050405020304" pitchFamily="18" charset="0"/>
              </a:rPr>
              <a:t>herself</a:t>
            </a:r>
            <a:r>
              <a:rPr lang="en-US" sz="2000" dirty="0">
                <a:latin typeface="Times New Roman" panose="02020603050405020304" pitchFamily="18" charset="0"/>
                <a:cs typeface="Times New Roman" panose="02020603050405020304" pitchFamily="18" charset="0"/>
              </a:rPr>
              <a:t> cannot refer to Mary or Rani. </a:t>
            </a: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a:t>
            </a:r>
            <a:r>
              <a:rPr lang="en-US" sz="2000" b="1" dirty="0">
                <a:latin typeface="Times New Roman" panose="02020603050405020304" pitchFamily="18" charset="0"/>
                <a:cs typeface="Times New Roman" panose="02020603050405020304" pitchFamily="18" charset="0"/>
              </a:rPr>
              <a:t>herself</a:t>
            </a:r>
            <a:r>
              <a:rPr lang="en-US" sz="2000" dirty="0">
                <a:latin typeface="Times New Roman" panose="02020603050405020304" pitchFamily="18" charset="0"/>
                <a:cs typeface="Times New Roman" panose="02020603050405020304" pitchFamily="18" charset="0"/>
              </a:rPr>
              <a:t>) must get its meaning from a previous word in the sentence (in this case Heidi). </a:t>
            </a:r>
          </a:p>
          <a:p>
            <a:pPr marL="342900" indent="-342900" algn="l">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kind of NP, one that obligatorily gets its meaning from another NP in the sentence, is called an </a:t>
            </a:r>
            <a:r>
              <a:rPr lang="en-US" sz="2000" b="1" i="1" dirty="0">
                <a:latin typeface="Times New Roman" panose="02020603050405020304" pitchFamily="18" charset="0"/>
                <a:cs typeface="Times New Roman" panose="02020603050405020304" pitchFamily="18" charset="0"/>
              </a:rPr>
              <a:t>anaphor</a:t>
            </a:r>
            <a:r>
              <a:rPr lang="en-US" sz="2000" dirty="0">
                <a:latin typeface="Times New Roman" panose="02020603050405020304" pitchFamily="18" charset="0"/>
                <a:cs typeface="Times New Roman" panose="02020603050405020304" pitchFamily="18" charset="0"/>
              </a:rPr>
              <a:t>.</a:t>
            </a: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4) Anaphor:    </a:t>
            </a:r>
            <a:r>
              <a:rPr lang="en-US" sz="2000" dirty="0">
                <a:latin typeface="Times New Roman" panose="02020603050405020304" pitchFamily="18" charset="0"/>
                <a:cs typeface="Times New Roman" panose="02020603050405020304" pitchFamily="18" charset="0"/>
              </a:rPr>
              <a:t>An NP that obligatorily gets its meaning from another NP in the sentence.</a:t>
            </a: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Typical anaphors are </a:t>
            </a:r>
            <a:r>
              <a:rPr lang="en-US" sz="2000" i="1" dirty="0">
                <a:latin typeface="Times New Roman" panose="02020603050405020304" pitchFamily="18" charset="0"/>
                <a:cs typeface="Times New Roman" panose="02020603050405020304" pitchFamily="18" charset="0"/>
              </a:rPr>
              <a:t>himself, herself, themselves, myself, yourself, ourselves, yourselves</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each other</a:t>
            </a:r>
            <a:r>
              <a:rPr lang="en-US" sz="2000" dirty="0">
                <a:latin typeface="Times New Roman" panose="02020603050405020304" pitchFamily="18" charset="0"/>
                <a:cs typeface="Times New Roman" panose="02020603050405020304" pitchFamily="18" charset="0"/>
              </a:rPr>
              <a:t>.</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a:t>
            </a:fld>
            <a:endParaRPr lang="en-IN"/>
          </a:p>
        </p:txBody>
      </p:sp>
    </p:spTree>
    <p:extLst>
      <p:ext uri="{BB962C8B-B14F-4D97-AF65-F5344CB8AC3E}">
        <p14:creationId xmlns:p14="http://schemas.microsoft.com/office/powerpoint/2010/main" val="3212851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88F3F-3B59-EC59-1869-E0FC6F0D803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C3521D8-B58B-BFE6-C3F8-00C296D11570}"/>
              </a:ext>
            </a:extLst>
          </p:cNvPr>
          <p:cNvSpPr>
            <a:spLocks noGrp="1"/>
          </p:cNvSpPr>
          <p:nvPr>
            <p:ph type="subTitle" idx="1"/>
          </p:nvPr>
        </p:nvSpPr>
        <p:spPr>
          <a:xfrm>
            <a:off x="936172" y="564923"/>
            <a:ext cx="11179628" cy="5791427"/>
          </a:xfrm>
        </p:spPr>
        <p:txBody>
          <a:bodyPr>
            <a:normAutofit/>
          </a:bodyPr>
          <a:lstStyle/>
          <a:p>
            <a:pPr algn="l"/>
            <a:r>
              <a:rPr lang="en-IN" sz="2000" b="1" i="0" u="none" strike="noStrike" baseline="0" dirty="0">
                <a:latin typeface="Times New Roman" panose="02020603050405020304" pitchFamily="18" charset="0"/>
              </a:rPr>
              <a:t>Exercise</a:t>
            </a:r>
            <a:r>
              <a:rPr lang="en-IN" sz="2000" b="0" i="0" u="none" strike="noStrike" baseline="0" dirty="0">
                <a:latin typeface="Times New Roman" panose="02020603050405020304" pitchFamily="18" charset="0"/>
              </a:rPr>
              <a:t> for BINDING PRINCIPLES</a:t>
            </a:r>
          </a:p>
          <a:p>
            <a:pPr algn="l"/>
            <a:endParaRPr lang="en-US" sz="2000" b="0" i="1" u="none" strike="noStrike" baseline="0" dirty="0">
              <a:latin typeface="Times New Roman" panose="02020603050405020304" pitchFamily="18" charset="0"/>
            </a:endParaRPr>
          </a:p>
          <a:p>
            <a:pPr algn="l"/>
            <a:r>
              <a:rPr lang="en-US" sz="2000" i="1" dirty="0">
                <a:latin typeface="Times New Roman" panose="02020603050405020304" pitchFamily="18" charset="0"/>
              </a:rPr>
              <a:t>Q. </a:t>
            </a:r>
            <a:r>
              <a:rPr lang="en-US" sz="2000" b="0" i="0" u="none" strike="noStrike" baseline="0" dirty="0">
                <a:latin typeface="Times New Roman" panose="02020603050405020304" pitchFamily="18" charset="0"/>
              </a:rPr>
              <a:t>Explain why the following sentences are </a:t>
            </a:r>
            <a:r>
              <a:rPr lang="en-US" sz="2000" b="1" i="0" u="none" strike="noStrike" baseline="0" dirty="0">
                <a:latin typeface="Times New Roman" panose="02020603050405020304" pitchFamily="18" charset="0"/>
              </a:rPr>
              <a:t>ungrammatical</a:t>
            </a:r>
            <a:r>
              <a:rPr lang="en-US" sz="2000" b="0" i="0" u="none" strike="noStrike" baseline="0" dirty="0">
                <a:latin typeface="Times New Roman" panose="02020603050405020304" pitchFamily="18" charset="0"/>
              </a:rPr>
              <a:t>. For each sentence, say what the binding   </a:t>
            </a:r>
          </a:p>
          <a:p>
            <a:pPr algn="l"/>
            <a:r>
              <a:rPr lang="en-US" sz="2000" dirty="0">
                <a:latin typeface="Times New Roman" panose="02020603050405020304" pitchFamily="18" charset="0"/>
              </a:rPr>
              <a:t>     </a:t>
            </a:r>
            <a:r>
              <a:rPr lang="en-US" sz="2000" b="0" i="0" u="none" strike="noStrike" baseline="0" dirty="0">
                <a:latin typeface="Times New Roman" panose="02020603050405020304" pitchFamily="18" charset="0"/>
              </a:rPr>
              <a:t>domain of the NP causing the problem is, whether it is c-commanded by its binder (antecedent), and  </a:t>
            </a:r>
          </a:p>
          <a:p>
            <a:pPr algn="l"/>
            <a:r>
              <a:rPr lang="en-US" sz="2000" dirty="0">
                <a:latin typeface="Times New Roman" panose="02020603050405020304" pitchFamily="18" charset="0"/>
              </a:rPr>
              <a:t>     </a:t>
            </a:r>
            <a:r>
              <a:rPr lang="en-US" sz="2000" b="0" i="0" u="none" strike="noStrike" baseline="0" dirty="0">
                <a:latin typeface="Times New Roman" panose="02020603050405020304" pitchFamily="18" charset="0"/>
              </a:rPr>
              <a:t>name the binding condition that is violated.</a:t>
            </a:r>
          </a:p>
          <a:p>
            <a:pPr algn="l"/>
            <a:r>
              <a:rPr lang="en-IN" b="0" i="0" u="none" strike="noStrike" baseline="0" dirty="0">
                <a:latin typeface="Times New Roman" panose="02020603050405020304" pitchFamily="18" charset="0"/>
              </a:rPr>
              <a:t>      a) *</a:t>
            </a:r>
            <a:r>
              <a:rPr lang="en-IN" b="0" i="0" u="none" strike="noStrike" baseline="0" dirty="0" err="1">
                <a:latin typeface="Times New Roman" panose="02020603050405020304" pitchFamily="18" charset="0"/>
              </a:rPr>
              <a:t>Michael</a:t>
            </a:r>
            <a:r>
              <a:rPr lang="en-IN" b="1" i="0" u="none" strike="noStrike" baseline="-25000" dirty="0" err="1">
                <a:solidFill>
                  <a:srgbClr val="FF0000"/>
                </a:solidFill>
                <a:latin typeface="Times New Roman" panose="02020603050405020304" pitchFamily="18" charset="0"/>
              </a:rPr>
              <a:t>i</a:t>
            </a:r>
            <a:r>
              <a:rPr lang="en-IN" b="0" i="0" u="none" strike="noStrike" baseline="0" dirty="0">
                <a:latin typeface="Times New Roman" panose="02020603050405020304" pitchFamily="18" charset="0"/>
              </a:rPr>
              <a:t> loves </a:t>
            </a:r>
            <a:r>
              <a:rPr lang="en-IN" b="0" i="0" u="none" strike="noStrike" baseline="0" dirty="0" err="1">
                <a:latin typeface="Times New Roman" panose="02020603050405020304" pitchFamily="18" charset="0"/>
              </a:rPr>
              <a:t>him</a:t>
            </a:r>
            <a:r>
              <a:rPr lang="en-IN" b="1" i="0" u="none" strike="noStrike" baseline="-25000" dirty="0" err="1">
                <a:solidFill>
                  <a:srgbClr val="FF0000"/>
                </a:solidFill>
                <a:latin typeface="Times New Roman" panose="02020603050405020304" pitchFamily="18" charset="0"/>
              </a:rPr>
              <a:t>i</a:t>
            </a:r>
            <a:r>
              <a:rPr lang="en-IN" b="0" i="0" u="none" strike="noStrike" baseline="0" dirty="0">
                <a:latin typeface="Times New Roman" panose="02020603050405020304" pitchFamily="18" charset="0"/>
              </a:rPr>
              <a:t>.</a:t>
            </a:r>
          </a:p>
          <a:p>
            <a:pPr algn="l"/>
            <a:r>
              <a:rPr lang="en-IN" b="0" i="0" u="none" strike="noStrike" baseline="0" dirty="0">
                <a:latin typeface="Times New Roman" panose="02020603050405020304" pitchFamily="18" charset="0"/>
              </a:rPr>
              <a:t>      b) *Hei loves </a:t>
            </a:r>
            <a:r>
              <a:rPr lang="en-IN" b="0" i="0" u="none" strike="noStrike" baseline="0" dirty="0" err="1">
                <a:latin typeface="Times New Roman" panose="02020603050405020304" pitchFamily="18" charset="0"/>
              </a:rPr>
              <a:t>Michael</a:t>
            </a:r>
            <a:r>
              <a:rPr lang="en-IN" b="1" i="0" u="none" strike="noStrike" baseline="-25000" dirty="0" err="1">
                <a:solidFill>
                  <a:srgbClr val="FF0000"/>
                </a:solidFill>
                <a:latin typeface="Times New Roman" panose="02020603050405020304" pitchFamily="18" charset="0"/>
              </a:rPr>
              <a:t>i</a:t>
            </a:r>
            <a:r>
              <a:rPr lang="en-IN" b="0" i="0" u="none" strike="noStrike" baseline="0" dirty="0">
                <a:latin typeface="Times New Roman" panose="02020603050405020304" pitchFamily="18" charset="0"/>
              </a:rPr>
              <a:t>.</a:t>
            </a:r>
          </a:p>
          <a:p>
            <a:pPr algn="l"/>
            <a:r>
              <a:rPr lang="en-US" b="0" i="0" u="none" strike="noStrike" baseline="0" dirty="0">
                <a:latin typeface="Times New Roman" panose="02020603050405020304" pitchFamily="18" charset="0"/>
              </a:rPr>
              <a:t>      c) *</a:t>
            </a:r>
            <a:r>
              <a:rPr lang="en-US" b="0" i="0" u="none" strike="noStrike" baseline="0" dirty="0" err="1">
                <a:latin typeface="Times New Roman" panose="02020603050405020304" pitchFamily="18" charset="0"/>
              </a:rPr>
              <a:t>Michael</a:t>
            </a:r>
            <a:r>
              <a:rPr lang="en-US" b="1" i="0" u="none" strike="noStrike" baseline="-25000" dirty="0" err="1">
                <a:solidFill>
                  <a:srgbClr val="FF0000"/>
                </a:solidFill>
                <a:latin typeface="Times New Roman" panose="02020603050405020304" pitchFamily="18" charset="0"/>
              </a:rPr>
              <a:t>i</a:t>
            </a:r>
            <a:r>
              <a:rPr lang="en-US" b="0" i="0" u="none" strike="noStrike" baseline="0" dirty="0" err="1">
                <a:latin typeface="Times New Roman" panose="02020603050405020304" pitchFamily="18" charset="0"/>
              </a:rPr>
              <a:t>’s</a:t>
            </a:r>
            <a:r>
              <a:rPr lang="en-US" b="0" i="0" u="none" strike="noStrike" baseline="0" dirty="0">
                <a:latin typeface="Times New Roman" panose="02020603050405020304" pitchFamily="18" charset="0"/>
              </a:rPr>
              <a:t> </a:t>
            </a:r>
            <a:r>
              <a:rPr lang="en-US" b="0" i="0" u="none" strike="noStrike" baseline="0" dirty="0" err="1">
                <a:latin typeface="Times New Roman" panose="02020603050405020304" pitchFamily="18" charset="0"/>
              </a:rPr>
              <a:t>father</a:t>
            </a:r>
            <a:r>
              <a:rPr lang="en-US" b="1" i="0" u="none" strike="noStrike" baseline="-25000" dirty="0" err="1">
                <a:solidFill>
                  <a:srgbClr val="00B050"/>
                </a:solidFill>
                <a:latin typeface="Times New Roman" panose="02020603050405020304" pitchFamily="18" charset="0"/>
              </a:rPr>
              <a:t>j</a:t>
            </a:r>
            <a:r>
              <a:rPr lang="en-US" b="0" i="0" u="none" strike="noStrike" baseline="0" dirty="0">
                <a:latin typeface="Times New Roman" panose="02020603050405020304" pitchFamily="18" charset="0"/>
              </a:rPr>
              <a:t> loves </a:t>
            </a:r>
            <a:r>
              <a:rPr lang="en-US" b="0" i="0" u="none" strike="noStrike" baseline="0" dirty="0" err="1">
                <a:latin typeface="Times New Roman" panose="02020603050405020304" pitchFamily="18" charset="0"/>
              </a:rPr>
              <a:t>himsel</a:t>
            </a:r>
            <a:r>
              <a:rPr lang="en-US" b="1" i="0" u="none" strike="noStrike" baseline="-25000" dirty="0" err="1">
                <a:solidFill>
                  <a:srgbClr val="FF0000"/>
                </a:solidFill>
                <a:latin typeface="Times New Roman" panose="02020603050405020304" pitchFamily="18" charset="0"/>
              </a:rPr>
              <a:t>i</a:t>
            </a:r>
            <a:r>
              <a:rPr lang="en-US" b="0" i="0" u="none" strike="noStrike" baseline="0" dirty="0">
                <a:latin typeface="Times New Roman" panose="02020603050405020304" pitchFamily="18" charset="0"/>
              </a:rPr>
              <a:t>.</a:t>
            </a:r>
          </a:p>
          <a:p>
            <a:pPr algn="l"/>
            <a:r>
              <a:rPr lang="en-US" b="0" i="0" u="none" strike="noStrike" baseline="0" dirty="0">
                <a:latin typeface="Times New Roman" panose="02020603050405020304" pitchFamily="18" charset="0"/>
              </a:rPr>
              <a:t>      d) *</a:t>
            </a:r>
            <a:r>
              <a:rPr lang="en-US" b="0" i="0" u="none" strike="noStrike" baseline="0" dirty="0" err="1">
                <a:latin typeface="Times New Roman" panose="02020603050405020304" pitchFamily="18" charset="0"/>
              </a:rPr>
              <a:t>Michael</a:t>
            </a:r>
            <a:r>
              <a:rPr lang="en-US" b="1" i="0" u="none" strike="noStrike" baseline="-25000" dirty="0" err="1">
                <a:solidFill>
                  <a:srgbClr val="FF0000"/>
                </a:solidFill>
                <a:latin typeface="Times New Roman" panose="02020603050405020304" pitchFamily="18" charset="0"/>
              </a:rPr>
              <a:t>i</a:t>
            </a:r>
            <a:r>
              <a:rPr lang="en-US" b="0" i="0" u="none" strike="noStrike" baseline="0" dirty="0" err="1">
                <a:latin typeface="Times New Roman" panose="02020603050405020304" pitchFamily="18" charset="0"/>
              </a:rPr>
              <a:t>’s</a:t>
            </a:r>
            <a:r>
              <a:rPr lang="en-US" b="0" i="0" u="none" strike="noStrike" baseline="0" dirty="0">
                <a:latin typeface="Times New Roman" panose="02020603050405020304" pitchFamily="18" charset="0"/>
              </a:rPr>
              <a:t> </a:t>
            </a:r>
            <a:r>
              <a:rPr lang="en-US" b="0" i="0" u="none" strike="noStrike" baseline="0" dirty="0" err="1">
                <a:latin typeface="Times New Roman" panose="02020603050405020304" pitchFamily="18" charset="0"/>
              </a:rPr>
              <a:t>father</a:t>
            </a:r>
            <a:r>
              <a:rPr lang="en-US" b="1" i="0" u="none" strike="noStrike" baseline="-25000" dirty="0" err="1">
                <a:solidFill>
                  <a:srgbClr val="00B050"/>
                </a:solidFill>
                <a:latin typeface="Times New Roman" panose="02020603050405020304" pitchFamily="18" charset="0"/>
              </a:rPr>
              <a:t>j</a:t>
            </a:r>
            <a:r>
              <a:rPr lang="en-US" b="0" i="0" u="none" strike="noStrike" baseline="0" dirty="0">
                <a:latin typeface="Times New Roman" panose="02020603050405020304" pitchFamily="18" charset="0"/>
              </a:rPr>
              <a:t> loves </a:t>
            </a:r>
            <a:r>
              <a:rPr lang="en-US" b="0" i="0" u="none" strike="noStrike" baseline="0" dirty="0" err="1">
                <a:latin typeface="Times New Roman" panose="02020603050405020304" pitchFamily="18" charset="0"/>
              </a:rPr>
              <a:t>himj</a:t>
            </a:r>
            <a:r>
              <a:rPr lang="en-US" b="0" i="0" u="none" strike="noStrike" baseline="0" dirty="0">
                <a:latin typeface="Times New Roman" panose="02020603050405020304" pitchFamily="18" charset="0"/>
              </a:rPr>
              <a:t>.</a:t>
            </a:r>
          </a:p>
          <a:p>
            <a:pPr algn="l"/>
            <a:r>
              <a:rPr lang="en-US" b="0" i="0" u="none" strike="noStrike" baseline="0" dirty="0">
                <a:latin typeface="Times New Roman" panose="02020603050405020304" pitchFamily="18" charset="0"/>
              </a:rPr>
              <a:t>      e) *</a:t>
            </a:r>
            <a:r>
              <a:rPr lang="en-US" b="0" i="0" u="none" strike="noStrike" baseline="0" dirty="0" err="1">
                <a:latin typeface="Times New Roman" panose="02020603050405020304" pitchFamily="18" charset="0"/>
              </a:rPr>
              <a:t>Susan</a:t>
            </a:r>
            <a:r>
              <a:rPr lang="en-US" b="1" i="0" u="none" strike="noStrike" baseline="-25000" dirty="0" err="1">
                <a:solidFill>
                  <a:srgbClr val="FF0000"/>
                </a:solidFill>
                <a:latin typeface="Times New Roman" panose="02020603050405020304" pitchFamily="18" charset="0"/>
              </a:rPr>
              <a:t>i</a:t>
            </a:r>
            <a:r>
              <a:rPr lang="en-US" b="0" i="0" u="none" strike="noStrike" baseline="0" dirty="0">
                <a:latin typeface="Times New Roman" panose="02020603050405020304" pitchFamily="18" charset="0"/>
              </a:rPr>
              <a:t> thinks that John should invite </a:t>
            </a:r>
            <a:r>
              <a:rPr lang="en-US" b="0" i="0" u="none" strike="noStrike" baseline="0" dirty="0" err="1">
                <a:latin typeface="Times New Roman" panose="02020603050405020304" pitchFamily="18" charset="0"/>
              </a:rPr>
              <a:t>herself</a:t>
            </a:r>
            <a:r>
              <a:rPr lang="en-US" b="1" i="0" u="none" strike="noStrike" baseline="-25000" dirty="0" err="1">
                <a:solidFill>
                  <a:srgbClr val="FF0000"/>
                </a:solidFill>
                <a:latin typeface="Times New Roman" panose="02020603050405020304" pitchFamily="18" charset="0"/>
              </a:rPr>
              <a:t>i</a:t>
            </a:r>
            <a:r>
              <a:rPr lang="en-US" b="0" i="0" u="none" strike="noStrike" baseline="0" dirty="0">
                <a:latin typeface="Times New Roman" panose="02020603050405020304" pitchFamily="18" charset="0"/>
              </a:rPr>
              <a:t>.</a:t>
            </a:r>
          </a:p>
          <a:p>
            <a:pPr algn="l"/>
            <a:r>
              <a:rPr lang="en-US" b="0" i="0" u="none" strike="noStrike" baseline="0" dirty="0">
                <a:latin typeface="Times New Roman" panose="02020603050405020304" pitchFamily="18" charset="0"/>
              </a:rPr>
              <a:t>      f) *Susan thinks that John</a:t>
            </a:r>
            <a:r>
              <a:rPr lang="en-US" b="1" i="0" u="none" strike="noStrike" baseline="-25000" dirty="0">
                <a:solidFill>
                  <a:srgbClr val="FF0000"/>
                </a:solidFill>
                <a:latin typeface="Times New Roman" panose="02020603050405020304" pitchFamily="18" charset="0"/>
              </a:rPr>
              <a:t>i</a:t>
            </a:r>
            <a:r>
              <a:rPr lang="en-US" b="0" i="0" u="none" strike="noStrike" baseline="0" dirty="0">
                <a:latin typeface="Times New Roman" panose="02020603050405020304" pitchFamily="18" charset="0"/>
              </a:rPr>
              <a:t> should kiss </a:t>
            </a:r>
            <a:r>
              <a:rPr lang="en-US" b="0" i="0" u="none" strike="noStrike" baseline="0" dirty="0" err="1">
                <a:latin typeface="Times New Roman" panose="02020603050405020304" pitchFamily="18" charset="0"/>
              </a:rPr>
              <a:t>him</a:t>
            </a:r>
            <a:r>
              <a:rPr lang="en-US" b="1" i="0" u="none" strike="noStrike" baseline="-25000" dirty="0" err="1">
                <a:solidFill>
                  <a:srgbClr val="FF0000"/>
                </a:solidFill>
                <a:latin typeface="Times New Roman" panose="02020603050405020304" pitchFamily="18" charset="0"/>
              </a:rPr>
              <a:t>i</a:t>
            </a:r>
            <a:r>
              <a:rPr lang="en-US" b="0" i="0" u="none" strike="noStrike" baseline="0" dirty="0">
                <a:latin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CA67C06-4758-B863-1409-434755038949}"/>
              </a:ext>
            </a:extLst>
          </p:cNvPr>
          <p:cNvSpPr>
            <a:spLocks noGrp="1"/>
          </p:cNvSpPr>
          <p:nvPr>
            <p:ph type="sldNum" sz="quarter" idx="12"/>
          </p:nvPr>
        </p:nvSpPr>
        <p:spPr/>
        <p:txBody>
          <a:bodyPr/>
          <a:lstStyle/>
          <a:p>
            <a:fld id="{9953917B-9314-44A8-9CF5-8C1178B13F89}" type="slidenum">
              <a:rPr lang="en-IN" smtClean="0"/>
              <a:t>30</a:t>
            </a:fld>
            <a:endParaRPr lang="en-IN"/>
          </a:p>
        </p:txBody>
      </p:sp>
    </p:spTree>
    <p:extLst>
      <p:ext uri="{BB962C8B-B14F-4D97-AF65-F5344CB8AC3E}">
        <p14:creationId xmlns:p14="http://schemas.microsoft.com/office/powerpoint/2010/main" val="894814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6727E-2E80-D781-1D38-4FBC4F760AE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E66690A-25A0-E3E4-C945-56BC0F674E13}"/>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IN" sz="1800" b="0" i="0" u="none" strike="noStrike" baseline="0" dirty="0">
                <a:latin typeface="Times New Roman" panose="02020603050405020304" pitchFamily="18" charset="0"/>
              </a:rPr>
              <a:t>7. CONCLUSION</a:t>
            </a: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looked at a very complex set of data concerning the distribution of different kinds of NPs.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saw that these different kinds of NPs can appear in different syntactic positions.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simple set of binding principles (A, B, and C) governs the distribution of NPs.</a:t>
            </a:r>
          </a:p>
        </p:txBody>
      </p:sp>
      <p:sp>
        <p:nvSpPr>
          <p:cNvPr id="5" name="Slide Number Placeholder 4">
            <a:extLst>
              <a:ext uri="{FF2B5EF4-FFF2-40B4-BE49-F238E27FC236}">
                <a16:creationId xmlns:a16="http://schemas.microsoft.com/office/drawing/2014/main" id="{0882C750-AE1F-3E7D-55D9-E6AB9A4F6E46}"/>
              </a:ext>
            </a:extLst>
          </p:cNvPr>
          <p:cNvSpPr>
            <a:spLocks noGrp="1"/>
          </p:cNvSpPr>
          <p:nvPr>
            <p:ph type="sldNum" sz="quarter" idx="12"/>
          </p:nvPr>
        </p:nvSpPr>
        <p:spPr/>
        <p:txBody>
          <a:bodyPr/>
          <a:lstStyle/>
          <a:p>
            <a:fld id="{9953917B-9314-44A8-9CF5-8C1178B13F89}" type="slidenum">
              <a:rPr lang="en-IN" smtClean="0"/>
              <a:t>31</a:t>
            </a:fld>
            <a:endParaRPr lang="en-IN"/>
          </a:p>
        </p:txBody>
      </p:sp>
    </p:spTree>
    <p:extLst>
      <p:ext uri="{BB962C8B-B14F-4D97-AF65-F5344CB8AC3E}">
        <p14:creationId xmlns:p14="http://schemas.microsoft.com/office/powerpoint/2010/main" val="4024913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IN" b="1" i="0" u="none" strike="noStrike" baseline="0" dirty="0">
                <a:latin typeface="Times New Roman" panose="02020603050405020304" pitchFamily="18" charset="0"/>
                <a:cs typeface="Times New Roman" panose="02020603050405020304" pitchFamily="18" charset="0"/>
              </a:rPr>
              <a:t>Summing up the Binding Theory</a:t>
            </a:r>
          </a:p>
          <a:p>
            <a:pPr algn="l">
              <a:lnSpc>
                <a:spcPct val="150000"/>
              </a:lnSpc>
              <a:spcBef>
                <a:spcPts val="0"/>
              </a:spcBef>
            </a:pPr>
            <a:endParaRPr lang="en-IN" b="1" dirty="0">
              <a:latin typeface="Times New Roman" panose="02020603050405020304" pitchFamily="18" charset="0"/>
              <a:cs typeface="Times New Roman" panose="02020603050405020304" pitchFamily="18" charset="0"/>
            </a:endParaRPr>
          </a:p>
          <a:p>
            <a:pPr algn="l">
              <a:lnSpc>
                <a:spcPct val="150000"/>
              </a:lnSpc>
              <a:spcBef>
                <a:spcPts val="0"/>
              </a:spcBef>
            </a:pPr>
            <a:r>
              <a:rPr lang="en-IN" b="1" i="0" u="none" strike="noStrike" baseline="0" dirty="0">
                <a:latin typeface="Times New Roman" panose="02020603050405020304" pitchFamily="18" charset="0"/>
                <a:cs typeface="Times New Roman" panose="02020603050405020304" pitchFamily="18" charset="0"/>
              </a:rPr>
              <a:t>Three types of NPs</a:t>
            </a:r>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solidFill>
                  <a:srgbClr val="231F20"/>
                </a:solidFill>
                <a:latin typeface="Times New Roman" panose="02020603050405020304" pitchFamily="18" charset="0"/>
                <a:cs typeface="Times New Roman" panose="02020603050405020304" pitchFamily="18" charset="0"/>
              </a:rPr>
              <a:t>English distinguish three types of NPs by (mostly) morphosyntactic criteria. </a:t>
            </a:r>
          </a:p>
          <a:p>
            <a:pPr marL="342900" indent="-342900" algn="l">
              <a:buFont typeface="Wingdings" panose="05000000000000000000" pitchFamily="2" charset="2"/>
              <a:buChar char="Ø"/>
            </a:pPr>
            <a:r>
              <a:rPr lang="en-US" sz="2000" b="0" i="0" u="none" strike="noStrike" baseline="0" dirty="0">
                <a:solidFill>
                  <a:srgbClr val="231F20"/>
                </a:solidFill>
                <a:latin typeface="Times New Roman" panose="02020603050405020304" pitchFamily="18" charset="0"/>
                <a:cs typeface="Times New Roman" panose="02020603050405020304" pitchFamily="18" charset="0"/>
              </a:rPr>
              <a:t>These are illustrated in (1.8a–1.8c):</a:t>
            </a:r>
          </a:p>
          <a:p>
            <a:pPr lvl="1" algn="l"/>
            <a:r>
              <a:rPr lang="en-US" b="0" i="0" u="none" strike="noStrike" baseline="0" dirty="0">
                <a:solidFill>
                  <a:srgbClr val="231F20"/>
                </a:solidFill>
                <a:latin typeface="Times New Roman" panose="02020603050405020304" pitchFamily="18" charset="0"/>
                <a:cs typeface="Times New Roman" panose="02020603050405020304" pitchFamily="18" charset="0"/>
              </a:rPr>
              <a:t>(1)   (a) </a:t>
            </a:r>
            <a:r>
              <a:rPr lang="en-US" b="1" i="0" u="none" strike="noStrike" baseline="0" dirty="0">
                <a:solidFill>
                  <a:srgbClr val="231F20"/>
                </a:solidFill>
                <a:latin typeface="Times New Roman" panose="02020603050405020304" pitchFamily="18" charset="0"/>
                <a:cs typeface="Times New Roman" panose="02020603050405020304" pitchFamily="18" charset="0"/>
              </a:rPr>
              <a:t>Reflexives and Reciprocals </a:t>
            </a:r>
            <a:r>
              <a:rPr lang="en-US" b="0" i="0" u="none" strike="noStrike" baseline="0" dirty="0">
                <a:solidFill>
                  <a:srgbClr val="231F20"/>
                </a:solidFill>
                <a:latin typeface="Times New Roman" panose="02020603050405020304" pitchFamily="18" charset="0"/>
                <a:cs typeface="Times New Roman" panose="02020603050405020304" pitchFamily="18" charset="0"/>
              </a:rPr>
              <a:t>(‘anaphors’):</a:t>
            </a:r>
          </a:p>
          <a:p>
            <a:pPr lvl="3" algn="l"/>
            <a:r>
              <a:rPr lang="en-US" sz="2000" b="0" i="0" u="none" strike="noStrike" baseline="0" dirty="0">
                <a:solidFill>
                  <a:srgbClr val="231F20"/>
                </a:solidFill>
                <a:latin typeface="Times New Roman" panose="02020603050405020304" pitchFamily="18" charset="0"/>
                <a:cs typeface="Times New Roman" panose="02020603050405020304" pitchFamily="18" charset="0"/>
              </a:rPr>
              <a:t>Reflexives = himself, herself, itself, themselves, myself, yourself, ourselves, yourselves</a:t>
            </a:r>
          </a:p>
          <a:p>
            <a:pPr lvl="3" algn="l"/>
            <a:r>
              <a:rPr lang="en-IN" sz="2000" b="0" i="0" u="none" strike="noStrike" baseline="0" dirty="0">
                <a:solidFill>
                  <a:srgbClr val="231F20"/>
                </a:solidFill>
                <a:latin typeface="Times New Roman" panose="02020603050405020304" pitchFamily="18" charset="0"/>
                <a:cs typeface="Times New Roman" panose="02020603050405020304" pitchFamily="18" charset="0"/>
              </a:rPr>
              <a:t>Reciprocals = each other, one another</a:t>
            </a:r>
          </a:p>
          <a:p>
            <a:pPr lvl="2" algn="l"/>
            <a:r>
              <a:rPr lang="en-IN" sz="2000" b="0" i="0" u="none" strike="noStrike" baseline="0" dirty="0">
                <a:solidFill>
                  <a:srgbClr val="231F20"/>
                </a:solidFill>
                <a:latin typeface="Times New Roman" panose="02020603050405020304" pitchFamily="18" charset="0"/>
                <a:cs typeface="Times New Roman" panose="02020603050405020304" pitchFamily="18" charset="0"/>
              </a:rPr>
              <a:t>(b) non-reflexive </a:t>
            </a:r>
            <a:r>
              <a:rPr lang="en-IN" sz="2000" b="1" i="0" u="none" strike="noStrike" baseline="0" dirty="0">
                <a:solidFill>
                  <a:srgbClr val="231F20"/>
                </a:solidFill>
                <a:latin typeface="Times New Roman" panose="02020603050405020304" pitchFamily="18" charset="0"/>
                <a:cs typeface="Times New Roman" panose="02020603050405020304" pitchFamily="18" charset="0"/>
              </a:rPr>
              <a:t>pronouns</a:t>
            </a:r>
            <a:r>
              <a:rPr lang="en-IN" sz="2000" b="0" i="0" u="none" strike="noStrike" baseline="0" dirty="0">
                <a:solidFill>
                  <a:srgbClr val="231F20"/>
                </a:solidFill>
                <a:latin typeface="Times New Roman" panose="02020603050405020304" pitchFamily="18" charset="0"/>
                <a:cs typeface="Times New Roman" panose="02020603050405020304" pitchFamily="18" charset="0"/>
              </a:rPr>
              <a:t> (‘pronominals’):</a:t>
            </a:r>
          </a:p>
          <a:p>
            <a:pPr lvl="3" algn="l"/>
            <a:r>
              <a:rPr lang="en-US" sz="2000" b="0" i="0" u="none" strike="noStrike" baseline="0" dirty="0">
                <a:solidFill>
                  <a:srgbClr val="231F20"/>
                </a:solidFill>
                <a:latin typeface="Times New Roman" panose="02020603050405020304" pitchFamily="18" charset="0"/>
                <a:cs typeface="Times New Roman" panose="02020603050405020304" pitchFamily="18" charset="0"/>
              </a:rPr>
              <a:t>he, she, it, him, her, I, us, you, me, his, your, my, our</a:t>
            </a:r>
          </a:p>
          <a:p>
            <a:pPr lvl="2" algn="l"/>
            <a:r>
              <a:rPr lang="en-US" sz="2000" b="0" i="0" u="none" strike="noStrike" baseline="0" dirty="0">
                <a:solidFill>
                  <a:srgbClr val="231F20"/>
                </a:solidFill>
                <a:latin typeface="Times New Roman" panose="02020603050405020304" pitchFamily="18" charset="0"/>
                <a:cs typeface="Times New Roman" panose="02020603050405020304" pitchFamily="18" charset="0"/>
              </a:rPr>
              <a:t>(c) full NPs including names (‘R-expressions’):</a:t>
            </a:r>
          </a:p>
          <a:p>
            <a:pPr lvl="3" algn="l"/>
            <a:r>
              <a:rPr lang="en-US" sz="2000" b="0" i="0" u="none" strike="noStrike" baseline="0" dirty="0">
                <a:solidFill>
                  <a:srgbClr val="231F20"/>
                </a:solidFill>
                <a:latin typeface="Times New Roman" panose="02020603050405020304" pitchFamily="18" charset="0"/>
                <a:cs typeface="Times New Roman" panose="02020603050405020304" pitchFamily="18" charset="0"/>
              </a:rPr>
              <a:t>Peter, John, Mary, Mango, Cat,  Table, etc.</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32</a:t>
            </a:fld>
            <a:endParaRPr lang="en-IN"/>
          </a:p>
        </p:txBody>
      </p:sp>
    </p:spTree>
    <p:extLst>
      <p:ext uri="{BB962C8B-B14F-4D97-AF65-F5344CB8AC3E}">
        <p14:creationId xmlns:p14="http://schemas.microsoft.com/office/powerpoint/2010/main" val="33168959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fontScale="92500" lnSpcReduction="20000"/>
          </a:bodyPr>
          <a:lstStyle/>
          <a:p>
            <a:pPr algn="l">
              <a:lnSpc>
                <a:spcPct val="110000"/>
              </a:lnSpc>
              <a:spcBef>
                <a:spcPts val="0"/>
              </a:spcBef>
              <a:spcAft>
                <a:spcPts val="600"/>
              </a:spcAft>
            </a:pPr>
            <a:r>
              <a:rPr lang="en-US" b="1" i="0" u="none" strike="noStrike" baseline="0" dirty="0">
                <a:latin typeface="Times New Roman" panose="02020603050405020304" pitchFamily="18" charset="0"/>
                <a:cs typeface="Times New Roman" panose="02020603050405020304" pitchFamily="18" charset="0"/>
              </a:rPr>
              <a:t>Table 1.1 </a:t>
            </a:r>
            <a:r>
              <a:rPr lang="en-US" b="1" i="1" u="none" strike="noStrike" baseline="0" dirty="0">
                <a:latin typeface="Times New Roman" panose="02020603050405020304" pitchFamily="18" charset="0"/>
                <a:cs typeface="Times New Roman" panose="02020603050405020304" pitchFamily="18" charset="0"/>
              </a:rPr>
              <a:t>Distribution of the three NP-types</a:t>
            </a:r>
            <a:endParaRPr lang="fr-FR" sz="2000" b="1" i="0" u="none" strike="noStrike" baseline="0" dirty="0">
              <a:latin typeface="Times New Roman" panose="02020603050405020304" pitchFamily="18" charset="0"/>
              <a:cs typeface="Times New Roman" panose="02020603050405020304" pitchFamily="18" charset="0"/>
            </a:endParaRPr>
          </a:p>
          <a:p>
            <a:pPr algn="l"/>
            <a:r>
              <a:rPr lang="fr-FR" sz="2000" b="1" i="0" u="none" strike="noStrike" baseline="0" dirty="0">
                <a:latin typeface="Times New Roman" panose="02020603050405020304" pitchFamily="18" charset="0"/>
                <a:cs typeface="Times New Roman" panose="02020603050405020304" pitchFamily="18" charset="0"/>
              </a:rPr>
              <a:t>configuration 		ex 	 </a:t>
            </a:r>
            <a:r>
              <a:rPr lang="fr-FR" sz="2000" b="1" dirty="0" err="1">
                <a:latin typeface="Times New Roman" panose="02020603050405020304" pitchFamily="18" charset="0"/>
                <a:cs typeface="Times New Roman" panose="02020603050405020304" pitchFamily="18" charset="0"/>
              </a:rPr>
              <a:t>R</a:t>
            </a:r>
            <a:r>
              <a:rPr lang="fr-FR" sz="2000" b="1" i="0" u="none" strike="noStrike" baseline="0" dirty="0" err="1">
                <a:latin typeface="Times New Roman" panose="02020603050405020304" pitchFamily="18" charset="0"/>
                <a:cs typeface="Times New Roman" panose="02020603050405020304" pitchFamily="18" charset="0"/>
              </a:rPr>
              <a:t>eflexive</a:t>
            </a:r>
            <a:r>
              <a:rPr lang="fr-FR" sz="2000" b="1" i="0" u="none" strike="noStrike" baseline="0" dirty="0">
                <a:latin typeface="Times New Roman" panose="02020603050405020304" pitchFamily="18" charset="0"/>
                <a:cs typeface="Times New Roman" panose="02020603050405020304" pitchFamily="18" charset="0"/>
              </a:rPr>
              <a:t> 	</a:t>
            </a:r>
            <a:r>
              <a:rPr lang="fr-FR" sz="2000" b="1" i="0" u="none" strike="noStrike" baseline="0" dirty="0" err="1">
                <a:latin typeface="Times New Roman" panose="02020603050405020304" pitchFamily="18" charset="0"/>
                <a:cs typeface="Times New Roman" panose="02020603050405020304" pitchFamily="18" charset="0"/>
              </a:rPr>
              <a:t>Pronouns</a:t>
            </a:r>
            <a:r>
              <a:rPr lang="fr-FR" sz="2000" b="1" i="0" u="none" strike="noStrike" baseline="0" dirty="0">
                <a:latin typeface="Times New Roman" panose="02020603050405020304" pitchFamily="18" charset="0"/>
                <a:cs typeface="Times New Roman" panose="02020603050405020304" pitchFamily="18" charset="0"/>
              </a:rPr>
              <a:t> 	R-</a:t>
            </a:r>
            <a:r>
              <a:rPr lang="fr-FR" sz="2000" b="1" dirty="0">
                <a:latin typeface="Times New Roman" panose="02020603050405020304" pitchFamily="18" charset="0"/>
                <a:cs typeface="Times New Roman" panose="02020603050405020304" pitchFamily="18" charset="0"/>
              </a:rPr>
              <a:t>expression (</a:t>
            </a:r>
            <a:r>
              <a:rPr lang="fr-FR" sz="2000" b="1" i="0" u="none" strike="noStrike" baseline="0" dirty="0">
                <a:latin typeface="Times New Roman" panose="02020603050405020304" pitchFamily="18" charset="0"/>
                <a:cs typeface="Times New Roman" panose="02020603050405020304" pitchFamily="18" charset="0"/>
              </a:rPr>
              <a:t>full NP)</a:t>
            </a:r>
          </a:p>
          <a:p>
            <a:pPr algn="l"/>
            <a:r>
              <a:rPr lang="en-IN" sz="2000" b="0" i="0" u="none" strike="noStrike" baseline="0" dirty="0">
                <a:latin typeface="Times New Roman" panose="02020603050405020304" pitchFamily="18" charset="0"/>
                <a:cs typeface="Times New Roman" panose="02020603050405020304" pitchFamily="18" charset="0"/>
              </a:rPr>
              <a:t>If no antecedent  		(1)	</a:t>
            </a:r>
            <a:r>
              <a:rPr lang="en-IN" sz="2000" b="1" i="0" u="none" strike="noStrike" baseline="0" dirty="0">
                <a:solidFill>
                  <a:srgbClr val="FF0000"/>
                </a:solidFill>
                <a:latin typeface="Times New Roman" panose="02020603050405020304" pitchFamily="18" charset="0"/>
                <a:cs typeface="Times New Roman" panose="02020603050405020304" pitchFamily="18" charset="0"/>
              </a:rPr>
              <a:t>∗</a:t>
            </a:r>
            <a:r>
              <a:rPr lang="en-IN" sz="2000" b="1"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		ok 		ok</a:t>
            </a:r>
          </a:p>
          <a:p>
            <a:pPr algn="l"/>
            <a:r>
              <a:rPr lang="en-IN" sz="2000" b="0" i="0" u="none" strike="noStrike" baseline="0" dirty="0">
                <a:latin typeface="Times New Roman" panose="02020603050405020304" pitchFamily="18" charset="0"/>
                <a:cs typeface="Times New Roman" panose="02020603050405020304" pitchFamily="18" charset="0"/>
              </a:rPr>
              <a:t>If non-local antecedent  	(2)	</a:t>
            </a:r>
            <a:r>
              <a:rPr lang="en-IN" sz="2000" b="1" i="0" u="none" strike="noStrike" baseline="0" dirty="0">
                <a:solidFill>
                  <a:srgbClr val="FF0000"/>
                </a:solidFill>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		ok 		</a:t>
            </a:r>
            <a:r>
              <a:rPr lang="en-IN" sz="2000" b="1" i="0" u="none" strike="noStrike" baseline="0" dirty="0">
                <a:solidFill>
                  <a:srgbClr val="FF0000"/>
                </a:solidFill>
                <a:latin typeface="Times New Roman" panose="02020603050405020304" pitchFamily="18" charset="0"/>
                <a:cs typeface="Times New Roman" panose="02020603050405020304" pitchFamily="18" charset="0"/>
              </a:rPr>
              <a:t>∗</a:t>
            </a:r>
          </a:p>
          <a:p>
            <a:pPr algn="l"/>
            <a:r>
              <a:rPr lang="en-IN" sz="2000" b="0" i="0" u="none" strike="noStrike" baseline="0" dirty="0">
                <a:latin typeface="Times New Roman" panose="02020603050405020304" pitchFamily="18" charset="0"/>
                <a:cs typeface="Times New Roman" panose="02020603050405020304" pitchFamily="18" charset="0"/>
              </a:rPr>
              <a:t>If local antecedent  	(3)	ok		 </a:t>
            </a:r>
            <a:r>
              <a:rPr lang="en-IN" sz="2000" b="1" i="0" u="none" strike="noStrike" baseline="0" dirty="0">
                <a:solidFill>
                  <a:srgbClr val="FF0000"/>
                </a:solidFill>
                <a:latin typeface="Times New Roman" panose="02020603050405020304" pitchFamily="18" charset="0"/>
                <a:cs typeface="Times New Roman" panose="02020603050405020304" pitchFamily="18" charset="0"/>
              </a:rPr>
              <a:t>∗</a:t>
            </a:r>
            <a:r>
              <a:rPr lang="en-IN" sz="2000" b="0" i="0" u="none" strike="noStrike" baseline="0" dirty="0">
                <a:latin typeface="Times New Roman" panose="02020603050405020304" pitchFamily="18" charset="0"/>
                <a:cs typeface="Times New Roman" panose="02020603050405020304" pitchFamily="18" charset="0"/>
              </a:rPr>
              <a:t>		</a:t>
            </a:r>
            <a:r>
              <a:rPr lang="en-IN" sz="2000" b="1" i="0" u="none" strike="noStrike" baseline="0" dirty="0">
                <a:solidFill>
                  <a:srgbClr val="FF0000"/>
                </a:solidFill>
                <a:latin typeface="Times New Roman" panose="02020603050405020304" pitchFamily="18" charset="0"/>
                <a:cs typeface="Times New Roman" panose="02020603050405020304" pitchFamily="18" charset="0"/>
              </a:rPr>
              <a:t>∗</a:t>
            </a:r>
            <a:endParaRPr lang="en-US" sz="2000" b="1" dirty="0">
              <a:solidFill>
                <a:srgbClr val="FF0000"/>
              </a:solidFill>
              <a:latin typeface="Times New Roman" panose="02020603050405020304" pitchFamily="18" charset="0"/>
              <a:cs typeface="Times New Roman" panose="02020603050405020304" pitchFamily="18" charset="0"/>
            </a:endParaRPr>
          </a:p>
          <a:p>
            <a:pPr algn="l">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gn="l">
              <a:lnSpc>
                <a:spcPct val="110000"/>
              </a:lnSpc>
              <a:spcBef>
                <a:spcPts val="0"/>
              </a:spcBef>
            </a:pPr>
            <a:r>
              <a:rPr lang="en-US" b="0" i="0" u="none" strike="noStrike" baseline="0" dirty="0">
                <a:solidFill>
                  <a:srgbClr val="231F20"/>
                </a:solidFill>
                <a:latin typeface="Times New Roman" panose="02020603050405020304" pitchFamily="18" charset="0"/>
                <a:cs typeface="Times New Roman" panose="02020603050405020304" pitchFamily="18" charset="0"/>
              </a:rPr>
              <a:t>(1.)  (a) That it rains bothers Peter.</a:t>
            </a:r>
          </a:p>
          <a:p>
            <a:pPr lvl="1" algn="l">
              <a:lnSpc>
                <a:spcPct val="110000"/>
              </a:lnSpc>
              <a:spcBef>
                <a:spcPts val="0"/>
              </a:spcBef>
            </a:pPr>
            <a:r>
              <a:rPr lang="en-US" sz="2400" b="0" i="0" u="none" strike="noStrike" baseline="0" dirty="0">
                <a:solidFill>
                  <a:srgbClr val="231F20"/>
                </a:solidFill>
                <a:latin typeface="Times New Roman" panose="02020603050405020304" pitchFamily="18" charset="0"/>
                <a:cs typeface="Times New Roman" panose="02020603050405020304" pitchFamily="18" charset="0"/>
              </a:rPr>
              <a:t> (b) That it rains bothers her / him.</a:t>
            </a:r>
          </a:p>
          <a:p>
            <a:pPr lvl="1" algn="l">
              <a:lnSpc>
                <a:spcPct val="110000"/>
              </a:lnSpc>
              <a:spcBef>
                <a:spcPts val="0"/>
              </a:spcBef>
            </a:pPr>
            <a:r>
              <a:rPr lang="en-US" sz="2400" b="0" i="0" u="none" strike="noStrike" baseline="0" dirty="0">
                <a:solidFill>
                  <a:srgbClr val="231F20"/>
                </a:solidFill>
                <a:latin typeface="Times New Roman" panose="02020603050405020304" pitchFamily="18" charset="0"/>
                <a:cs typeface="Times New Roman" panose="02020603050405020304" pitchFamily="18" charset="0"/>
              </a:rPr>
              <a:t> (c) </a:t>
            </a:r>
            <a:r>
              <a:rPr lang="en-US" sz="2400" b="0" i="0" u="none" strike="noStrike" baseline="0" dirty="0">
                <a:solidFill>
                  <a:srgbClr val="FF0000"/>
                </a:solidFill>
                <a:latin typeface="Times New Roman" panose="02020603050405020304" pitchFamily="18" charset="0"/>
                <a:cs typeface="Times New Roman" panose="02020603050405020304" pitchFamily="18" charset="0"/>
              </a:rPr>
              <a:t>∗</a:t>
            </a:r>
            <a:r>
              <a:rPr lang="en-US" sz="2400" b="0" i="0" u="none" strike="noStrike" baseline="0" dirty="0">
                <a:solidFill>
                  <a:srgbClr val="231F20"/>
                </a:solidFill>
                <a:latin typeface="Times New Roman" panose="02020603050405020304" pitchFamily="18" charset="0"/>
                <a:cs typeface="Times New Roman" panose="02020603050405020304" pitchFamily="18" charset="0"/>
              </a:rPr>
              <a:t>That it rains bothers </a:t>
            </a:r>
            <a:r>
              <a:rPr lang="en-US" sz="2400" b="1" i="0" u="none" strike="noStrike" baseline="0" dirty="0">
                <a:solidFill>
                  <a:srgbClr val="231F20"/>
                </a:solidFill>
                <a:latin typeface="Times New Roman" panose="02020603050405020304" pitchFamily="18" charset="0"/>
                <a:cs typeface="Times New Roman" panose="02020603050405020304" pitchFamily="18" charset="0"/>
              </a:rPr>
              <a:t>himself </a:t>
            </a:r>
            <a:r>
              <a:rPr lang="en-US" sz="2400" b="0" i="0" u="none" strike="noStrike" baseline="0" dirty="0">
                <a:solidFill>
                  <a:srgbClr val="231F20"/>
                </a:solidFill>
                <a:latin typeface="Times New Roman" panose="02020603050405020304" pitchFamily="18" charset="0"/>
                <a:cs typeface="Times New Roman" panose="02020603050405020304" pitchFamily="18" charset="0"/>
              </a:rPr>
              <a:t>/ </a:t>
            </a:r>
            <a:r>
              <a:rPr lang="en-US" sz="2400" b="1" i="0" u="none" strike="noStrike" baseline="0" dirty="0">
                <a:solidFill>
                  <a:srgbClr val="231F20"/>
                </a:solidFill>
                <a:latin typeface="Times New Roman" panose="02020603050405020304" pitchFamily="18" charset="0"/>
                <a:cs typeface="Times New Roman" panose="02020603050405020304" pitchFamily="18" charset="0"/>
              </a:rPr>
              <a:t>herself</a:t>
            </a:r>
            <a:r>
              <a:rPr lang="en-US" sz="2400" b="0" i="0" u="none" strike="noStrike" baseline="0" dirty="0">
                <a:solidFill>
                  <a:srgbClr val="231F20"/>
                </a:solidFill>
                <a:latin typeface="Times New Roman" panose="02020603050405020304" pitchFamily="18" charset="0"/>
                <a:cs typeface="Times New Roman" panose="02020603050405020304" pitchFamily="18" charset="0"/>
              </a:rPr>
              <a:t>.</a:t>
            </a:r>
          </a:p>
          <a:p>
            <a:pPr algn="l">
              <a:lnSpc>
                <a:spcPct val="110000"/>
              </a:lnSpc>
              <a:spcBef>
                <a:spcPts val="0"/>
              </a:spcBef>
            </a:pPr>
            <a:endParaRPr lang="en-US" dirty="0">
              <a:solidFill>
                <a:srgbClr val="231F20"/>
              </a:solidFill>
              <a:latin typeface="Times New Roman" panose="02020603050405020304" pitchFamily="18" charset="0"/>
              <a:cs typeface="Times New Roman" panose="02020603050405020304" pitchFamily="18" charset="0"/>
            </a:endParaRPr>
          </a:p>
          <a:p>
            <a:pPr algn="l">
              <a:lnSpc>
                <a:spcPct val="110000"/>
              </a:lnSpc>
              <a:spcBef>
                <a:spcPts val="0"/>
              </a:spcBef>
            </a:pPr>
            <a:r>
              <a:rPr lang="en-US" b="0" i="0" u="none" strike="noStrike" baseline="0" dirty="0">
                <a:latin typeface="Times New Roman" panose="02020603050405020304" pitchFamily="18" charset="0"/>
                <a:cs typeface="Times New Roman" panose="02020603050405020304" pitchFamily="18" charset="0"/>
              </a:rPr>
              <a:t>(2)  (a) ∗</a:t>
            </a:r>
            <a:r>
              <a:rPr lang="en-US" b="0" i="0" u="none" strike="noStrike" baseline="0" dirty="0" err="1">
                <a:latin typeface="Times New Roman" panose="02020603050405020304" pitchFamily="18" charset="0"/>
                <a:cs typeface="Times New Roman" panose="02020603050405020304" pitchFamily="18" charset="0"/>
              </a:rPr>
              <a:t>Carla</a:t>
            </a:r>
            <a:r>
              <a:rPr lang="en-US" b="1" i="0" u="none" strike="noStrike" baseline="-25000" dirty="0" err="1">
                <a:solidFill>
                  <a:srgbClr val="00B0F0"/>
                </a:solidFill>
                <a:latin typeface="Times New Roman" panose="02020603050405020304" pitchFamily="18" charset="0"/>
                <a:cs typeface="Times New Roman" panose="02020603050405020304" pitchFamily="18" charset="0"/>
              </a:rPr>
              <a:t>i</a:t>
            </a:r>
            <a:r>
              <a:rPr lang="en-US" b="0" i="0" u="none" strike="noStrike" baseline="0" dirty="0">
                <a:latin typeface="Times New Roman" panose="02020603050405020304" pitchFamily="18" charset="0"/>
                <a:cs typeface="Times New Roman" panose="02020603050405020304" pitchFamily="18" charset="0"/>
              </a:rPr>
              <a:t> thinks </a:t>
            </a:r>
            <a:r>
              <a:rPr lang="en-US" b="0" i="1" u="none" strike="noStrike" baseline="0" dirty="0">
                <a:latin typeface="Times New Roman" panose="02020603050405020304" pitchFamily="18" charset="0"/>
                <a:cs typeface="Times New Roman" panose="02020603050405020304" pitchFamily="18" charset="0"/>
              </a:rPr>
              <a:t>that I hate </a:t>
            </a:r>
            <a:r>
              <a:rPr lang="en-US" b="0" i="1" u="none" strike="noStrike" baseline="0" dirty="0" err="1">
                <a:latin typeface="Times New Roman" panose="02020603050405020304" pitchFamily="18" charset="0"/>
                <a:cs typeface="Times New Roman" panose="02020603050405020304" pitchFamily="18" charset="0"/>
              </a:rPr>
              <a:t>Carla</a:t>
            </a:r>
            <a:r>
              <a:rPr lang="en-US" b="1" i="1" u="none" strike="noStrike" baseline="-25000" dirty="0" err="1">
                <a:solidFill>
                  <a:srgbClr val="00B0F0"/>
                </a:solidFill>
                <a:latin typeface="Times New Roman" panose="02020603050405020304" pitchFamily="18" charset="0"/>
                <a:cs typeface="Times New Roman" panose="02020603050405020304" pitchFamily="18" charset="0"/>
              </a:rPr>
              <a:t>i</a:t>
            </a:r>
            <a:r>
              <a:rPr lang="en-US" b="0" i="0" u="none" strike="noStrike" baseline="0" dirty="0">
                <a:latin typeface="Times New Roman" panose="02020603050405020304" pitchFamily="18" charset="0"/>
                <a:cs typeface="Times New Roman" panose="02020603050405020304" pitchFamily="18" charset="0"/>
              </a:rPr>
              <a:t>.</a:t>
            </a:r>
          </a:p>
          <a:p>
            <a:pPr lvl="1" algn="l">
              <a:lnSpc>
                <a:spcPct val="110000"/>
              </a:lnSpc>
              <a:spcBef>
                <a:spcPts val="0"/>
              </a:spcBef>
            </a:pPr>
            <a:r>
              <a:rPr lang="en-US" sz="2400" b="0" i="0" u="none" strike="noStrike" baseline="0" dirty="0">
                <a:latin typeface="Times New Roman" panose="02020603050405020304" pitchFamily="18" charset="0"/>
                <a:cs typeface="Times New Roman" panose="02020603050405020304" pitchFamily="18" charset="0"/>
              </a:rPr>
              <a:t>(b)   </a:t>
            </a:r>
            <a:r>
              <a:rPr lang="en-US" sz="2400" b="0" i="0" u="none" strike="noStrike" baseline="0" dirty="0" err="1">
                <a:latin typeface="Times New Roman" panose="02020603050405020304" pitchFamily="18" charset="0"/>
                <a:cs typeface="Times New Roman" panose="02020603050405020304" pitchFamily="18" charset="0"/>
              </a:rPr>
              <a:t>Carla</a:t>
            </a:r>
            <a:r>
              <a:rPr lang="en-US" sz="2800" b="1" i="0" u="none" strike="noStrike" baseline="-25000" dirty="0" err="1">
                <a:solidFill>
                  <a:srgbClr val="00B0F0"/>
                </a:solidFill>
                <a:latin typeface="Times New Roman" panose="02020603050405020304" pitchFamily="18" charset="0"/>
                <a:cs typeface="Times New Roman" panose="02020603050405020304" pitchFamily="18" charset="0"/>
              </a:rPr>
              <a:t>i</a:t>
            </a:r>
            <a:r>
              <a:rPr lang="en-US" sz="2400" b="0" i="0" u="none" strike="noStrike" baseline="0" dirty="0">
                <a:latin typeface="Times New Roman" panose="02020603050405020304" pitchFamily="18" charset="0"/>
                <a:cs typeface="Times New Roman" panose="02020603050405020304" pitchFamily="18" charset="0"/>
              </a:rPr>
              <a:t> thinks </a:t>
            </a:r>
            <a:r>
              <a:rPr lang="en-US" sz="2400" b="0" i="1" u="none" strike="noStrike" baseline="0" dirty="0">
                <a:latin typeface="Times New Roman" panose="02020603050405020304" pitchFamily="18" charset="0"/>
                <a:cs typeface="Times New Roman" panose="02020603050405020304" pitchFamily="18" charset="0"/>
              </a:rPr>
              <a:t>that I hate </a:t>
            </a:r>
            <a:r>
              <a:rPr lang="en-US" sz="2400" b="0" i="1" u="none" strike="noStrike" baseline="0" dirty="0" err="1">
                <a:latin typeface="Times New Roman" panose="02020603050405020304" pitchFamily="18" charset="0"/>
                <a:cs typeface="Times New Roman" panose="02020603050405020304" pitchFamily="18" charset="0"/>
              </a:rPr>
              <a:t>her</a:t>
            </a:r>
            <a:r>
              <a:rPr lang="en-US" sz="2800" b="1" i="1" u="none" strike="noStrike" baseline="-25000" dirty="0" err="1">
                <a:solidFill>
                  <a:srgbClr val="00B0F0"/>
                </a:solidFill>
                <a:latin typeface="Times New Roman" panose="02020603050405020304" pitchFamily="18" charset="0"/>
                <a:cs typeface="Times New Roman" panose="02020603050405020304" pitchFamily="18" charset="0"/>
              </a:rPr>
              <a:t>i</a:t>
            </a:r>
            <a:r>
              <a:rPr lang="en-US" sz="2400" b="0" i="0" u="none" strike="noStrike" baseline="0" dirty="0">
                <a:latin typeface="Times New Roman" panose="02020603050405020304" pitchFamily="18" charset="0"/>
                <a:cs typeface="Times New Roman" panose="02020603050405020304" pitchFamily="18" charset="0"/>
              </a:rPr>
              <a:t>.</a:t>
            </a:r>
          </a:p>
          <a:p>
            <a:pPr lvl="1" algn="l">
              <a:lnSpc>
                <a:spcPct val="110000"/>
              </a:lnSpc>
              <a:spcBef>
                <a:spcPts val="0"/>
              </a:spcBef>
            </a:pPr>
            <a:r>
              <a:rPr lang="en-US" sz="2400" b="0" i="0" u="none" strike="noStrike" baseline="0" dirty="0">
                <a:latin typeface="Times New Roman" panose="02020603050405020304" pitchFamily="18" charset="0"/>
                <a:cs typeface="Times New Roman" panose="02020603050405020304" pitchFamily="18" charset="0"/>
              </a:rPr>
              <a:t>(c) ∗</a:t>
            </a:r>
            <a:r>
              <a:rPr lang="en-US" sz="2400" b="0" i="0" u="none" strike="noStrike" baseline="0" dirty="0" err="1">
                <a:latin typeface="Times New Roman" panose="02020603050405020304" pitchFamily="18" charset="0"/>
                <a:cs typeface="Times New Roman" panose="02020603050405020304" pitchFamily="18" charset="0"/>
              </a:rPr>
              <a:t>Carla</a:t>
            </a:r>
            <a:r>
              <a:rPr lang="en-US" sz="2800" b="1" i="0" u="none" strike="noStrike" baseline="-25000" dirty="0" err="1">
                <a:solidFill>
                  <a:srgbClr val="00B0F0"/>
                </a:solidFill>
                <a:latin typeface="Times New Roman" panose="02020603050405020304" pitchFamily="18" charset="0"/>
                <a:cs typeface="Times New Roman" panose="02020603050405020304" pitchFamily="18" charset="0"/>
              </a:rPr>
              <a:t>i</a:t>
            </a:r>
            <a:r>
              <a:rPr lang="en-US" sz="2400" b="0" i="0" u="none" strike="noStrike" baseline="0" dirty="0">
                <a:latin typeface="Times New Roman" panose="02020603050405020304" pitchFamily="18" charset="0"/>
                <a:cs typeface="Times New Roman" panose="02020603050405020304" pitchFamily="18" charset="0"/>
              </a:rPr>
              <a:t> thinks </a:t>
            </a:r>
            <a:r>
              <a:rPr lang="en-US" sz="2400" b="0" i="1" u="none" strike="noStrike" baseline="0" dirty="0">
                <a:latin typeface="Times New Roman" panose="02020603050405020304" pitchFamily="18" charset="0"/>
                <a:cs typeface="Times New Roman" panose="02020603050405020304" pitchFamily="18" charset="0"/>
              </a:rPr>
              <a:t>that I hate </a:t>
            </a:r>
            <a:r>
              <a:rPr lang="en-US" sz="2400" b="0" i="1" u="none" strike="noStrike" baseline="0" dirty="0" err="1">
                <a:latin typeface="Times New Roman" panose="02020603050405020304" pitchFamily="18" charset="0"/>
                <a:cs typeface="Times New Roman" panose="02020603050405020304" pitchFamily="18" charset="0"/>
              </a:rPr>
              <a:t>herself</a:t>
            </a:r>
            <a:r>
              <a:rPr lang="en-US" sz="2800" b="1" i="1" u="none" strike="noStrike" baseline="-25000" dirty="0" err="1">
                <a:solidFill>
                  <a:srgbClr val="00B0F0"/>
                </a:solidFill>
                <a:latin typeface="Times New Roman" panose="02020603050405020304" pitchFamily="18" charset="0"/>
                <a:cs typeface="Times New Roman" panose="02020603050405020304" pitchFamily="18" charset="0"/>
              </a:rPr>
              <a:t>i</a:t>
            </a:r>
            <a:r>
              <a:rPr lang="en-US" sz="2400" b="0" i="0" u="none" strike="noStrike" baseline="0" dirty="0">
                <a:latin typeface="Times New Roman" panose="02020603050405020304" pitchFamily="18" charset="0"/>
                <a:cs typeface="Times New Roman" panose="02020603050405020304" pitchFamily="18" charset="0"/>
              </a:rPr>
              <a:t>.</a:t>
            </a:r>
          </a:p>
          <a:p>
            <a:pPr lvl="1" algn="l">
              <a:lnSpc>
                <a:spcPct val="110000"/>
              </a:lnSpc>
              <a:spcBef>
                <a:spcPts val="0"/>
              </a:spcBef>
            </a:pPr>
            <a:endParaRPr lang="en-US" sz="2400" b="0" i="0" u="none" strike="noStrike" baseline="0" dirty="0">
              <a:latin typeface="Times New Roman" panose="02020603050405020304" pitchFamily="18" charset="0"/>
              <a:cs typeface="Times New Roman" panose="02020603050405020304" pitchFamily="18" charset="0"/>
            </a:endParaRPr>
          </a:p>
          <a:p>
            <a:pPr algn="l">
              <a:lnSpc>
                <a:spcPct val="110000"/>
              </a:lnSpc>
              <a:spcBef>
                <a:spcPts val="0"/>
              </a:spcBef>
            </a:pPr>
            <a:r>
              <a:rPr lang="en-US" b="0" i="0" u="none" strike="noStrike" baseline="0" dirty="0">
                <a:latin typeface="Times New Roman" panose="02020603050405020304" pitchFamily="18" charset="0"/>
                <a:cs typeface="Times New Roman" panose="02020603050405020304" pitchFamily="18" charset="0"/>
              </a:rPr>
              <a:t>(3)   (a) ∗</a:t>
            </a:r>
            <a:r>
              <a:rPr lang="en-US" b="0" i="0" u="none" strike="noStrike" baseline="0" dirty="0" err="1">
                <a:latin typeface="Times New Roman" panose="02020603050405020304" pitchFamily="18" charset="0"/>
                <a:cs typeface="Times New Roman" panose="02020603050405020304" pitchFamily="18" charset="0"/>
              </a:rPr>
              <a:t>Peter</a:t>
            </a:r>
            <a:r>
              <a:rPr lang="en-US" b="1" i="0" u="none" strike="noStrike" baseline="-25000" dirty="0" err="1">
                <a:solidFill>
                  <a:srgbClr val="00B0F0"/>
                </a:solidFill>
                <a:latin typeface="Times New Roman" panose="02020603050405020304" pitchFamily="18" charset="0"/>
                <a:cs typeface="Times New Roman" panose="02020603050405020304" pitchFamily="18" charset="0"/>
              </a:rPr>
              <a:t>i</a:t>
            </a:r>
            <a:r>
              <a:rPr lang="en-US" b="1" i="0" u="none" strike="noStrike" baseline="0" dirty="0">
                <a:solidFill>
                  <a:srgbClr val="00B0F0"/>
                </a:solidFill>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watches </a:t>
            </a:r>
            <a:r>
              <a:rPr lang="en-US" b="0" i="0" u="none" strike="noStrike" baseline="0" dirty="0" err="1">
                <a:latin typeface="Times New Roman" panose="02020603050405020304" pitchFamily="18" charset="0"/>
                <a:cs typeface="Times New Roman" panose="02020603050405020304" pitchFamily="18" charset="0"/>
              </a:rPr>
              <a:t>Peter</a:t>
            </a:r>
            <a:r>
              <a:rPr lang="en-US" b="1" i="0" u="none" strike="noStrike" baseline="-25000" dirty="0" err="1">
                <a:solidFill>
                  <a:srgbClr val="00B0F0"/>
                </a:solidFill>
                <a:latin typeface="Times New Roman" panose="02020603050405020304" pitchFamily="18" charset="0"/>
                <a:cs typeface="Times New Roman" panose="02020603050405020304" pitchFamily="18" charset="0"/>
              </a:rPr>
              <a:t>i</a:t>
            </a:r>
            <a:r>
              <a:rPr lang="en-US" b="1" i="0" u="none" strike="noStrike" baseline="0" dirty="0">
                <a:solidFill>
                  <a:srgbClr val="00B0F0"/>
                </a:solidFill>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in the mirror.</a:t>
            </a:r>
          </a:p>
          <a:p>
            <a:pPr lvl="1" algn="l">
              <a:lnSpc>
                <a:spcPct val="110000"/>
              </a:lnSpc>
              <a:spcBef>
                <a:spcPts val="0"/>
              </a:spcBef>
            </a:pPr>
            <a:r>
              <a:rPr lang="en-US" sz="2400" b="0" i="0" u="none" strike="noStrike" baseline="0" dirty="0">
                <a:latin typeface="Times New Roman" panose="02020603050405020304" pitchFamily="18" charset="0"/>
                <a:cs typeface="Times New Roman" panose="02020603050405020304" pitchFamily="18" charset="0"/>
              </a:rPr>
              <a:t> (b) ∗</a:t>
            </a:r>
            <a:r>
              <a:rPr lang="en-US" sz="2400" b="0" i="0" u="none" strike="noStrike" baseline="0" dirty="0" err="1">
                <a:latin typeface="Times New Roman" panose="02020603050405020304" pitchFamily="18" charset="0"/>
                <a:cs typeface="Times New Roman" panose="02020603050405020304" pitchFamily="18" charset="0"/>
              </a:rPr>
              <a:t>Peter</a:t>
            </a:r>
            <a:r>
              <a:rPr lang="en-US" sz="2800" b="1" i="0" u="none" strike="noStrike" baseline="-25000" dirty="0" err="1">
                <a:solidFill>
                  <a:srgbClr val="00B0F0"/>
                </a:solidFill>
                <a:latin typeface="Times New Roman" panose="02020603050405020304" pitchFamily="18" charset="0"/>
                <a:cs typeface="Times New Roman" panose="02020603050405020304" pitchFamily="18" charset="0"/>
              </a:rPr>
              <a:t>i</a:t>
            </a:r>
            <a:r>
              <a:rPr lang="en-US" sz="2400" b="0" i="0" u="none" strike="noStrike" baseline="0" dirty="0">
                <a:latin typeface="Times New Roman" panose="02020603050405020304" pitchFamily="18" charset="0"/>
                <a:cs typeface="Times New Roman" panose="02020603050405020304" pitchFamily="18" charset="0"/>
              </a:rPr>
              <a:t> watches </a:t>
            </a:r>
            <a:r>
              <a:rPr lang="en-US" sz="2400" b="0" i="0" u="none" strike="noStrike" baseline="0" dirty="0" err="1">
                <a:latin typeface="Times New Roman" panose="02020603050405020304" pitchFamily="18" charset="0"/>
                <a:cs typeface="Times New Roman" panose="02020603050405020304" pitchFamily="18" charset="0"/>
              </a:rPr>
              <a:t>him</a:t>
            </a:r>
            <a:r>
              <a:rPr lang="en-US" sz="2800" b="1" i="0" u="none" strike="noStrike" baseline="-25000" dirty="0" err="1">
                <a:solidFill>
                  <a:srgbClr val="00B0F0"/>
                </a:solidFill>
                <a:latin typeface="Times New Roman" panose="02020603050405020304" pitchFamily="18" charset="0"/>
                <a:cs typeface="Times New Roman" panose="02020603050405020304" pitchFamily="18" charset="0"/>
              </a:rPr>
              <a:t>i</a:t>
            </a:r>
            <a:r>
              <a:rPr lang="en-US" sz="2400" b="0" i="0" u="none" strike="noStrike" baseline="0" dirty="0">
                <a:latin typeface="Times New Roman" panose="02020603050405020304" pitchFamily="18" charset="0"/>
                <a:cs typeface="Times New Roman" panose="02020603050405020304" pitchFamily="18" charset="0"/>
              </a:rPr>
              <a:t> in the mirror.</a:t>
            </a:r>
          </a:p>
          <a:p>
            <a:pPr lvl="1" algn="l">
              <a:lnSpc>
                <a:spcPct val="110000"/>
              </a:lnSpc>
              <a:spcBef>
                <a:spcPts val="0"/>
              </a:spcBef>
            </a:pPr>
            <a:r>
              <a:rPr lang="en-US" sz="2400" b="0" i="0" u="none" strike="noStrike" baseline="0" dirty="0">
                <a:latin typeface="Times New Roman" panose="02020603050405020304" pitchFamily="18" charset="0"/>
                <a:cs typeface="Times New Roman" panose="02020603050405020304" pitchFamily="18" charset="0"/>
              </a:rPr>
              <a:t> (c)   </a:t>
            </a:r>
            <a:r>
              <a:rPr lang="en-US" sz="2400" b="0" i="0" u="none" strike="noStrike" baseline="0" dirty="0" err="1">
                <a:latin typeface="Times New Roman" panose="02020603050405020304" pitchFamily="18" charset="0"/>
                <a:cs typeface="Times New Roman" panose="02020603050405020304" pitchFamily="18" charset="0"/>
              </a:rPr>
              <a:t>Peter</a:t>
            </a:r>
            <a:r>
              <a:rPr lang="en-US" sz="2800" b="1" i="0" u="none" strike="noStrike" baseline="-25000" dirty="0" err="1">
                <a:solidFill>
                  <a:srgbClr val="00B0F0"/>
                </a:solidFill>
                <a:latin typeface="Times New Roman" panose="02020603050405020304" pitchFamily="18" charset="0"/>
                <a:cs typeface="Times New Roman" panose="02020603050405020304" pitchFamily="18" charset="0"/>
              </a:rPr>
              <a:t>i</a:t>
            </a:r>
            <a:r>
              <a:rPr lang="en-US" sz="2400" b="1" i="0" u="none" strike="noStrike" baseline="0" dirty="0">
                <a:solidFill>
                  <a:srgbClr val="00B0F0"/>
                </a:solidFill>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watches </a:t>
            </a:r>
            <a:r>
              <a:rPr lang="en-US" sz="2400" b="0" i="0" u="none" strike="noStrike" baseline="0" dirty="0" err="1">
                <a:latin typeface="Times New Roman" panose="02020603050405020304" pitchFamily="18" charset="0"/>
                <a:cs typeface="Times New Roman" panose="02020603050405020304" pitchFamily="18" charset="0"/>
              </a:rPr>
              <a:t>himself</a:t>
            </a:r>
            <a:r>
              <a:rPr lang="en-US" sz="2800" b="1" i="0" u="none" strike="noStrike" baseline="-25000" dirty="0" err="1">
                <a:solidFill>
                  <a:srgbClr val="00B0F0"/>
                </a:solidFill>
                <a:latin typeface="Times New Roman" panose="02020603050405020304" pitchFamily="18" charset="0"/>
                <a:cs typeface="Times New Roman" panose="02020603050405020304" pitchFamily="18" charset="0"/>
              </a:rPr>
              <a:t>i</a:t>
            </a:r>
            <a:r>
              <a:rPr lang="en-US" sz="2400" b="1" i="0" u="none" strike="noStrike" baseline="0" dirty="0">
                <a:solidFill>
                  <a:srgbClr val="00B0F0"/>
                </a:solidFill>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in the mirror.</a:t>
            </a:r>
          </a:p>
          <a:p>
            <a:pPr lvl="1" algn="l">
              <a:lnSpc>
                <a:spcPct val="110000"/>
              </a:lnSpc>
              <a:spcBef>
                <a:spcPts val="0"/>
              </a:spcBef>
            </a:pPr>
            <a:endParaRPr lang="en-US"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33</a:t>
            </a:fld>
            <a:endParaRPr lang="en-IN"/>
          </a:p>
        </p:txBody>
      </p:sp>
    </p:spTree>
    <p:extLst>
      <p:ext uri="{BB962C8B-B14F-4D97-AF65-F5344CB8AC3E}">
        <p14:creationId xmlns:p14="http://schemas.microsoft.com/office/powerpoint/2010/main" val="1217958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F4E60-D6F8-573F-59A0-08416215443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81F152A-CAF9-560A-FFA9-C52C0478400E}"/>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1800" b="1" dirty="0">
                <a:latin typeface="Times New Roman" panose="02020603050405020304" pitchFamily="18" charset="0"/>
                <a:cs typeface="Times New Roman" panose="02020603050405020304" pitchFamily="18" charset="0"/>
              </a:rPr>
              <a:t>Reflexives</a:t>
            </a:r>
            <a:r>
              <a:rPr lang="en-US" sz="1800" dirty="0">
                <a:latin typeface="Times New Roman" panose="02020603050405020304" pitchFamily="18" charset="0"/>
                <a:cs typeface="Times New Roman" panose="02020603050405020304" pitchFamily="18" charset="0"/>
              </a:rPr>
              <a:t> – need local antecedent </a:t>
            </a:r>
          </a:p>
          <a:p>
            <a:pPr algn="l">
              <a:lnSpc>
                <a:spcPct val="150000"/>
              </a:lnSpc>
              <a:spcBef>
                <a:spcPts val="0"/>
              </a:spcBef>
            </a:pPr>
            <a:r>
              <a:rPr lang="en-US" sz="1800" b="1" dirty="0">
                <a:latin typeface="Times New Roman" panose="02020603050405020304" pitchFamily="18" charset="0"/>
                <a:cs typeface="Times New Roman" panose="02020603050405020304" pitchFamily="18" charset="0"/>
              </a:rPr>
              <a:t>Pronouns</a:t>
            </a:r>
            <a:r>
              <a:rPr lang="en-US" sz="1800" dirty="0">
                <a:latin typeface="Times New Roman" panose="02020603050405020304" pitchFamily="18" charset="0"/>
                <a:cs typeface="Times New Roman" panose="02020603050405020304" pitchFamily="18" charset="0"/>
              </a:rPr>
              <a:t> – may not need an antecedent</a:t>
            </a:r>
          </a:p>
          <a:p>
            <a:pPr algn="l">
              <a:lnSpc>
                <a:spcPct val="150000"/>
              </a:lnSpc>
              <a:spcBef>
                <a:spcPts val="0"/>
              </a:spcBef>
            </a:pPr>
            <a:r>
              <a:rPr lang="en-US" sz="1800" b="1" dirty="0">
                <a:latin typeface="Times New Roman" panose="02020603050405020304" pitchFamily="18" charset="0"/>
                <a:cs typeface="Times New Roman" panose="02020603050405020304" pitchFamily="18" charset="0"/>
              </a:rPr>
              <a:t>R-expression</a:t>
            </a:r>
            <a:r>
              <a:rPr lang="en-US" sz="1800" dirty="0">
                <a:latin typeface="Times New Roman" panose="02020603050405020304" pitchFamily="18" charset="0"/>
                <a:cs typeface="Times New Roman" panose="02020603050405020304" pitchFamily="18" charset="0"/>
              </a:rPr>
              <a:t> – are free every where</a:t>
            </a:r>
          </a:p>
          <a:p>
            <a:pPr lvl="1" algn="l">
              <a:lnSpc>
                <a:spcPct val="110000"/>
              </a:lnSpc>
              <a:spcBef>
                <a:spcPts val="0"/>
              </a:spcBef>
            </a:pPr>
            <a:endParaRPr lang="en-US"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B15C27F-5D12-3AC0-3224-D75CB010DDC6}"/>
              </a:ext>
            </a:extLst>
          </p:cNvPr>
          <p:cNvSpPr>
            <a:spLocks noGrp="1"/>
          </p:cNvSpPr>
          <p:nvPr>
            <p:ph type="sldNum" sz="quarter" idx="12"/>
          </p:nvPr>
        </p:nvSpPr>
        <p:spPr/>
        <p:txBody>
          <a:bodyPr/>
          <a:lstStyle/>
          <a:p>
            <a:fld id="{9953917B-9314-44A8-9CF5-8C1178B13F89}" type="slidenum">
              <a:rPr lang="en-IN" smtClean="0"/>
              <a:t>34</a:t>
            </a:fld>
            <a:endParaRPr lang="en-IN"/>
          </a:p>
        </p:txBody>
      </p:sp>
    </p:spTree>
    <p:extLst>
      <p:ext uri="{BB962C8B-B14F-4D97-AF65-F5344CB8AC3E}">
        <p14:creationId xmlns:p14="http://schemas.microsoft.com/office/powerpoint/2010/main" val="13305236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IN" sz="2000" b="1" i="0" u="none" strike="noStrike" baseline="0" dirty="0">
                <a:solidFill>
                  <a:srgbClr val="231F20"/>
                </a:solidFill>
                <a:latin typeface="Times New Roman" panose="02020603050405020304" pitchFamily="18" charset="0"/>
                <a:cs typeface="Times New Roman" panose="02020603050405020304" pitchFamily="18" charset="0"/>
              </a:rPr>
              <a:t>Reflexive and pronouns</a:t>
            </a:r>
            <a:endParaRPr lang="en-US" sz="20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IN" sz="2000" b="1" i="0" u="none" strike="noStrike" baseline="0" dirty="0">
                <a:solidFill>
                  <a:srgbClr val="231F20"/>
                </a:solidFill>
                <a:latin typeface="Times New Roman" panose="02020603050405020304" pitchFamily="18" charset="0"/>
                <a:cs typeface="Times New Roman" panose="02020603050405020304" pitchFamily="18" charset="0"/>
              </a:rPr>
              <a:t>Reflexive pronouns </a:t>
            </a:r>
            <a:r>
              <a:rPr lang="en-IN" sz="2000" b="0" i="0" u="none" strike="noStrike" baseline="0" dirty="0">
                <a:solidFill>
                  <a:srgbClr val="231F20"/>
                </a:solidFill>
                <a:latin typeface="Times New Roman" panose="02020603050405020304" pitchFamily="18" charset="0"/>
                <a:cs typeface="Times New Roman" panose="02020603050405020304" pitchFamily="18" charset="0"/>
              </a:rPr>
              <a:t>require an antecedent, </a:t>
            </a:r>
            <a:r>
              <a:rPr lang="en-US" sz="2000" b="0" i="0" u="none" strike="noStrike" baseline="0" dirty="0">
                <a:solidFill>
                  <a:srgbClr val="231F20"/>
                </a:solidFill>
                <a:latin typeface="Times New Roman" panose="02020603050405020304" pitchFamily="18" charset="0"/>
                <a:cs typeface="Times New Roman" panose="02020603050405020304" pitchFamily="18" charset="0"/>
              </a:rPr>
              <a:t>and an antecedent must be within their local clause.</a:t>
            </a:r>
          </a:p>
          <a:p>
            <a:pPr marL="285750" indent="-285750" algn="l">
              <a:buFont typeface="Wingdings" panose="05000000000000000000" pitchFamily="2" charset="2"/>
              <a:buChar char="Ø"/>
            </a:pPr>
            <a:endParaRPr lang="en-US" sz="2000" dirty="0">
              <a:solidFill>
                <a:srgbClr val="231F20"/>
              </a:solidFill>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(1)   (a) ∗That it rains bothers himself / herself. 	(no antecedent)</a:t>
            </a:r>
          </a:p>
          <a:p>
            <a:pPr lvl="1" algn="l"/>
            <a:r>
              <a:rPr lang="en-US" b="0" i="0" u="none" strike="noStrike" baseline="0" dirty="0">
                <a:latin typeface="Times New Roman" panose="02020603050405020304" pitchFamily="18" charset="0"/>
                <a:cs typeface="Times New Roman" panose="02020603050405020304" pitchFamily="18" charset="0"/>
              </a:rPr>
              <a:t>(b) ∗</a:t>
            </a:r>
            <a:r>
              <a:rPr lang="en-US" b="0" i="0" u="none" strike="noStrike" baseline="0" dirty="0" err="1">
                <a:latin typeface="Times New Roman" panose="02020603050405020304" pitchFamily="18" charset="0"/>
                <a:cs typeface="Times New Roman" panose="02020603050405020304" pitchFamily="18" charset="0"/>
              </a:rPr>
              <a:t>Carla</a:t>
            </a:r>
            <a:r>
              <a:rPr lang="en-US" b="1" i="1" u="none" strike="noStrike" baseline="-25000" dirty="0" err="1">
                <a:solidFill>
                  <a:srgbClr val="00B0F0"/>
                </a:solidFill>
                <a:latin typeface="Times New Roman" panose="02020603050405020304" pitchFamily="18" charset="0"/>
                <a:cs typeface="Times New Roman" panose="02020603050405020304" pitchFamily="18" charset="0"/>
              </a:rPr>
              <a:t>i</a:t>
            </a:r>
            <a:r>
              <a:rPr lang="en-US" b="0" i="0" u="none" strike="noStrike" baseline="0" dirty="0">
                <a:latin typeface="Times New Roman" panose="02020603050405020304" pitchFamily="18" charset="0"/>
                <a:cs typeface="Times New Roman" panose="02020603050405020304" pitchFamily="18" charset="0"/>
              </a:rPr>
              <a:t> thinks that I hate </a:t>
            </a:r>
            <a:r>
              <a:rPr lang="en-US" i="0" u="none" strike="noStrike" baseline="0" dirty="0" err="1">
                <a:latin typeface="Times New Roman" panose="02020603050405020304" pitchFamily="18" charset="0"/>
                <a:cs typeface="Times New Roman" panose="02020603050405020304" pitchFamily="18" charset="0"/>
              </a:rPr>
              <a:t>herself</a:t>
            </a:r>
            <a:r>
              <a:rPr lang="en-US" b="1" i="1" u="none" strike="noStrike" baseline="-25000" dirty="0" err="1">
                <a:solidFill>
                  <a:srgbClr val="00B0F0"/>
                </a:solidFill>
                <a:latin typeface="Times New Roman" panose="02020603050405020304" pitchFamily="18" charset="0"/>
                <a:cs typeface="Times New Roman" panose="02020603050405020304" pitchFamily="18" charset="0"/>
              </a:rPr>
              <a:t>i</a:t>
            </a:r>
            <a:r>
              <a:rPr lang="en-US" b="0" i="0" u="none" strike="noStrike" baseline="0" dirty="0">
                <a:latin typeface="Times New Roman" panose="02020603050405020304" pitchFamily="18" charset="0"/>
                <a:cs typeface="Times New Roman" panose="02020603050405020304" pitchFamily="18" charset="0"/>
              </a:rPr>
              <a:t>. 		(non-local antecedent)</a:t>
            </a:r>
          </a:p>
          <a:p>
            <a:pPr lvl="1" algn="l"/>
            <a:r>
              <a:rPr lang="en-US" b="0" i="0" u="none" strike="noStrike" baseline="0" dirty="0">
                <a:latin typeface="Times New Roman" panose="02020603050405020304" pitchFamily="18" charset="0"/>
                <a:cs typeface="Times New Roman" panose="02020603050405020304" pitchFamily="18" charset="0"/>
              </a:rPr>
              <a:t>(c)   </a:t>
            </a:r>
            <a:r>
              <a:rPr lang="en-US" b="0" i="0" u="none" strike="noStrike" baseline="0" dirty="0" err="1">
                <a:latin typeface="Times New Roman" panose="02020603050405020304" pitchFamily="18" charset="0"/>
                <a:cs typeface="Times New Roman" panose="02020603050405020304" pitchFamily="18" charset="0"/>
              </a:rPr>
              <a:t>Peter</a:t>
            </a:r>
            <a:r>
              <a:rPr lang="en-US" b="1" i="1" u="none" strike="noStrike" baseline="-25000" dirty="0" err="1">
                <a:solidFill>
                  <a:srgbClr val="00B0F0"/>
                </a:solidFill>
                <a:latin typeface="Times New Roman" panose="02020603050405020304" pitchFamily="18" charset="0"/>
                <a:cs typeface="Times New Roman" panose="02020603050405020304" pitchFamily="18" charset="0"/>
              </a:rPr>
              <a:t>i</a:t>
            </a:r>
            <a:r>
              <a:rPr lang="en-US" b="0" i="0" u="none" strike="noStrike" baseline="0" dirty="0">
                <a:latin typeface="Times New Roman" panose="02020603050405020304" pitchFamily="18" charset="0"/>
                <a:cs typeface="Times New Roman" panose="02020603050405020304" pitchFamily="18" charset="0"/>
              </a:rPr>
              <a:t> watches </a:t>
            </a:r>
            <a:r>
              <a:rPr lang="en-US" b="0" i="0" u="none" strike="noStrike" baseline="0" dirty="0" err="1">
                <a:latin typeface="Times New Roman" panose="02020603050405020304" pitchFamily="18" charset="0"/>
                <a:cs typeface="Times New Roman" panose="02020603050405020304" pitchFamily="18" charset="0"/>
              </a:rPr>
              <a:t>himself</a:t>
            </a:r>
            <a:r>
              <a:rPr lang="en-US" b="1" i="1" u="none" strike="noStrike" baseline="-25000" dirty="0" err="1">
                <a:solidFill>
                  <a:srgbClr val="00B0F0"/>
                </a:solidFill>
                <a:latin typeface="Times New Roman" panose="02020603050405020304" pitchFamily="18" charset="0"/>
                <a:cs typeface="Times New Roman" panose="02020603050405020304" pitchFamily="18" charset="0"/>
              </a:rPr>
              <a:t>i</a:t>
            </a:r>
            <a:r>
              <a:rPr lang="en-US" b="0" i="0" u="none" strike="noStrike" baseline="0" dirty="0">
                <a:latin typeface="Times New Roman" panose="02020603050405020304" pitchFamily="18" charset="0"/>
                <a:cs typeface="Times New Roman" panose="02020603050405020304" pitchFamily="18" charset="0"/>
              </a:rPr>
              <a:t> in the mirror.	 (local antecedent)</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35</a:t>
            </a:fld>
            <a:endParaRPr lang="en-IN"/>
          </a:p>
        </p:txBody>
      </p:sp>
    </p:spTree>
    <p:extLst>
      <p:ext uri="{BB962C8B-B14F-4D97-AF65-F5344CB8AC3E}">
        <p14:creationId xmlns:p14="http://schemas.microsoft.com/office/powerpoint/2010/main" val="581403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Pronouns can occur with or without a sentence-internal antecedent, as long as the antecedent is not in the </a:t>
            </a:r>
            <a:r>
              <a:rPr lang="en-IN" sz="2000" b="0" i="0" u="none" strike="noStrike" baseline="0" dirty="0">
                <a:latin typeface="Times New Roman" panose="02020603050405020304" pitchFamily="18" charset="0"/>
                <a:cs typeface="Times New Roman" panose="02020603050405020304" pitchFamily="18" charset="0"/>
              </a:rPr>
              <a:t>same local clause,</a:t>
            </a:r>
            <a:endParaRPr lang="en-US" sz="200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    (2) (a) That it rains bothers him/her. 	(no antecedent)</a:t>
            </a:r>
          </a:p>
          <a:p>
            <a:pPr lvl="1" algn="l"/>
            <a:r>
              <a:rPr lang="en-US" b="0" i="0" u="none" strike="noStrike" baseline="0" dirty="0">
                <a:latin typeface="Times New Roman" panose="02020603050405020304" pitchFamily="18" charset="0"/>
                <a:cs typeface="Times New Roman" panose="02020603050405020304" pitchFamily="18" charset="0"/>
              </a:rPr>
              <a:t>  (b) </a:t>
            </a:r>
            <a:r>
              <a:rPr lang="en-US" b="0" i="0" u="none" strike="noStrike" baseline="0" dirty="0" err="1">
                <a:latin typeface="Times New Roman" panose="02020603050405020304" pitchFamily="18" charset="0"/>
                <a:cs typeface="Times New Roman" panose="02020603050405020304" pitchFamily="18" charset="0"/>
              </a:rPr>
              <a:t>Carla</a:t>
            </a:r>
            <a:r>
              <a:rPr lang="en-US" b="1" i="1" u="none" strike="noStrike" baseline="-25000" dirty="0" err="1">
                <a:solidFill>
                  <a:srgbClr val="00B0F0"/>
                </a:solidFill>
                <a:latin typeface="Times New Roman" panose="02020603050405020304" pitchFamily="18" charset="0"/>
                <a:cs typeface="Times New Roman" panose="02020603050405020304" pitchFamily="18" charset="0"/>
              </a:rPr>
              <a:t>i</a:t>
            </a:r>
            <a:r>
              <a:rPr lang="en-US" b="0" i="0" u="none" strike="noStrike" baseline="0" dirty="0">
                <a:latin typeface="Times New Roman" panose="02020603050405020304" pitchFamily="18" charset="0"/>
                <a:cs typeface="Times New Roman" panose="02020603050405020304" pitchFamily="18" charset="0"/>
              </a:rPr>
              <a:t> thinks that I hate </a:t>
            </a:r>
            <a:r>
              <a:rPr lang="en-US" b="0" i="0" u="none" strike="noStrike" baseline="0" dirty="0" err="1">
                <a:latin typeface="Times New Roman" panose="02020603050405020304" pitchFamily="18" charset="0"/>
                <a:cs typeface="Times New Roman" panose="02020603050405020304" pitchFamily="18" charset="0"/>
              </a:rPr>
              <a:t>her</a:t>
            </a:r>
            <a:r>
              <a:rPr lang="en-US" b="1" i="1" u="none" strike="noStrike" baseline="-25000" dirty="0" err="1">
                <a:solidFill>
                  <a:srgbClr val="00B0F0"/>
                </a:solidFill>
                <a:latin typeface="Times New Roman" panose="02020603050405020304" pitchFamily="18" charset="0"/>
                <a:cs typeface="Times New Roman" panose="02020603050405020304" pitchFamily="18" charset="0"/>
              </a:rPr>
              <a:t>i</a:t>
            </a:r>
            <a:r>
              <a:rPr lang="en-US" b="0" i="0" u="none" strike="noStrike" baseline="0" dirty="0">
                <a:latin typeface="Times New Roman" panose="02020603050405020304" pitchFamily="18" charset="0"/>
                <a:cs typeface="Times New Roman" panose="02020603050405020304" pitchFamily="18" charset="0"/>
              </a:rPr>
              <a:t>. 	(non-local antecedent)</a:t>
            </a:r>
          </a:p>
          <a:p>
            <a:pPr lvl="1" algn="l"/>
            <a:r>
              <a:rPr lang="en-US" b="0" i="0" u="none" strike="noStrike" baseline="0" dirty="0">
                <a:latin typeface="Times New Roman" panose="02020603050405020304" pitchFamily="18" charset="0"/>
                <a:cs typeface="Times New Roman" panose="02020603050405020304" pitchFamily="18" charset="0"/>
              </a:rPr>
              <a:t>  (c) ∗</a:t>
            </a:r>
            <a:r>
              <a:rPr lang="en-US" b="0" i="0" u="none" strike="noStrike" baseline="0" dirty="0" err="1">
                <a:latin typeface="Times New Roman" panose="02020603050405020304" pitchFamily="18" charset="0"/>
                <a:cs typeface="Times New Roman" panose="02020603050405020304" pitchFamily="18" charset="0"/>
              </a:rPr>
              <a:t>Peter</a:t>
            </a:r>
            <a:r>
              <a:rPr lang="en-US" b="1" i="1" u="none" strike="noStrike" baseline="-25000" dirty="0" err="1">
                <a:solidFill>
                  <a:srgbClr val="00B0F0"/>
                </a:solidFill>
                <a:latin typeface="Times New Roman" panose="02020603050405020304" pitchFamily="18" charset="0"/>
                <a:cs typeface="Times New Roman" panose="02020603050405020304" pitchFamily="18" charset="0"/>
              </a:rPr>
              <a:t>i</a:t>
            </a:r>
            <a:r>
              <a:rPr lang="en-US" b="0" i="0" u="none" strike="noStrike" baseline="0" dirty="0">
                <a:latin typeface="Times New Roman" panose="02020603050405020304" pitchFamily="18" charset="0"/>
                <a:cs typeface="Times New Roman" panose="02020603050405020304" pitchFamily="18" charset="0"/>
              </a:rPr>
              <a:t> watches </a:t>
            </a:r>
            <a:r>
              <a:rPr lang="en-US" b="0" i="0" u="none" strike="noStrike" baseline="0" dirty="0" err="1">
                <a:latin typeface="Times New Roman" panose="02020603050405020304" pitchFamily="18" charset="0"/>
                <a:cs typeface="Times New Roman" panose="02020603050405020304" pitchFamily="18" charset="0"/>
              </a:rPr>
              <a:t>him</a:t>
            </a:r>
            <a:r>
              <a:rPr lang="en-US" b="1" i="1" u="none" strike="noStrike" baseline="-25000" dirty="0" err="1">
                <a:solidFill>
                  <a:srgbClr val="00B0F0"/>
                </a:solidFill>
                <a:latin typeface="Times New Roman" panose="02020603050405020304" pitchFamily="18" charset="0"/>
                <a:cs typeface="Times New Roman" panose="02020603050405020304" pitchFamily="18" charset="0"/>
              </a:rPr>
              <a:t>i</a:t>
            </a:r>
            <a:r>
              <a:rPr lang="en-US" b="0" i="0" u="none" strike="noStrike" baseline="0" dirty="0">
                <a:latin typeface="Times New Roman" panose="02020603050405020304" pitchFamily="18" charset="0"/>
                <a:cs typeface="Times New Roman" panose="02020603050405020304" pitchFamily="18" charset="0"/>
              </a:rPr>
              <a:t> in the mirror.	 (local antecedent)</a:t>
            </a:r>
          </a:p>
          <a:p>
            <a:pPr lvl="1" algn="l"/>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36</a:t>
            </a:fld>
            <a:endParaRPr lang="en-IN"/>
          </a:p>
        </p:txBody>
      </p:sp>
    </p:spTree>
    <p:extLst>
      <p:ext uri="{BB962C8B-B14F-4D97-AF65-F5344CB8AC3E}">
        <p14:creationId xmlns:p14="http://schemas.microsoft.com/office/powerpoint/2010/main" val="3209071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674914" y="564923"/>
            <a:ext cx="11440886" cy="5791427"/>
          </a:xfrm>
        </p:spPr>
        <p:txBody>
          <a:bodyPr>
            <a:normAutofit/>
          </a:bodyPr>
          <a:lstStyle/>
          <a:p>
            <a:pPr lvl="1" algn="l"/>
            <a:endParaRPr lang="en-US" dirty="0">
              <a:latin typeface="Times New Roman" panose="02020603050405020304" pitchFamily="18" charset="0"/>
              <a:cs typeface="Times New Roman" panose="02020603050405020304" pitchFamily="18" charset="0"/>
            </a:endParaRPr>
          </a:p>
          <a:p>
            <a:pPr algn="l"/>
            <a:r>
              <a:rPr lang="en-IN" sz="2000" b="1" i="1" u="none" strike="noStrike" baseline="0" dirty="0">
                <a:latin typeface="Times New Roman" panose="02020603050405020304" pitchFamily="18" charset="0"/>
                <a:cs typeface="Times New Roman" panose="02020603050405020304" pitchFamily="18" charset="0"/>
              </a:rPr>
              <a:t>Binding Conditions</a:t>
            </a:r>
            <a:r>
              <a:rPr lang="en-IN" sz="2000" b="1" i="0" u="none" strike="noStrike" baseline="0" dirty="0">
                <a:latin typeface="Times New Roman" panose="02020603050405020304" pitchFamily="18" charset="0"/>
                <a:cs typeface="Times New Roman" panose="02020603050405020304" pitchFamily="18" charset="0"/>
              </a:rPr>
              <a:t>:</a:t>
            </a:r>
          </a:p>
          <a:p>
            <a:pPr algn="l"/>
            <a:r>
              <a:rPr lang="en-IN" sz="2000" b="0" i="0" u="none" strike="noStrike" baseline="0" dirty="0">
                <a:latin typeface="Times New Roman" panose="02020603050405020304" pitchFamily="18" charset="0"/>
                <a:cs typeface="Times New Roman" panose="02020603050405020304" pitchFamily="18" charset="0"/>
              </a:rPr>
              <a:t>Binding Conditions </a:t>
            </a:r>
          </a:p>
          <a:p>
            <a:pPr algn="l"/>
            <a:r>
              <a:rPr lang="en-US" sz="2000" b="0" i="0" u="none" strike="noStrike" baseline="0" dirty="0">
                <a:latin typeface="Times New Roman" panose="02020603050405020304" pitchFamily="18" charset="0"/>
                <a:cs typeface="Times New Roman" panose="02020603050405020304" pitchFamily="18" charset="0"/>
              </a:rPr>
              <a:t>A </a:t>
            </a:r>
            <a:r>
              <a:rPr lang="en-US" sz="2000" b="1" i="0" u="none" strike="noStrike" baseline="0" dirty="0">
                <a:latin typeface="Times New Roman" panose="02020603050405020304" pitchFamily="18" charset="0"/>
                <a:cs typeface="Times New Roman" panose="02020603050405020304" pitchFamily="18" charset="0"/>
              </a:rPr>
              <a:t>reflexive pronoun </a:t>
            </a:r>
            <a:r>
              <a:rPr lang="en-US" sz="2000" b="0" i="0" u="none" strike="noStrike" baseline="0" dirty="0">
                <a:latin typeface="Times New Roman" panose="02020603050405020304" pitchFamily="18" charset="0"/>
                <a:cs typeface="Times New Roman" panose="02020603050405020304" pitchFamily="18" charset="0"/>
              </a:rPr>
              <a:t>must have an </a:t>
            </a:r>
            <a:r>
              <a:rPr lang="en-US" sz="2000" i="1" u="none" strike="noStrike" baseline="0" dirty="0">
                <a:latin typeface="Times New Roman" panose="02020603050405020304" pitchFamily="18" charset="0"/>
                <a:cs typeface="Times New Roman" panose="02020603050405020304" pitchFamily="18" charset="0"/>
              </a:rPr>
              <a:t>antecedent</a:t>
            </a:r>
            <a:r>
              <a:rPr lang="en-US" sz="2000" b="0" i="1" u="none" strike="noStrike" baseline="0" dirty="0">
                <a:latin typeface="Times New Roman" panose="02020603050405020304" pitchFamily="18" charset="0"/>
                <a:cs typeface="Times New Roman" panose="02020603050405020304" pitchFamily="18" charset="0"/>
              </a:rPr>
              <a:t> within its local clause</a:t>
            </a:r>
            <a:r>
              <a:rPr lang="en-US" sz="2000" b="0" i="0" u="none" strike="noStrike" baseline="0" dirty="0">
                <a:latin typeface="Times New Roman" panose="02020603050405020304" pitchFamily="18" charset="0"/>
                <a:cs typeface="Times New Roman" panose="02020603050405020304" pitchFamily="18" charset="0"/>
              </a:rPr>
              <a:t>.</a:t>
            </a:r>
          </a:p>
          <a:p>
            <a:pPr algn="l"/>
            <a:r>
              <a:rPr lang="en-US" sz="2000" b="0" i="0" u="none" strike="noStrike" baseline="0" dirty="0">
                <a:solidFill>
                  <a:srgbClr val="231F20"/>
                </a:solidFill>
                <a:latin typeface="Times New Roman" panose="02020603050405020304" pitchFamily="18" charset="0"/>
                <a:cs typeface="Times New Roman" panose="02020603050405020304" pitchFamily="18" charset="0"/>
              </a:rPr>
              <a:t>         (1) Carla saw herself in the mirror.                          (here </a:t>
            </a:r>
            <a:r>
              <a:rPr lang="en-US" sz="2000" b="1" i="0" u="none" strike="noStrike" baseline="0" dirty="0">
                <a:solidFill>
                  <a:srgbClr val="231F20"/>
                </a:solidFill>
                <a:latin typeface="Times New Roman" panose="02020603050405020304" pitchFamily="18" charset="0"/>
                <a:cs typeface="Times New Roman" panose="02020603050405020304" pitchFamily="18" charset="0"/>
              </a:rPr>
              <a:t>herself</a:t>
            </a:r>
            <a:r>
              <a:rPr lang="en-US" sz="2000" b="0" i="0" u="none" strike="noStrike" baseline="0" dirty="0">
                <a:solidFill>
                  <a:srgbClr val="231F20"/>
                </a:solidFill>
                <a:latin typeface="Times New Roman" panose="02020603050405020304" pitchFamily="18" charset="0"/>
                <a:cs typeface="Times New Roman" panose="02020603050405020304" pitchFamily="18" charset="0"/>
              </a:rPr>
              <a:t> has local antecedent. So, grammatical)</a:t>
            </a:r>
          </a:p>
          <a:p>
            <a:pPr algn="l"/>
            <a:r>
              <a:rPr lang="en-US" sz="2000" dirty="0">
                <a:solidFill>
                  <a:srgbClr val="231F20"/>
                </a:solidFill>
                <a:latin typeface="Times New Roman" panose="02020603050405020304" pitchFamily="18" charset="0"/>
                <a:cs typeface="Times New Roman" panose="02020603050405020304" pitchFamily="18" charset="0"/>
              </a:rPr>
              <a:t>          (2) </a:t>
            </a:r>
            <a:r>
              <a:rPr lang="en-US" sz="2000" b="0" i="0" u="none" strike="noStrike" baseline="0" dirty="0">
                <a:solidFill>
                  <a:srgbClr val="231F20"/>
                </a:solidFill>
                <a:latin typeface="Times New Roman" panose="02020603050405020304" pitchFamily="18" charset="0"/>
                <a:cs typeface="Times New Roman" panose="02020603050405020304" pitchFamily="18" charset="0"/>
              </a:rPr>
              <a:t>∗Carla’s dog accompanies herself to kindergarten.     (here </a:t>
            </a:r>
            <a:r>
              <a:rPr lang="en-US" sz="2000" b="1" i="0" u="none" strike="noStrike" baseline="0" dirty="0">
                <a:solidFill>
                  <a:srgbClr val="231F20"/>
                </a:solidFill>
                <a:latin typeface="Times New Roman" panose="02020603050405020304" pitchFamily="18" charset="0"/>
                <a:cs typeface="Times New Roman" panose="02020603050405020304" pitchFamily="18" charset="0"/>
              </a:rPr>
              <a:t>herself</a:t>
            </a:r>
            <a:r>
              <a:rPr lang="en-US" sz="2000" b="0" i="0" u="none" strike="noStrike" baseline="0" dirty="0">
                <a:solidFill>
                  <a:srgbClr val="231F20"/>
                </a:solidFill>
                <a:latin typeface="Times New Roman" panose="02020603050405020304" pitchFamily="18" charset="0"/>
                <a:cs typeface="Times New Roman" panose="02020603050405020304" pitchFamily="18" charset="0"/>
              </a:rPr>
              <a:t> has non-local antecedent. </a:t>
            </a:r>
          </a:p>
          <a:p>
            <a:pPr algn="l"/>
            <a:r>
              <a:rPr lang="en-US" sz="2000" dirty="0">
                <a:solidFill>
                  <a:srgbClr val="231F20"/>
                </a:solidFill>
                <a:latin typeface="Times New Roman" panose="02020603050405020304" pitchFamily="18" charset="0"/>
                <a:cs typeface="Times New Roman" panose="02020603050405020304" pitchFamily="18" charset="0"/>
              </a:rPr>
              <a:t>                                                                                                            </a:t>
            </a:r>
            <a:r>
              <a:rPr lang="en-US" sz="2000" b="0" i="0" u="none" strike="noStrike" baseline="0" dirty="0">
                <a:solidFill>
                  <a:srgbClr val="231F20"/>
                </a:solidFill>
                <a:latin typeface="Times New Roman" panose="02020603050405020304" pitchFamily="18" charset="0"/>
                <a:cs typeface="Times New Roman" panose="02020603050405020304" pitchFamily="18" charset="0"/>
              </a:rPr>
              <a:t>So, ungrammatical)</a:t>
            </a:r>
          </a:p>
          <a:p>
            <a:pPr algn="l"/>
            <a:endParaRPr lang="en-US" sz="2000" b="0" i="0" u="none" strike="noStrike" baseline="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(B) A pronoun must not have an antecedent within its local </a:t>
            </a:r>
            <a:r>
              <a:rPr lang="en-IN" sz="2000" b="0" i="0" u="none" strike="noStrike" baseline="0" dirty="0">
                <a:latin typeface="Times New Roman" panose="02020603050405020304" pitchFamily="18" charset="0"/>
                <a:cs typeface="Times New Roman" panose="02020603050405020304" pitchFamily="18" charset="0"/>
              </a:rPr>
              <a:t>clause, it may have outside the local clause.</a:t>
            </a:r>
          </a:p>
          <a:p>
            <a:pPr algn="l"/>
            <a:r>
              <a:rPr lang="en-US" sz="2000" b="0" i="0" u="none" strike="noStrike" baseline="0" dirty="0">
                <a:solidFill>
                  <a:srgbClr val="231F20"/>
                </a:solidFill>
                <a:latin typeface="Times New Roman" panose="02020603050405020304" pitchFamily="18" charset="0"/>
                <a:cs typeface="Times New Roman" panose="02020603050405020304" pitchFamily="18" charset="0"/>
              </a:rPr>
              <a:t>        (1) I saw her.                                                                (here </a:t>
            </a:r>
            <a:r>
              <a:rPr lang="en-US" sz="2000" b="1" i="0" u="none" strike="noStrike" baseline="0" dirty="0">
                <a:solidFill>
                  <a:srgbClr val="231F20"/>
                </a:solidFill>
                <a:latin typeface="Times New Roman" panose="02020603050405020304" pitchFamily="18" charset="0"/>
                <a:cs typeface="Times New Roman" panose="02020603050405020304" pitchFamily="18" charset="0"/>
              </a:rPr>
              <a:t>her</a:t>
            </a:r>
            <a:r>
              <a:rPr lang="en-US" sz="2000" b="0" i="0" u="none" strike="noStrike" baseline="0" dirty="0">
                <a:solidFill>
                  <a:srgbClr val="231F20"/>
                </a:solidFill>
                <a:latin typeface="Times New Roman" panose="02020603050405020304" pitchFamily="18" charset="0"/>
                <a:cs typeface="Times New Roman" panose="02020603050405020304" pitchFamily="18" charset="0"/>
              </a:rPr>
              <a:t> does not have antecedent)</a:t>
            </a:r>
          </a:p>
          <a:p>
            <a:pPr algn="l"/>
            <a:r>
              <a:rPr lang="en-US" sz="2000" dirty="0">
                <a:solidFill>
                  <a:srgbClr val="231F20"/>
                </a:solidFill>
                <a:latin typeface="Times New Roman" panose="02020603050405020304" pitchFamily="18" charset="0"/>
                <a:cs typeface="Times New Roman" panose="02020603050405020304" pitchFamily="18" charset="0"/>
              </a:rPr>
              <a:t>        (2) </a:t>
            </a:r>
            <a:r>
              <a:rPr lang="en-US" sz="2000" b="0" i="0" u="none" strike="noStrike" baseline="0" dirty="0" err="1">
                <a:solidFill>
                  <a:srgbClr val="231F20"/>
                </a:solidFill>
                <a:latin typeface="Times New Roman" panose="02020603050405020304" pitchFamily="18" charset="0"/>
                <a:cs typeface="Times New Roman" panose="02020603050405020304" pitchFamily="18" charset="0"/>
              </a:rPr>
              <a:t>Carla</a:t>
            </a:r>
            <a:r>
              <a:rPr lang="en-US" sz="2000" b="1" i="1" u="none" strike="noStrike" baseline="-25000" dirty="0" err="1">
                <a:solidFill>
                  <a:srgbClr val="00B0F0"/>
                </a:solidFill>
                <a:latin typeface="Times New Roman" panose="02020603050405020304" pitchFamily="18" charset="0"/>
                <a:cs typeface="Times New Roman" panose="02020603050405020304" pitchFamily="18" charset="0"/>
              </a:rPr>
              <a:t>i</a:t>
            </a:r>
            <a:r>
              <a:rPr lang="en-US" sz="2000" b="0" i="0" u="none" strike="noStrike" baseline="0" dirty="0" err="1">
                <a:solidFill>
                  <a:srgbClr val="231F20"/>
                </a:solidFill>
                <a:latin typeface="Times New Roman" panose="02020603050405020304" pitchFamily="18" charset="0"/>
                <a:cs typeface="Times New Roman" panose="02020603050405020304" pitchFamily="18" charset="0"/>
              </a:rPr>
              <a:t>’s</a:t>
            </a:r>
            <a:r>
              <a:rPr lang="en-US" sz="2000" b="0" i="0" u="none" strike="noStrike" baseline="0" dirty="0">
                <a:solidFill>
                  <a:srgbClr val="231F20"/>
                </a:solidFill>
                <a:latin typeface="Times New Roman" panose="02020603050405020304" pitchFamily="18" charset="0"/>
                <a:cs typeface="Times New Roman" panose="02020603050405020304" pitchFamily="18" charset="0"/>
              </a:rPr>
              <a:t> dog accompanies </a:t>
            </a:r>
            <a:r>
              <a:rPr lang="en-US" sz="2000" b="0" i="0" u="none" strike="noStrike" baseline="0" dirty="0" err="1">
                <a:solidFill>
                  <a:srgbClr val="231F20"/>
                </a:solidFill>
                <a:latin typeface="Times New Roman" panose="02020603050405020304" pitchFamily="18" charset="0"/>
                <a:cs typeface="Times New Roman" panose="02020603050405020304" pitchFamily="18" charset="0"/>
              </a:rPr>
              <a:t>her</a:t>
            </a:r>
            <a:r>
              <a:rPr lang="en-US" sz="2000" b="1" i="1" u="none" strike="noStrike" baseline="-25000" dirty="0" err="1">
                <a:solidFill>
                  <a:srgbClr val="00B0F0"/>
                </a:solidFill>
                <a:latin typeface="Times New Roman" panose="02020603050405020304" pitchFamily="18" charset="0"/>
                <a:cs typeface="Times New Roman" panose="02020603050405020304" pitchFamily="18" charset="0"/>
              </a:rPr>
              <a:t>i</a:t>
            </a:r>
            <a:r>
              <a:rPr lang="en-US" sz="2000" b="0" i="0" u="none" strike="noStrike" baseline="0" dirty="0">
                <a:solidFill>
                  <a:srgbClr val="231F20"/>
                </a:solidFill>
                <a:latin typeface="Times New Roman" panose="02020603050405020304" pitchFamily="18" charset="0"/>
                <a:cs typeface="Times New Roman" panose="02020603050405020304" pitchFamily="18" charset="0"/>
              </a:rPr>
              <a:t> to kindergarten.      (here </a:t>
            </a:r>
            <a:r>
              <a:rPr lang="en-US" sz="2000" b="1" i="0" u="none" strike="noStrike" baseline="0" dirty="0">
                <a:solidFill>
                  <a:srgbClr val="231F20"/>
                </a:solidFill>
                <a:latin typeface="Times New Roman" panose="02020603050405020304" pitchFamily="18" charset="0"/>
                <a:cs typeface="Times New Roman" panose="02020603050405020304" pitchFamily="18" charset="0"/>
              </a:rPr>
              <a:t>her</a:t>
            </a:r>
            <a:r>
              <a:rPr lang="en-US" sz="2000" b="0" i="0" u="none" strike="noStrike" baseline="0" dirty="0">
                <a:solidFill>
                  <a:srgbClr val="231F20"/>
                </a:solidFill>
                <a:latin typeface="Times New Roman" panose="02020603050405020304" pitchFamily="18" charset="0"/>
                <a:cs typeface="Times New Roman" panose="02020603050405020304" pitchFamily="18" charset="0"/>
              </a:rPr>
              <a:t> has antecedent but non-local antecedent)</a:t>
            </a:r>
          </a:p>
          <a:p>
            <a:pPr algn="l"/>
            <a:r>
              <a:rPr lang="en-US" sz="2000" dirty="0">
                <a:solidFill>
                  <a:srgbClr val="231F20"/>
                </a:solidFill>
                <a:latin typeface="Times New Roman" panose="02020603050405020304" pitchFamily="18" charset="0"/>
                <a:cs typeface="Times New Roman" panose="02020603050405020304" pitchFamily="18" charset="0"/>
              </a:rPr>
              <a:t>        (3) * She</a:t>
            </a:r>
            <a:r>
              <a:rPr lang="en-US" sz="2000" b="1" i="1" u="none" strike="noStrike" baseline="-25000" dirty="0">
                <a:solidFill>
                  <a:srgbClr val="00B0F0"/>
                </a:solidFill>
                <a:latin typeface="Times New Roman" panose="02020603050405020304" pitchFamily="18" charset="0"/>
                <a:cs typeface="Times New Roman" panose="02020603050405020304" pitchFamily="18" charset="0"/>
              </a:rPr>
              <a:t>i</a:t>
            </a:r>
            <a:r>
              <a:rPr lang="en-US" sz="2000" dirty="0">
                <a:solidFill>
                  <a:srgbClr val="231F20"/>
                </a:solidFill>
                <a:latin typeface="Times New Roman" panose="02020603050405020304" pitchFamily="18" charset="0"/>
                <a:cs typeface="Times New Roman" panose="02020603050405020304" pitchFamily="18" charset="0"/>
              </a:rPr>
              <a:t> saw </a:t>
            </a:r>
            <a:r>
              <a:rPr lang="en-US" sz="2000" dirty="0" err="1">
                <a:solidFill>
                  <a:srgbClr val="231F20"/>
                </a:solidFill>
                <a:latin typeface="Times New Roman" panose="02020603050405020304" pitchFamily="18" charset="0"/>
                <a:cs typeface="Times New Roman" panose="02020603050405020304" pitchFamily="18" charset="0"/>
              </a:rPr>
              <a:t>her</a:t>
            </a:r>
            <a:r>
              <a:rPr lang="en-US" sz="2000" b="1" i="1" u="none" strike="noStrike" baseline="-25000" dirty="0" err="1">
                <a:solidFill>
                  <a:srgbClr val="00B0F0"/>
                </a:solidFill>
                <a:latin typeface="Times New Roman" panose="02020603050405020304" pitchFamily="18" charset="0"/>
                <a:cs typeface="Times New Roman" panose="02020603050405020304" pitchFamily="18" charset="0"/>
              </a:rPr>
              <a:t>i</a:t>
            </a:r>
            <a:r>
              <a:rPr lang="en-US" sz="2000" b="1" i="1" u="none" strike="noStrike" baseline="-25000" dirty="0">
                <a:solidFill>
                  <a:srgbClr val="00B0F0"/>
                </a:solidFill>
                <a:latin typeface="Times New Roman" panose="02020603050405020304" pitchFamily="18" charset="0"/>
                <a:cs typeface="Times New Roman" panose="02020603050405020304" pitchFamily="18" charset="0"/>
              </a:rPr>
              <a:t> </a:t>
            </a:r>
            <a:r>
              <a:rPr lang="en-US" sz="2000" b="0" i="0" u="none" strike="noStrike" baseline="0" dirty="0">
                <a:solidFill>
                  <a:srgbClr val="231F20"/>
                </a:solidFill>
                <a:latin typeface="Times New Roman" panose="02020603050405020304" pitchFamily="18" charset="0"/>
                <a:cs typeface="Times New Roman" panose="02020603050405020304" pitchFamily="18" charset="0"/>
              </a:rPr>
              <a:t>                                                     (here </a:t>
            </a:r>
            <a:r>
              <a:rPr lang="en-US" sz="2000" b="1" i="0" u="none" strike="noStrike" baseline="0" dirty="0">
                <a:solidFill>
                  <a:srgbClr val="231F20"/>
                </a:solidFill>
                <a:latin typeface="Times New Roman" panose="02020603050405020304" pitchFamily="18" charset="0"/>
                <a:cs typeface="Times New Roman" panose="02020603050405020304" pitchFamily="18" charset="0"/>
              </a:rPr>
              <a:t>her</a:t>
            </a:r>
            <a:r>
              <a:rPr lang="en-US" sz="2000" b="0" i="0" u="none" strike="noStrike" baseline="0" dirty="0">
                <a:solidFill>
                  <a:srgbClr val="231F20"/>
                </a:solidFill>
                <a:latin typeface="Times New Roman" panose="02020603050405020304" pitchFamily="18" charset="0"/>
                <a:cs typeface="Times New Roman" panose="02020603050405020304" pitchFamily="18" charset="0"/>
              </a:rPr>
              <a:t> </a:t>
            </a:r>
            <a:r>
              <a:rPr lang="en-US" sz="2000" dirty="0">
                <a:solidFill>
                  <a:srgbClr val="231F20"/>
                </a:solidFill>
                <a:latin typeface="Times New Roman" panose="02020603050405020304" pitchFamily="18" charset="0"/>
                <a:cs typeface="Times New Roman" panose="02020603050405020304" pitchFamily="18" charset="0"/>
              </a:rPr>
              <a:t>has local </a:t>
            </a:r>
            <a:r>
              <a:rPr lang="en-US" sz="2000" b="0" i="0" u="none" strike="noStrike" baseline="0" dirty="0">
                <a:solidFill>
                  <a:srgbClr val="231F20"/>
                </a:solidFill>
                <a:latin typeface="Times New Roman" panose="02020603050405020304" pitchFamily="18" charset="0"/>
                <a:cs typeface="Times New Roman" panose="02020603050405020304" pitchFamily="18" charset="0"/>
              </a:rPr>
              <a:t>antecedent therefore WRONG)</a:t>
            </a:r>
          </a:p>
          <a:p>
            <a:pPr algn="l">
              <a:lnSpc>
                <a:spcPct val="150000"/>
              </a:lnSpc>
              <a:spcBef>
                <a:spcPts val="0"/>
              </a:spcBef>
            </a:pPr>
            <a:r>
              <a:rPr lang="en-US" sz="2000" dirty="0">
                <a:solidFill>
                  <a:srgbClr val="231F20"/>
                </a:solidFill>
                <a:latin typeface="Times New Roman" panose="02020603050405020304" pitchFamily="18" charset="0"/>
                <a:cs typeface="Times New Roman" panose="02020603050405020304" pitchFamily="18" charset="0"/>
              </a:rPr>
              <a:t>        (4) She</a:t>
            </a:r>
            <a:r>
              <a:rPr lang="en-US" sz="2000" b="1" i="1" u="none" strike="noStrike" baseline="-25000" dirty="0">
                <a:solidFill>
                  <a:srgbClr val="00B0F0"/>
                </a:solidFill>
                <a:latin typeface="Times New Roman" panose="02020603050405020304" pitchFamily="18" charset="0"/>
                <a:cs typeface="Times New Roman" panose="02020603050405020304" pitchFamily="18" charset="0"/>
              </a:rPr>
              <a:t>i</a:t>
            </a:r>
            <a:r>
              <a:rPr lang="en-US" sz="2000" dirty="0">
                <a:solidFill>
                  <a:srgbClr val="231F20"/>
                </a:solidFill>
                <a:latin typeface="Times New Roman" panose="02020603050405020304" pitchFamily="18" charset="0"/>
                <a:cs typeface="Times New Roman" panose="02020603050405020304" pitchFamily="18" charset="0"/>
              </a:rPr>
              <a:t> saw </a:t>
            </a:r>
            <a:r>
              <a:rPr lang="en-US" sz="2000" dirty="0" err="1">
                <a:solidFill>
                  <a:srgbClr val="231F20"/>
                </a:solidFill>
                <a:latin typeface="Times New Roman" panose="02020603050405020304" pitchFamily="18" charset="0"/>
                <a:cs typeface="Times New Roman" panose="02020603050405020304" pitchFamily="18" charset="0"/>
              </a:rPr>
              <a:t>her</a:t>
            </a:r>
            <a:r>
              <a:rPr lang="en-US" sz="2000" b="1" i="1" u="none" strike="noStrike" baseline="-25000" dirty="0" err="1">
                <a:solidFill>
                  <a:srgbClr val="00B0F0"/>
                </a:solidFill>
                <a:latin typeface="Times New Roman" panose="02020603050405020304" pitchFamily="18" charset="0"/>
                <a:cs typeface="Times New Roman" panose="02020603050405020304" pitchFamily="18" charset="0"/>
              </a:rPr>
              <a:t>j</a:t>
            </a:r>
            <a:r>
              <a:rPr lang="en-US" sz="2000" b="1" i="1" u="none" strike="noStrike" baseline="-25000" dirty="0">
                <a:solidFill>
                  <a:srgbClr val="00B0F0"/>
                </a:solidFill>
                <a:latin typeface="Times New Roman" panose="02020603050405020304" pitchFamily="18" charset="0"/>
                <a:cs typeface="Times New Roman" panose="02020603050405020304" pitchFamily="18" charset="0"/>
              </a:rPr>
              <a:t>                                                                                   </a:t>
            </a:r>
            <a:r>
              <a:rPr lang="en-US" sz="2000" b="0" i="0" u="none" strike="noStrike" baseline="0" dirty="0">
                <a:solidFill>
                  <a:srgbClr val="231F20"/>
                </a:solidFill>
                <a:latin typeface="Times New Roman" panose="02020603050405020304" pitchFamily="18" charset="0"/>
                <a:cs typeface="Times New Roman" panose="02020603050405020304" pitchFamily="18" charset="0"/>
              </a:rPr>
              <a:t>(here </a:t>
            </a:r>
            <a:r>
              <a:rPr lang="en-US" sz="2000" b="1" i="0" u="none" strike="noStrike" baseline="0" dirty="0">
                <a:solidFill>
                  <a:srgbClr val="231F20"/>
                </a:solidFill>
                <a:latin typeface="Times New Roman" panose="02020603050405020304" pitchFamily="18" charset="0"/>
                <a:cs typeface="Times New Roman" panose="02020603050405020304" pitchFamily="18" charset="0"/>
              </a:rPr>
              <a:t>her</a:t>
            </a:r>
            <a:r>
              <a:rPr lang="en-US" sz="2000" i="0" u="none" strike="noStrike" baseline="0" dirty="0">
                <a:solidFill>
                  <a:srgbClr val="231F20"/>
                </a:solidFill>
                <a:latin typeface="Times New Roman" panose="02020603050405020304" pitchFamily="18" charset="0"/>
                <a:cs typeface="Times New Roman" panose="02020603050405020304" pitchFamily="18" charset="0"/>
              </a:rPr>
              <a:t> and she are different persons. </a:t>
            </a:r>
          </a:p>
          <a:p>
            <a:pPr algn="l">
              <a:lnSpc>
                <a:spcPct val="150000"/>
              </a:lnSpc>
              <a:spcBef>
                <a:spcPts val="0"/>
              </a:spcBef>
            </a:pPr>
            <a:r>
              <a:rPr lang="en-US" sz="2000" dirty="0">
                <a:solidFill>
                  <a:srgbClr val="231F20"/>
                </a:solidFill>
                <a:latin typeface="Times New Roman" panose="02020603050405020304" pitchFamily="18" charset="0"/>
                <a:cs typeface="Times New Roman" panose="02020603050405020304" pitchFamily="18" charset="0"/>
              </a:rPr>
              <a:t>                                                                                            So, </a:t>
            </a:r>
            <a:r>
              <a:rPr lang="en-US" sz="2000" i="0" u="none" strike="noStrike" baseline="0" dirty="0">
                <a:solidFill>
                  <a:srgbClr val="231F20"/>
                </a:solidFill>
                <a:latin typeface="Times New Roman" panose="02020603050405020304" pitchFamily="18" charset="0"/>
                <a:cs typeface="Times New Roman" panose="02020603050405020304" pitchFamily="18" charset="0"/>
              </a:rPr>
              <a:t>grammatical</a:t>
            </a:r>
            <a:r>
              <a:rPr lang="en-US" sz="2000" b="0" i="0" u="none" strike="noStrike" baseline="0" dirty="0">
                <a:solidFill>
                  <a:srgbClr val="231F20"/>
                </a:solidFill>
                <a:latin typeface="Times New Roman" panose="02020603050405020304" pitchFamily="18" charset="0"/>
                <a:cs typeface="Times New Roman" panose="02020603050405020304" pitchFamily="18" charset="0"/>
              </a:rPr>
              <a:t>)</a:t>
            </a:r>
          </a:p>
          <a:p>
            <a:pPr algn="l">
              <a:lnSpc>
                <a:spcPct val="150000"/>
              </a:lnSpc>
              <a:spcBef>
                <a:spcPts val="0"/>
              </a:spcBef>
            </a:pPr>
            <a:endParaRPr lang="en-US" sz="2000" b="0" i="0" u="none" strike="noStrike" baseline="0" dirty="0">
              <a:solidFill>
                <a:srgbClr val="231F20"/>
              </a:solidFill>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37</a:t>
            </a:fld>
            <a:endParaRPr lang="en-IN"/>
          </a:p>
        </p:txBody>
      </p:sp>
    </p:spTree>
    <p:extLst>
      <p:ext uri="{BB962C8B-B14F-4D97-AF65-F5344CB8AC3E}">
        <p14:creationId xmlns:p14="http://schemas.microsoft.com/office/powerpoint/2010/main" val="1664327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6B64C-BC3C-B41A-5E08-9CC2A60637C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A5C85FF-8264-C959-8BD0-B5564C83D9A8}"/>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Basic terms summary</a:t>
            </a:r>
          </a:p>
          <a:p>
            <a:pPr algn="l">
              <a:lnSpc>
                <a:spcPct val="150000"/>
              </a:lnSpc>
              <a:spcBef>
                <a:spcPts val="0"/>
              </a:spcBef>
            </a:pPr>
            <a:endParaRPr lang="en-US" sz="2000" b="1"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R-expression:    </a:t>
            </a:r>
            <a:r>
              <a:rPr lang="en-US" sz="2000" dirty="0">
                <a:latin typeface="Times New Roman" panose="02020603050405020304" pitchFamily="18" charset="0"/>
                <a:cs typeface="Times New Roman" panose="02020603050405020304" pitchFamily="18" charset="0"/>
              </a:rPr>
              <a:t>An NP that gets its meaning by referring to an entity in the world.</a:t>
            </a: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ii) Anaphor:    </a:t>
            </a:r>
            <a:r>
              <a:rPr lang="en-US" sz="2000" dirty="0">
                <a:latin typeface="Times New Roman" panose="02020603050405020304" pitchFamily="18" charset="0"/>
                <a:cs typeface="Times New Roman" panose="02020603050405020304" pitchFamily="18" charset="0"/>
              </a:rPr>
              <a:t>An NP that obligatorily gets its meaning from another NP in the sentence.</a:t>
            </a: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iii) Pronoun:    </a:t>
            </a:r>
            <a:r>
              <a:rPr lang="en-US" sz="2000" dirty="0">
                <a:latin typeface="Times New Roman" panose="02020603050405020304" pitchFamily="18" charset="0"/>
                <a:cs typeface="Times New Roman" panose="02020603050405020304" pitchFamily="18" charset="0"/>
              </a:rPr>
              <a:t>An NP that may (but need not) get its meaning from another NP in the sentence.</a:t>
            </a: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iv) Antecedent:    </a:t>
            </a:r>
            <a:r>
              <a:rPr lang="en-US" sz="2000" dirty="0">
                <a:latin typeface="Times New Roman" panose="02020603050405020304" pitchFamily="18" charset="0"/>
                <a:cs typeface="Times New Roman" panose="02020603050405020304" pitchFamily="18" charset="0"/>
              </a:rPr>
              <a:t>The element that binds a pronoun, anaphor </a:t>
            </a:r>
            <a:r>
              <a:rPr lang="en-US" sz="2000" dirty="0" err="1">
                <a:latin typeface="Times New Roman" panose="02020603050405020304" pitchFamily="18" charset="0"/>
                <a:cs typeface="Times New Roman" panose="02020603050405020304" pitchFamily="18" charset="0"/>
              </a:rPr>
              <a:t>orR</a:t>
            </a:r>
            <a:r>
              <a:rPr lang="en-US" sz="2000" dirty="0">
                <a:latin typeface="Times New Roman" panose="02020603050405020304" pitchFamily="18" charset="0"/>
                <a:cs typeface="Times New Roman" panose="02020603050405020304" pitchFamily="18" charset="0"/>
              </a:rPr>
              <a:t>-expression. When this element c-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commands another coindexed NP, it is a binder of that NP.</a:t>
            </a: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v) Index:    </a:t>
            </a:r>
            <a:r>
              <a:rPr lang="en-US" sz="2000" dirty="0">
                <a:latin typeface="Times New Roman" panose="02020603050405020304" pitchFamily="18" charset="0"/>
                <a:cs typeface="Times New Roman" panose="02020603050405020304" pitchFamily="18" charset="0"/>
              </a:rPr>
              <a:t>A subscript mark that indicates what an NP refers to.</a:t>
            </a: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vi) Coindexed:   </a:t>
            </a:r>
            <a:r>
              <a:rPr lang="en-US" sz="2000" dirty="0">
                <a:latin typeface="Times New Roman" panose="02020603050405020304" pitchFamily="18" charset="0"/>
                <a:cs typeface="Times New Roman" panose="02020603050405020304" pitchFamily="18" charset="0"/>
              </a:rPr>
              <a:t>Two NPs that have the same index are said to be coindexed.</a:t>
            </a: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vii) </a:t>
            </a:r>
            <a:r>
              <a:rPr lang="en-US" sz="2000" b="1" dirty="0" err="1">
                <a:latin typeface="Times New Roman" panose="02020603050405020304" pitchFamily="18" charset="0"/>
                <a:cs typeface="Times New Roman" panose="02020603050405020304" pitchFamily="18" charset="0"/>
              </a:rPr>
              <a:t>Corefer</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Two NPs that are coindexed are said to </a:t>
            </a:r>
            <a:r>
              <a:rPr lang="en-US" sz="2000" dirty="0" err="1">
                <a:latin typeface="Times New Roman" panose="02020603050405020304" pitchFamily="18" charset="0"/>
                <a:cs typeface="Times New Roman" panose="02020603050405020304" pitchFamily="18" charset="0"/>
              </a:rPr>
              <a:t>corefer</a:t>
            </a:r>
            <a:r>
              <a:rPr lang="en-US" sz="2000" dirty="0">
                <a:latin typeface="Times New Roman" panose="02020603050405020304" pitchFamily="18" charset="0"/>
                <a:cs typeface="Times New Roman" panose="02020603050405020304" pitchFamily="18" charset="0"/>
              </a:rPr>
              <a:t> (refer to the same entity in the world).</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EF255D0-A4AB-0AFF-33D8-B091ADA11AF5}"/>
              </a:ext>
            </a:extLst>
          </p:cNvPr>
          <p:cNvSpPr>
            <a:spLocks noGrp="1"/>
          </p:cNvSpPr>
          <p:nvPr>
            <p:ph type="sldNum" sz="quarter" idx="12"/>
          </p:nvPr>
        </p:nvSpPr>
        <p:spPr/>
        <p:txBody>
          <a:bodyPr/>
          <a:lstStyle/>
          <a:p>
            <a:fld id="{9953917B-9314-44A8-9CF5-8C1178B13F89}" type="slidenum">
              <a:rPr lang="en-IN" smtClean="0"/>
              <a:t>38</a:t>
            </a:fld>
            <a:endParaRPr lang="en-IN"/>
          </a:p>
        </p:txBody>
      </p:sp>
    </p:spTree>
    <p:extLst>
      <p:ext uri="{BB962C8B-B14F-4D97-AF65-F5344CB8AC3E}">
        <p14:creationId xmlns:p14="http://schemas.microsoft.com/office/powerpoint/2010/main" val="31506167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7D381-05FD-0B27-AAF4-92CEAA60951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BAA5C19-A4B7-A1D2-FF84-6FEA18805F31}"/>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viii) Binding: </a:t>
            </a:r>
            <a:r>
              <a:rPr lang="en-US" sz="2000" dirty="0">
                <a:latin typeface="Times New Roman" panose="02020603050405020304" pitchFamily="18" charset="0"/>
                <a:cs typeface="Times New Roman" panose="02020603050405020304" pitchFamily="18" charset="0"/>
              </a:rPr>
              <a:t>A binds B if and only if A c-commands B and A and B are coindexed.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 is the binder, B is the </a:t>
            </a:r>
            <a:r>
              <a:rPr lang="en-US" sz="2000" dirty="0" err="1">
                <a:latin typeface="Times New Roman" panose="02020603050405020304" pitchFamily="18" charset="0"/>
                <a:cs typeface="Times New Roman" panose="02020603050405020304" pitchFamily="18" charset="0"/>
              </a:rPr>
              <a:t>bindee</a:t>
            </a:r>
            <a:r>
              <a:rPr lang="en-US" sz="2000" dirty="0">
                <a:latin typeface="Times New Roman" panose="02020603050405020304" pitchFamily="18" charset="0"/>
                <a:cs typeface="Times New Roman" panose="02020603050405020304" pitchFamily="18" charset="0"/>
              </a:rPr>
              <a:t>.</a:t>
            </a: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ix) Locality Constraint: </a:t>
            </a:r>
            <a:r>
              <a:rPr lang="en-US" sz="2000" dirty="0">
                <a:latin typeface="Times New Roman" panose="02020603050405020304" pitchFamily="18" charset="0"/>
                <a:cs typeface="Times New Roman" panose="02020603050405020304" pitchFamily="18" charset="0"/>
              </a:rPr>
              <a:t>A constraint on the grammar, such that two syntactic entities must be </a:t>
            </a:r>
            <a:r>
              <a:rPr lang="en-US" sz="2000" dirty="0" err="1">
                <a:latin typeface="Times New Roman" panose="02020603050405020304" pitchFamily="18" charset="0"/>
                <a:cs typeface="Times New Roman" panose="02020603050405020304" pitchFamily="18" charset="0"/>
              </a:rPr>
              <a:t>ulocal</a:t>
            </a:r>
            <a:r>
              <a:rPr lang="en-US" sz="2000" dirty="0">
                <a:latin typeface="Times New Roman" panose="02020603050405020304" pitchFamily="18" charset="0"/>
                <a:cs typeface="Times New Roman" panose="02020603050405020304" pitchFamily="18" charset="0"/>
              </a:rPr>
              <a:t>" or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near to one another.</a:t>
            </a: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x) Binding Domain: </a:t>
            </a:r>
            <a:r>
              <a:rPr lang="en-US" sz="2000" dirty="0">
                <a:latin typeface="Times New Roman" panose="02020603050405020304" pitchFamily="18" charset="0"/>
                <a:cs typeface="Times New Roman" panose="02020603050405020304" pitchFamily="18" charset="0"/>
              </a:rPr>
              <a:t>The clause containing the NP. (for our purposes).</a:t>
            </a: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xi) Free: </a:t>
            </a:r>
            <a:r>
              <a:rPr lang="en-US" sz="2000" dirty="0">
                <a:latin typeface="Times New Roman" panose="02020603050405020304" pitchFamily="18" charset="0"/>
                <a:cs typeface="Times New Roman" panose="02020603050405020304" pitchFamily="18" charset="0"/>
              </a:rPr>
              <a:t>Not bound.</a:t>
            </a: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xii) The Binding Principles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Principle A: </a:t>
            </a:r>
            <a:r>
              <a:rPr lang="en-US" sz="2000" dirty="0">
                <a:latin typeface="Times New Roman" panose="02020603050405020304" pitchFamily="18" charset="0"/>
                <a:cs typeface="Times New Roman" panose="02020603050405020304" pitchFamily="18" charset="0"/>
              </a:rPr>
              <a:t>An anaphor must be bound in its binding don1ain.</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Principle B: </a:t>
            </a:r>
            <a:r>
              <a:rPr lang="en-US" sz="2000" dirty="0">
                <a:latin typeface="Times New Roman" panose="02020603050405020304" pitchFamily="18" charset="0"/>
                <a:cs typeface="Times New Roman" panose="02020603050405020304" pitchFamily="18" charset="0"/>
              </a:rPr>
              <a:t>A pronoun must be free in its binding domain.</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Principle C: </a:t>
            </a:r>
            <a:r>
              <a:rPr lang="en-US" sz="2000" dirty="0">
                <a:latin typeface="Times New Roman" panose="02020603050405020304" pitchFamily="18" charset="0"/>
                <a:cs typeface="Times New Roman" panose="02020603050405020304" pitchFamily="18" charset="0"/>
              </a:rPr>
              <a:t>An R-expression must be free.</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8B9D041-B1DD-1C09-33EF-BA8C690BE98B}"/>
              </a:ext>
            </a:extLst>
          </p:cNvPr>
          <p:cNvSpPr>
            <a:spLocks noGrp="1"/>
          </p:cNvSpPr>
          <p:nvPr>
            <p:ph type="sldNum" sz="quarter" idx="12"/>
          </p:nvPr>
        </p:nvSpPr>
        <p:spPr/>
        <p:txBody>
          <a:bodyPr/>
          <a:lstStyle/>
          <a:p>
            <a:fld id="{9953917B-9314-44A8-9CF5-8C1178B13F89}" type="slidenum">
              <a:rPr lang="en-IN" smtClean="0"/>
              <a:t>39</a:t>
            </a:fld>
            <a:endParaRPr lang="en-IN"/>
          </a:p>
        </p:txBody>
      </p:sp>
    </p:spTree>
    <p:extLst>
      <p:ext uri="{BB962C8B-B14F-4D97-AF65-F5344CB8AC3E}">
        <p14:creationId xmlns:p14="http://schemas.microsoft.com/office/powerpoint/2010/main" val="2355412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00000"/>
              </a:lnSpc>
              <a:spcBef>
                <a:spcPts val="0"/>
              </a:spcBef>
            </a:pPr>
            <a:r>
              <a:rPr lang="en-US" sz="2000" b="1" dirty="0">
                <a:latin typeface="Times New Roman" panose="02020603050405020304" pitchFamily="18" charset="0"/>
                <a:cs typeface="Times New Roman" panose="02020603050405020304" pitchFamily="18" charset="0"/>
              </a:rPr>
              <a:t>Types of Anaphors</a:t>
            </a: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actually (at least) two different kinds of anaphors. </a:t>
            </a:r>
          </a:p>
          <a:p>
            <a:pPr marL="342900" indent="-342900" algn="l">
              <a:lnSpc>
                <a:spcPct val="10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One type </a:t>
            </a:r>
            <a:r>
              <a:rPr lang="en-US" sz="2000" dirty="0">
                <a:latin typeface="Times New Roman" panose="02020603050405020304" pitchFamily="18" charset="0"/>
                <a:cs typeface="Times New Roman" panose="02020603050405020304" pitchFamily="18" charset="0"/>
              </a:rPr>
              <a:t>is the </a:t>
            </a:r>
            <a:r>
              <a:rPr lang="en-US" sz="2000" b="1" dirty="0">
                <a:latin typeface="Times New Roman" panose="02020603050405020304" pitchFamily="18" charset="0"/>
                <a:cs typeface="Times New Roman" panose="02020603050405020304" pitchFamily="18" charset="0"/>
              </a:rPr>
              <a:t>reflexive pronouns </a:t>
            </a:r>
            <a:r>
              <a:rPr lang="en-US" sz="2000" dirty="0">
                <a:latin typeface="Times New Roman" panose="02020603050405020304" pitchFamily="18" charset="0"/>
                <a:cs typeface="Times New Roman" panose="02020603050405020304" pitchFamily="18" charset="0"/>
              </a:rPr>
              <a:t>like </a:t>
            </a:r>
            <a:r>
              <a:rPr lang="en-US" sz="2000" i="1" dirty="0">
                <a:latin typeface="Times New Roman" panose="02020603050405020304" pitchFamily="18" charset="0"/>
                <a:cs typeface="Times New Roman" panose="02020603050405020304" pitchFamily="18" charset="0"/>
              </a:rPr>
              <a:t>herself, himself, </a:t>
            </a:r>
            <a:r>
              <a:rPr lang="en-US" sz="2000" dirty="0">
                <a:latin typeface="Times New Roman" panose="02020603050405020304" pitchFamily="18" charset="0"/>
                <a:cs typeface="Times New Roman" panose="02020603050405020304" pitchFamily="18" charset="0"/>
              </a:rPr>
              <a:t>and</a:t>
            </a:r>
            <a:r>
              <a:rPr lang="en-US" sz="2000" i="1" dirty="0">
                <a:latin typeface="Times New Roman" panose="02020603050405020304" pitchFamily="18" charset="0"/>
                <a:cs typeface="Times New Roman" panose="02020603050405020304" pitchFamily="18" charset="0"/>
              </a:rPr>
              <a:t> themselves</a:t>
            </a:r>
            <a:r>
              <a:rPr lang="en-US" sz="2000" dirty="0">
                <a:latin typeface="Times New Roman" panose="02020603050405020304" pitchFamily="18" charset="0"/>
                <a:cs typeface="Times New Roman" panose="02020603050405020304" pitchFamily="18" charset="0"/>
              </a:rPr>
              <a:t>. </a:t>
            </a: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other kind </a:t>
            </a:r>
            <a:r>
              <a:rPr lang="en-US" sz="2000" dirty="0">
                <a:latin typeface="Times New Roman" panose="02020603050405020304" pitchFamily="18" charset="0"/>
                <a:cs typeface="Times New Roman" panose="02020603050405020304" pitchFamily="18" charset="0"/>
              </a:rPr>
              <a:t>are called </a:t>
            </a:r>
            <a:r>
              <a:rPr lang="en-US" sz="2000" b="1" dirty="0">
                <a:latin typeface="Times New Roman" panose="02020603050405020304" pitchFamily="18" charset="0"/>
                <a:cs typeface="Times New Roman" panose="02020603050405020304" pitchFamily="18" charset="0"/>
              </a:rPr>
              <a:t>reciprocals</a:t>
            </a:r>
            <a:r>
              <a:rPr lang="en-US" sz="2000" dirty="0">
                <a:latin typeface="Times New Roman" panose="02020603050405020304" pitchFamily="18" charset="0"/>
                <a:cs typeface="Times New Roman" panose="02020603050405020304" pitchFamily="18" charset="0"/>
              </a:rPr>
              <a:t>, and include words like </a:t>
            </a:r>
            <a:r>
              <a:rPr lang="en-US" sz="2000" i="1" dirty="0">
                <a:latin typeface="Times New Roman" panose="02020603050405020304" pitchFamily="18" charset="0"/>
                <a:cs typeface="Times New Roman" panose="02020603050405020304" pitchFamily="18" charset="0"/>
              </a:rPr>
              <a:t>each other </a:t>
            </a:r>
            <a:r>
              <a:rPr lang="en-US" sz="2000" dirty="0">
                <a:latin typeface="Times New Roman" panose="02020603050405020304" pitchFamily="18" charset="0"/>
                <a:cs typeface="Times New Roman" panose="02020603050405020304" pitchFamily="18" charset="0"/>
              </a:rPr>
              <a:t>and </a:t>
            </a:r>
            <a:r>
              <a:rPr lang="en-US" sz="2000" i="1" dirty="0">
                <a:latin typeface="Times New Roman" panose="02020603050405020304" pitchFamily="18" charset="0"/>
                <a:cs typeface="Times New Roman" panose="02020603050405020304" pitchFamily="18" charset="0"/>
              </a:rPr>
              <a:t>one another</a:t>
            </a:r>
            <a:r>
              <a:rPr lang="en-US" sz="2000" dirty="0">
                <a:latin typeface="Times New Roman" panose="02020603050405020304" pitchFamily="18" charset="0"/>
                <a:cs typeface="Times New Roman" panose="02020603050405020304" pitchFamily="18" charset="0"/>
              </a:rPr>
              <a:t>. </a:t>
            </a: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For our purposes, we’ll just treat this group like a single class, although there are minor differences between the distributions of reflexives and reciprocals.</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a:t>
            </a:fld>
            <a:endParaRPr lang="en-IN"/>
          </a:p>
        </p:txBody>
      </p:sp>
    </p:spTree>
    <p:extLst>
      <p:ext uri="{BB962C8B-B14F-4D97-AF65-F5344CB8AC3E}">
        <p14:creationId xmlns:p14="http://schemas.microsoft.com/office/powerpoint/2010/main" val="4036057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00000"/>
              </a:lnSpc>
              <a:spcBef>
                <a:spcPts val="0"/>
              </a:spcBef>
            </a:pPr>
            <a:r>
              <a:rPr lang="en-US" sz="2000" dirty="0">
                <a:latin typeface="Times New Roman" panose="02020603050405020304" pitchFamily="18" charset="0"/>
                <a:cs typeface="Times New Roman" panose="02020603050405020304" pitchFamily="18" charset="0"/>
              </a:rPr>
              <a:t>Reference</a:t>
            </a:r>
          </a:p>
          <a:p>
            <a:pPr algn="l">
              <a:lnSpc>
                <a:spcPct val="100000"/>
              </a:lnSpc>
              <a:spcBef>
                <a:spcPts val="0"/>
              </a:spcBef>
            </a:pPr>
            <a:endParaRPr lang="en-US" sz="200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a:latin typeface="Times New Roman" panose="02020603050405020304" pitchFamily="18" charset="0"/>
                <a:cs typeface="Times New Roman" panose="02020603050405020304" pitchFamily="18" charset="0"/>
              </a:rPr>
              <a:t>Carnie</a:t>
            </a:r>
            <a:r>
              <a:rPr lang="en-US" sz="2000" dirty="0">
                <a:latin typeface="Times New Roman" panose="02020603050405020304" pitchFamily="18" charset="0"/>
                <a:cs typeface="Times New Roman" panose="02020603050405020304" pitchFamily="18" charset="0"/>
              </a:rPr>
              <a:t>, A. (2021). </a:t>
            </a:r>
            <a:r>
              <a:rPr lang="en-US" sz="2000" i="1" dirty="0">
                <a:latin typeface="Times New Roman" panose="02020603050405020304" pitchFamily="18" charset="0"/>
                <a:cs typeface="Times New Roman" panose="02020603050405020304" pitchFamily="18" charset="0"/>
              </a:rPr>
              <a:t>Syntax: A Generative Introduction </a:t>
            </a:r>
            <a:r>
              <a:rPr lang="en-US" sz="2000" dirty="0">
                <a:latin typeface="Times New Roman" panose="02020603050405020304" pitchFamily="18" charset="0"/>
                <a:cs typeface="Times New Roman" panose="02020603050405020304" pitchFamily="18" charset="0"/>
              </a:rPr>
              <a:t>(Fourth Edition). Wiley Blackwell. </a:t>
            </a: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40</a:t>
            </a:fld>
            <a:endParaRPr lang="en-IN"/>
          </a:p>
        </p:txBody>
      </p:sp>
    </p:spTree>
    <p:extLst>
      <p:ext uri="{BB962C8B-B14F-4D97-AF65-F5344CB8AC3E}">
        <p14:creationId xmlns:p14="http://schemas.microsoft.com/office/powerpoint/2010/main" val="930035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is yet </a:t>
            </a:r>
            <a:r>
              <a:rPr lang="en-US" sz="2000" b="1" dirty="0">
                <a:latin typeface="Times New Roman" panose="02020603050405020304" pitchFamily="18" charset="0"/>
                <a:cs typeface="Times New Roman" panose="02020603050405020304" pitchFamily="18" charset="0"/>
              </a:rPr>
              <a:t>another kind of NP</a:t>
            </a:r>
            <a:r>
              <a:rPr lang="en-US" sz="2000" dirty="0">
                <a:latin typeface="Times New Roman" panose="02020603050405020304" pitchFamily="18" charset="0"/>
                <a:cs typeface="Times New Roman" panose="02020603050405020304" pitchFamily="18" charset="0"/>
              </a:rPr>
              <a:t>. </a:t>
            </a:r>
          </a:p>
          <a:p>
            <a:pPr marL="342900" indent="-342900" algn="l">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are NPs that can optionally get their meaning from another NP in the sentence but may also optionally get it from somewhere else (including context or previous sentences in the discourse). </a:t>
            </a:r>
          </a:p>
          <a:p>
            <a:pPr marL="342900" indent="-342900" algn="l">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NPs are called </a:t>
            </a:r>
            <a:r>
              <a:rPr lang="en-US" sz="2000" b="1" dirty="0">
                <a:latin typeface="Times New Roman" panose="02020603050405020304" pitchFamily="18" charset="0"/>
                <a:cs typeface="Times New Roman" panose="02020603050405020304" pitchFamily="18" charset="0"/>
              </a:rPr>
              <a:t>pronouns</a:t>
            </a:r>
            <a:r>
              <a:rPr lang="en-US" sz="2000" dirty="0">
                <a:latin typeface="Times New Roman" panose="02020603050405020304" pitchFamily="18" charset="0"/>
                <a:cs typeface="Times New Roman" panose="02020603050405020304" pitchFamily="18" charset="0"/>
              </a:rPr>
              <a:t>.</a:t>
            </a: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Look at the sentence in (5):</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5) Mary said that she played basketball.</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p>
          <a:p>
            <a:pPr marL="342900" indent="-342900" algn="l">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sentence, the word </a:t>
            </a:r>
            <a:r>
              <a:rPr lang="en-US" sz="2000" i="1" dirty="0">
                <a:latin typeface="Times New Roman" panose="02020603050405020304" pitchFamily="18" charset="0"/>
                <a:cs typeface="Times New Roman" panose="02020603050405020304" pitchFamily="18" charset="0"/>
              </a:rPr>
              <a:t>she</a:t>
            </a:r>
            <a:r>
              <a:rPr lang="en-US" sz="2000" dirty="0">
                <a:latin typeface="Times New Roman" panose="02020603050405020304" pitchFamily="18" charset="0"/>
                <a:cs typeface="Times New Roman" panose="02020603050405020304" pitchFamily="18" charset="0"/>
              </a:rPr>
              <a:t> can optionally refer to Mary (i.e., the sentence can mean “Mary said that Mary played basketball") </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or it can refer to someone else (i.e., “Mary </a:t>
            </a:r>
            <a:r>
              <a:rPr lang="en-US" sz="2000" b="0" i="0" u="none" strike="noStrike" baseline="0" dirty="0">
                <a:latin typeface="Times New Roman" panose="02020603050405020304" pitchFamily="18" charset="0"/>
              </a:rPr>
              <a:t>said that Catherine played basketball"). </a:t>
            </a:r>
          </a:p>
          <a:p>
            <a:pPr marL="342900" indent="-342900" algn="l">
              <a:lnSpc>
                <a:spcPct val="100000"/>
              </a:lnSpc>
              <a:spcBef>
                <a:spcPts val="0"/>
              </a:spcBef>
              <a:buFont typeface="Wingdings" panose="05000000000000000000" pitchFamily="2" charset="2"/>
              <a:buChar char="Ø"/>
            </a:pPr>
            <a:endParaRPr lang="en-US" sz="2000" b="0" i="0" u="none" strike="noStrike" baseline="0" dirty="0">
              <a:latin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Typical pronouns include: </a:t>
            </a:r>
            <a:r>
              <a:rPr lang="en-US" sz="2000" b="0" i="1" u="none" strike="noStrike" baseline="0" dirty="0">
                <a:latin typeface="Times New Roman" panose="02020603050405020304" pitchFamily="18" charset="0"/>
              </a:rPr>
              <a:t>he, she, it, I, you, me, we, they, us, him, her, them, his, her, your, my, our, their, </a:t>
            </a:r>
            <a:r>
              <a:rPr lang="en-US" sz="2000" b="0" i="0" u="none" strike="noStrike" baseline="0" dirty="0">
                <a:latin typeface="Times New Roman" panose="02020603050405020304" pitchFamily="18" charset="0"/>
              </a:rPr>
              <a:t>and </a:t>
            </a:r>
            <a:r>
              <a:rPr lang="en-US" sz="2000" b="0" i="1" u="none" strike="noStrike" baseline="0" dirty="0">
                <a:latin typeface="Times New Roman" panose="02020603050405020304" pitchFamily="18" charset="0"/>
              </a:rPr>
              <a:t>one. </a:t>
            </a:r>
            <a:r>
              <a:rPr lang="en-US" sz="2000" b="0" i="0" u="none" strike="noStrike" baseline="0" dirty="0">
                <a:latin typeface="Times New Roman" panose="02020603050405020304" pitchFamily="18" charset="0"/>
              </a:rPr>
              <a:t>A definition of pronoun is </a:t>
            </a:r>
            <a:r>
              <a:rPr lang="en-IN" sz="2000" b="0" i="0" u="none" strike="noStrike" baseline="0" dirty="0">
                <a:latin typeface="Times New Roman" panose="02020603050405020304" pitchFamily="18" charset="0"/>
              </a:rPr>
              <a:t>given in (6):</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a:t>
            </a:fld>
            <a:endParaRPr lang="en-IN"/>
          </a:p>
        </p:txBody>
      </p:sp>
    </p:spTree>
    <p:extLst>
      <p:ext uri="{BB962C8B-B14F-4D97-AF65-F5344CB8AC3E}">
        <p14:creationId xmlns:p14="http://schemas.microsoft.com/office/powerpoint/2010/main" val="217993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Getting back to syntax,</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it turns out that these different semantic types of NPs can only appear in certain syntactic positions, which are defined using the structural relations we developed in the last module. </a:t>
            </a:r>
          </a:p>
          <a:p>
            <a:pPr algn="l"/>
            <a:r>
              <a:rPr lang="en-US" sz="2000" dirty="0">
                <a:latin typeface="Times New Roman" panose="02020603050405020304" pitchFamily="18" charset="0"/>
              </a:rPr>
              <a:t>      </a:t>
            </a:r>
            <a:r>
              <a:rPr lang="en-US" sz="2000" b="1" i="0" u="none" strike="noStrike" baseline="0" dirty="0">
                <a:latin typeface="Times New Roman" panose="02020603050405020304" pitchFamily="18" charset="0"/>
              </a:rPr>
              <a:t>Anaphors, R</a:t>
            </a:r>
            <a:r>
              <a:rPr lang="en-US" sz="2000" i="0" u="none" strike="noStrike" baseline="0" dirty="0">
                <a:latin typeface="Times New Roman" panose="02020603050405020304" pitchFamily="18" charset="0"/>
              </a:rPr>
              <a:t>-</a:t>
            </a:r>
            <a:r>
              <a:rPr lang="en-US" sz="2000" b="1" i="0" u="none" strike="noStrike" baseline="0" dirty="0">
                <a:latin typeface="Times New Roman" panose="02020603050405020304" pitchFamily="18" charset="0"/>
              </a:rPr>
              <a:t>expressions</a:t>
            </a:r>
            <a:r>
              <a:rPr lang="en-US" sz="2000" b="0" i="0" u="none" strike="noStrike" baseline="0" dirty="0">
                <a:latin typeface="Times New Roman" panose="02020603050405020304" pitchFamily="18" charset="0"/>
              </a:rPr>
              <a:t>, and </a:t>
            </a:r>
            <a:r>
              <a:rPr lang="en-US" sz="2000" b="1" i="0" u="none" strike="noStrike" baseline="0" dirty="0">
                <a:latin typeface="Times New Roman" panose="02020603050405020304" pitchFamily="18" charset="0"/>
              </a:rPr>
              <a:t>pronouns</a:t>
            </a:r>
            <a:r>
              <a:rPr lang="en-US" sz="2000" b="0" i="0" u="none" strike="noStrike" baseline="0" dirty="0">
                <a:latin typeface="Times New Roman" panose="02020603050405020304" pitchFamily="18" charset="0"/>
              </a:rPr>
              <a:t> can only appear in specific parts of the sentence. </a:t>
            </a:r>
          </a:p>
          <a:p>
            <a:pPr marL="342900" indent="-342900" algn="l">
              <a:buFont typeface="Wingdings" panose="05000000000000000000" pitchFamily="2" charset="2"/>
              <a:buChar char="Ø"/>
            </a:pPr>
            <a:endParaRPr lang="en-US" sz="2000" b="0" i="0" u="none" strike="noStrike" baseline="0" dirty="0">
              <a:latin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For example, an </a:t>
            </a:r>
            <a:r>
              <a:rPr lang="en-US" sz="2000" b="1" i="0" u="none" strike="noStrike" baseline="0" dirty="0">
                <a:latin typeface="Times New Roman" panose="02020603050405020304" pitchFamily="18" charset="0"/>
              </a:rPr>
              <a:t>anaphor</a:t>
            </a:r>
            <a:r>
              <a:rPr lang="en-US" sz="2000" b="0" i="0" u="none" strike="noStrike" baseline="0" dirty="0">
                <a:latin typeface="Times New Roman" panose="02020603050405020304" pitchFamily="18" charset="0"/>
              </a:rPr>
              <a:t> may not appear in the </a:t>
            </a:r>
            <a:r>
              <a:rPr lang="en-IN" sz="2000" b="0" i="0" u="none" strike="noStrike" baseline="0" dirty="0">
                <a:latin typeface="Times New Roman" panose="02020603050405020304" pitchFamily="18" charset="0"/>
              </a:rPr>
              <a:t>subject position of sentence:</a:t>
            </a:r>
          </a:p>
          <a:p>
            <a:pPr algn="l"/>
            <a:r>
              <a:rPr lang="en-US" sz="2000" b="0" i="0" u="none" strike="noStrike" baseline="0" dirty="0">
                <a:latin typeface="Times New Roman" panose="02020603050405020304" pitchFamily="18" charset="0"/>
              </a:rPr>
              <a:t>     7) *Herself bopped Heidi on the head with a zucchini.</a:t>
            </a:r>
          </a:p>
          <a:p>
            <a:pPr algn="l"/>
            <a:endParaRPr lang="en-US" sz="2000" b="0" i="0" u="none" strike="noStrike" baseline="0" dirty="0">
              <a:latin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The theory of the syntactic restrictions on where these different NP types can appear in a sentence is called </a:t>
            </a:r>
            <a:r>
              <a:rPr lang="en-US" sz="2000" b="1" i="1" u="none" strike="noStrike" baseline="0" dirty="0">
                <a:latin typeface="Times New Roman" panose="02020603050405020304" pitchFamily="18" charset="0"/>
              </a:rPr>
              <a:t>binding theory</a:t>
            </a:r>
            <a:r>
              <a:rPr lang="en-US" sz="2000" b="0" i="1" u="none" strike="noStrike" baseline="0" dirty="0">
                <a:latin typeface="Times New Roman" panose="02020603050405020304" pitchFamily="18" charset="0"/>
              </a:rPr>
              <a:t>.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Binding theory makes reference to the structural relations we learned about in the previous module.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This module thus will be your first exposure to why structural relations are so important to syntacticians.</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a:t>
            </a:fld>
            <a:endParaRPr lang="en-IN"/>
          </a:p>
        </p:txBody>
      </p:sp>
    </p:spTree>
    <p:extLst>
      <p:ext uri="{BB962C8B-B14F-4D97-AF65-F5344CB8AC3E}">
        <p14:creationId xmlns:p14="http://schemas.microsoft.com/office/powerpoint/2010/main" val="1279381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F0C8F-C6B6-D1F8-B695-6D5E86EB670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17E812E-6EEF-48DB-FD40-830DB6E52372}"/>
              </a:ext>
            </a:extLst>
          </p:cNvPr>
          <p:cNvSpPr>
            <a:spLocks noGrp="1"/>
          </p:cNvSpPr>
          <p:nvPr>
            <p:ph type="subTitle" idx="1"/>
          </p:nvPr>
        </p:nvSpPr>
        <p:spPr>
          <a:xfrm>
            <a:off x="936172" y="564923"/>
            <a:ext cx="11179628" cy="5791427"/>
          </a:xfrm>
        </p:spPr>
        <p:txBody>
          <a:bodyPr>
            <a:normAutofit/>
          </a:bodyPr>
          <a:lstStyle/>
          <a:p>
            <a:pPr algn="l"/>
            <a:r>
              <a:rPr lang="en-US" sz="2000" b="1" i="0" u="none" strike="noStrike" baseline="0" dirty="0">
                <a:latin typeface="Times New Roman" panose="02020603050405020304" pitchFamily="18" charset="0"/>
              </a:rPr>
              <a:t>Exercise:</a:t>
            </a:r>
          </a:p>
          <a:p>
            <a:pPr algn="l"/>
            <a:r>
              <a:rPr lang="en-US" sz="2000" dirty="0">
                <a:latin typeface="Times New Roman" panose="02020603050405020304" pitchFamily="18" charset="0"/>
              </a:rPr>
              <a:t>Q. </a:t>
            </a:r>
            <a:r>
              <a:rPr lang="en-US" sz="2000" b="0" i="0" u="none" strike="noStrike" baseline="0" dirty="0">
                <a:latin typeface="Times New Roman" panose="02020603050405020304" pitchFamily="18" charset="0"/>
              </a:rPr>
              <a:t>Identify the type of NP (anaphor, pronoun, R-expression) of each of the following:</a:t>
            </a:r>
          </a:p>
          <a:p>
            <a:pPr algn="l"/>
            <a:endParaRPr lang="en-US" sz="2000" b="0" i="0" u="none" strike="noStrike" baseline="0" dirty="0">
              <a:latin typeface="Times New Roman" panose="02020603050405020304" pitchFamily="18" charset="0"/>
            </a:endParaRPr>
          </a:p>
          <a:p>
            <a:pPr algn="l"/>
            <a:r>
              <a:rPr lang="en-US" sz="2000" b="0" i="1" u="none" strike="noStrike" baseline="0" dirty="0">
                <a:latin typeface="Times New Roman" panose="02020603050405020304" pitchFamily="18" charset="0"/>
              </a:rPr>
              <a:t>            their,   each cat,   folk dancing,   oneself,   each other,   she,   her,   themselves</a:t>
            </a:r>
            <a:r>
              <a:rPr lang="en-US" sz="2000" b="0" i="0" u="none" strike="noStrike" baseline="0" dirty="0">
                <a:latin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D2E2947-CACF-625F-3D4C-A62C9D79FE6B}"/>
              </a:ext>
            </a:extLst>
          </p:cNvPr>
          <p:cNvSpPr>
            <a:spLocks noGrp="1"/>
          </p:cNvSpPr>
          <p:nvPr>
            <p:ph type="sldNum" sz="quarter" idx="12"/>
          </p:nvPr>
        </p:nvSpPr>
        <p:spPr/>
        <p:txBody>
          <a:bodyPr/>
          <a:lstStyle/>
          <a:p>
            <a:fld id="{9953917B-9314-44A8-9CF5-8C1178B13F89}" type="slidenum">
              <a:rPr lang="en-IN" smtClean="0"/>
              <a:t>7</a:t>
            </a:fld>
            <a:endParaRPr lang="en-IN"/>
          </a:p>
        </p:txBody>
      </p:sp>
    </p:spTree>
    <p:extLst>
      <p:ext uri="{BB962C8B-B14F-4D97-AF65-F5344CB8AC3E}">
        <p14:creationId xmlns:p14="http://schemas.microsoft.com/office/powerpoint/2010/main" val="203423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r>
              <a:rPr lang="en-US" sz="2000" b="1" i="0" u="none" strike="noStrike" baseline="0" dirty="0">
                <a:latin typeface="Times New Roman" panose="02020603050405020304" pitchFamily="18" charset="0"/>
                <a:cs typeface="Times New Roman" panose="02020603050405020304" pitchFamily="18" charset="0"/>
              </a:rPr>
              <a:t>1. THE NOTIONS </a:t>
            </a:r>
            <a:r>
              <a:rPr lang="en-US" sz="2000" b="1" i="1" u="none" strike="noStrike" baseline="0" dirty="0">
                <a:latin typeface="Times New Roman" panose="02020603050405020304" pitchFamily="18" charset="0"/>
                <a:cs typeface="Times New Roman" panose="02020603050405020304" pitchFamily="18" charset="0"/>
              </a:rPr>
              <a:t>COINDEX </a:t>
            </a:r>
            <a:r>
              <a:rPr lang="en-US" sz="2000" b="1" i="0" u="none" strike="noStrike" baseline="0" dirty="0">
                <a:latin typeface="Times New Roman" panose="02020603050405020304" pitchFamily="18" charset="0"/>
                <a:cs typeface="Times New Roman" panose="02020603050405020304" pitchFamily="18" charset="0"/>
              </a:rPr>
              <a:t>AND </a:t>
            </a:r>
            <a:r>
              <a:rPr lang="en-US" sz="2000" b="1" i="1" u="none" strike="noStrike" baseline="0" dirty="0">
                <a:latin typeface="Times New Roman" panose="02020603050405020304" pitchFamily="18" charset="0"/>
                <a:cs typeface="Times New Roman" panose="02020603050405020304" pitchFamily="18" charset="0"/>
              </a:rPr>
              <a:t>ANTECEDENT</a:t>
            </a:r>
          </a:p>
          <a:p>
            <a:pPr marL="342900" indent="-342900" algn="l">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We’re going to start with the distribution of anaphors.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First, we need some terminology to set out the facts.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An NP that gives its meaning to another noun in the sentence is called </a:t>
            </a:r>
            <a:r>
              <a:rPr lang="en-IN" sz="2000" b="0" i="0" u="none" strike="noStrike" baseline="0" dirty="0">
                <a:latin typeface="Times New Roman" panose="02020603050405020304" pitchFamily="18" charset="0"/>
                <a:cs typeface="Times New Roman" panose="02020603050405020304" pitchFamily="18" charset="0"/>
              </a:rPr>
              <a:t>the </a:t>
            </a:r>
            <a:r>
              <a:rPr lang="en-IN" sz="2000" b="1" i="1" u="none" strike="noStrike" baseline="0" dirty="0">
                <a:latin typeface="Times New Roman" panose="02020603050405020304" pitchFamily="18" charset="0"/>
                <a:cs typeface="Times New Roman" panose="02020603050405020304" pitchFamily="18" charset="0"/>
              </a:rPr>
              <a:t>antecedent</a:t>
            </a:r>
            <a:r>
              <a:rPr lang="en-IN" sz="2000" b="0" i="1" u="none" strike="noStrike" baseline="0" dirty="0">
                <a:latin typeface="Times New Roman" panose="02020603050405020304" pitchFamily="18" charset="0"/>
                <a:cs typeface="Times New Roman" panose="02020603050405020304" pitchFamily="18" charset="0"/>
              </a:rPr>
              <a:t>:</a:t>
            </a:r>
          </a:p>
          <a:p>
            <a:pPr algn="l"/>
            <a:r>
              <a:rPr lang="en-US" sz="2000" b="0" i="0" u="none" strike="noStrike" baseline="0" dirty="0">
                <a:latin typeface="Times New Roman" panose="02020603050405020304" pitchFamily="18" charset="0"/>
                <a:cs typeface="Times New Roman" panose="02020603050405020304" pitchFamily="18" charset="0"/>
              </a:rPr>
              <a:t>       8) </a:t>
            </a:r>
            <a:r>
              <a:rPr lang="en-US" sz="2000" b="0" i="1" u="none" strike="noStrike" baseline="0" dirty="0">
                <a:latin typeface="Times New Roman" panose="02020603050405020304" pitchFamily="18" charset="0"/>
                <a:cs typeface="Times New Roman" panose="02020603050405020304" pitchFamily="18" charset="0"/>
              </a:rPr>
              <a:t>Antecedent: </a:t>
            </a:r>
            <a:r>
              <a:rPr lang="en-US" sz="2000" b="0" i="0" u="none" strike="noStrike" baseline="0" dirty="0">
                <a:latin typeface="Times New Roman" panose="02020603050405020304" pitchFamily="18" charset="0"/>
                <a:cs typeface="Times New Roman" panose="02020603050405020304" pitchFamily="18" charset="0"/>
              </a:rPr>
              <a:t>An NP that gives its meaning to another NP.</a:t>
            </a:r>
          </a:p>
          <a:p>
            <a:pPr algn="l"/>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sz="2000" b="0" i="0" u="none" strike="noStrike" baseline="0" dirty="0">
                <a:latin typeface="Times New Roman" panose="02020603050405020304" pitchFamily="18" charset="0"/>
                <a:cs typeface="Times New Roman" panose="02020603050405020304" pitchFamily="18" charset="0"/>
              </a:rPr>
              <a:t>For example, in sentence (3) (repeated here as 9), </a:t>
            </a:r>
          </a:p>
          <a:p>
            <a:pPr marL="342900" indent="-342900" algn="l">
              <a:buFont typeface="Wingdings" panose="05000000000000000000" pitchFamily="2" charset="2"/>
              <a:buChar char="§"/>
            </a:pPr>
            <a:r>
              <a:rPr lang="en-US" sz="2000" b="0" i="0" u="none" strike="noStrike" baseline="0" dirty="0">
                <a:latin typeface="Times New Roman" panose="02020603050405020304" pitchFamily="18" charset="0"/>
                <a:cs typeface="Times New Roman" panose="02020603050405020304" pitchFamily="18" charset="0"/>
              </a:rPr>
              <a:t>the NP </a:t>
            </a:r>
            <a:r>
              <a:rPr lang="en-US" sz="2000" b="0" i="1" u="none" strike="noStrike" baseline="0" dirty="0">
                <a:latin typeface="Times New Roman" panose="02020603050405020304" pitchFamily="18" charset="0"/>
                <a:cs typeface="Times New Roman" panose="02020603050405020304" pitchFamily="18" charset="0"/>
              </a:rPr>
              <a:t>Heidi </a:t>
            </a:r>
            <a:r>
              <a:rPr lang="en-US" sz="2000" b="0" i="0" u="none" strike="noStrike" baseline="0" dirty="0">
                <a:latin typeface="Times New Roman" panose="02020603050405020304" pitchFamily="18" charset="0"/>
                <a:cs typeface="Times New Roman" panose="02020603050405020304" pitchFamily="18" charset="0"/>
              </a:rPr>
              <a:t>is the source of the meaning for the anaphor </a:t>
            </a:r>
            <a:r>
              <a:rPr lang="en-US" sz="2000" b="0" i="1" u="none" strike="noStrike" baseline="0" dirty="0">
                <a:latin typeface="Times New Roman" panose="02020603050405020304" pitchFamily="18" charset="0"/>
                <a:cs typeface="Times New Roman" panose="02020603050405020304" pitchFamily="18" charset="0"/>
              </a:rPr>
              <a:t>herself, </a:t>
            </a:r>
            <a:r>
              <a:rPr lang="en-US" sz="2000" b="0" i="0" u="none" strike="noStrike" baseline="0" dirty="0">
                <a:latin typeface="Times New Roman" panose="02020603050405020304" pitchFamily="18" charset="0"/>
                <a:cs typeface="Times New Roman" panose="02020603050405020304" pitchFamily="18" charset="0"/>
              </a:rPr>
              <a:t>so </a:t>
            </a:r>
            <a:r>
              <a:rPr lang="en-US" sz="2000" b="0" i="1" u="none" strike="noStrike" baseline="0" dirty="0">
                <a:latin typeface="Times New Roman" panose="02020603050405020304" pitchFamily="18" charset="0"/>
                <a:cs typeface="Times New Roman" panose="02020603050405020304" pitchFamily="18" charset="0"/>
              </a:rPr>
              <a:t>Heidi </a:t>
            </a:r>
            <a:r>
              <a:rPr lang="en-US" sz="2000" b="0" i="0" u="none" strike="noStrike" baseline="0" dirty="0">
                <a:latin typeface="Times New Roman" panose="02020603050405020304" pitchFamily="18" charset="0"/>
                <a:cs typeface="Times New Roman" panose="02020603050405020304" pitchFamily="18" charset="0"/>
              </a:rPr>
              <a:t>is called the antecedent:</a:t>
            </a:r>
          </a:p>
          <a:p>
            <a:pPr algn="l"/>
            <a:r>
              <a:rPr lang="en-US" sz="2000" b="0" i="0" u="none" strike="noStrike" baseline="0" dirty="0">
                <a:latin typeface="Times New Roman" panose="02020603050405020304" pitchFamily="18" charset="0"/>
                <a:cs typeface="Times New Roman" panose="02020603050405020304" pitchFamily="18" charset="0"/>
              </a:rPr>
              <a:t>      9) </a:t>
            </a:r>
            <a:r>
              <a:rPr lang="en-US" sz="2000" b="1" i="0" u="none" strike="noStrike" baseline="0" dirty="0">
                <a:latin typeface="Times New Roman" panose="02020603050405020304" pitchFamily="18" charset="0"/>
                <a:cs typeface="Times New Roman" panose="02020603050405020304" pitchFamily="18" charset="0"/>
              </a:rPr>
              <a:t>Heidi</a:t>
            </a:r>
            <a:r>
              <a:rPr lang="en-US" sz="2000" b="0" i="0" u="none" strike="noStrike" baseline="0" dirty="0">
                <a:latin typeface="Times New Roman" panose="02020603050405020304" pitchFamily="18" charset="0"/>
                <a:cs typeface="Times New Roman" panose="02020603050405020304" pitchFamily="18" charset="0"/>
              </a:rPr>
              <a:t> bopped </a:t>
            </a:r>
            <a:r>
              <a:rPr lang="en-US" sz="2000" b="1" i="0" u="none" strike="noStrike" baseline="0" dirty="0">
                <a:latin typeface="Times New Roman" panose="02020603050405020304" pitchFamily="18" charset="0"/>
                <a:cs typeface="Times New Roman" panose="02020603050405020304" pitchFamily="18" charset="0"/>
              </a:rPr>
              <a:t>herself</a:t>
            </a:r>
            <a:r>
              <a:rPr lang="en-US" sz="2000" b="0" i="0" u="none" strike="noStrike" baseline="0" dirty="0">
                <a:latin typeface="Times New Roman" panose="02020603050405020304" pitchFamily="18" charset="0"/>
                <a:cs typeface="Times New Roman" panose="02020603050405020304" pitchFamily="18" charset="0"/>
              </a:rPr>
              <a:t> on the head with a zucchini.</a:t>
            </a:r>
          </a:p>
          <a:p>
            <a:pPr algn="l"/>
            <a:endParaRPr lang="en-IN" sz="2000" b="0" i="1" u="none" strike="noStrike" baseline="0" dirty="0">
              <a:latin typeface="Times New Roman" panose="02020603050405020304" pitchFamily="18" charset="0"/>
              <a:cs typeface="Times New Roman" panose="02020603050405020304" pitchFamily="18" charset="0"/>
            </a:endParaRPr>
          </a:p>
          <a:p>
            <a:pPr algn="l"/>
            <a:r>
              <a:rPr lang="en-IN" sz="2000" b="0" i="1" u="none" strike="noStrike" baseline="0" dirty="0">
                <a:latin typeface="Times New Roman" panose="02020603050405020304" pitchFamily="18" charset="0"/>
                <a:cs typeface="Times New Roman" panose="02020603050405020304" pitchFamily="18" charset="0"/>
              </a:rPr>
              <a:t>          antecedent       anaphor</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8</a:t>
            </a:fld>
            <a:endParaRPr lang="en-IN"/>
          </a:p>
        </p:txBody>
      </p:sp>
      <p:cxnSp>
        <p:nvCxnSpPr>
          <p:cNvPr id="4" name="Straight Arrow Connector 3">
            <a:extLst>
              <a:ext uri="{FF2B5EF4-FFF2-40B4-BE49-F238E27FC236}">
                <a16:creationId xmlns:a16="http://schemas.microsoft.com/office/drawing/2014/main" id="{3943638A-FD66-EC37-B953-8F48311E2813}"/>
              </a:ext>
            </a:extLst>
          </p:cNvPr>
          <p:cNvCxnSpPr/>
          <p:nvPr/>
        </p:nvCxnSpPr>
        <p:spPr>
          <a:xfrm flipV="1">
            <a:off x="2002971" y="4637313"/>
            <a:ext cx="0" cy="3374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2B4225F1-D51E-77CB-EC38-EB62FAFE593F}"/>
              </a:ext>
            </a:extLst>
          </p:cNvPr>
          <p:cNvCxnSpPr/>
          <p:nvPr/>
        </p:nvCxnSpPr>
        <p:spPr>
          <a:xfrm flipV="1">
            <a:off x="3461657" y="4637313"/>
            <a:ext cx="0" cy="3374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00598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F627A4-BDEE-51FB-E25C-166FAA04439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1DCE9D7-1198-0A27-0483-D548CD037F30}"/>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use a special mechanism </a:t>
            </a:r>
            <a:r>
              <a:rPr lang="en-US" sz="2000" b="1" dirty="0">
                <a:latin typeface="Times New Roman" panose="02020603050405020304" pitchFamily="18" charset="0"/>
                <a:cs typeface="Times New Roman" panose="02020603050405020304" pitchFamily="18" charset="0"/>
              </a:rPr>
              <a:t>to indicate that two NPs refer to the same entity</a:t>
            </a:r>
            <a:r>
              <a:rPr lang="en-US" sz="200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After each NP we write a subscript letter.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the NPs refer to the same entity, then they get the same letter.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they refer to different entities they get different letters.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Usually we start (as a matter of tradition) with the letter </a:t>
            </a:r>
            <a:r>
              <a:rPr lang="en-US" sz="2000" i="1"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and work our way down the alphabet.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subscript letters are called </a:t>
            </a:r>
            <a:r>
              <a:rPr lang="en-US" sz="2000" b="1" dirty="0">
                <a:latin typeface="Times New Roman" panose="02020603050405020304" pitchFamily="18" charset="0"/>
                <a:cs typeface="Times New Roman" panose="02020603050405020304" pitchFamily="18" charset="0"/>
              </a:rPr>
              <a:t>indices</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indexes</a:t>
            </a:r>
            <a:r>
              <a:rPr lang="en-US" sz="2000" dirty="0">
                <a:latin typeface="Times New Roman" panose="02020603050405020304" pitchFamily="18" charset="0"/>
                <a:cs typeface="Times New Roman" panose="02020603050405020304" pitchFamily="18" charset="0"/>
              </a:rPr>
              <a:t> (singular: index).</a:t>
            </a:r>
          </a:p>
        </p:txBody>
      </p:sp>
      <p:sp>
        <p:nvSpPr>
          <p:cNvPr id="5" name="Slide Number Placeholder 4">
            <a:extLst>
              <a:ext uri="{FF2B5EF4-FFF2-40B4-BE49-F238E27FC236}">
                <a16:creationId xmlns:a16="http://schemas.microsoft.com/office/drawing/2014/main" id="{9A97BE21-9707-9FCB-C6CC-5DB3CE14F4F8}"/>
              </a:ext>
            </a:extLst>
          </p:cNvPr>
          <p:cNvSpPr>
            <a:spLocks noGrp="1"/>
          </p:cNvSpPr>
          <p:nvPr>
            <p:ph type="sldNum" sz="quarter" idx="12"/>
          </p:nvPr>
        </p:nvSpPr>
        <p:spPr/>
        <p:txBody>
          <a:bodyPr/>
          <a:lstStyle/>
          <a:p>
            <a:fld id="{9953917B-9314-44A8-9CF5-8C1178B13F89}" type="slidenum">
              <a:rPr lang="en-IN" smtClean="0"/>
              <a:t>9</a:t>
            </a:fld>
            <a:endParaRPr lang="en-IN"/>
          </a:p>
        </p:txBody>
      </p:sp>
    </p:spTree>
    <p:extLst>
      <p:ext uri="{BB962C8B-B14F-4D97-AF65-F5344CB8AC3E}">
        <p14:creationId xmlns:p14="http://schemas.microsoft.com/office/powerpoint/2010/main" val="195012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5464</TotalTime>
  <Words>4032</Words>
  <Application>Microsoft Office PowerPoint</Application>
  <PresentationFormat>Widescreen</PresentationFormat>
  <Paragraphs>376</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Times New Roman</vt:lpstr>
      <vt:lpstr>Wingdings</vt:lpstr>
      <vt:lpstr>Office Theme</vt:lpstr>
      <vt:lpstr>6. Binding Theory The Notions Coindex and Antecedent, Binding Theory, Locality Conditions on the Binding of Anaphors, The Distribution of Pronouns, The Distribution of R-expressions.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Language?</dc:title>
  <dc:creator>Sh Francis Monsang</dc:creator>
  <cp:lastModifiedBy>Sh Francis Monsang</cp:lastModifiedBy>
  <cp:revision>231</cp:revision>
  <dcterms:created xsi:type="dcterms:W3CDTF">2024-01-07T16:04:09Z</dcterms:created>
  <dcterms:modified xsi:type="dcterms:W3CDTF">2024-11-07T10:45:21Z</dcterms:modified>
</cp:coreProperties>
</file>