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404" r:id="rId3"/>
    <p:sldId id="405" r:id="rId4"/>
    <p:sldId id="406" r:id="rId5"/>
    <p:sldId id="407" r:id="rId6"/>
    <p:sldId id="408" r:id="rId7"/>
    <p:sldId id="488" r:id="rId8"/>
    <p:sldId id="496" r:id="rId9"/>
    <p:sldId id="409" r:id="rId10"/>
    <p:sldId id="410" r:id="rId11"/>
    <p:sldId id="411" r:id="rId12"/>
    <p:sldId id="412" r:id="rId13"/>
    <p:sldId id="413" r:id="rId14"/>
    <p:sldId id="414" r:id="rId15"/>
    <p:sldId id="415" r:id="rId16"/>
    <p:sldId id="501" r:id="rId17"/>
    <p:sldId id="452"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30" r:id="rId31"/>
    <p:sldId id="431" r:id="rId32"/>
    <p:sldId id="432" r:id="rId33"/>
    <p:sldId id="433" r:id="rId34"/>
    <p:sldId id="439" r:id="rId35"/>
    <p:sldId id="440" r:id="rId36"/>
    <p:sldId id="441" r:id="rId37"/>
    <p:sldId id="442" r:id="rId38"/>
    <p:sldId id="443" r:id="rId39"/>
    <p:sldId id="444" r:id="rId40"/>
    <p:sldId id="445" r:id="rId41"/>
    <p:sldId id="446" r:id="rId42"/>
    <p:sldId id="503" r:id="rId43"/>
    <p:sldId id="447" r:id="rId44"/>
    <p:sldId id="448" r:id="rId45"/>
    <p:sldId id="451" r:id="rId46"/>
    <p:sldId id="453" r:id="rId47"/>
    <p:sldId id="454" r:id="rId48"/>
    <p:sldId id="456" r:id="rId49"/>
    <p:sldId id="459" r:id="rId50"/>
    <p:sldId id="460" r:id="rId51"/>
    <p:sldId id="458" r:id="rId52"/>
    <p:sldId id="462" r:id="rId53"/>
    <p:sldId id="509" r:id="rId54"/>
    <p:sldId id="516" r:id="rId55"/>
    <p:sldId id="464" r:id="rId56"/>
    <p:sldId id="465" r:id="rId57"/>
    <p:sldId id="466" r:id="rId58"/>
    <p:sldId id="467" r:id="rId59"/>
    <p:sldId id="468" r:id="rId60"/>
    <p:sldId id="289" r:id="rId61"/>
    <p:sldId id="469" r:id="rId62"/>
    <p:sldId id="470" r:id="rId63"/>
    <p:sldId id="471" r:id="rId64"/>
    <p:sldId id="472" r:id="rId65"/>
    <p:sldId id="475" r:id="rId66"/>
    <p:sldId id="474" r:id="rId67"/>
    <p:sldId id="476" r:id="rId68"/>
    <p:sldId id="517" r:id="rId69"/>
    <p:sldId id="518" r:id="rId70"/>
    <p:sldId id="519" r:id="rId71"/>
    <p:sldId id="520" r:id="rId72"/>
    <p:sldId id="478" r:id="rId73"/>
    <p:sldId id="510" r:id="rId74"/>
    <p:sldId id="513" r:id="rId75"/>
    <p:sldId id="48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09-11-2024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09-11-2024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09-11-2024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09-11-2024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09-11-2024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09-11-2024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09-11-2024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09-11-2024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09-11-2024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09-11-2024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09-11-2024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09-11-2024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0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1742076" y="1099457"/>
            <a:ext cx="8501381" cy="1762520"/>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7. X-bar Theory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Bar-level Projections, Generalizing the Rules: The X-bar Schema, Complements, Adjuncts, and Specifiers, and Adjuncts in NPs, VPs,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AdjPs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AdvPs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PPs, The Notion Specifier, Parameters of Word Order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
        <p:nvSpPr>
          <p:cNvPr id="5" name="TextBox 4">
            <a:extLst>
              <a:ext uri="{FF2B5EF4-FFF2-40B4-BE49-F238E27FC236}">
                <a16:creationId xmlns:a16="http://schemas.microsoft.com/office/drawing/2014/main" id="{5037ABFB-8947-1A10-EDE2-A81C1BB72149}"/>
              </a:ext>
            </a:extLst>
          </p:cNvPr>
          <p:cNvSpPr txBox="1"/>
          <p:nvPr/>
        </p:nvSpPr>
        <p:spPr>
          <a:xfrm>
            <a:off x="1300842" y="5389211"/>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Start slide – 8, 20</a:t>
            </a:r>
            <a:r>
              <a:rPr lang="en-US">
                <a:latin typeface="Times New Roman" panose="02020603050405020304" pitchFamily="18" charset="0"/>
                <a:cs typeface="Times New Roman" panose="02020603050405020304" pitchFamily="18" charset="0"/>
              </a:rPr>
              <a:t>, 29, 46</a:t>
            </a:r>
            <a:endParaRPr lang="en-IN" dirty="0"/>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F4728-EC7B-397E-0EFD-83EF4D1957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D7F33A-A49D-D1E1-C704-DDA72AE4FD59}"/>
              </a:ext>
            </a:extLst>
          </p:cNvPr>
          <p:cNvSpPr>
            <a:spLocks noGrp="1"/>
          </p:cNvSpPr>
          <p:nvPr>
            <p:ph type="subTitle" idx="1"/>
          </p:nvPr>
        </p:nvSpPr>
        <p:spPr>
          <a:xfrm>
            <a:off x="936172" y="564923"/>
            <a:ext cx="11179628" cy="5791427"/>
          </a:xfrm>
        </p:spPr>
        <p:txBody>
          <a:bodyPr>
            <a:normAutofit/>
          </a:bodyPr>
          <a:lstStyle/>
          <a:p>
            <a:pPr algn="l"/>
            <a:r>
              <a:rPr lang="en-IN" sz="2000" b="1" i="0" u="none" strike="noStrike" baseline="0" dirty="0">
                <a:latin typeface="Times New Roman" panose="02020603050405020304" pitchFamily="18" charset="0"/>
                <a:cs typeface="Times New Roman" panose="02020603050405020304" pitchFamily="18" charset="0"/>
              </a:rPr>
              <a:t>1. BAR</a:t>
            </a:r>
            <a:r>
              <a:rPr lang="en-IN" sz="2000" i="0" u="none" strike="noStrike" baseline="0" dirty="0">
                <a:latin typeface="Times New Roman" panose="02020603050405020304" pitchFamily="18" charset="0"/>
                <a:cs typeface="Times New Roman" panose="02020603050405020304" pitchFamily="18" charset="0"/>
              </a:rPr>
              <a:t>-</a:t>
            </a:r>
            <a:r>
              <a:rPr lang="en-IN" sz="2000" b="1" i="0" u="none" strike="noStrike" baseline="0" dirty="0">
                <a:latin typeface="Times New Roman" panose="02020603050405020304" pitchFamily="18" charset="0"/>
                <a:cs typeface="Times New Roman" panose="02020603050405020304" pitchFamily="18" charset="0"/>
              </a:rPr>
              <a:t>LEVEL PROJECTIONS</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order to account for the data seen above in the introduction, let us revise our NP rules to add the intermediate structure:</a:t>
            </a:r>
          </a:p>
          <a:p>
            <a:pPr marL="285750" indent="-28575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9) NP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(D) N'</a:t>
            </a:r>
          </a:p>
          <a:p>
            <a:pPr lvl="1" algn="l"/>
            <a:r>
              <a:rPr lang="pt-BR" b="0" i="0" u="none" strike="noStrike" baseline="0" dirty="0">
                <a:latin typeface="Times New Roman" panose="02020603050405020304" pitchFamily="18" charset="0"/>
                <a:cs typeface="Times New Roman" panose="02020603050405020304" pitchFamily="18" charset="0"/>
              </a:rPr>
              <a:t>10) N’ </a:t>
            </a:r>
            <a:r>
              <a:rPr lang="pt-BR"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pt-BR" b="0" i="0" u="none" strike="noStrike" baseline="0" dirty="0">
                <a:latin typeface="Times New Roman" panose="02020603050405020304" pitchFamily="18" charset="0"/>
                <a:cs typeface="Times New Roman" panose="02020603050405020304" pitchFamily="18" charset="0"/>
              </a:rPr>
              <a:t> (AdjP) N’   </a:t>
            </a:r>
            <a:r>
              <a:rPr lang="pt-BR" b="0" i="1" u="none" strike="noStrike" baseline="0" dirty="0">
                <a:latin typeface="Times New Roman" panose="02020603050405020304" pitchFamily="18" charset="0"/>
                <a:cs typeface="Times New Roman" panose="02020603050405020304" pitchFamily="18" charset="0"/>
              </a:rPr>
              <a:t>or    </a:t>
            </a:r>
            <a:r>
              <a:rPr lang="pt-BR" b="0" i="0" u="none" strike="noStrike" baseline="0" dirty="0">
                <a:latin typeface="Times New Roman" panose="02020603050405020304" pitchFamily="18" charset="0"/>
                <a:cs typeface="Times New Roman" panose="02020603050405020304" pitchFamily="18" charset="0"/>
              </a:rPr>
              <a:t>N' (PP) </a:t>
            </a:r>
          </a:p>
          <a:p>
            <a:pPr lvl="1" algn="l"/>
            <a:r>
              <a:rPr lang="en-IN" b="0" i="0" u="none" strike="noStrike" baseline="0" dirty="0">
                <a:latin typeface="Times New Roman" panose="02020603050405020304" pitchFamily="18" charset="0"/>
                <a:cs typeface="Times New Roman" panose="02020603050405020304" pitchFamily="18" charset="0"/>
              </a:rPr>
              <a:t>11) N’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N (PP)</a:t>
            </a:r>
          </a:p>
          <a:p>
            <a:pPr lvl="1" algn="l"/>
            <a:endParaRPr lang="en-IN"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rules introduce a new character to our cast of nodes. This is the </a:t>
            </a:r>
            <a:r>
              <a:rPr lang="en-US" sz="2000" b="1" i="0" u="none" strike="noStrike" baseline="0" dirty="0">
                <a:latin typeface="Times New Roman" panose="02020603050405020304" pitchFamily="18" charset="0"/>
                <a:cs typeface="Times New Roman" panose="02020603050405020304" pitchFamily="18" charset="0"/>
              </a:rPr>
              <a:t>N' node</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plays the role of the intermediate constituent replaced by </a:t>
            </a:r>
            <a:r>
              <a:rPr lang="en-US" sz="2000" b="0" i="1" u="none" strike="noStrike" baseline="0" dirty="0">
                <a:latin typeface="Times New Roman" panose="02020603050405020304" pitchFamily="18" charset="0"/>
                <a:cs typeface="Times New Roman" panose="02020603050405020304" pitchFamily="18" charset="0"/>
              </a:rPr>
              <a:t>one </a:t>
            </a:r>
            <a:r>
              <a:rPr lang="en-US" sz="2000" b="0" i="0" u="none" strike="noStrike" baseline="0" dirty="0">
                <a:latin typeface="Times New Roman" panose="02020603050405020304" pitchFamily="18" charset="0"/>
                <a:cs typeface="Times New Roman" panose="02020603050405020304" pitchFamily="18" charset="0"/>
              </a:rPr>
              <a:t>above.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1E9B65C-7C06-0143-E1CA-92FA845C2C62}"/>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98632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610E4-EE41-E9FA-FED0-DE6BB8D41C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9B0DE13-1897-CD1F-E090-BEE844A15439}"/>
              </a:ext>
            </a:extLst>
          </p:cNvPr>
          <p:cNvSpPr>
            <a:spLocks noGrp="1"/>
          </p:cNvSpPr>
          <p:nvPr>
            <p:ph type="subTitle" idx="1"/>
          </p:nvPr>
        </p:nvSpPr>
        <p:spPr>
          <a:xfrm>
            <a:off x="936172" y="564923"/>
            <a:ext cx="11179628" cy="5791427"/>
          </a:xfrm>
        </p:spPr>
        <p:txBody>
          <a:bodyPr>
            <a:normAutofit fontScale="92500" lnSpcReduction="10000"/>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The tree in (5) is repeated here showing how these rules (9-11) apply.</a:t>
            </a:r>
          </a:p>
          <a:p>
            <a:pPr algn="l"/>
            <a:r>
              <a:rPr lang="en-IN" sz="2000" b="0" i="0" u="none" strike="noStrike" baseline="0" dirty="0">
                <a:latin typeface="Times New Roman" panose="02020603050405020304" pitchFamily="18" charset="0"/>
              </a:rPr>
              <a:t>     12)</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285750" indent="-28575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endParaRP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Rule (9) generates the NP node of this tree, with its daughters D and N’. </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first version of rule (10) generates N'</a:t>
            </a:r>
            <a:r>
              <a:rPr lang="en-US" sz="2000" b="0" i="0" u="none" strike="noStrike" baseline="-25000" dirty="0">
                <a:latin typeface="Times New Roman" panose="02020603050405020304" pitchFamily="18" charset="0"/>
              </a:rPr>
              <a:t>1</a:t>
            </a:r>
            <a:r>
              <a:rPr lang="en-US" sz="2000" b="0" i="0" u="none" strike="noStrike" baseline="0" dirty="0">
                <a:latin typeface="Times New Roman" panose="02020603050405020304" pitchFamily="18" charset="0"/>
              </a:rPr>
              <a:t>· The second version of rule (10) generates N’</a:t>
            </a:r>
            <a:r>
              <a:rPr lang="en-US" sz="2000" b="0" i="0" u="none" strike="noStrike" baseline="-25000" dirty="0">
                <a:latin typeface="Times New Roman" panose="02020603050405020304" pitchFamily="18" charset="0"/>
              </a:rPr>
              <a:t>2</a:t>
            </a:r>
            <a:r>
              <a:rPr lang="en-US" sz="2000" b="0" i="0" u="none" strike="noStrike" baseline="0" dirty="0">
                <a:latin typeface="Times New Roman" panose="02020603050405020304" pitchFamily="18" charset="0"/>
              </a:rPr>
              <a:t>. </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Finally, the last rule (11) spells out N'</a:t>
            </a:r>
            <a:r>
              <a:rPr lang="en-US" sz="2000" b="0" i="0" u="none" strike="noStrike" baseline="-25000" dirty="0">
                <a:latin typeface="Times New Roman" panose="02020603050405020304" pitchFamily="18" charset="0"/>
              </a:rPr>
              <a:t>3</a:t>
            </a:r>
            <a:r>
              <a:rPr lang="en-US" sz="2000" b="0" i="0" u="none" strike="noStrike" baseline="0" dirty="0">
                <a:latin typeface="Times New Roman" panose="02020603050405020304" pitchFamily="18" charset="0"/>
              </a:rPr>
              <a:t> as N and its PP sister.</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We can now straightforwardly account for the one-replacement sentences. </a:t>
            </a:r>
            <a:r>
              <a:rPr lang="en-US" sz="2000" b="0" i="1" u="none" strike="noStrike" baseline="0" dirty="0">
                <a:latin typeface="Times New Roman" panose="02020603050405020304" pitchFamily="18" charset="0"/>
              </a:rPr>
              <a:t>One </a:t>
            </a:r>
            <a:r>
              <a:rPr lang="en-US" sz="2000" b="0" i="0" u="none" strike="noStrike" baseline="0" dirty="0">
                <a:latin typeface="Times New Roman" panose="02020603050405020304" pitchFamily="18" charset="0"/>
              </a:rPr>
              <a:t>replacement is a process that targets the N' node: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B7DE444-1273-B158-8AF4-22475A9E6EEC}"/>
              </a:ext>
            </a:extLst>
          </p:cNvPr>
          <p:cNvSpPr>
            <a:spLocks noGrp="1"/>
          </p:cNvSpPr>
          <p:nvPr>
            <p:ph type="sldNum" sz="quarter" idx="12"/>
          </p:nvPr>
        </p:nvSpPr>
        <p:spPr/>
        <p:txBody>
          <a:bodyPr/>
          <a:lstStyle/>
          <a:p>
            <a:fld id="{9953917B-9314-44A8-9CF5-8C1178B13F89}" type="slidenum">
              <a:rPr lang="en-IN" smtClean="0"/>
              <a:t>11</a:t>
            </a:fld>
            <a:endParaRPr lang="en-IN"/>
          </a:p>
        </p:txBody>
      </p:sp>
      <p:pic>
        <p:nvPicPr>
          <p:cNvPr id="4" name="Picture 3">
            <a:extLst>
              <a:ext uri="{FF2B5EF4-FFF2-40B4-BE49-F238E27FC236}">
                <a16:creationId xmlns:a16="http://schemas.microsoft.com/office/drawing/2014/main" id="{104ADDBF-1882-7246-26F9-3B676741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084" y="1019074"/>
            <a:ext cx="4553037" cy="2848543"/>
          </a:xfrm>
          <a:prstGeom prst="rect">
            <a:avLst/>
          </a:prstGeom>
        </p:spPr>
      </p:pic>
    </p:spTree>
    <p:extLst>
      <p:ext uri="{BB962C8B-B14F-4D97-AF65-F5344CB8AC3E}">
        <p14:creationId xmlns:p14="http://schemas.microsoft.com/office/powerpoint/2010/main" val="8109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6073C-C8C3-47F8-1DFE-7ABA6D337DC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F1B4F7C-0FA9-654C-BF1E-2F14B607A8F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0" i="0" u="none" strike="noStrike" baseline="0" dirty="0">
                <a:latin typeface="Times New Roman" panose="02020603050405020304" pitchFamily="18" charset="0"/>
              </a:rPr>
              <a:t>      13) </a:t>
            </a:r>
            <a:r>
              <a:rPr lang="en-US" sz="2000" b="0" i="1" u="none" strike="noStrike" baseline="0" dirty="0">
                <a:latin typeface="Times New Roman" panose="02020603050405020304" pitchFamily="18" charset="0"/>
              </a:rPr>
              <a:t>One-replacement: </a:t>
            </a:r>
            <a:r>
              <a:rPr lang="en-US" sz="2000" b="0" i="0" u="none" strike="noStrike" baseline="0" dirty="0">
                <a:latin typeface="Times New Roman" panose="02020603050405020304" pitchFamily="18" charset="0"/>
              </a:rPr>
              <a:t>Replace an N' node with </a:t>
            </a:r>
            <a:r>
              <a:rPr lang="en-US" sz="2000" b="0" i="1" u="none" strike="noStrike" baseline="0" dirty="0">
                <a:latin typeface="Times New Roman" panose="02020603050405020304" pitchFamily="18" charset="0"/>
              </a:rPr>
              <a:t>one.</a:t>
            </a:r>
          </a:p>
          <a:p>
            <a:pPr algn="l">
              <a:lnSpc>
                <a:spcPct val="150000"/>
              </a:lnSpc>
              <a:spcBef>
                <a:spcPts val="0"/>
              </a:spcBef>
            </a:pPr>
            <a:endParaRPr lang="en-US" sz="2000" b="0" i="1" u="none" strike="noStrike" baseline="0" dirty="0">
              <a:latin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Without the intermediate N' node, we would have no way of accounting for </a:t>
            </a:r>
            <a:r>
              <a:rPr lang="en-US" sz="2000" b="0" i="1" u="none" strike="noStrike" baseline="0" dirty="0">
                <a:latin typeface="Times New Roman" panose="02020603050405020304" pitchFamily="18" charset="0"/>
              </a:rPr>
              <a:t>one </a:t>
            </a:r>
            <a:r>
              <a:rPr lang="en-US" sz="2000" b="0" i="0" u="none" strike="noStrike" baseline="0" dirty="0">
                <a:latin typeface="Times New Roman" panose="02020603050405020304" pitchFamily="18" charset="0"/>
              </a:rPr>
              <a:t>replacement or conjunction facts.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With N', explaining these sentences is easy, since there is more structure in each phrase.</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rule system in (9-11) has a number of striking properties (including the facts that it is binary branching and the first N' rule is iterative or self-recursive).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BB9B17A-0D1B-7B9C-F135-9039D0A190B1}"/>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64260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176CA-3BC3-AEDF-2729-C05C819232D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AC9E1A4-21D1-13B2-3EB0-CA379BBC9C90}"/>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IN" sz="2000" b="1" i="0" u="none" strike="noStrike" baseline="0" dirty="0">
                    <a:latin typeface="Times New Roman" panose="02020603050405020304" pitchFamily="18" charset="0"/>
                    <a:cs typeface="Times New Roman" panose="02020603050405020304" pitchFamily="18" charset="0"/>
                  </a:rPr>
                  <a:t>Equivalent Notations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name "X-bar theory" comes from the original mechanism for indicating intermediate categories.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 was written as an N with a bar over the letter (N). This overbar or macron is the origin of the "bar" in the name of the theory.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"X" is a variable that stands for any category (N, Adj, V, P, etc.). The following notations are all equivalent:</a:t>
                </a:r>
              </a:p>
              <a:p>
                <a:pPr lvl="3"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Phrase level                NP   </a:t>
                </a:r>
                <a:r>
                  <a:rPr lang="en-IN" sz="2000" b="0" u="none" strike="noStrike" baseline="0" dirty="0">
                    <a:latin typeface="Times New Roman" panose="02020603050405020304" pitchFamily="18" charset="0"/>
                    <a:cs typeface="Times New Roman" panose="02020603050405020304" pitchFamily="18" charset="0"/>
                  </a:rPr>
                  <a:t>= N</a:t>
                </a:r>
                <a:r>
                  <a:rPr lang="en-IN" sz="1800" b="0" i="0" u="none" strike="noStrike" baseline="0" dirty="0">
                    <a:latin typeface="Palatino-Roman"/>
                  </a:rPr>
                  <a:t>”</a:t>
                </a:r>
                <a:r>
                  <a:rPr lang="en-IN" sz="2000" b="0" u="none" strike="noStrike" baseline="0" dirty="0">
                    <a:latin typeface="Times New Roman" panose="02020603050405020304" pitchFamily="18" charset="0"/>
                    <a:cs typeface="Times New Roman" panose="02020603050405020304" pitchFamily="18" charset="0"/>
                  </a:rPr>
                  <a:t>   = N</a:t>
                </a:r>
                <a:r>
                  <a:rPr lang="en-IN" sz="1800" b="0" i="0" u="none" strike="noStrike" baseline="0" dirty="0">
                    <a:latin typeface="Palatino-Roman"/>
                  </a:rPr>
                  <a:t>''</a:t>
                </a:r>
                <a:r>
                  <a:rPr lang="en-IN" sz="2000" b="0" u="none" strike="noStrike" baseline="0" dirty="0">
                    <a:latin typeface="Times New Roman" panose="02020603050405020304" pitchFamily="18" charset="0"/>
                    <a:cs typeface="Times New Roman" panose="02020603050405020304" pitchFamily="18" charset="0"/>
                  </a:rPr>
                  <a:t> = </a:t>
                </a:r>
                <a:r>
                  <a:rPr lang="en-IN" sz="2000" b="0" u="none" strike="noStrike" baseline="0" dirty="0" err="1">
                    <a:latin typeface="Times New Roman" panose="02020603050405020304" pitchFamily="18" charset="0"/>
                    <a:cs typeface="Times New Roman" panose="02020603050405020304" pitchFamily="18" charset="0"/>
                  </a:rPr>
                  <a:t>N</a:t>
                </a:r>
                <a:r>
                  <a:rPr lang="en-IN" sz="2000" b="0" u="none" strike="noStrike" baseline="30000" dirty="0" err="1">
                    <a:latin typeface="Times New Roman" panose="02020603050405020304" pitchFamily="18" charset="0"/>
                    <a:cs typeface="Times New Roman" panose="02020603050405020304" pitchFamily="18" charset="0"/>
                  </a:rPr>
                  <a:t>max</a:t>
                </a:r>
                <a:endParaRPr lang="en-IN" sz="2000" b="0" u="none" strike="noStrike" baseline="30000" dirty="0">
                  <a:latin typeface="Times New Roman" panose="02020603050405020304" pitchFamily="18" charset="0"/>
                  <a:cs typeface="Times New Roman" panose="02020603050405020304" pitchFamily="18" charset="0"/>
                </a:endParaRPr>
              </a:p>
              <a:p>
                <a:pPr lvl="3"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Intermediate level       N</a:t>
                </a:r>
                <a:r>
                  <a:rPr lang="en-IN" sz="1800" b="0" i="0" u="none" strike="noStrike" baseline="0" dirty="0">
                    <a:latin typeface="Palatino-Roman"/>
                  </a:rPr>
                  <a:t>'</a:t>
                </a:r>
                <a:r>
                  <a:rPr lang="en-IN" sz="2000" b="0" i="0" u="none" strike="noStrike" baseline="0" dirty="0">
                    <a:latin typeface="Times New Roman" panose="02020603050405020304" pitchFamily="18" charset="0"/>
                    <a:cs typeface="Times New Roman" panose="02020603050405020304" pitchFamily="18" charset="0"/>
                  </a:rPr>
                  <a:t>    = N</a:t>
                </a:r>
                <a:r>
                  <a:rPr lang="en-IN" sz="1800" b="0" i="0" u="none" strike="noStrike" baseline="0" dirty="0">
                    <a:latin typeface="Palatino-Roman"/>
                  </a:rPr>
                  <a:t>’</a:t>
                </a:r>
                <a:r>
                  <a:rPr lang="en-IN" sz="2000" b="0" i="0" u="none" strike="noStrike" baseline="0"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IN" sz="2000" b="0" i="1" u="none" strike="noStrike" baseline="0" smtClean="0">
                            <a:latin typeface="Cambria Math" panose="02040503050406030204" pitchFamily="18" charset="0"/>
                            <a:cs typeface="Times New Roman" panose="02020603050405020304" pitchFamily="18" charset="0"/>
                          </a:rPr>
                        </m:ctrlPr>
                      </m:accPr>
                      <m:e>
                        <m:r>
                          <m:rPr>
                            <m:sty m:val="p"/>
                          </m:rPr>
                          <a:rPr lang="en-US" sz="2000" b="0" i="0" u="none" strike="noStrike" baseline="0" smtClean="0">
                            <a:latin typeface="Cambria Math" panose="02040503050406030204" pitchFamily="18" charset="0"/>
                            <a:cs typeface="Times New Roman" panose="02020603050405020304" pitchFamily="18" charset="0"/>
                          </a:rPr>
                          <m:t>N</m:t>
                        </m:r>
                      </m:e>
                    </m:acc>
                  </m:oMath>
                </a14:m>
                <a:endParaRPr lang="en-IN" sz="2000" b="0" i="0" u="none" strike="noStrike" baseline="0" dirty="0">
                  <a:latin typeface="Times New Roman" panose="02020603050405020304" pitchFamily="18" charset="0"/>
                  <a:cs typeface="Times New Roman" panose="02020603050405020304" pitchFamily="18" charset="0"/>
                </a:endParaRPr>
              </a:p>
              <a:p>
                <a:pPr lvl="3"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Word/Head level         N     = N°</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same is true of all other categories as well (e.g., PP </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P</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P"= P</a:t>
                </a:r>
                <a:r>
                  <a:rPr lang="en-US" sz="2000" b="0" i="0" u="none" strike="noStrike" baseline="30000" dirty="0">
                    <a:latin typeface="Times New Roman" panose="02020603050405020304" pitchFamily="18" charset="0"/>
                    <a:cs typeface="Times New Roman" panose="02020603050405020304" pitchFamily="18" charset="0"/>
                  </a:rPr>
                  <a:t>max</a:t>
                </a:r>
                <a:r>
                  <a:rPr lang="en-US" sz="2000" b="0" i="0" u="none" strike="noStrike" baseline="0" dirty="0">
                    <a:latin typeface="Times New Roman" panose="02020603050405020304" pitchFamily="18" charset="0"/>
                    <a:cs typeface="Times New Roman" panose="02020603050405020304" pitchFamily="18" charset="0"/>
                  </a:rPr>
                  <a:t>). Since overbars are hard to type, even with Unicode fonts, most people use a prime (') or apostrophe (‘) for the intermediate level and write the phrasal level as NP (or more rarely, N").</a:t>
                </a:r>
                <a:endParaRPr lang="en-US"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id="{EAC9E1A4-21D1-13B2-3EB0-CA379BBC9C90}"/>
                  </a:ext>
                </a:extLst>
              </p:cNvPr>
              <p:cNvSpPr>
                <a:spLocks noGrp="1" noRot="1" noChangeAspect="1" noMove="1" noResize="1" noEditPoints="1" noAdjustHandles="1" noChangeArrowheads="1" noChangeShapeType="1" noTextEdit="1"/>
              </p:cNvSpPr>
              <p:nvPr>
                <p:ph type="subTitle" idx="1"/>
              </p:nvPr>
            </p:nvSpPr>
            <p:spPr>
              <a:xfrm>
                <a:off x="936172" y="564923"/>
                <a:ext cx="11179628" cy="5791427"/>
              </a:xfrm>
              <a:blipFill>
                <a:blip r:embed="rId2"/>
                <a:stretch>
                  <a:fillRect l="-600" r="-109"/>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5123BC13-A5D2-2F0F-2ADA-EB1B3F47FAA0}"/>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423384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002F2-CD4C-7E81-7DB1-1E0E5D5BB28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71005E-9EF6-47A1-032E-C7AD2C217945}"/>
              </a:ext>
            </a:extLst>
          </p:cNvPr>
          <p:cNvSpPr>
            <a:spLocks noGrp="1"/>
          </p:cNvSpPr>
          <p:nvPr>
            <p:ph type="subTitle" idx="1"/>
          </p:nvPr>
        </p:nvSpPr>
        <p:spPr>
          <a:xfrm>
            <a:off x="936172" y="564923"/>
            <a:ext cx="11255828" cy="6156552"/>
          </a:xfrm>
        </p:spPr>
        <p:txBody>
          <a:bodyPr>
            <a:normAutofit fontScale="92500" lnSpcReduction="10000"/>
          </a:bodyPr>
          <a:lstStyle/>
          <a:p>
            <a:pPr algn="l"/>
            <a:r>
              <a:rPr lang="en-IN" sz="2000" b="1" i="1" u="none" strike="noStrike" baseline="0" dirty="0">
                <a:latin typeface="Times New Roman" panose="02020603050405020304" pitchFamily="18" charset="0"/>
              </a:rPr>
              <a:t>1.1 V-bar</a:t>
            </a:r>
          </a:p>
          <a:p>
            <a:pPr marL="342900" indent="-342900" algn="l">
              <a:lnSpc>
                <a:spcPct val="16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There is a similar process to one-replacement in the syntax of VPs. This is the process of </a:t>
            </a:r>
            <a:r>
              <a:rPr lang="en-US" sz="2000" b="1" i="0" u="none" strike="noStrike" baseline="0" dirty="0">
                <a:latin typeface="Times New Roman" panose="02020603050405020304" pitchFamily="18" charset="0"/>
              </a:rPr>
              <a:t>do-so- </a:t>
            </a:r>
            <a:r>
              <a:rPr lang="en-US" sz="2000" b="0" i="0" u="none" strike="noStrike" baseline="0" dirty="0">
                <a:latin typeface="Times New Roman" panose="02020603050405020304" pitchFamily="18" charset="0"/>
              </a:rPr>
              <a:t>(or </a:t>
            </a:r>
            <a:r>
              <a:rPr lang="en-US" sz="2000" b="1" i="0" u="none" strike="noStrike" baseline="0" dirty="0">
                <a:latin typeface="Times New Roman" panose="02020603050405020304" pitchFamily="18" charset="0"/>
              </a:rPr>
              <a:t>did-so-) </a:t>
            </a:r>
            <a:r>
              <a:rPr lang="en-US" sz="2000" b="1" i="1" u="none" strike="noStrike" baseline="0" dirty="0">
                <a:latin typeface="Times New Roman" panose="02020603050405020304" pitchFamily="18" charset="0"/>
              </a:rPr>
              <a:t>replacement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Consider first the VP in the following sentence, which has both an NP and a PP in it.</a:t>
            </a:r>
          </a:p>
          <a:p>
            <a:pPr algn="l">
              <a:lnSpc>
                <a:spcPct val="160000"/>
              </a:lnSpc>
              <a:spcBef>
                <a:spcPts val="0"/>
              </a:spcBef>
            </a:pPr>
            <a:r>
              <a:rPr lang="en-US" sz="2000" b="0" i="0" u="none" strike="noStrike" baseline="0" dirty="0">
                <a:latin typeface="Times New Roman" panose="02020603050405020304" pitchFamily="18" charset="0"/>
              </a:rPr>
              <a:t>      14)   I   [eat beans with a fork].</a:t>
            </a:r>
          </a:p>
          <a:p>
            <a:pPr marL="342900" indent="-342900" algn="l">
              <a:lnSpc>
                <a:spcPct val="16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rule we developed for VPs in previous module generates the following flat tree:</a:t>
            </a:r>
          </a:p>
          <a:p>
            <a:pPr algn="l">
              <a:lnSpc>
                <a:spcPct val="160000"/>
              </a:lnSpc>
              <a:spcBef>
                <a:spcPts val="0"/>
              </a:spcBef>
            </a:pPr>
            <a:r>
              <a:rPr lang="en-US" sz="2000" dirty="0">
                <a:latin typeface="Times New Roman" panose="02020603050405020304" pitchFamily="18" charset="0"/>
                <a:cs typeface="Times New Roman" panose="02020603050405020304" pitchFamily="18" charset="0"/>
              </a:rPr>
              <a:t>      15)</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In this tree, there is no constituent that groups together the V and NP and excludes the PP.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However, </a:t>
            </a:r>
            <a:r>
              <a:rPr lang="en-US" sz="2000" b="1" i="0" u="none" strike="noStrike" baseline="0" dirty="0">
                <a:latin typeface="Times New Roman" panose="02020603050405020304" pitchFamily="18" charset="0"/>
              </a:rPr>
              <a:t>do-so-replacement</a:t>
            </a:r>
            <a:r>
              <a:rPr lang="en-US" sz="2000" b="0" i="0" u="none" strike="noStrike" baseline="0" dirty="0">
                <a:latin typeface="Times New Roman" panose="02020603050405020304" pitchFamily="18" charset="0"/>
              </a:rPr>
              <a:t> targets exactly this unit:</a:t>
            </a:r>
          </a:p>
          <a:p>
            <a:pPr algn="l"/>
            <a:r>
              <a:rPr lang="en-US" sz="2000" b="0" i="0" u="none" strike="noStrike" baseline="0" dirty="0">
                <a:latin typeface="Times New Roman" panose="02020603050405020304" pitchFamily="18" charset="0"/>
              </a:rPr>
              <a:t>     16)  I   [eat beans]  with a fork but Janet  [does (so)]  with a spoon.</a:t>
            </a:r>
          </a:p>
          <a:p>
            <a:pPr algn="l"/>
            <a:endParaRPr lang="en-US" sz="2000" b="0" i="0" u="none" strike="noStrike" baseline="0" dirty="0">
              <a:latin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rPr>
              <a:t>Let's formalize this rule as:</a:t>
            </a:r>
          </a:p>
          <a:p>
            <a:pPr algn="l"/>
            <a:r>
              <a:rPr lang="en-US" sz="2000" b="0" i="0" u="none" strike="noStrike" baseline="0" dirty="0">
                <a:latin typeface="Times New Roman" panose="02020603050405020304" pitchFamily="18" charset="0"/>
              </a:rPr>
              <a:t>     17) </a:t>
            </a:r>
            <a:r>
              <a:rPr lang="en-US" sz="2000" b="1" i="1" u="none" strike="noStrike" baseline="0" dirty="0">
                <a:latin typeface="Times New Roman" panose="02020603050405020304" pitchFamily="18" charset="0"/>
              </a:rPr>
              <a:t>Do-so-replacement: </a:t>
            </a:r>
            <a:r>
              <a:rPr lang="en-US" sz="2000" b="0" i="0" u="none" strike="noStrike" baseline="0" dirty="0">
                <a:latin typeface="Times New Roman" panose="02020603050405020304" pitchFamily="18" charset="0"/>
              </a:rPr>
              <a:t>Replace a V' with </a:t>
            </a:r>
            <a:r>
              <a:rPr lang="en-US" sz="2000" b="0" i="1" u="none" strike="noStrike" baseline="0" dirty="0">
                <a:latin typeface="Times New Roman" panose="02020603050405020304" pitchFamily="18" charset="0"/>
              </a:rPr>
              <a:t>do so (or </a:t>
            </a:r>
            <a:r>
              <a:rPr lang="en-US" sz="2000" b="1" i="1" u="none" strike="noStrike" baseline="0" dirty="0">
                <a:latin typeface="Times New Roman" panose="02020603050405020304" pitchFamily="18" charset="0"/>
              </a:rPr>
              <a:t>do</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or </a:t>
            </a:r>
            <a:r>
              <a:rPr lang="en-US" sz="2000" b="1" i="1" u="none" strike="noStrike" baseline="0" dirty="0">
                <a:latin typeface="Times New Roman" panose="02020603050405020304" pitchFamily="18" charset="0"/>
              </a:rPr>
              <a:t>do so too </a:t>
            </a:r>
            <a:r>
              <a:rPr lang="en-US" sz="2000" b="0" i="0" u="none" strike="noStrike" baseline="0" dirty="0">
                <a:latin typeface="Times New Roman" panose="02020603050405020304" pitchFamily="18" charset="0"/>
              </a:rPr>
              <a:t>or </a:t>
            </a:r>
            <a:r>
              <a:rPr lang="en-US" sz="2000" b="1" i="1" u="none" strike="noStrike" baseline="0" dirty="0">
                <a:latin typeface="Times New Roman" panose="02020603050405020304" pitchFamily="18" charset="0"/>
              </a:rPr>
              <a:t>do too</a:t>
            </a:r>
            <a:r>
              <a:rPr lang="en-US" sz="2000" b="0" i="1" u="none" strike="noStrike" baseline="0" dirty="0">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329219-6D92-DF24-A144-5154A7B56E5B}"/>
              </a:ext>
            </a:extLst>
          </p:cNvPr>
          <p:cNvSpPr>
            <a:spLocks noGrp="1"/>
          </p:cNvSpPr>
          <p:nvPr>
            <p:ph type="sldNum" sz="quarter" idx="12"/>
          </p:nvPr>
        </p:nvSpPr>
        <p:spPr/>
        <p:txBody>
          <a:bodyPr/>
          <a:lstStyle/>
          <a:p>
            <a:fld id="{9953917B-9314-44A8-9CF5-8C1178B13F89}" type="slidenum">
              <a:rPr lang="en-IN" smtClean="0"/>
              <a:t>14</a:t>
            </a:fld>
            <a:endParaRPr lang="en-IN"/>
          </a:p>
        </p:txBody>
      </p:sp>
      <p:pic>
        <p:nvPicPr>
          <p:cNvPr id="4" name="Picture 3">
            <a:extLst>
              <a:ext uri="{FF2B5EF4-FFF2-40B4-BE49-F238E27FC236}">
                <a16:creationId xmlns:a16="http://schemas.microsoft.com/office/drawing/2014/main" id="{70C47EF7-B68F-853E-2800-CE47A89A8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056" y="2730661"/>
            <a:ext cx="2469487" cy="1396677"/>
          </a:xfrm>
          <a:prstGeom prst="rect">
            <a:avLst/>
          </a:prstGeom>
        </p:spPr>
      </p:pic>
    </p:spTree>
    <p:extLst>
      <p:ext uri="{BB962C8B-B14F-4D97-AF65-F5344CB8AC3E}">
        <p14:creationId xmlns:p14="http://schemas.microsoft.com/office/powerpoint/2010/main" val="62010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9DB7E-3623-8950-138E-89F8597D95E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415C5FC-58B5-6E59-7E8E-8D7D3879E6E8}"/>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this to work, we need the following rules:</a:t>
            </a:r>
          </a:p>
          <a:p>
            <a:pPr algn="l"/>
            <a:r>
              <a:rPr lang="en-US"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18) VP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b="0" i="0" u="none" strike="noStrike" baseline="0" dirty="0">
                <a:latin typeface="Times New Roman" panose="02020603050405020304" pitchFamily="18" charset="0"/>
                <a:cs typeface="Times New Roman" panose="02020603050405020304" pitchFamily="18" charset="0"/>
              </a:rPr>
              <a:t>V’</a:t>
            </a:r>
          </a:p>
          <a:p>
            <a:pPr algn="l"/>
            <a:r>
              <a:rPr lang="en-US" sz="2000" b="0" i="0" u="none" strike="noStrike" baseline="0" dirty="0">
                <a:latin typeface="Times New Roman" panose="02020603050405020304" pitchFamily="18" charset="0"/>
                <a:cs typeface="Times New Roman" panose="02020603050405020304" pitchFamily="18" charset="0"/>
              </a:rPr>
              <a:t>     19) V’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2000" b="0" i="0" u="none" strike="noStrike" baseline="0" dirty="0">
                <a:latin typeface="Times New Roman" panose="02020603050405020304" pitchFamily="18" charset="0"/>
                <a:cs typeface="Times New Roman" panose="02020603050405020304" pitchFamily="18" charset="0"/>
              </a:rPr>
              <a:t> V' (PP)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V'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20) V’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V (NP)</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tree structure for the VP in (14) will look like (21).</a:t>
            </a:r>
          </a:p>
          <a:p>
            <a:pPr algn="l"/>
            <a:r>
              <a:rPr lang="en-IN" sz="2000" b="0" i="0" u="none" strike="noStrike" baseline="0" dirty="0">
                <a:latin typeface="Times New Roman" panose="02020603050405020304" pitchFamily="18" charset="0"/>
                <a:cs typeface="Times New Roman" panose="02020603050405020304" pitchFamily="18" charset="0"/>
              </a:rPr>
              <a:t>     21)</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Rule (18) generates the VP and the V' under it;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next rule (19) expands the top V' into another V' and a PP.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Finally, the lower V' is expanded into V and NP by rule (20).</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9B353D-3C02-7CEE-5021-10F7590771D2}"/>
              </a:ext>
            </a:extLst>
          </p:cNvPr>
          <p:cNvSpPr>
            <a:spLocks noGrp="1"/>
          </p:cNvSpPr>
          <p:nvPr>
            <p:ph type="sldNum" sz="quarter" idx="12"/>
          </p:nvPr>
        </p:nvSpPr>
        <p:spPr/>
        <p:txBody>
          <a:bodyPr/>
          <a:lstStyle/>
          <a:p>
            <a:fld id="{9953917B-9314-44A8-9CF5-8C1178B13F89}" type="slidenum">
              <a:rPr lang="en-IN" smtClean="0"/>
              <a:t>15</a:t>
            </a:fld>
            <a:endParaRPr lang="en-IN"/>
          </a:p>
        </p:txBody>
      </p:sp>
      <p:pic>
        <p:nvPicPr>
          <p:cNvPr id="4" name="Picture 3">
            <a:extLst>
              <a:ext uri="{FF2B5EF4-FFF2-40B4-BE49-F238E27FC236}">
                <a16:creationId xmlns:a16="http://schemas.microsoft.com/office/drawing/2014/main" id="{1BB70379-849D-8221-ABDC-B2B4C8CFD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31" y="2636874"/>
            <a:ext cx="2171269" cy="1664502"/>
          </a:xfrm>
          <a:prstGeom prst="rect">
            <a:avLst/>
          </a:prstGeom>
        </p:spPr>
      </p:pic>
    </p:spTree>
    <p:extLst>
      <p:ext uri="{BB962C8B-B14F-4D97-AF65-F5344CB8AC3E}">
        <p14:creationId xmlns:p14="http://schemas.microsoft.com/office/powerpoint/2010/main" val="223572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C9D32-A0BB-6B66-32E8-5DFB55EEDD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C02443-4331-623D-AF43-B732D07AD980}"/>
              </a:ext>
            </a:extLst>
          </p:cNvPr>
          <p:cNvSpPr>
            <a:spLocks noGrp="1"/>
          </p:cNvSpPr>
          <p:nvPr>
            <p:ph type="subTitle" idx="1"/>
          </p:nvPr>
        </p:nvSpPr>
        <p:spPr>
          <a:xfrm>
            <a:off x="936172" y="564923"/>
            <a:ext cx="11168742" cy="6156552"/>
          </a:xfrm>
        </p:spPr>
        <p:txBody>
          <a:bodyPr>
            <a:normAutofit/>
          </a:bodyPr>
          <a:lstStyle/>
          <a:p>
            <a:pPr lvl="1"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We can check what forms constituent in the sentence this way:</a:t>
            </a:r>
          </a:p>
          <a:p>
            <a:pPr lvl="1" algn="l">
              <a:lnSpc>
                <a:spcPct val="150000"/>
              </a:lnSpc>
              <a:spcBef>
                <a:spcPts val="0"/>
              </a:spcBef>
            </a:pPr>
            <a:r>
              <a:rPr lang="en-US" sz="2000" b="0" i="0" u="none" strike="noStrike" baseline="0" dirty="0">
                <a:latin typeface="Times New Roman" panose="02020603050405020304" pitchFamily="18" charset="0"/>
              </a:rPr>
              <a:t>a. </a:t>
            </a:r>
            <a:r>
              <a:rPr lang="en-US" dirty="0">
                <a:latin typeface="Times New Roman" panose="02020603050405020304" pitchFamily="18" charset="0"/>
              </a:rPr>
              <a:t> </a:t>
            </a:r>
            <a:r>
              <a:rPr lang="en-US" sz="2000" b="0" i="0" u="none" strike="noStrike" baseline="0" dirty="0">
                <a:latin typeface="Times New Roman" panose="02020603050405020304" pitchFamily="18" charset="0"/>
              </a:rPr>
              <a:t>I   [eat beans with a fork].</a:t>
            </a:r>
          </a:p>
          <a:p>
            <a:pPr lvl="1" algn="l">
              <a:lnSpc>
                <a:spcPct val="150000"/>
              </a:lnSpc>
              <a:spcBef>
                <a:spcPts val="0"/>
              </a:spcBef>
            </a:pPr>
            <a:r>
              <a:rPr lang="en-US" sz="2000" b="0" i="0" u="none" strike="noStrike" baseline="0" dirty="0">
                <a:latin typeface="Times New Roman" panose="02020603050405020304" pitchFamily="18" charset="0"/>
              </a:rPr>
              <a:t>b.  I   [eat beans] [with a fork].</a:t>
            </a:r>
          </a:p>
          <a:p>
            <a:pPr lvl="1" algn="l">
              <a:lnSpc>
                <a:spcPct val="150000"/>
              </a:lnSpc>
              <a:spcBef>
                <a:spcPts val="0"/>
              </a:spcBef>
            </a:pPr>
            <a:endParaRPr lang="en-US" sz="2000" b="0" i="0" u="none" strike="noStrike" baseline="0" dirty="0">
              <a:latin typeface="Times New Roman" panose="02020603050405020304" pitchFamily="18" charset="0"/>
            </a:endParaRP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2EB83A-753A-8E46-CAC9-3568FBDFBE1C}"/>
              </a:ext>
            </a:extLst>
          </p:cNvPr>
          <p:cNvSpPr>
            <a:spLocks noGrp="1"/>
          </p:cNvSpPr>
          <p:nvPr>
            <p:ph type="sldNum" sz="quarter" idx="12"/>
          </p:nvPr>
        </p:nvSpPr>
        <p:spPr/>
        <p:txBody>
          <a:bodyPr/>
          <a:lstStyle/>
          <a:p>
            <a:fld id="{9953917B-9314-44A8-9CF5-8C1178B13F89}" type="slidenum">
              <a:rPr lang="en-IN" smtClean="0"/>
              <a:t>16</a:t>
            </a:fld>
            <a:endParaRPr lang="en-IN"/>
          </a:p>
        </p:txBody>
      </p:sp>
      <p:pic>
        <p:nvPicPr>
          <p:cNvPr id="10" name="Picture 9">
            <a:extLst>
              <a:ext uri="{FF2B5EF4-FFF2-40B4-BE49-F238E27FC236}">
                <a16:creationId xmlns:a16="http://schemas.microsoft.com/office/drawing/2014/main" id="{EB8283B5-7B6C-277B-2524-5ABA51F74EC2}"/>
              </a:ext>
            </a:extLst>
          </p:cNvPr>
          <p:cNvPicPr>
            <a:picLocks noChangeAspect="1"/>
          </p:cNvPicPr>
          <p:nvPr/>
        </p:nvPicPr>
        <p:blipFill>
          <a:blip r:embed="rId2"/>
          <a:stretch>
            <a:fillRect/>
          </a:stretch>
        </p:blipFill>
        <p:spPr>
          <a:xfrm>
            <a:off x="2402165" y="2464748"/>
            <a:ext cx="3318100" cy="3043423"/>
          </a:xfrm>
          <a:prstGeom prst="rect">
            <a:avLst/>
          </a:prstGeom>
        </p:spPr>
      </p:pic>
    </p:spTree>
    <p:extLst>
      <p:ext uri="{BB962C8B-B14F-4D97-AF65-F5344CB8AC3E}">
        <p14:creationId xmlns:p14="http://schemas.microsoft.com/office/powerpoint/2010/main" val="398264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133D0-0652-4CA1-8304-504C2F39BE4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4C0A116-25C9-1A35-103B-D34A2375E982}"/>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Similarly, </a:t>
            </a:r>
            <a:r>
              <a:rPr lang="en-US" sz="2000" b="1" i="0" u="none" strike="noStrike" baseline="0" dirty="0">
                <a:latin typeface="Times New Roman" panose="02020603050405020304" pitchFamily="18" charset="0"/>
                <a:cs typeface="Times New Roman" panose="02020603050405020304" pitchFamily="18" charset="0"/>
              </a:rPr>
              <a:t>conjunction seems to show an intermediate V' projection:</a:t>
            </a:r>
          </a:p>
          <a:p>
            <a:pPr algn="l"/>
            <a:r>
              <a:rPr lang="en-US" sz="2000" b="0" i="0" u="none" strike="noStrike" baseline="0" dirty="0">
                <a:latin typeface="Times New Roman" panose="02020603050405020304" pitchFamily="18" charset="0"/>
                <a:cs typeface="Times New Roman" panose="02020603050405020304" pitchFamily="18" charset="0"/>
              </a:rPr>
              <a:t>     23) The chef [eats beans] and [serves salads] with forks.</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tree for a structure like this requires a V' node:</a:t>
            </a:r>
          </a:p>
          <a:p>
            <a:pPr algn="l"/>
            <a:r>
              <a:rPr lang="en-IN" sz="2000" b="0" i="0" u="none" strike="noStrike" baseline="0" dirty="0">
                <a:latin typeface="Times New Roman" panose="02020603050405020304" pitchFamily="18" charset="0"/>
                <a:cs typeface="Times New Roman" panose="02020603050405020304" pitchFamily="18" charset="0"/>
              </a:rPr>
              <a:t>     24)</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59B848D-18A5-1C87-EFA2-B5F7622275F1}"/>
              </a:ext>
            </a:extLst>
          </p:cNvPr>
          <p:cNvSpPr>
            <a:spLocks noGrp="1"/>
          </p:cNvSpPr>
          <p:nvPr>
            <p:ph type="sldNum" sz="quarter" idx="12"/>
          </p:nvPr>
        </p:nvSpPr>
        <p:spPr/>
        <p:txBody>
          <a:bodyPr/>
          <a:lstStyle/>
          <a:p>
            <a:fld id="{9953917B-9314-44A8-9CF5-8C1178B13F89}" type="slidenum">
              <a:rPr lang="en-IN" smtClean="0"/>
              <a:t>17</a:t>
            </a:fld>
            <a:endParaRPr lang="en-IN"/>
          </a:p>
        </p:txBody>
      </p:sp>
      <p:pic>
        <p:nvPicPr>
          <p:cNvPr id="4" name="Picture 3">
            <a:extLst>
              <a:ext uri="{FF2B5EF4-FFF2-40B4-BE49-F238E27FC236}">
                <a16:creationId xmlns:a16="http://schemas.microsoft.com/office/drawing/2014/main" id="{EFCAF432-555A-4371-151D-E354BCAEC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48" y="2231501"/>
            <a:ext cx="3508531" cy="3445377"/>
          </a:xfrm>
          <a:prstGeom prst="rect">
            <a:avLst/>
          </a:prstGeom>
        </p:spPr>
      </p:pic>
    </p:spTree>
    <p:extLst>
      <p:ext uri="{BB962C8B-B14F-4D97-AF65-F5344CB8AC3E}">
        <p14:creationId xmlns:p14="http://schemas.microsoft.com/office/powerpoint/2010/main" val="227723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9EDE2-F584-A863-70A7-10D489FDEBC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A9F1F1-6274-3D5E-741D-724436153AD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IN" sz="2000" b="0" i="1" u="none" strike="noStrike" baseline="0" dirty="0">
                <a:latin typeface="Times New Roman" panose="02020603050405020304" pitchFamily="18" charset="0"/>
                <a:cs typeface="Times New Roman" panose="02020603050405020304" pitchFamily="18" charset="0"/>
              </a:rPr>
              <a:t>try CPS 1.</a:t>
            </a:r>
            <a:endParaRPr lang="en-US" sz="2000" dirty="0">
              <a:latin typeface="Times New Roman" panose="02020603050405020304" pitchFamily="18" charset="0"/>
              <a:cs typeface="Times New Roman" panose="02020603050405020304" pitchFamily="18" charset="0"/>
            </a:endParaRPr>
          </a:p>
          <a:p>
            <a:pPr algn="l"/>
            <a:r>
              <a:rPr lang="en-US" sz="2000" b="1" i="0" u="none" strike="noStrike" baseline="0" dirty="0">
                <a:latin typeface="Times New Roman" panose="02020603050405020304" pitchFamily="18" charset="0"/>
                <a:cs typeface="Times New Roman" panose="02020603050405020304" pitchFamily="18" charset="0"/>
              </a:rPr>
              <a:t>COMPLEMENTS VS. ADJUNCTS in NPs</a:t>
            </a:r>
          </a:p>
          <a:p>
            <a:pPr algn="l"/>
            <a:r>
              <a:rPr lang="en-US" sz="2000" b="0" i="0" u="none" strike="noStrike" baseline="0" dirty="0">
                <a:latin typeface="Times New Roman" panose="02020603050405020304" pitchFamily="18" charset="0"/>
                <a:cs typeface="Times New Roman" panose="02020603050405020304" pitchFamily="18" charset="0"/>
              </a:rPr>
              <a:t>Using the tests you have been given (reordering, adjacency, conjunction of likes, </a:t>
            </a:r>
            <a:r>
              <a:rPr lang="en-US" sz="2000" b="0" i="1" u="none" strike="noStrike" baseline="0" dirty="0">
                <a:latin typeface="Times New Roman" panose="02020603050405020304" pitchFamily="18" charset="0"/>
                <a:cs typeface="Times New Roman" panose="02020603050405020304" pitchFamily="18" charset="0"/>
              </a:rPr>
              <a:t>one </a:t>
            </a:r>
            <a:r>
              <a:rPr lang="en-US" sz="2000" b="0" i="0" u="none" strike="noStrike" baseline="0" dirty="0">
                <a:latin typeface="Times New Roman" panose="02020603050405020304" pitchFamily="18" charset="0"/>
                <a:cs typeface="Times New Roman" panose="02020603050405020304" pitchFamily="18" charset="0"/>
              </a:rPr>
              <a:t>replacement)</a:t>
            </a:r>
          </a:p>
          <a:p>
            <a:pPr algn="l"/>
            <a:r>
              <a:rPr lang="en-US" sz="2000" b="0" i="0" u="none" strike="noStrike" baseline="0" dirty="0">
                <a:latin typeface="Times New Roman" panose="02020603050405020304" pitchFamily="18" charset="0"/>
                <a:cs typeface="Times New Roman" panose="02020603050405020304" pitchFamily="18" charset="0"/>
              </a:rPr>
              <a:t>determine whether the PPs in the following NPs are complements or adjuncts. Give the examples that you used in constructing your tests. Some of the NPs have multiple PPs. Be sure to answer the question for every PP in the NP.</a:t>
            </a:r>
          </a:p>
          <a:p>
            <a:pPr lvl="1" algn="l"/>
            <a:r>
              <a:rPr lang="en-US" b="0" i="0" u="none" strike="noStrike" baseline="0" dirty="0">
                <a:latin typeface="Times New Roman" panose="02020603050405020304" pitchFamily="18" charset="0"/>
                <a:cs typeface="Times New Roman" panose="02020603050405020304" pitchFamily="18" charset="0"/>
              </a:rPr>
              <a:t>a) a container [of flour]</a:t>
            </a:r>
          </a:p>
          <a:p>
            <a:pPr lvl="1" algn="l"/>
            <a:r>
              <a:rPr lang="en-US" b="0" i="0" u="none" strike="noStrike" baseline="0" dirty="0">
                <a:latin typeface="Times New Roman" panose="02020603050405020304" pitchFamily="18" charset="0"/>
                <a:cs typeface="Times New Roman" panose="02020603050405020304" pitchFamily="18" charset="0"/>
              </a:rPr>
              <a:t>b) a container [with a glass lid]</a:t>
            </a:r>
          </a:p>
          <a:p>
            <a:pPr lvl="1" algn="l"/>
            <a:r>
              <a:rPr lang="en-US" b="0" i="0" u="none" strike="noStrike" baseline="0" dirty="0">
                <a:latin typeface="Times New Roman" panose="02020603050405020304" pitchFamily="18" charset="0"/>
                <a:cs typeface="Times New Roman" panose="02020603050405020304" pitchFamily="18" charset="0"/>
              </a:rPr>
              <a:t>c) the collection [of figurines] [in the window]</a:t>
            </a:r>
          </a:p>
          <a:p>
            <a:pPr lvl="1" algn="l"/>
            <a:r>
              <a:rPr lang="en-US" b="0" i="0" u="none" strike="noStrike" baseline="0" dirty="0">
                <a:latin typeface="Times New Roman" panose="02020603050405020304" pitchFamily="18" charset="0"/>
                <a:cs typeface="Times New Roman" panose="02020603050405020304" pitchFamily="18" charset="0"/>
              </a:rPr>
              <a:t>d) the statue [of Napoleon] [on the comer]</a:t>
            </a:r>
          </a:p>
          <a:p>
            <a:pPr lvl="1" algn="l"/>
            <a:r>
              <a:rPr lang="en-US" b="0" i="0" u="none" strike="noStrike" baseline="0" dirty="0">
                <a:latin typeface="Times New Roman" panose="02020603050405020304" pitchFamily="18" charset="0"/>
                <a:cs typeface="Times New Roman" panose="02020603050405020304" pitchFamily="18" charset="0"/>
              </a:rPr>
              <a:t>e) every window [in the building] [with a broken pane]</a:t>
            </a:r>
          </a:p>
          <a:p>
            <a:pPr lvl="1" algn="l"/>
            <a:r>
              <a:rPr lang="en-US" b="0" i="0" u="none" strike="noStrike" baseline="0" dirty="0">
                <a:latin typeface="Times New Roman" panose="02020603050405020304" pitchFamily="18" charset="0"/>
                <a:cs typeface="Times New Roman" panose="02020603050405020304" pitchFamily="18" charset="0"/>
              </a:rPr>
              <a:t>f) the cat [by the window]</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81961B4-DDD5-47C5-1363-775BFCFACDAF}"/>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221898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6CAD4-2DC8-9736-A441-6EEEA8C2549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F6819C0-ABFC-931B-0A26-35397A6D1E6A}"/>
              </a:ext>
            </a:extLst>
          </p:cNvPr>
          <p:cNvSpPr>
            <a:spLocks noGrp="1"/>
          </p:cNvSpPr>
          <p:nvPr>
            <p:ph type="subTitle" idx="1"/>
          </p:nvPr>
        </p:nvSpPr>
        <p:spPr>
          <a:xfrm>
            <a:off x="936172" y="564923"/>
            <a:ext cx="11179628" cy="5791427"/>
          </a:xfrm>
        </p:spPr>
        <p:txBody>
          <a:bodyPr>
            <a:normAutofit/>
          </a:bodyPr>
          <a:lstStyle/>
          <a:p>
            <a:pPr algn="l"/>
            <a:r>
              <a:rPr lang="en-IN" b="1" i="1" u="none" strike="noStrike" baseline="0" dirty="0">
                <a:latin typeface="Times New Roman" panose="02020603050405020304" pitchFamily="18" charset="0"/>
                <a:cs typeface="Times New Roman" panose="02020603050405020304" pitchFamily="18" charset="0"/>
              </a:rPr>
              <a:t>1.2 </a:t>
            </a:r>
            <a:r>
              <a:rPr lang="en-IN" b="1" i="1" u="none" strike="noStrike" baseline="0" dirty="0" err="1">
                <a:latin typeface="Times New Roman" panose="02020603050405020304" pitchFamily="18" charset="0"/>
                <a:cs typeface="Times New Roman" panose="02020603050405020304" pitchFamily="18" charset="0"/>
              </a:rPr>
              <a:t>Adj</a:t>
            </a:r>
            <a:r>
              <a:rPr lang="en-IN" b="1" i="1" u="none" strike="noStrike" baseline="0" dirty="0">
                <a:latin typeface="Times New Roman" panose="02020603050405020304" pitchFamily="18" charset="0"/>
                <a:cs typeface="Times New Roman" panose="02020603050405020304" pitchFamily="18" charset="0"/>
              </a:rPr>
              <a:t>-bar and Adv-bar</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arguments for intermediate structure in </a:t>
            </a:r>
            <a:r>
              <a:rPr lang="en-US" sz="2000" b="0" i="0" u="none" strike="noStrike" baseline="0" dirty="0" err="1">
                <a:latin typeface="Times New Roman" panose="02020603050405020304" pitchFamily="18" charset="0"/>
                <a:cs typeface="Times New Roman" panose="02020603050405020304" pitchFamily="18" charset="0"/>
              </a:rPr>
              <a:t>AdjPs</a:t>
            </a:r>
            <a:r>
              <a:rPr lang="en-US" sz="2000" b="0" i="0" u="none" strike="noStrike" baseline="0" dirty="0">
                <a:latin typeface="Times New Roman" panose="02020603050405020304" pitchFamily="18" charset="0"/>
                <a:cs typeface="Times New Roman" panose="02020603050405020304" pitchFamily="18" charset="0"/>
              </a:rPr>
              <a:t> are a little trickier, as English seems to limit the amount of material that can appear in an AdjP.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However, we do see such </a:t>
            </a:r>
            <a:r>
              <a:rPr lang="en-IN" sz="2000" b="0" i="0" u="none" strike="noStrike" baseline="0" dirty="0">
                <a:latin typeface="Times New Roman" panose="02020603050405020304" pitchFamily="18" charset="0"/>
                <a:cs typeface="Times New Roman" panose="02020603050405020304" pitchFamily="18" charset="0"/>
              </a:rPr>
              <a:t>structure in phrases like (25):</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25) the [very [[bright blue] and [dull green]]] gown</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NP, </a:t>
            </a:r>
            <a:r>
              <a:rPr lang="en-US" sz="2000" b="0" i="1" u="none" strike="noStrike" baseline="0" dirty="0">
                <a:latin typeface="Times New Roman" panose="02020603050405020304" pitchFamily="18" charset="0"/>
                <a:cs typeface="Times New Roman" panose="02020603050405020304" pitchFamily="18" charset="0"/>
              </a:rPr>
              <a:t>bright </a:t>
            </a:r>
            <a:r>
              <a:rPr lang="en-US" sz="2000" b="0" i="0" u="none" strike="noStrike" baseline="0" dirty="0">
                <a:latin typeface="Times New Roman" panose="02020603050405020304" pitchFamily="18" charset="0"/>
                <a:cs typeface="Times New Roman" panose="02020603050405020304" pitchFamily="18" charset="0"/>
              </a:rPr>
              <a:t>clearly modifies </a:t>
            </a:r>
            <a:r>
              <a:rPr lang="en-US" sz="2000" b="0" i="1" u="none" strike="noStrike" baseline="0" dirty="0">
                <a:latin typeface="Times New Roman" panose="02020603050405020304" pitchFamily="18" charset="0"/>
                <a:cs typeface="Times New Roman" panose="02020603050405020304" pitchFamily="18" charset="0"/>
              </a:rPr>
              <a:t>blue,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dull </a:t>
            </a:r>
            <a:r>
              <a:rPr lang="en-US" sz="2000" b="0" i="0" u="none" strike="noStrike" baseline="0" dirty="0">
                <a:latin typeface="Times New Roman" panose="02020603050405020304" pitchFamily="18" charset="0"/>
                <a:cs typeface="Times New Roman" panose="02020603050405020304" pitchFamily="18" charset="0"/>
              </a:rPr>
              <a:t>clearly modifies </a:t>
            </a:r>
            <a:r>
              <a:rPr lang="en-US" sz="2000" b="0" i="1" u="none" strike="noStrike" baseline="0" dirty="0">
                <a:latin typeface="Times New Roman" panose="02020603050405020304" pitchFamily="18" charset="0"/>
                <a:cs typeface="Times New Roman" panose="02020603050405020304" pitchFamily="18" charset="0"/>
              </a:rPr>
              <a:t>green.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One possible interpretation of this phrase (although not the only one) allows </a:t>
            </a:r>
            <a:r>
              <a:rPr lang="en-US" sz="2000" b="0" i="1" u="none" strike="noStrike" baseline="0" dirty="0">
                <a:latin typeface="Times New Roman" panose="02020603050405020304" pitchFamily="18" charset="0"/>
                <a:cs typeface="Times New Roman" panose="02020603050405020304" pitchFamily="18" charset="0"/>
              </a:rPr>
              <a:t>very </a:t>
            </a:r>
            <a:r>
              <a:rPr lang="en-US" sz="2000" b="0" i="0" u="none" strike="noStrike" baseline="0" dirty="0">
                <a:latin typeface="Times New Roman" panose="02020603050405020304" pitchFamily="18" charset="0"/>
                <a:cs typeface="Times New Roman" panose="02020603050405020304" pitchFamily="18" charset="0"/>
              </a:rPr>
              <a:t>to modify both </a:t>
            </a:r>
            <a:r>
              <a:rPr lang="en-US" sz="2000" b="0" i="1" u="none" strike="noStrike" baseline="0" dirty="0">
                <a:latin typeface="Times New Roman" panose="02020603050405020304" pitchFamily="18" charset="0"/>
                <a:cs typeface="Times New Roman" panose="02020603050405020304" pitchFamily="18" charset="0"/>
              </a:rPr>
              <a:t>bright </a:t>
            </a:r>
            <a:r>
              <a:rPr lang="en-IN" sz="2000" b="0" i="1" u="none" strike="noStrike" baseline="0" dirty="0">
                <a:latin typeface="Times New Roman" panose="02020603050405020304" pitchFamily="18" charset="0"/>
                <a:cs typeface="Times New Roman" panose="02020603050405020304" pitchFamily="18" charset="0"/>
              </a:rPr>
              <a:t>blue </a:t>
            </a:r>
            <a:r>
              <a:rPr lang="en-IN" sz="2000" b="0" i="0" u="none" strike="noStrike" baseline="0" dirty="0">
                <a:latin typeface="Times New Roman" panose="02020603050405020304" pitchFamily="18" charset="0"/>
                <a:cs typeface="Times New Roman" panose="02020603050405020304" pitchFamily="18" charset="0"/>
              </a:rPr>
              <a:t>and </a:t>
            </a:r>
            <a:r>
              <a:rPr lang="en-IN" sz="2000" b="0" i="1" u="none" strike="noStrike" baseline="0" dirty="0">
                <a:latin typeface="Times New Roman" panose="02020603050405020304" pitchFamily="18" charset="0"/>
                <a:cs typeface="Times New Roman" panose="02020603050405020304" pitchFamily="18" charset="0"/>
              </a:rPr>
              <a:t>dull green.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5DE4311-2D77-B95D-F87F-03AC537CAD1D}"/>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188790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just">
              <a:lnSpc>
                <a:spcPct val="15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Introduction</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As we saw in the last module, the theory of sentence structure that we've developed is quite powerful.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a:t>
            </a:r>
            <a:r>
              <a:rPr lang="en-US" sz="2000" b="0" u="none" strike="noStrike" baseline="0" dirty="0">
                <a:latin typeface="Times New Roman" panose="02020603050405020304" pitchFamily="18" charset="0"/>
                <a:cs typeface="Times New Roman" panose="02020603050405020304" pitchFamily="18" charset="0"/>
              </a:rPr>
              <a:t>correctly predicts constituency </a:t>
            </a:r>
            <a:r>
              <a:rPr lang="en-US" sz="2000" b="0" i="0" u="none" strike="noStrike" baseline="0" dirty="0">
                <a:latin typeface="Times New Roman" panose="02020603050405020304" pitchFamily="18" charset="0"/>
                <a:cs typeface="Times New Roman" panose="02020603050405020304" pitchFamily="18" charset="0"/>
              </a:rPr>
              <a:t>and, - along with structural relations and the binding theory - it also </a:t>
            </a:r>
            <a:r>
              <a:rPr lang="en-US" sz="2000" b="0" u="none" strike="noStrike" baseline="0" dirty="0">
                <a:latin typeface="Times New Roman" panose="02020603050405020304" pitchFamily="18" charset="0"/>
                <a:cs typeface="Times New Roman" panose="02020603050405020304" pitchFamily="18" charset="0"/>
              </a:rPr>
              <a:t>accounts for the structural restrictions on the interpretation of pronouns, anaphors, and R-expressions</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said, if we look a little more closely at sentence structure in many languages, we see that our theory has some empirical inadequacies. (It can't account for all the data.)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for example, the subject NP in the sentence in (1):</a:t>
            </a:r>
          </a:p>
          <a:p>
            <a:pPr lvl="1" algn="just">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1) [The big book of poems with the blue cover] is on the table.</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CDD84-FC44-40B5-9F77-9DFFF5707D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1E87B0-35AA-97B7-EEC9-C02F357C9581}"/>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this is the case, then the structure must minimally look like (26).</a:t>
            </a:r>
          </a:p>
          <a:p>
            <a:pPr algn="l"/>
            <a:r>
              <a:rPr lang="en-IN" sz="2000" b="0" i="0" u="none" strike="noStrike" baseline="0" dirty="0">
                <a:latin typeface="Times New Roman" panose="02020603050405020304" pitchFamily="18" charset="0"/>
                <a:cs typeface="Times New Roman" panose="02020603050405020304" pitchFamily="18" charset="0"/>
              </a:rPr>
              <a:t>     26)</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This must be the structure so that the </a:t>
            </a:r>
            <a:r>
              <a:rPr lang="en-US" sz="2000" b="0" i="0" u="none" strike="noStrike" baseline="0" dirty="0" err="1">
                <a:latin typeface="Times New Roman" panose="02020603050405020304" pitchFamily="18" charset="0"/>
              </a:rPr>
              <a:t>AdvP</a:t>
            </a:r>
            <a:r>
              <a:rPr lang="en-US" sz="2000" b="0" i="0" u="none" strike="noStrike" baseline="0" dirty="0">
                <a:latin typeface="Times New Roman" panose="02020603050405020304" pitchFamily="18" charset="0"/>
              </a:rPr>
              <a:t> can modify both </a:t>
            </a:r>
            <a:r>
              <a:rPr lang="en-US" sz="2000" b="0" i="1" u="none" strike="noStrike" baseline="0" dirty="0">
                <a:latin typeface="Times New Roman" panose="02020603050405020304" pitchFamily="18" charset="0"/>
              </a:rPr>
              <a:t>bright blue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dull green.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7A7156-7B7B-B271-A850-0533BA23AF68}"/>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4" name="Picture 3">
            <a:extLst>
              <a:ext uri="{FF2B5EF4-FFF2-40B4-BE49-F238E27FC236}">
                <a16:creationId xmlns:a16="http://schemas.microsoft.com/office/drawing/2014/main" id="{23C1171B-B18A-7DA5-6BDE-42B275160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704" y="925473"/>
            <a:ext cx="4673840" cy="2965602"/>
          </a:xfrm>
          <a:prstGeom prst="rect">
            <a:avLst/>
          </a:prstGeom>
        </p:spPr>
      </p:pic>
    </p:spTree>
    <p:extLst>
      <p:ext uri="{BB962C8B-B14F-4D97-AF65-F5344CB8AC3E}">
        <p14:creationId xmlns:p14="http://schemas.microsoft.com/office/powerpoint/2010/main" val="63443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DCBF1-866E-C1F5-C4D8-AC19C0A36C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5CD3ECD-6CCC-7349-B1B0-A6461B314C83}"/>
              </a:ext>
            </a:extLst>
          </p:cNvPr>
          <p:cNvSpPr>
            <a:spLocks noGrp="1"/>
          </p:cNvSpPr>
          <p:nvPr>
            <p:ph type="subTitle" idx="1"/>
          </p:nvPr>
        </p:nvSpPr>
        <p:spPr>
          <a:xfrm>
            <a:off x="936172" y="564923"/>
            <a:ext cx="11179628" cy="5791427"/>
          </a:xfrm>
        </p:spPr>
        <p:txBody>
          <a:bodyPr>
            <a:normAutofit/>
          </a:bodyPr>
          <a:lstStyle/>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Under certain circumstances, </a:t>
            </a:r>
            <a:r>
              <a:rPr lang="en-US" sz="2000" b="1" i="0" u="none" strike="noStrike" baseline="0" dirty="0">
                <a:latin typeface="Times New Roman" panose="02020603050405020304" pitchFamily="18" charset="0"/>
                <a:cs typeface="Times New Roman" panose="02020603050405020304" pitchFamily="18" charset="0"/>
              </a:rPr>
              <a:t>some adjectives </a:t>
            </a:r>
            <a:r>
              <a:rPr lang="en-US" sz="2000" b="0" i="0" u="none" strike="noStrike" baseline="0" dirty="0">
                <a:latin typeface="Times New Roman" panose="02020603050405020304" pitchFamily="18" charset="0"/>
                <a:cs typeface="Times New Roman" panose="02020603050405020304" pitchFamily="18" charset="0"/>
              </a:rPr>
              <a:t>appear to </a:t>
            </a:r>
            <a:r>
              <a:rPr lang="en-US" sz="2000" b="1" i="0" u="none" strike="noStrike" baseline="0" dirty="0">
                <a:latin typeface="Times New Roman" panose="02020603050405020304" pitchFamily="18" charset="0"/>
                <a:cs typeface="Times New Roman" panose="02020603050405020304" pitchFamily="18" charset="0"/>
              </a:rPr>
              <a:t>allow</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prepositional </a:t>
            </a:r>
            <a:r>
              <a:rPr lang="en-IN" sz="2000" b="1" i="0" u="none" strike="noStrike" baseline="0" dirty="0">
                <a:latin typeface="Times New Roman" panose="02020603050405020304" pitchFamily="18" charset="0"/>
                <a:cs typeface="Times New Roman" panose="02020603050405020304" pitchFamily="18" charset="0"/>
              </a:rPr>
              <a:t>modifiers to follow them</a:t>
            </a:r>
            <a:r>
              <a:rPr lang="en-IN" sz="2000" b="0" i="0"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27) I am afraid </a:t>
            </a:r>
            <a:r>
              <a:rPr lang="en-US" sz="2000" i="1" dirty="0">
                <a:latin typeface="Times New Roman" panose="02020603050405020304" pitchFamily="18" charset="0"/>
                <a:cs typeface="Times New Roman" panose="02020603050405020304" pitchFamily="18" charset="0"/>
              </a:rPr>
              <a: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frightened </a:t>
            </a:r>
            <a:r>
              <a:rPr lang="en-US" sz="2000" b="1" i="0" u="none" strike="noStrike" baseline="0" dirty="0">
                <a:latin typeface="Times New Roman" panose="02020603050405020304" pitchFamily="18" charset="0"/>
                <a:cs typeface="Times New Roman" panose="02020603050405020304" pitchFamily="18" charset="0"/>
              </a:rPr>
              <a:t>of tigers</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28) I am fond </a:t>
            </a:r>
            <a:r>
              <a:rPr lang="en-US" sz="2000" b="1" i="0" u="none" strike="noStrike" baseline="0" dirty="0">
                <a:latin typeface="Times New Roman" panose="02020603050405020304" pitchFamily="18" charset="0"/>
                <a:cs typeface="Times New Roman" panose="02020603050405020304" pitchFamily="18" charset="0"/>
              </a:rPr>
              <a:t>of clowns</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233502E-AA4A-B0D0-0DEA-8D0960E9A5A8}"/>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15785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A51AF-05D2-5243-1DA3-97E4B9F52BF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68AEDD0-1284-CDDD-68A2-AE2187C1466D}"/>
              </a:ext>
            </a:extLst>
          </p:cNvPr>
          <p:cNvSpPr>
            <a:spLocks noGrp="1"/>
          </p:cNvSpPr>
          <p:nvPr>
            <p:ph type="subTitle" idx="1"/>
          </p:nvPr>
        </p:nvSpPr>
        <p:spPr>
          <a:xfrm>
            <a:off x="936172" y="564923"/>
            <a:ext cx="11179628" cy="5791427"/>
          </a:xfrm>
        </p:spPr>
        <p:txBody>
          <a:bodyPr>
            <a:normAutofit/>
          </a:bodyPr>
          <a:lstStyle/>
          <a:p>
            <a:pPr marL="285750" indent="-28575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These </a:t>
            </a:r>
            <a:r>
              <a:rPr lang="en-US" sz="2000" b="1" i="0" u="none" strike="noStrike" baseline="0" dirty="0">
                <a:latin typeface="Times New Roman" panose="02020603050405020304" pitchFamily="18" charset="0"/>
              </a:rPr>
              <a:t>post</a:t>
            </a:r>
            <a:r>
              <a:rPr lang="en-US" sz="2000" i="0" u="none" strike="noStrike" baseline="0" dirty="0">
                <a:latin typeface="Times New Roman" panose="02020603050405020304" pitchFamily="18" charset="0"/>
              </a:rPr>
              <a:t>-</a:t>
            </a:r>
            <a:r>
              <a:rPr lang="en-US" sz="2000" b="1" i="0" u="none" strike="noStrike" baseline="0" dirty="0">
                <a:latin typeface="Times New Roman" panose="02020603050405020304" pitchFamily="18" charset="0"/>
              </a:rPr>
              <a:t>adjectival PPs </a:t>
            </a:r>
            <a:r>
              <a:rPr lang="en-US" sz="2000" b="0" i="0" u="none" strike="noStrike" baseline="0" dirty="0">
                <a:latin typeface="Times New Roman" panose="02020603050405020304" pitchFamily="18" charset="0"/>
              </a:rPr>
              <a:t>parallel the direct object of related verbs:</a:t>
            </a:r>
          </a:p>
          <a:p>
            <a:pPr algn="l">
              <a:lnSpc>
                <a:spcPct val="100000"/>
              </a:lnSpc>
              <a:spcBef>
                <a:spcPts val="0"/>
              </a:spcBef>
            </a:pPr>
            <a:r>
              <a:rPr lang="en-IN" sz="2000" b="0" i="0" u="none" strike="noStrike" baseline="0" dirty="0">
                <a:latin typeface="Times New Roman" panose="02020603050405020304" pitchFamily="18" charset="0"/>
              </a:rPr>
              <a:t>     29) I fear tigers.</a:t>
            </a:r>
          </a:p>
          <a:p>
            <a:pPr algn="l">
              <a:lnSpc>
                <a:spcPct val="100000"/>
              </a:lnSpc>
              <a:spcBef>
                <a:spcPts val="0"/>
              </a:spcBef>
            </a:pPr>
            <a:r>
              <a:rPr lang="en-IN" sz="2000" b="0" i="0" u="none" strike="noStrike" baseline="0" dirty="0">
                <a:latin typeface="Times New Roman" panose="02020603050405020304" pitchFamily="18" charset="0"/>
              </a:rPr>
              <a:t>     30) I like clowns.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buFont typeface="Wingdings" panose="05000000000000000000" pitchFamily="2" charset="2"/>
              <a:buChar char="Ø"/>
            </a:pPr>
            <a:r>
              <a:rPr lang="en-IN" sz="2000" b="0" i="0" u="none" strike="noStrike" baseline="0" dirty="0">
                <a:latin typeface="Times New Roman" panose="02020603050405020304" pitchFamily="18" charset="0"/>
              </a:rPr>
              <a:t>Consider now:</a:t>
            </a:r>
          </a:p>
          <a:p>
            <a:pPr algn="l">
              <a:lnSpc>
                <a:spcPct val="100000"/>
              </a:lnSpc>
              <a:spcBef>
                <a:spcPts val="0"/>
              </a:spcBef>
            </a:pPr>
            <a:r>
              <a:rPr lang="en-US" sz="2000" b="0" i="0" u="none" strike="noStrike" baseline="0" dirty="0">
                <a:latin typeface="Times New Roman" panose="02020603050405020304" pitchFamily="18" charset="0"/>
              </a:rPr>
              <a:t>     31) I am [[afraid/frightened </a:t>
            </a:r>
            <a:r>
              <a:rPr lang="en-US" sz="2000" b="1" i="0" u="none" strike="noStrike" baseline="0" dirty="0">
                <a:latin typeface="Times New Roman" panose="02020603050405020304" pitchFamily="18" charset="0"/>
              </a:rPr>
              <a:t>of tigers</a:t>
            </a:r>
            <a:r>
              <a:rPr lang="en-US" sz="2000" b="0" i="0" u="none" strike="noStrike" baseline="0" dirty="0">
                <a:latin typeface="Times New Roman" panose="02020603050405020304" pitchFamily="18" charset="0"/>
              </a:rPr>
              <a:t>] and [fond </a:t>
            </a:r>
            <a:r>
              <a:rPr lang="en-US" sz="2000" b="1" i="0" u="none" strike="noStrike" baseline="0" dirty="0">
                <a:latin typeface="Times New Roman" panose="02020603050405020304" pitchFamily="18" charset="0"/>
              </a:rPr>
              <a:t>of clowns</a:t>
            </a:r>
            <a:r>
              <a:rPr lang="en-US" sz="2000" b="0" i="0" u="none" strike="noStrike" baseline="0" dirty="0">
                <a:latin typeface="Times New Roman" panose="02020603050405020304" pitchFamily="18" charset="0"/>
              </a:rPr>
              <a:t>] without exception].</a:t>
            </a:r>
          </a:p>
          <a:p>
            <a:pPr algn="l">
              <a:lnSpc>
                <a:spcPct val="100000"/>
              </a:lnSpc>
              <a:spcBef>
                <a:spcPts val="0"/>
              </a:spcBef>
            </a:pPr>
            <a:endParaRPr lang="en-US" sz="2000" b="0" i="0" u="none" strike="noStrike" baseline="0" dirty="0">
              <a:latin typeface="Times New Roman" panose="02020603050405020304" pitchFamily="18" charset="0"/>
            </a:endParaRPr>
          </a:p>
          <a:p>
            <a:pPr marL="285750" indent="-28575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Under one reading of this sentence, </a:t>
            </a:r>
            <a:r>
              <a:rPr lang="en-US" sz="2000" b="0" i="1" u="none" strike="noStrike" baseline="0" dirty="0">
                <a:latin typeface="Times New Roman" panose="02020603050405020304" pitchFamily="18" charset="0"/>
              </a:rPr>
              <a:t>without exception </a:t>
            </a:r>
            <a:r>
              <a:rPr lang="en-US" sz="2000" b="0" i="0" u="none" strike="noStrike" baseline="0" dirty="0">
                <a:latin typeface="Times New Roman" panose="02020603050405020304" pitchFamily="18" charset="0"/>
              </a:rPr>
              <a:t>modifies both </a:t>
            </a:r>
            <a:r>
              <a:rPr lang="en-US" sz="2000" b="0" i="1" u="none" strike="noStrike" baseline="0" dirty="0">
                <a:latin typeface="Times New Roman" panose="02020603050405020304" pitchFamily="18" charset="0"/>
              </a:rPr>
              <a:t>afraid of tigers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fond of clowns. </a:t>
            </a:r>
          </a:p>
          <a:p>
            <a:pPr marL="285750" indent="-285750" algn="l">
              <a:lnSpc>
                <a:spcPct val="10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endParaRPr>
          </a:p>
          <a:p>
            <a:pPr marL="285750" indent="-28575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Again, this would seem to </a:t>
            </a:r>
            <a:r>
              <a:rPr lang="en-US" sz="2000" b="1" i="0" u="none" strike="noStrike" baseline="0" dirty="0">
                <a:latin typeface="Times New Roman" panose="02020603050405020304" pitchFamily="18" charset="0"/>
              </a:rPr>
              <a:t>suggest</a:t>
            </a:r>
            <a:r>
              <a:rPr lang="en-US" sz="2000" b="0" i="0" u="none" strike="noStrike" baseline="0" dirty="0">
                <a:latin typeface="Times New Roman" panose="02020603050405020304" pitchFamily="18" charset="0"/>
              </a:rPr>
              <a:t> that the sentence has the </a:t>
            </a:r>
            <a:r>
              <a:rPr lang="en-US" sz="2000" b="1" i="0" u="none" strike="noStrike" baseline="0" dirty="0">
                <a:latin typeface="Times New Roman" panose="02020603050405020304" pitchFamily="18" charset="0"/>
              </a:rPr>
              <a:t>constituency</a:t>
            </a:r>
            <a:r>
              <a:rPr lang="en-US" sz="2000" b="0" i="0" u="none" strike="noStrike" baseline="0" dirty="0">
                <a:latin typeface="Times New Roman" panose="02020603050405020304" pitchFamily="18" charset="0"/>
              </a:rPr>
              <a:t> represented by the above bracketing, which points towards an </a:t>
            </a:r>
            <a:r>
              <a:rPr lang="en-US" sz="2000" b="1" i="0" u="none" strike="noStrike" baseline="0" dirty="0">
                <a:latin typeface="Times New Roman" panose="02020603050405020304" pitchFamily="18" charset="0"/>
              </a:rPr>
              <a:t>intermediate category of </a:t>
            </a:r>
            <a:r>
              <a:rPr lang="en-IN" sz="2000" b="1" i="0" u="none" strike="noStrike" baseline="0" dirty="0" err="1">
                <a:latin typeface="Times New Roman" panose="02020603050405020304" pitchFamily="18" charset="0"/>
              </a:rPr>
              <a:t>Adj</a:t>
            </a:r>
            <a:r>
              <a:rPr lang="en-IN" sz="2000" b="1" i="0" u="none" strike="noStrike" baseline="0" dirty="0">
                <a:latin typeface="Times New Roman" panose="02020603050405020304" pitchFamily="18" charset="0"/>
              </a:rPr>
              <a:t>’.</a:t>
            </a:r>
          </a:p>
          <a:p>
            <a:pPr marL="285750" indent="-285750" algn="l">
              <a:lnSpc>
                <a:spcPct val="100000"/>
              </a:lnSpc>
              <a:spcBef>
                <a:spcPts val="0"/>
              </a:spcBef>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32) Bob is [very [serious about Mary]], but [less [so]] than Paul.</a:t>
            </a:r>
          </a:p>
          <a:p>
            <a:pPr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adjective phrase here is </a:t>
            </a:r>
            <a:r>
              <a:rPr lang="en-US" sz="2000" b="0" i="1" u="none" strike="noStrike" baseline="0" dirty="0">
                <a:latin typeface="Times New Roman" panose="02020603050405020304" pitchFamily="18" charset="0"/>
                <a:cs typeface="Times New Roman" panose="02020603050405020304" pitchFamily="18" charset="0"/>
              </a:rPr>
              <a:t>very serious about Mary, </a:t>
            </a:r>
            <a:r>
              <a:rPr lang="en-US" sz="2000" b="0" i="0" u="none" strike="noStrike" baseline="0" dirty="0">
                <a:latin typeface="Times New Roman" panose="02020603050405020304" pitchFamily="18" charset="0"/>
                <a:cs typeface="Times New Roman" panose="02020603050405020304" pitchFamily="18" charset="0"/>
              </a:rPr>
              <a:t>but </a:t>
            </a:r>
            <a:r>
              <a:rPr lang="en-US" sz="2000" b="1" i="0" u="none" strike="noStrike" baseline="0" dirty="0">
                <a:latin typeface="Times New Roman" panose="02020603050405020304" pitchFamily="18" charset="0"/>
                <a:cs typeface="Times New Roman" panose="02020603050405020304" pitchFamily="18" charset="0"/>
              </a:rPr>
              <a:t>so</a:t>
            </a:r>
            <a:r>
              <a:rPr lang="en-US" sz="200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latin typeface="Times New Roman" panose="02020603050405020304" pitchFamily="18" charset="0"/>
                <a:cs typeface="Times New Roman" panose="02020603050405020304" pitchFamily="18" charset="0"/>
              </a:rPr>
              <a:t>replacement </a:t>
            </a:r>
            <a:r>
              <a:rPr lang="en-US" sz="2000" b="0" i="0" u="none" strike="noStrike" baseline="0" dirty="0">
                <a:latin typeface="Times New Roman" panose="02020603050405020304" pitchFamily="18" charset="0"/>
                <a:cs typeface="Times New Roman" panose="02020603050405020304" pitchFamily="18" charset="0"/>
              </a:rPr>
              <a:t>only targets </a:t>
            </a:r>
            <a:r>
              <a:rPr lang="en-IN" sz="2000" b="0" i="1" u="none" strike="noStrike" baseline="0" dirty="0">
                <a:latin typeface="Times New Roman" panose="02020603050405020304" pitchFamily="18" charset="0"/>
                <a:cs typeface="Times New Roman" panose="02020603050405020304" pitchFamily="18" charset="0"/>
              </a:rPr>
              <a:t>serious about Mary.</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5F04164-19F2-2412-5CBC-6A39BD4669BA}"/>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269769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BB391-01D8-7351-A3BC-E8FD495EA87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804C45C-D6A9-BFDB-BBD5-8D3FC16B6A22}"/>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rules that generate these structures are in (33-35). A sample tree for the AdjP </a:t>
            </a:r>
            <a:r>
              <a:rPr lang="en-US" sz="2000" b="0" i="1" u="none" strike="noStrike" baseline="0" dirty="0">
                <a:latin typeface="Times New Roman" panose="02020603050405020304" pitchFamily="18" charset="0"/>
                <a:cs typeface="Times New Roman" panose="02020603050405020304" pitchFamily="18" charset="0"/>
              </a:rPr>
              <a:t>very </a:t>
            </a:r>
            <a:r>
              <a:rPr lang="en-IN" sz="2000" b="0" i="1" u="none" strike="noStrike" baseline="0" dirty="0">
                <a:latin typeface="Times New Roman" panose="02020603050405020304" pitchFamily="18" charset="0"/>
                <a:cs typeface="Times New Roman" panose="02020603050405020304" pitchFamily="18" charset="0"/>
              </a:rPr>
              <a:t>afraid of tigers </a:t>
            </a:r>
            <a:r>
              <a:rPr lang="en-IN" sz="2000" b="0" i="0" u="none" strike="noStrike" baseline="0" dirty="0">
                <a:latin typeface="Times New Roman" panose="02020603050405020304" pitchFamily="18" charset="0"/>
                <a:cs typeface="Times New Roman" panose="02020603050405020304" pitchFamily="18" charset="0"/>
              </a:rPr>
              <a:t>is in (36 ).</a:t>
            </a:r>
          </a:p>
          <a:p>
            <a:pPr algn="l"/>
            <a:r>
              <a:rPr lang="en-IN" sz="2000" b="0" i="0" u="none" strike="noStrike" baseline="0" dirty="0">
                <a:latin typeface="Times New Roman" panose="02020603050405020304" pitchFamily="18" charset="0"/>
                <a:cs typeface="Times New Roman" panose="02020603050405020304" pitchFamily="18" charset="0"/>
              </a:rPr>
              <a:t>     33) AdjP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34)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b="0" i="0" u="none" strike="noStrike" baseline="0" dirty="0">
                <a:latin typeface="Times New Roman" panose="02020603050405020304" pitchFamily="18" charset="0"/>
                <a:cs typeface="Times New Roman" panose="02020603050405020304" pitchFamily="18" charset="0"/>
              </a:rPr>
              <a:t> (Adv P)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35)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 (PP)</a:t>
            </a:r>
          </a:p>
          <a:p>
            <a:pPr algn="l"/>
            <a:r>
              <a:rPr lang="en-IN" sz="2000" b="0" i="0" u="none" strike="noStrike" baseline="0" dirty="0">
                <a:latin typeface="Times New Roman" panose="02020603050405020304" pitchFamily="18" charset="0"/>
                <a:cs typeface="Times New Roman" panose="02020603050405020304" pitchFamily="18" charset="0"/>
              </a:rPr>
              <a:t>     36)</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35DBFE7-24E9-C51C-07E2-3EA27E54902E}"/>
              </a:ext>
            </a:extLst>
          </p:cNvPr>
          <p:cNvSpPr>
            <a:spLocks noGrp="1"/>
          </p:cNvSpPr>
          <p:nvPr>
            <p:ph type="sldNum" sz="quarter" idx="12"/>
          </p:nvPr>
        </p:nvSpPr>
        <p:spPr/>
        <p:txBody>
          <a:bodyPr/>
          <a:lstStyle/>
          <a:p>
            <a:fld id="{9953917B-9314-44A8-9CF5-8C1178B13F89}" type="slidenum">
              <a:rPr lang="en-IN" smtClean="0"/>
              <a:t>23</a:t>
            </a:fld>
            <a:endParaRPr lang="en-IN"/>
          </a:p>
        </p:txBody>
      </p:sp>
      <p:pic>
        <p:nvPicPr>
          <p:cNvPr id="4" name="Picture 3">
            <a:extLst>
              <a:ext uri="{FF2B5EF4-FFF2-40B4-BE49-F238E27FC236}">
                <a16:creationId xmlns:a16="http://schemas.microsoft.com/office/drawing/2014/main" id="{C6FFF61B-DC1F-B1E8-BAF3-1FF9DA8D7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620" y="2505144"/>
            <a:ext cx="3596479" cy="2774428"/>
          </a:xfrm>
          <a:prstGeom prst="rect">
            <a:avLst/>
          </a:prstGeom>
        </p:spPr>
      </p:pic>
    </p:spTree>
    <p:extLst>
      <p:ext uri="{BB962C8B-B14F-4D97-AF65-F5344CB8AC3E}">
        <p14:creationId xmlns:p14="http://schemas.microsoft.com/office/powerpoint/2010/main" val="207345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1E91F-8975-0FC0-1E86-BBDC768D1B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120004-0059-844A-EB1D-0249845F00E7}"/>
              </a:ext>
            </a:extLst>
          </p:cNvPr>
          <p:cNvSpPr>
            <a:spLocks noGrp="1"/>
          </p:cNvSpPr>
          <p:nvPr>
            <p:ph type="subTitle" idx="1"/>
          </p:nvPr>
        </p:nvSpPr>
        <p:spPr>
          <a:xfrm>
            <a:off x="936172" y="564923"/>
            <a:ext cx="11179628" cy="5791427"/>
          </a:xfrm>
        </p:spPr>
        <p:txBody>
          <a:bodyPr>
            <a:normAutofit/>
          </a:bodyPr>
          <a:lstStyle/>
          <a:p>
            <a:pPr algn="l"/>
            <a:r>
              <a:rPr lang="en-IN" b="1" i="1" u="none" strike="noStrike" baseline="0" dirty="0">
                <a:latin typeface="Times New Roman" panose="02020603050405020304" pitchFamily="18" charset="0"/>
                <a:cs typeface="Times New Roman" panose="02020603050405020304" pitchFamily="18" charset="0"/>
              </a:rPr>
              <a:t>1.3 P-bar</a:t>
            </a:r>
          </a:p>
          <a:p>
            <a:pPr marL="342900" indent="-34290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Consider the following sentences:</a:t>
            </a:r>
          </a:p>
          <a:p>
            <a:pPr algn="l"/>
            <a:r>
              <a:rPr lang="en-US" sz="2000" b="0" i="0" u="none" strike="noStrike" baseline="0" dirty="0">
                <a:latin typeface="Times New Roman" panose="02020603050405020304" pitchFamily="18" charset="0"/>
                <a:cs typeface="Times New Roman" panose="02020603050405020304" pitchFamily="18" charset="0"/>
              </a:rPr>
              <a:t>     37) </a:t>
            </a:r>
            <a:r>
              <a:rPr lang="en-US" sz="2000" dirty="0">
                <a:latin typeface="Times New Roman" panose="02020603050405020304" pitchFamily="18" charset="0"/>
                <a:cs typeface="Times New Roman" panose="02020603050405020304" pitchFamily="18" charset="0"/>
              </a:rPr>
              <a:t>John</a:t>
            </a:r>
            <a:r>
              <a:rPr lang="en-US" sz="2000" b="0" i="0" u="none" strike="noStrike" baseline="0" dirty="0">
                <a:latin typeface="Times New Roman" panose="02020603050405020304" pitchFamily="18" charset="0"/>
                <a:cs typeface="Times New Roman" panose="02020603050405020304" pitchFamily="18" charset="0"/>
              </a:rPr>
              <a:t> placed it [right [in the middle of the table]].</a:t>
            </a:r>
          </a:p>
          <a:p>
            <a:pPr algn="l"/>
            <a:r>
              <a:rPr lang="en-US" sz="2000" b="0" i="0" u="none" strike="noStrike" baseline="0" dirty="0">
                <a:latin typeface="Times New Roman" panose="02020603050405020304" pitchFamily="18" charset="0"/>
                <a:cs typeface="Times New Roman" panose="02020603050405020304" pitchFamily="18" charset="0"/>
              </a:rPr>
              <a:t>     38) John was [[in love] with his boss].</a:t>
            </a:r>
          </a:p>
          <a:p>
            <a:pPr algn="l"/>
            <a:r>
              <a:rPr lang="en-US" sz="2000" b="0" i="0" u="none" strike="noStrike" baseline="0" dirty="0">
                <a:latin typeface="Times New Roman" panose="02020603050405020304" pitchFamily="18" charset="0"/>
                <a:cs typeface="Times New Roman" panose="02020603050405020304" pitchFamily="18" charset="0"/>
              </a:rPr>
              <a:t>     39) John was [utterly [in love]].</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these examples, we have what appear to be prepositional phrases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(in the middle of the table, in love) </a:t>
            </a:r>
          </a:p>
          <a:p>
            <a:pPr algn="l">
              <a:lnSpc>
                <a:spcPct val="15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that are modified by some other element: </a:t>
            </a:r>
            <a:r>
              <a:rPr lang="en-US" sz="2000" b="0" i="1" u="none" strike="noStrike" baseline="0" dirty="0">
                <a:latin typeface="Times New Roman" panose="02020603050405020304" pitchFamily="18" charset="0"/>
                <a:cs typeface="Times New Roman" panose="02020603050405020304" pitchFamily="18" charset="0"/>
              </a:rPr>
              <a:t>right, with his boss, </a:t>
            </a:r>
            <a:r>
              <a:rPr lang="en-US" sz="2000" b="0" i="0" u="none" strike="noStrike" baseline="0" dirty="0">
                <a:latin typeface="Times New Roman" panose="02020603050405020304" pitchFamily="18" charset="0"/>
                <a:cs typeface="Times New Roman" panose="02020603050405020304" pitchFamily="18" charset="0"/>
              </a:rPr>
              <a:t>and </a:t>
            </a:r>
            <a:r>
              <a:rPr lang="en-IN" sz="2000" b="0" i="1" u="none" strike="noStrike" baseline="0" dirty="0">
                <a:latin typeface="Times New Roman" panose="02020603050405020304" pitchFamily="18" charset="0"/>
                <a:cs typeface="Times New Roman" panose="02020603050405020304" pitchFamily="18" charset="0"/>
              </a:rPr>
              <a:t>utterly, </a:t>
            </a:r>
            <a:r>
              <a:rPr lang="en-IN" sz="2000" b="0" i="0" u="none" strike="noStrike" baseline="0" dirty="0">
                <a:latin typeface="Times New Roman" panose="02020603050405020304" pitchFamily="18" charset="0"/>
                <a:cs typeface="Times New Roman" panose="02020603050405020304" pitchFamily="18" charset="0"/>
              </a:rPr>
              <a:t>respectively.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D03E680-21AC-3E37-0929-22A699515A4B}"/>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2009741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E0B40-7FBA-501C-C549-19EDE81BE27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BCC25D-62E7-A61B-6277-0C9E650ECDC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Note, however, that you can target smaller units within these large </a:t>
            </a:r>
            <a:r>
              <a:rPr lang="en-IN" sz="2000" b="0" i="0" u="none" strike="noStrike" baseline="0" dirty="0">
                <a:latin typeface="Times New Roman" panose="02020603050405020304" pitchFamily="18" charset="0"/>
                <a:cs typeface="Times New Roman" panose="02020603050405020304" pitchFamily="18" charset="0"/>
              </a:rPr>
              <a:t>PPs with constituency tests:</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40) John knocked it [right [off the table] and [into the trash]].</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41) </a:t>
            </a:r>
            <a:r>
              <a:rPr lang="en-US" dirty="0">
                <a:latin typeface="Times New Roman" panose="02020603050405020304" pitchFamily="18" charset="0"/>
                <a:cs typeface="Times New Roman" panose="02020603050405020304" pitchFamily="18" charset="0"/>
              </a:rPr>
              <a:t>John</a:t>
            </a:r>
            <a:r>
              <a:rPr lang="en-US" b="0" i="0" u="none" strike="noStrike" baseline="0" dirty="0">
                <a:latin typeface="Times New Roman" panose="02020603050405020304" pitchFamily="18" charset="0"/>
                <a:cs typeface="Times New Roman" panose="02020603050405020304" pitchFamily="18" charset="0"/>
              </a:rPr>
              <a:t> was [[in love] and [at odds] with his boss].</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42) </a:t>
            </a:r>
            <a:r>
              <a:rPr lang="en-US" dirty="0">
                <a:latin typeface="Times New Roman" panose="02020603050405020304" pitchFamily="18" charset="0"/>
                <a:cs typeface="Times New Roman" panose="02020603050405020304" pitchFamily="18" charset="0"/>
              </a:rPr>
              <a:t>John</a:t>
            </a:r>
            <a:r>
              <a:rPr lang="en-US" b="0" i="0" u="none" strike="noStrike" baseline="0" dirty="0">
                <a:latin typeface="Times New Roman" panose="02020603050405020304" pitchFamily="18" charset="0"/>
                <a:cs typeface="Times New Roman" panose="02020603050405020304" pitchFamily="18" charset="0"/>
              </a:rPr>
              <a:t> was [utterly [in love]], but Louis was only [partly [so]].</a:t>
            </a:r>
          </a:p>
          <a:p>
            <a:pPr algn="l">
              <a:lnSpc>
                <a:spcPct val="15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Examples (40) and (41) show conjunction of the two smaller constituents.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Example (42) is an example of </a:t>
            </a:r>
            <a:r>
              <a:rPr lang="en-US" sz="2000" b="1" i="0" u="none" strike="noStrike" baseline="0" dirty="0">
                <a:latin typeface="Times New Roman" panose="02020603050405020304" pitchFamily="18" charset="0"/>
                <a:cs typeface="Times New Roman" panose="02020603050405020304" pitchFamily="18" charset="0"/>
              </a:rPr>
              <a:t>so</a:t>
            </a:r>
            <a:r>
              <a:rPr lang="en-US" sz="200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latin typeface="Times New Roman" panose="02020603050405020304" pitchFamily="18" charset="0"/>
                <a:cs typeface="Times New Roman" panose="02020603050405020304" pitchFamily="18" charset="0"/>
              </a:rPr>
              <a:t>replacement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 us call the smaller constituent here P' on a parallel with </a:t>
            </a:r>
            <a:r>
              <a:rPr lang="en-IN" sz="2000" b="0" i="0" u="none" strike="noStrike" baseline="0" dirty="0">
                <a:latin typeface="Times New Roman" panose="02020603050405020304" pitchFamily="18" charset="0"/>
                <a:cs typeface="Times New Roman" panose="02020603050405020304" pitchFamily="18" charset="0"/>
              </a:rPr>
              <a:t>N', </a:t>
            </a:r>
            <a:r>
              <a:rPr lang="en-IN" sz="2000" b="0" i="0" u="none" strike="noStrike" baseline="0" dirty="0" err="1">
                <a:latin typeface="Times New Roman" panose="02020603050405020304" pitchFamily="18" charset="0"/>
                <a:cs typeface="Times New Roman" panose="02020603050405020304" pitchFamily="18" charset="0"/>
              </a:rPr>
              <a:t>Adj</a:t>
            </a:r>
            <a:r>
              <a:rPr lang="en-IN" sz="2000" b="0" i="0" u="none" strike="noStrike" baseline="0" dirty="0">
                <a:latin typeface="Times New Roman" panose="02020603050405020304" pitchFamily="18" charset="0"/>
                <a:cs typeface="Times New Roman" panose="02020603050405020304" pitchFamily="18" charset="0"/>
              </a:rPr>
              <a:t>', and V'.</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CE47EB-ACA9-3C77-F9A0-D9BA0C30EB70}"/>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67305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5807-F822-CDE1-5AA2-89AD04D4D83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37E8FD-0DBB-3546-E5FD-DA9B868B96D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rules that generate PPs are given below, and a tree showing an X-bar structure for the PP </a:t>
            </a:r>
            <a:r>
              <a:rPr lang="en-US" sz="2000" b="0" i="1" u="none" strike="noStrike" baseline="0" dirty="0">
                <a:latin typeface="Times New Roman" panose="02020603050405020304" pitchFamily="18" charset="0"/>
                <a:cs typeface="Times New Roman" panose="02020603050405020304" pitchFamily="18" charset="0"/>
              </a:rPr>
              <a:t>utterly in love with Pedro </a:t>
            </a:r>
            <a:r>
              <a:rPr lang="en-US" sz="2000" b="0" i="0" u="none" strike="noStrike" baseline="0" dirty="0">
                <a:latin typeface="Times New Roman" panose="02020603050405020304" pitchFamily="18" charset="0"/>
                <a:cs typeface="Times New Roman" panose="02020603050405020304" pitchFamily="18" charset="0"/>
              </a:rPr>
              <a:t>is seen in (46):</a:t>
            </a:r>
          </a:p>
          <a:p>
            <a:pPr lvl="1" algn="l">
              <a:lnSpc>
                <a:spcPct val="150000"/>
              </a:lnSpc>
              <a:spcBef>
                <a:spcPts val="0"/>
              </a:spcBef>
            </a:pPr>
            <a:r>
              <a:rPr lang="en-IN" b="0" i="0" u="none" strike="noStrike" baseline="0" dirty="0">
                <a:latin typeface="Times New Roman" panose="02020603050405020304" pitchFamily="18" charset="0"/>
                <a:cs typeface="Times New Roman" panose="02020603050405020304" pitchFamily="18" charset="0"/>
              </a:rPr>
              <a:t>43)  PP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sym typeface="Wingdings" panose="05000000000000000000" pitchFamily="2" charset="2"/>
              </a:rPr>
              <a:t>P’</a:t>
            </a:r>
            <a:endParaRPr lang="en-IN" b="0" i="0" u="none" strike="noStrike" baseline="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44)  P’  </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P’ (PP)   </a:t>
            </a:r>
            <a:r>
              <a:rPr lang="en-US" b="0" i="1" u="none" strike="noStrike" baseline="0" dirty="0">
                <a:latin typeface="Times New Roman" panose="02020603050405020304" pitchFamily="18" charset="0"/>
                <a:cs typeface="Times New Roman" panose="02020603050405020304" pitchFamily="18" charset="0"/>
              </a:rPr>
              <a:t>or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AdvP</a:t>
            </a:r>
            <a:r>
              <a:rPr lang="en-US" b="0" i="0" u="none" strike="noStrike" baseline="0" dirty="0">
                <a:latin typeface="Times New Roman" panose="02020603050405020304" pitchFamily="18" charset="0"/>
                <a:cs typeface="Times New Roman" panose="02020603050405020304" pitchFamily="18" charset="0"/>
              </a:rPr>
              <a:t>) P'</a:t>
            </a:r>
          </a:p>
          <a:p>
            <a:pPr marL="914400" lvl="1" indent="-457200" algn="l">
              <a:lnSpc>
                <a:spcPct val="150000"/>
              </a:lnSpc>
              <a:spcBef>
                <a:spcPts val="0"/>
              </a:spcBef>
              <a:buAutoNum type="arabicParenR" startAt="45"/>
            </a:pPr>
            <a:r>
              <a:rPr lang="en-IN" b="0" i="0" u="none" strike="noStrike" baseline="0" dirty="0">
                <a:latin typeface="Times New Roman" panose="02020603050405020304" pitchFamily="18" charset="0"/>
                <a:cs typeface="Times New Roman" panose="02020603050405020304" pitchFamily="18" charset="0"/>
              </a:rPr>
              <a:t>P’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P (NP)</a:t>
            </a:r>
          </a:p>
          <a:p>
            <a:pPr lvl="1" algn="l"/>
            <a:endParaRPr lang="en-US" dirty="0">
              <a:latin typeface="Times New Roman" panose="02020603050405020304" pitchFamily="18" charset="0"/>
              <a:cs typeface="Times New Roman" panose="02020603050405020304" pitchFamily="18" charset="0"/>
            </a:endParaRPr>
          </a:p>
          <a:p>
            <a:pPr lvl="1" algn="l"/>
            <a:r>
              <a:rPr lang="en-US" dirty="0">
                <a:latin typeface="Times New Roman" panose="02020603050405020304" pitchFamily="18" charset="0"/>
                <a:cs typeface="Times New Roman" panose="02020603050405020304" pitchFamily="18" charset="0"/>
              </a:rPr>
              <a:t>46)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DCFB6DF-06BA-5458-E115-0331D7DB147F}"/>
              </a:ext>
            </a:extLst>
          </p:cNvPr>
          <p:cNvSpPr>
            <a:spLocks noGrp="1"/>
          </p:cNvSpPr>
          <p:nvPr>
            <p:ph type="sldNum" sz="quarter" idx="12"/>
          </p:nvPr>
        </p:nvSpPr>
        <p:spPr/>
        <p:txBody>
          <a:bodyPr/>
          <a:lstStyle/>
          <a:p>
            <a:fld id="{9953917B-9314-44A8-9CF5-8C1178B13F89}" type="slidenum">
              <a:rPr lang="en-IN" smtClean="0"/>
              <a:t>26</a:t>
            </a:fld>
            <a:endParaRPr lang="en-IN"/>
          </a:p>
        </p:txBody>
      </p:sp>
      <p:pic>
        <p:nvPicPr>
          <p:cNvPr id="4" name="Picture 3">
            <a:extLst>
              <a:ext uri="{FF2B5EF4-FFF2-40B4-BE49-F238E27FC236}">
                <a16:creationId xmlns:a16="http://schemas.microsoft.com/office/drawing/2014/main" id="{B5686825-80CA-9C11-FEF4-5BBD0D3A2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012" y="3222171"/>
            <a:ext cx="2793658" cy="2787726"/>
          </a:xfrm>
          <a:prstGeom prst="rect">
            <a:avLst/>
          </a:prstGeom>
        </p:spPr>
      </p:pic>
    </p:spTree>
    <p:extLst>
      <p:ext uri="{BB962C8B-B14F-4D97-AF65-F5344CB8AC3E}">
        <p14:creationId xmlns:p14="http://schemas.microsoft.com/office/powerpoint/2010/main" val="1080158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89C8-8D64-AAEC-4268-F060A56969A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BE7AEB-7C5C-673A-8381-BE3BB7298E0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With this, we complete our introduction of intermediate structure.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developing our phrase structure system, we've managed to complicate it significantly.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next section, we look at ways to simplify the rule system yet capture all the constituency facts we’ve </a:t>
            </a:r>
            <a:r>
              <a:rPr lang="en-IN" sz="2000" b="0" i="0" u="none" strike="noStrike" baseline="0" dirty="0">
                <a:latin typeface="Times New Roman" panose="02020603050405020304" pitchFamily="18" charset="0"/>
                <a:cs typeface="Times New Roman" panose="02020603050405020304" pitchFamily="18" charset="0"/>
              </a:rPr>
              <a:t>considered here.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B1DD710-089A-5AA7-241D-E42603D6A40A}"/>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46174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73507-A709-07AB-0BA2-086BBE2F5F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A7B35FC-56A7-A654-12CE-E0514AE381C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0" u="none" strike="noStrike" baseline="0" dirty="0">
                <a:latin typeface="Times New Roman" panose="02020603050405020304" pitchFamily="18" charset="0"/>
              </a:rPr>
              <a:t>2. GENERALIZING THE RULES: THE X-BAR SCHEMA</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For each of the major phrase types (NPs, VPs, </a:t>
            </a:r>
            <a:r>
              <a:rPr lang="en-US" sz="2000" b="0" i="0" u="none" strike="noStrike" baseline="0" dirty="0" err="1">
                <a:latin typeface="Times New Roman" panose="02020603050405020304" pitchFamily="18" charset="0"/>
              </a:rPr>
              <a:t>AdjPs</a:t>
            </a:r>
            <a:r>
              <a:rPr lang="en-US" sz="2000" b="0" i="0" u="none" strike="noStrike" baseline="0" dirty="0">
                <a:latin typeface="Times New Roman" panose="02020603050405020304" pitchFamily="18" charset="0"/>
              </a:rPr>
              <a:t>, </a:t>
            </a:r>
            <a:r>
              <a:rPr lang="en-US" sz="2000" b="0" i="0" u="none" strike="noStrike" baseline="0" dirty="0" err="1">
                <a:latin typeface="Times New Roman" panose="02020603050405020304" pitchFamily="18" charset="0"/>
              </a:rPr>
              <a:t>AdvPs</a:t>
            </a:r>
            <a:r>
              <a:rPr lang="en-US" sz="2000" b="0" i="0" u="none" strike="noStrike" baseline="0" dirty="0">
                <a:latin typeface="Times New Roman" panose="02020603050405020304" pitchFamily="18" charset="0"/>
              </a:rPr>
              <a:t>, and PPs) we have come up with three rules, where the first and second rules serve to introduce intermediate structure.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Let's repeat all the rules here.</a:t>
            </a:r>
          </a:p>
          <a:p>
            <a:pPr marL="342900" indent="-34290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47) NP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(D) N'</a:t>
            </a:r>
          </a:p>
          <a:p>
            <a:pPr lvl="1" algn="l"/>
            <a:r>
              <a:rPr lang="pt-BR" b="0" i="0" u="none" strike="noStrike" baseline="0" dirty="0">
                <a:latin typeface="Times New Roman" panose="02020603050405020304" pitchFamily="18" charset="0"/>
                <a:cs typeface="Times New Roman" panose="02020603050405020304" pitchFamily="18" charset="0"/>
              </a:rPr>
              <a:t>48) N’ </a:t>
            </a:r>
            <a:r>
              <a:rPr lang="pt-BR"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pt-BR" b="0" i="0" u="none" strike="noStrike" baseline="0" dirty="0">
                <a:latin typeface="Times New Roman" panose="02020603050405020304" pitchFamily="18" charset="0"/>
                <a:cs typeface="Times New Roman" panose="02020603050405020304" pitchFamily="18" charset="0"/>
              </a:rPr>
              <a:t> (AdjP) N' </a:t>
            </a:r>
            <a:r>
              <a:rPr lang="pt-BR" b="0" i="1" u="none" strike="noStrike" baseline="0" dirty="0">
                <a:latin typeface="Times New Roman" panose="02020603050405020304" pitchFamily="18" charset="0"/>
                <a:cs typeface="Times New Roman" panose="02020603050405020304" pitchFamily="18" charset="0"/>
              </a:rPr>
              <a:t>or </a:t>
            </a:r>
            <a:r>
              <a:rPr lang="pt-BR" b="0" i="0" u="none" strike="noStrike" baseline="0" dirty="0">
                <a:latin typeface="Times New Roman" panose="02020603050405020304" pitchFamily="18" charset="0"/>
                <a:cs typeface="Times New Roman" panose="02020603050405020304" pitchFamily="18" charset="0"/>
              </a:rPr>
              <a:t>N' (PP)</a:t>
            </a:r>
          </a:p>
          <a:p>
            <a:pPr lvl="1" algn="l"/>
            <a:r>
              <a:rPr lang="en-IN" b="0" i="0" u="none" strike="noStrike" baseline="0" dirty="0">
                <a:latin typeface="Times New Roman" panose="02020603050405020304" pitchFamily="18" charset="0"/>
                <a:cs typeface="Times New Roman" panose="02020603050405020304" pitchFamily="18" charset="0"/>
              </a:rPr>
              <a:t>49) N’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N (PP)</a:t>
            </a:r>
          </a:p>
          <a:p>
            <a:pPr lvl="1" algn="l"/>
            <a:r>
              <a:rPr lang="en-IN" b="0" i="0" u="none" strike="noStrike" baseline="0" dirty="0">
                <a:latin typeface="Times New Roman" panose="02020603050405020304" pitchFamily="18" charset="0"/>
                <a:cs typeface="Times New Roman" panose="02020603050405020304" pitchFamily="18" charset="0"/>
              </a:rPr>
              <a:t>50) VP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V'</a:t>
            </a:r>
          </a:p>
          <a:p>
            <a:pPr lvl="1" algn="l"/>
            <a:r>
              <a:rPr lang="en-US" b="0" i="0" u="none" strike="noStrike" baseline="0" dirty="0">
                <a:latin typeface="Times New Roman" panose="02020603050405020304" pitchFamily="18" charset="0"/>
                <a:cs typeface="Times New Roman" panose="02020603050405020304" pitchFamily="18" charset="0"/>
              </a:rPr>
              <a:t>51) V’ </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V' (PP) </a:t>
            </a:r>
            <a:r>
              <a:rPr lang="en-US" b="0" i="1" u="none" strike="noStrike" baseline="0" dirty="0">
                <a:latin typeface="Times New Roman" panose="02020603050405020304" pitchFamily="18" charset="0"/>
                <a:cs typeface="Times New Roman" panose="02020603050405020304" pitchFamily="18" charset="0"/>
              </a:rPr>
              <a:t>or </a:t>
            </a:r>
            <a:r>
              <a:rPr lang="en-US" b="0" i="0" u="none" strike="noStrike" baseline="0" dirty="0">
                <a:latin typeface="Times New Roman" panose="02020603050405020304" pitchFamily="18" charset="0"/>
                <a:cs typeface="Times New Roman" panose="02020603050405020304" pitchFamily="18" charset="0"/>
              </a:rPr>
              <a:t>V' (</a:t>
            </a:r>
            <a:r>
              <a:rPr lang="en-US" b="0" i="0" u="none" strike="noStrike" baseline="0" dirty="0" err="1">
                <a:latin typeface="Times New Roman" panose="02020603050405020304" pitchFamily="18" charset="0"/>
                <a:cs typeface="Times New Roman" panose="02020603050405020304" pitchFamily="18" charset="0"/>
              </a:rPr>
              <a:t>AdvP</a:t>
            </a:r>
            <a:r>
              <a:rPr lang="en-US" b="0" i="0" u="none" strike="noStrike" baseline="0" dirty="0">
                <a:latin typeface="Times New Roman" panose="02020603050405020304" pitchFamily="18" charset="0"/>
                <a:cs typeface="Times New Roman" panose="02020603050405020304" pitchFamily="18" charset="0"/>
              </a:rPr>
              <a:t>)</a:t>
            </a:r>
          </a:p>
          <a:p>
            <a:pPr lvl="1" algn="l"/>
            <a:r>
              <a:rPr lang="en-IN" b="0" i="0" u="none" strike="noStrike" baseline="0" dirty="0">
                <a:latin typeface="Times New Roman" panose="02020603050405020304" pitchFamily="18" charset="0"/>
                <a:cs typeface="Times New Roman" panose="02020603050405020304" pitchFamily="18" charset="0"/>
              </a:rPr>
              <a:t>52) V’ </a:t>
            </a:r>
            <a:r>
              <a:rPr lang="en-IN"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b="0" i="0" u="none" strike="noStrike" baseline="0" dirty="0">
                <a:latin typeface="Times New Roman" panose="02020603050405020304" pitchFamily="18" charset="0"/>
                <a:cs typeface="Times New Roman" panose="02020603050405020304" pitchFamily="18" charset="0"/>
              </a:rPr>
              <a:t> V (NP)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0365BA2-B8F2-AE92-0064-279FFF593061}"/>
              </a:ext>
            </a:extLst>
          </p:cNvPr>
          <p:cNvSpPr>
            <a:spLocks noGrp="1"/>
          </p:cNvSpPr>
          <p:nvPr>
            <p:ph type="sldNum" sz="quarter" idx="12"/>
          </p:nvPr>
        </p:nvSpPr>
        <p:spPr/>
        <p:txBody>
          <a:bodyPr/>
          <a:lstStyle/>
          <a:p>
            <a:fld id="{9953917B-9314-44A8-9CF5-8C1178B13F89}" type="slidenum">
              <a:rPr lang="en-IN" smtClean="0"/>
              <a:t>28</a:t>
            </a:fld>
            <a:endParaRPr lang="en-IN"/>
          </a:p>
        </p:txBody>
      </p:sp>
      <p:pic>
        <p:nvPicPr>
          <p:cNvPr id="7" name="Picture 6">
            <a:extLst>
              <a:ext uri="{FF2B5EF4-FFF2-40B4-BE49-F238E27FC236}">
                <a16:creationId xmlns:a16="http://schemas.microsoft.com/office/drawing/2014/main" id="{3A5F3C09-9252-4454-035D-820431D1C3C5}"/>
              </a:ext>
            </a:extLst>
          </p:cNvPr>
          <p:cNvPicPr>
            <a:picLocks noChangeAspect="1"/>
          </p:cNvPicPr>
          <p:nvPr/>
        </p:nvPicPr>
        <p:blipFill>
          <a:blip r:embed="rId2"/>
          <a:stretch>
            <a:fillRect/>
          </a:stretch>
        </p:blipFill>
        <p:spPr>
          <a:xfrm>
            <a:off x="5138529" y="2788553"/>
            <a:ext cx="3254357" cy="3607866"/>
          </a:xfrm>
          <a:prstGeom prst="rect">
            <a:avLst/>
          </a:prstGeom>
        </p:spPr>
      </p:pic>
    </p:spTree>
    <p:extLst>
      <p:ext uri="{BB962C8B-B14F-4D97-AF65-F5344CB8AC3E}">
        <p14:creationId xmlns:p14="http://schemas.microsoft.com/office/powerpoint/2010/main" val="908528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0676-5853-81FC-AD7B-06FC30AFAB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7B8D63A-3BA3-D9B4-A72A-B5AB179296C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First</a:t>
            </a:r>
            <a:r>
              <a:rPr lang="en-US" sz="2000" b="0" i="0" u="none" strike="noStrike" baseline="0" dirty="0">
                <a:latin typeface="Times New Roman" panose="02020603050405020304" pitchFamily="18" charset="0"/>
              </a:rPr>
              <a:t>, note that in all the rules above, </a:t>
            </a:r>
            <a:r>
              <a:rPr lang="en-US" sz="2000" b="1" i="1" u="none" strike="noStrike" baseline="0" dirty="0">
                <a:latin typeface="Times New Roman" panose="02020603050405020304" pitchFamily="18" charset="0"/>
              </a:rPr>
              <a:t>the category of the rule is the same </a:t>
            </a:r>
            <a:r>
              <a:rPr lang="en-US" sz="2000" b="0" i="1" u="none" strike="noStrike" baseline="0" dirty="0">
                <a:latin typeface="Times New Roman" panose="02020603050405020304" pitchFamily="18" charset="0"/>
              </a:rPr>
              <a:t>as the only element that is not optional</a:t>
            </a:r>
            <a:r>
              <a:rPr lang="en-US" sz="2000" b="0" i="0" u="none" strike="noStrike" baseline="0" dirty="0">
                <a:latin typeface="Times New Roman" panose="02020603050405020304" pitchFamily="18" charset="0"/>
              </a:rPr>
              <a:t>. </a:t>
            </a:r>
          </a:p>
          <a:p>
            <a:pPr marL="342900" indent="-342900" algn="l">
              <a:lnSpc>
                <a:spcPct val="150000"/>
              </a:lnSpc>
              <a:spcBef>
                <a:spcPts val="0"/>
              </a:spcBef>
              <a:buFont typeface="Courier New" panose="02070309020205020404" pitchFamily="49" charset="0"/>
              <a:buChar char="o"/>
            </a:pPr>
            <a:r>
              <a:rPr lang="en-US" sz="2000" b="0" i="0" u="none" strike="noStrike" baseline="0" dirty="0">
                <a:latin typeface="Times New Roman" panose="02020603050405020304" pitchFamily="18" charset="0"/>
              </a:rPr>
              <a:t>For example, in the NP rule, the element that isn't optional is N'. This is the same part of speech.</a:t>
            </a:r>
            <a:endParaRPr lang="en-US" sz="2000" dirty="0">
              <a:latin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Similarly, the only obligatory element in N' is either another N' or N.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This is a very general notion in phrase structure; we call it </a:t>
            </a:r>
            <a:r>
              <a:rPr lang="en-US" sz="2000" b="1" i="0" u="none" strike="noStrike" baseline="0" dirty="0">
                <a:latin typeface="Times New Roman" panose="02020603050405020304" pitchFamily="18" charset="0"/>
              </a:rPr>
              <a:t>headedness</a:t>
            </a:r>
            <a:r>
              <a:rPr lang="en-US" sz="2000" b="0" i="0" u="none" strike="noStrike" baseline="0" dirty="0">
                <a:latin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All phrases appear to have </a:t>
            </a:r>
            <a:r>
              <a:rPr lang="en-US" sz="2000" b="1" i="1" u="none" strike="noStrike" baseline="0" dirty="0">
                <a:latin typeface="Times New Roman" panose="02020603050405020304" pitchFamily="18" charset="0"/>
              </a:rPr>
              <a:t>heads</a:t>
            </a:r>
            <a:r>
              <a:rPr lang="en-US" sz="2000" b="0" i="1" u="none" strike="noStrike" baseline="0" dirty="0">
                <a:latin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A head is the most prominent element in a phrasal category and gives its part of speech category </a:t>
            </a:r>
            <a:r>
              <a:rPr lang="en-IN" sz="2000" b="0" i="0" u="none" strike="noStrike" baseline="0" dirty="0">
                <a:latin typeface="Times New Roman" panose="02020603050405020304" pitchFamily="18" charset="0"/>
              </a:rPr>
              <a:t>to the whole phrase.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BD6959B-8E48-EAB3-2A81-A440AB9B27A9}"/>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179694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structure our NP rule NP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(D) (AdjP+) N (PP+) assigns to this is: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2)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can call this a </a:t>
            </a:r>
            <a:r>
              <a:rPr lang="en-US" sz="2000" b="0" i="1" u="none" strike="noStrike" baseline="0" dirty="0">
                <a:latin typeface="Times New Roman" panose="02020603050405020304" pitchFamily="18" charset="0"/>
                <a:cs typeface="Times New Roman" panose="02020603050405020304" pitchFamily="18" charset="0"/>
              </a:rPr>
              <a:t>flat structure.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PP </a:t>
            </a:r>
            <a:r>
              <a:rPr lang="en-US" sz="2000" b="0" i="1" u="none" strike="noStrike" baseline="0" dirty="0">
                <a:latin typeface="Times New Roman" panose="02020603050405020304" pitchFamily="18" charset="0"/>
                <a:cs typeface="Times New Roman" panose="02020603050405020304" pitchFamily="18" charset="0"/>
              </a:rPr>
              <a:t>of poems </a:t>
            </a:r>
            <a:r>
              <a:rPr lang="en-US" sz="2000" b="0" i="0" u="none" strike="noStrike" baseline="0" dirty="0">
                <a:latin typeface="Times New Roman" panose="02020603050405020304" pitchFamily="18" charset="0"/>
                <a:cs typeface="Times New Roman" panose="02020603050405020304" pitchFamily="18" charset="0"/>
              </a:rPr>
              <a:t>and the PP </a:t>
            </a:r>
            <a:r>
              <a:rPr lang="en-US" sz="2000" b="0" i="1" u="none" strike="noStrike" baseline="0" dirty="0">
                <a:latin typeface="Times New Roman" panose="02020603050405020304" pitchFamily="18" charset="0"/>
                <a:cs typeface="Times New Roman" panose="02020603050405020304" pitchFamily="18" charset="0"/>
              </a:rPr>
              <a:t>with the blue cover </a:t>
            </a:r>
            <a:r>
              <a:rPr lang="en-US" sz="2000" b="0" i="0" u="none" strike="noStrike" baseline="0" dirty="0">
                <a:latin typeface="Times New Roman" panose="02020603050405020304" pitchFamily="18" charset="0"/>
                <a:cs typeface="Times New Roman" panose="02020603050405020304" pitchFamily="18" charset="0"/>
              </a:rPr>
              <a:t>are on the same level hierarchically; there is no distinction between them in terms of dominance or c-command.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other words, they are "flat" with respect to the head word </a:t>
            </a:r>
            <a:r>
              <a:rPr lang="en-US" sz="2000" b="0" i="1" u="none" strike="noStrike" baseline="0" dirty="0">
                <a:latin typeface="Times New Roman" panose="02020603050405020304" pitchFamily="18" charset="0"/>
                <a:cs typeface="Times New Roman" panose="02020603050405020304" pitchFamily="18" charset="0"/>
              </a:rPr>
              <a:t>book.</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pic>
        <p:nvPicPr>
          <p:cNvPr id="7" name="Picture 6">
            <a:extLst>
              <a:ext uri="{FF2B5EF4-FFF2-40B4-BE49-F238E27FC236}">
                <a16:creationId xmlns:a16="http://schemas.microsoft.com/office/drawing/2014/main" id="{205CFEDF-E602-E7A5-C058-502E852C8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408" y="1222620"/>
            <a:ext cx="6496384" cy="1835244"/>
          </a:xfrm>
          <a:prstGeom prst="rect">
            <a:avLst/>
          </a:prstGeom>
        </p:spPr>
      </p:pic>
    </p:spTree>
    <p:extLst>
      <p:ext uri="{BB962C8B-B14F-4D97-AF65-F5344CB8AC3E}">
        <p14:creationId xmlns:p14="http://schemas.microsoft.com/office/powerpoint/2010/main" val="321285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94419-A5C6-9E12-70F8-9C6D953A87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E48A3B-E1C6-13DE-C244-1E5A1135848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Note that we don't have any rules of the form:</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62) * NP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V AdjP</a:t>
            </a:r>
          </a:p>
          <a:p>
            <a:pPr algn="l">
              <a:lnSpc>
                <a:spcPct val="15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rule not only seems meaningless, it is unattested in the system we've developed here.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requirement that phrases are headed is called </a:t>
            </a:r>
            <a:r>
              <a:rPr lang="en-US" sz="2000" b="1" i="1" u="none" strike="noStrike" baseline="0" dirty="0" err="1">
                <a:latin typeface="Times New Roman" panose="02020603050405020304" pitchFamily="18" charset="0"/>
                <a:cs typeface="Times New Roman" panose="02020603050405020304" pitchFamily="18" charset="0"/>
              </a:rPr>
              <a:t>endocentricity</a:t>
            </a:r>
            <a:r>
              <a:rPr lang="en-US" sz="2000" b="0" i="1"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only obligatory element in a phrase is </a:t>
            </a:r>
            <a:r>
              <a:rPr lang="en-US" sz="2000" b="1" i="0" u="none" strike="noStrike" baseline="0" dirty="0">
                <a:latin typeface="Times New Roman" panose="02020603050405020304" pitchFamily="18" charset="0"/>
                <a:cs typeface="Times New Roman" panose="02020603050405020304" pitchFamily="18" charset="0"/>
              </a:rPr>
              <a:t>the head</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FAB08B-DE67-3668-DCF2-CEC7B21588FE}"/>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254312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95F47-D47F-70F8-AEBE-9D6BF74AC4B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DD6915D-B52A-95FC-58BD-54B6614E309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Second</a:t>
            </a:r>
            <a:r>
              <a:rPr lang="en-US" sz="2000" b="0" i="0" u="none" strike="noStrike" baseline="0" dirty="0">
                <a:latin typeface="Times New Roman" panose="02020603050405020304" pitchFamily="18" charset="0"/>
                <a:cs typeface="Times New Roman" panose="02020603050405020304" pitchFamily="18" charset="0"/>
              </a:rPr>
              <a:t>, note that with the exception of the determiner in the NP rule, all non-head material in the rules is both phrasal and optional.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never find rules of the form:</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63) * V’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Adv V</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With the exception of the determiner, </a:t>
            </a:r>
            <a:r>
              <a:rPr lang="en-US" sz="2000" b="1" i="0" u="none" strike="noStrike" baseline="0" dirty="0">
                <a:latin typeface="Times New Roman" panose="02020603050405020304" pitchFamily="18" charset="0"/>
                <a:cs typeface="Times New Roman" panose="02020603050405020304" pitchFamily="18" charset="0"/>
              </a:rPr>
              <a:t>anything in an X-bar rule</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that isn't a head </a:t>
            </a:r>
            <a:r>
              <a:rPr lang="en-US" sz="2000" b="0" i="0" u="none" strike="noStrike" baseline="0" dirty="0">
                <a:latin typeface="Times New Roman" panose="02020603050405020304" pitchFamily="18" charset="0"/>
                <a:cs typeface="Times New Roman" panose="02020603050405020304" pitchFamily="18" charset="0"/>
              </a:rPr>
              <a:t>must </a:t>
            </a:r>
            <a:r>
              <a:rPr lang="en-US" sz="2000" b="1" i="0" u="none" strike="noStrike" baseline="0" dirty="0">
                <a:latin typeface="Times New Roman" panose="02020603050405020304" pitchFamily="18" charset="0"/>
                <a:cs typeface="Times New Roman" panose="02020603050405020304" pitchFamily="18" charset="0"/>
              </a:rPr>
              <a:t>be a phrase </a:t>
            </a:r>
            <a:r>
              <a:rPr lang="en-US" sz="2000" b="0" i="0" u="none" strike="noStrike" baseline="0" dirty="0">
                <a:latin typeface="Times New Roman" panose="02020603050405020304" pitchFamily="18" charset="0"/>
                <a:cs typeface="Times New Roman" panose="02020603050405020304" pitchFamily="18" charset="0"/>
              </a:rPr>
              <a:t>and </a:t>
            </a:r>
            <a:r>
              <a:rPr lang="en-US" sz="2000" b="1" i="0" u="none" strike="noStrike" baseline="0" dirty="0">
                <a:latin typeface="Times New Roman" panose="02020603050405020304" pitchFamily="18" charset="0"/>
                <a:cs typeface="Times New Roman" panose="02020603050405020304" pitchFamily="18" charset="0"/>
              </a:rPr>
              <a:t>optional</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A681BE-E1AB-B71A-ED42-E0FD8E3B3DA6}"/>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1888125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E090E-6288-963F-CFA9-9B7C4EEE59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711439B-1050-4EEE-9469-CAE795EA04E5}"/>
              </a:ext>
            </a:extLst>
          </p:cNvPr>
          <p:cNvSpPr>
            <a:spLocks noGrp="1"/>
          </p:cNvSpPr>
          <p:nvPr>
            <p:ph type="subTitle" idx="1"/>
          </p:nvPr>
        </p:nvSpPr>
        <p:spPr>
          <a:xfrm>
            <a:off x="936172" y="564923"/>
            <a:ext cx="11179628" cy="5791427"/>
          </a:xfrm>
        </p:spPr>
        <p:txBody>
          <a:bodyPr>
            <a:normAutofit/>
          </a:bodyPr>
          <a:lstStyle/>
          <a:p>
            <a:pPr marL="285750" indent="-28575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Finally</a:t>
            </a:r>
            <a:r>
              <a:rPr lang="en-US" sz="2000" b="0" i="0" u="none" strike="noStrike" baseline="0" dirty="0">
                <a:latin typeface="Times New Roman" panose="02020603050405020304" pitchFamily="18" charset="0"/>
                <a:cs typeface="Times New Roman" panose="02020603050405020304" pitchFamily="18" charset="0"/>
              </a:rPr>
              <a:t>, notice that for each major category there are </a:t>
            </a:r>
            <a:r>
              <a:rPr lang="en-US" sz="2000" b="1" i="0" u="none" strike="noStrike" baseline="0" dirty="0">
                <a:latin typeface="Times New Roman" panose="02020603050405020304" pitchFamily="18" charset="0"/>
                <a:cs typeface="Times New Roman" panose="02020603050405020304" pitchFamily="18" charset="0"/>
              </a:rPr>
              <a:t>three</a:t>
            </a:r>
            <a:r>
              <a:rPr lang="en-US" sz="200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rules</a:t>
            </a:r>
            <a:r>
              <a:rPr lang="en-US" sz="2000" b="0" i="0" u="none" strike="noStrike" baseline="0" dirty="0">
                <a:latin typeface="Times New Roman" panose="02020603050405020304" pitchFamily="18" charset="0"/>
                <a:cs typeface="Times New Roman" panose="02020603050405020304" pitchFamily="18" charset="0"/>
              </a:rPr>
              <a:t>, </a:t>
            </a:r>
          </a:p>
          <a:p>
            <a:pPr marL="800100" lvl="1" indent="-342900" algn="l">
              <a:lnSpc>
                <a:spcPct val="150000"/>
              </a:lnSpc>
              <a:spcBef>
                <a:spcPts val="0"/>
              </a:spcBef>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one</a:t>
            </a: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that introduces </a:t>
            </a:r>
            <a:r>
              <a:rPr lang="en-US" b="0" i="0" u="none" strike="noStrike" baseline="0" dirty="0">
                <a:latin typeface="Times New Roman" panose="02020603050405020304" pitchFamily="18" charset="0"/>
                <a:cs typeface="Times New Roman" panose="02020603050405020304" pitchFamily="18" charset="0"/>
              </a:rPr>
              <a:t>the NP, VP, </a:t>
            </a:r>
            <a:r>
              <a:rPr lang="en-US" b="0" i="0" u="none" strike="noStrike" baseline="0" dirty="0" err="1">
                <a:latin typeface="Times New Roman" panose="02020603050405020304" pitchFamily="18" charset="0"/>
                <a:cs typeface="Times New Roman" panose="02020603050405020304" pitchFamily="18" charset="0"/>
              </a:rPr>
              <a:t>AdvP</a:t>
            </a:r>
            <a:r>
              <a:rPr lang="en-US" b="0" i="0" u="none" strike="noStrike" baseline="0" dirty="0">
                <a:latin typeface="Times New Roman" panose="02020603050405020304" pitchFamily="18" charset="0"/>
                <a:cs typeface="Times New Roman" panose="02020603050405020304" pitchFamily="18" charset="0"/>
              </a:rPr>
              <a:t>, AdjP, and PP, </a:t>
            </a:r>
          </a:p>
          <a:p>
            <a:pPr marL="800100" lvl="1" indent="-342900" algn="l">
              <a:lnSpc>
                <a:spcPct val="150000"/>
              </a:lnSpc>
              <a:spcBef>
                <a:spcPts val="0"/>
              </a:spcBef>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one</a:t>
            </a: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that takes a bar level </a:t>
            </a:r>
            <a:r>
              <a:rPr lang="en-US" b="0" i="0" u="none" strike="noStrike" baseline="0" dirty="0">
                <a:latin typeface="Times New Roman" panose="02020603050405020304" pitchFamily="18" charset="0"/>
                <a:cs typeface="Times New Roman" panose="02020603050405020304" pitchFamily="18" charset="0"/>
              </a:rPr>
              <a:t>and repeats it (e.g., N’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N’ (PP)), and  </a:t>
            </a:r>
          </a:p>
          <a:p>
            <a:pPr marL="800100" lvl="1" indent="-342900" algn="l">
              <a:lnSpc>
                <a:spcPct val="150000"/>
              </a:lnSpc>
              <a:spcBef>
                <a:spcPts val="0"/>
              </a:spcBef>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one</a:t>
            </a: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that takes a bar level and spells out the head </a:t>
            </a:r>
            <a:r>
              <a:rPr lang="en-US" b="0" i="0" u="none" strike="noStrike" baseline="0" dirty="0">
                <a:latin typeface="Times New Roman" panose="02020603050405020304" pitchFamily="18" charset="0"/>
                <a:cs typeface="Times New Roman" panose="02020603050405020304" pitchFamily="18" charset="0"/>
              </a:rPr>
              <a:t>(e.g., N’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b="0" i="0" u="none" strike="noStrike" baseline="0" dirty="0">
                <a:latin typeface="Times New Roman" panose="02020603050405020304" pitchFamily="18" charset="0"/>
                <a:cs typeface="Times New Roman" panose="02020603050405020304" pitchFamily="18" charset="0"/>
              </a:rPr>
              <a:t>N (PP)). </a:t>
            </a:r>
          </a:p>
          <a:p>
            <a:pPr marL="800100" lvl="1" indent="-342900" algn="l">
              <a:lnSpc>
                <a:spcPct val="150000"/>
              </a:lnSpc>
              <a:spcBef>
                <a:spcPts val="0"/>
              </a:spcBef>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seem to be missing the generalization that for each kind of phrase, the </a:t>
            </a:r>
            <a:r>
              <a:rPr lang="en-US" sz="2000" b="0" i="1" u="none" strike="noStrike" baseline="0" dirty="0">
                <a:latin typeface="Times New Roman" panose="02020603050405020304" pitchFamily="18" charset="0"/>
                <a:cs typeface="Times New Roman" panose="02020603050405020304" pitchFamily="18" charset="0"/>
              </a:rPr>
              <a:t>same kinds of rules </a:t>
            </a:r>
            <a:r>
              <a:rPr lang="en-US" sz="2000" b="0" i="0" u="none" strike="noStrike" baseline="0" dirty="0">
                <a:latin typeface="Times New Roman" panose="02020603050405020304" pitchFamily="18" charset="0"/>
                <a:cs typeface="Times New Roman" panose="02020603050405020304" pitchFamily="18" charset="0"/>
              </a:rPr>
              <a:t>appear.</a:t>
            </a:r>
          </a:p>
          <a:p>
            <a:pPr marL="285750" indent="-28575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X-bar theory </a:t>
            </a:r>
            <a:r>
              <a:rPr lang="en-US" sz="2000" b="0" i="0" u="none" strike="noStrike" baseline="0" dirty="0">
                <a:latin typeface="Times New Roman" panose="02020603050405020304" pitchFamily="18" charset="0"/>
                <a:cs typeface="Times New Roman" panose="02020603050405020304" pitchFamily="18" charset="0"/>
              </a:rPr>
              <a:t>is an attempt to </a:t>
            </a:r>
            <a:r>
              <a:rPr lang="en-US" sz="2000" b="1" i="0" u="none" strike="noStrike" baseline="0" dirty="0">
                <a:latin typeface="Times New Roman" panose="02020603050405020304" pitchFamily="18" charset="0"/>
                <a:cs typeface="Times New Roman" panose="02020603050405020304" pitchFamily="18" charset="0"/>
              </a:rPr>
              <a:t>capture these similarities among rules</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1113704-2F6E-A82C-60B3-DBBC69B18551}"/>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2744021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3BACC-5672-1EF8-396B-7EDC166E4F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7C686D-DCBE-CB39-10B6-9535D00A234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can condense the rules we've proposed into a simple set.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To do this we are going to make use of variables (like variables in algebra) to stand for particular parts of speech.</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 </a:t>
            </a:r>
            <a:r>
              <a:rPr lang="en-US" sz="2000" b="1" i="0" u="none" strike="noStrike" baseline="0" dirty="0">
                <a:latin typeface="Times New Roman" panose="02020603050405020304" pitchFamily="18" charset="0"/>
                <a:cs typeface="Times New Roman" panose="02020603050405020304" pitchFamily="18" charset="0"/>
              </a:rPr>
              <a:t>X</a:t>
            </a:r>
            <a:r>
              <a:rPr lang="en-US" sz="2000" b="0" i="0" u="none" strike="noStrike" baseline="0" dirty="0">
                <a:latin typeface="Times New Roman" panose="02020603050405020304" pitchFamily="18" charset="0"/>
                <a:cs typeface="Times New Roman" panose="02020603050405020304" pitchFamily="18" charset="0"/>
              </a:rPr>
              <a:t> be a </a:t>
            </a:r>
            <a:r>
              <a:rPr lang="en-US" sz="2000" b="1" i="0" u="none" strike="noStrike" baseline="0" dirty="0">
                <a:latin typeface="Times New Roman" panose="02020603050405020304" pitchFamily="18" charset="0"/>
                <a:cs typeface="Times New Roman" panose="02020603050405020304" pitchFamily="18" charset="0"/>
              </a:rPr>
              <a:t>variable</a:t>
            </a:r>
            <a:r>
              <a:rPr lang="en-US" sz="2000" b="0" i="0" u="none" strike="noStrike" baseline="0" dirty="0">
                <a:latin typeface="Times New Roman" panose="02020603050405020304" pitchFamily="18" charset="0"/>
                <a:cs typeface="Times New Roman" panose="02020603050405020304" pitchFamily="18" charset="0"/>
              </a:rPr>
              <a:t> that </a:t>
            </a:r>
            <a:r>
              <a:rPr lang="en-US" sz="2000" b="1" i="0" u="none" strike="noStrike" baseline="0" dirty="0">
                <a:latin typeface="Times New Roman" panose="02020603050405020304" pitchFamily="18" charset="0"/>
                <a:cs typeface="Times New Roman" panose="02020603050405020304" pitchFamily="18" charset="0"/>
              </a:rPr>
              <a:t>can stand for any category N, V, Adj, Adv, P</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XP</a:t>
            </a:r>
            <a:r>
              <a:rPr lang="en-US" sz="2000" b="0" i="0" u="none" strike="noStrike" baseline="0" dirty="0">
                <a:latin typeface="Times New Roman" panose="02020603050405020304" pitchFamily="18" charset="0"/>
                <a:cs typeface="Times New Roman" panose="02020603050405020304" pitchFamily="18" charset="0"/>
              </a:rPr>
              <a:t> is a catch-all term to cover NP, VP, AP, and PP.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Similarly, </a:t>
            </a:r>
            <a:r>
              <a:rPr lang="en-US" sz="2000" b="1"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rPr>
              <a:t>stands for N', V', Adj', Adv', and P’,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and </a:t>
            </a:r>
            <a:r>
              <a:rPr lang="en-US" sz="2000" b="1"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rPr>
              <a:t>represents N, V, Adj, Adv, and 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1D453A-6F25-C898-0C98-EBAF9A09B137}"/>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561842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CA3F9-5F99-0531-F184-C1DC8C69775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3A0A7B2-22DD-A4CE-0D5E-56B171F9EAED}"/>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rPr>
              <a:t>3. COMPLEMENTS, ADJUNCTS, AND SPECIFIERS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Consider now the two prepositional phrases that are </a:t>
            </a:r>
            <a:r>
              <a:rPr lang="en-US" sz="2000" b="0" i="0" u="none" strike="noStrike" baseline="0" dirty="0" err="1">
                <a:latin typeface="Times New Roman" panose="02020603050405020304" pitchFamily="18" charset="0"/>
              </a:rPr>
              <a:t>subconstituents</a:t>
            </a:r>
            <a:r>
              <a:rPr lang="en-US" sz="2000" b="0" i="0" u="none" strike="noStrike" baseline="0" dirty="0">
                <a:latin typeface="Times New Roman" panose="02020603050405020304" pitchFamily="18" charset="0"/>
              </a:rPr>
              <a:t> of the following NP:</a:t>
            </a:r>
          </a:p>
          <a:p>
            <a:pPr algn="l"/>
            <a:r>
              <a:rPr lang="en-US" sz="2000" b="0" i="0" u="none" strike="noStrike" baseline="0" dirty="0">
                <a:latin typeface="Times New Roman" panose="02020603050405020304" pitchFamily="18" charset="0"/>
              </a:rPr>
              <a:t>     70) the book [</a:t>
            </a:r>
            <a:r>
              <a:rPr lang="en-US" sz="2000" b="0" i="0" u="none" strike="noStrike" baseline="-25000" dirty="0">
                <a:latin typeface="Times New Roman" panose="02020603050405020304" pitchFamily="18" charset="0"/>
              </a:rPr>
              <a:t>PP</a:t>
            </a:r>
            <a:r>
              <a:rPr lang="en-US" sz="2000" b="0" i="0" u="none" strike="noStrike" baseline="0" dirty="0">
                <a:latin typeface="Times New Roman" panose="02020603050405020304" pitchFamily="18" charset="0"/>
              </a:rPr>
              <a:t> of poems] [</a:t>
            </a:r>
            <a:r>
              <a:rPr lang="en-US" sz="2000" b="0" i="0" u="none" strike="noStrike" baseline="-25000" dirty="0">
                <a:latin typeface="Times New Roman" panose="02020603050405020304" pitchFamily="18" charset="0"/>
              </a:rPr>
              <a:t>PP </a:t>
            </a:r>
            <a:r>
              <a:rPr lang="en-US" sz="2000" b="0" i="0" u="none" strike="noStrike" baseline="0" dirty="0">
                <a:latin typeface="Times New Roman" panose="02020603050405020304" pitchFamily="18" charset="0"/>
              </a:rPr>
              <a:t>with the glossy cover]</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b="0" i="0" u="none" strike="noStrike" baseline="0" dirty="0">
              <a:latin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Using the X-bar ru1es, we can generate the following tree for this NP:</a:t>
            </a:r>
          </a:p>
          <a:p>
            <a:pPr algn="l">
              <a:lnSpc>
                <a:spcPct val="150000"/>
              </a:lnSpc>
              <a:spcBef>
                <a:spcPts val="0"/>
              </a:spcBef>
            </a:pPr>
            <a:r>
              <a:rPr lang="en-IN" sz="2000" b="0" i="0" u="none" strike="noStrike" baseline="0" dirty="0">
                <a:latin typeface="Times New Roman" panose="02020603050405020304" pitchFamily="18" charset="0"/>
              </a:rPr>
              <a:t>     71)</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BF992CB-35AD-E58E-3739-05340E24352F}"/>
              </a:ext>
            </a:extLst>
          </p:cNvPr>
          <p:cNvSpPr>
            <a:spLocks noGrp="1"/>
          </p:cNvSpPr>
          <p:nvPr>
            <p:ph type="sldNum" sz="quarter" idx="12"/>
          </p:nvPr>
        </p:nvSpPr>
        <p:spPr/>
        <p:txBody>
          <a:bodyPr/>
          <a:lstStyle/>
          <a:p>
            <a:fld id="{9953917B-9314-44A8-9CF5-8C1178B13F89}" type="slidenum">
              <a:rPr lang="en-IN" smtClean="0"/>
              <a:t>34</a:t>
            </a:fld>
            <a:endParaRPr lang="en-IN"/>
          </a:p>
        </p:txBody>
      </p:sp>
      <p:pic>
        <p:nvPicPr>
          <p:cNvPr id="4" name="Picture 3">
            <a:extLst>
              <a:ext uri="{FF2B5EF4-FFF2-40B4-BE49-F238E27FC236}">
                <a16:creationId xmlns:a16="http://schemas.microsoft.com/office/drawing/2014/main" id="{982DEE5F-3BC7-80D4-B748-7575F3CE0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286" y="2750369"/>
            <a:ext cx="4858000" cy="3403775"/>
          </a:xfrm>
          <a:prstGeom prst="rect">
            <a:avLst/>
          </a:prstGeom>
        </p:spPr>
      </p:pic>
    </p:spTree>
    <p:extLst>
      <p:ext uri="{BB962C8B-B14F-4D97-AF65-F5344CB8AC3E}">
        <p14:creationId xmlns:p14="http://schemas.microsoft.com/office/powerpoint/2010/main" val="1038451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479FB-1A41-8093-588B-9B450F6E268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4311C20-D00C-6421-C4B6-41D0772ECC6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You'll note that the two PPs in this tree are at different levels in the tree.</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lower PP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is a sister to the head N </a:t>
            </a:r>
            <a:r>
              <a:rPr lang="en-US" sz="2000" b="0" i="1" u="none" strike="noStrike" baseline="0" dirty="0">
                <a:latin typeface="Times New Roman" panose="02020603050405020304" pitchFamily="18" charset="0"/>
                <a:cs typeface="Times New Roman" panose="02020603050405020304" pitchFamily="18" charset="0"/>
              </a:rPr>
              <a:t>(book), </a:t>
            </a:r>
            <a:r>
              <a:rPr lang="en-US" sz="2000" b="0" i="0" u="none" strike="noStrike" baseline="0" dirty="0">
                <a:latin typeface="Times New Roman" panose="02020603050405020304" pitchFamily="18" charset="0"/>
                <a:cs typeface="Times New Roman" panose="02020603050405020304" pitchFamily="18" charset="0"/>
              </a:rPr>
              <a:t>whereas the higher PP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is a sister to the N’ dominating the head N and PP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You'll also notice that these two PPs were introduced by </a:t>
            </a:r>
            <a:r>
              <a:rPr lang="en-IN" sz="2000" b="0" i="0" u="none" strike="noStrike" baseline="0" dirty="0">
                <a:latin typeface="Times New Roman" panose="02020603050405020304" pitchFamily="18" charset="0"/>
                <a:cs typeface="Times New Roman" panose="02020603050405020304" pitchFamily="18" charset="0"/>
              </a:rPr>
              <a:t>different rules.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AE7139C-1776-8920-4912-0D1344C80114}"/>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964092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41E4-401E-1160-1778-2B49CF07DC2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AE0D9AC-574D-5D75-841D-AFF08036C5B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is introduced by the rule:</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72) X' ~X (WP)</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and PP2 is introduced by the higher-level rule:</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73) X' ~X' (ZP)</a:t>
            </a:r>
          </a:p>
          <a:p>
            <a:pPr algn="l">
              <a:lnSpc>
                <a:spcPct val="15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 XP that is a sister to a head (N, V, A, or P) is called a </a:t>
            </a:r>
            <a:r>
              <a:rPr lang="en-US" sz="2000" b="1" i="1" u="none" strike="noStrike" baseline="0" dirty="0">
                <a:latin typeface="Times New Roman" panose="02020603050405020304" pitchFamily="18" charset="0"/>
                <a:cs typeface="Times New Roman" panose="02020603050405020304" pitchFamily="18" charset="0"/>
              </a:rPr>
              <a:t>complement</a:t>
            </a:r>
            <a:r>
              <a:rPr lang="en-US" sz="2000" b="0" i="1"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PP</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is a complement. Complements roughly correspond to the notion "object" in traditional grammar</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XPs that are sisters to single bar levels (N', V', </a:t>
            </a:r>
            <a:r>
              <a:rPr lang="en-US" sz="2000" b="0" i="1"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or P') and are daughters of an X' are called </a:t>
            </a:r>
            <a:r>
              <a:rPr lang="en-US" sz="2000" b="1" i="1" u="none" strike="noStrike" baseline="0" dirty="0">
                <a:latin typeface="Times New Roman" panose="02020603050405020304" pitchFamily="18" charset="0"/>
                <a:cs typeface="Times New Roman" panose="02020603050405020304" pitchFamily="18" charset="0"/>
              </a:rPr>
              <a:t>adjuncts</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PP</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is an adjunct.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064741D-2944-DE88-1E9C-016EC0DF654D}"/>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111441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EE05-F987-7D37-1165-6E29BFA6324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1DB85D-F901-D18A-1B51-08A0B3BA1526}"/>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Adjuncts </a:t>
            </a:r>
            <a:r>
              <a:rPr lang="en-US" sz="2000" b="0" i="1" u="none" strike="noStrike" baseline="0" dirty="0">
                <a:latin typeface="Times New Roman" panose="02020603050405020304" pitchFamily="18" charset="0"/>
                <a:cs typeface="Times New Roman" panose="02020603050405020304" pitchFamily="18" charset="0"/>
              </a:rPr>
              <a:t>often </a:t>
            </a:r>
            <a:r>
              <a:rPr lang="en-US" sz="2000" b="0" i="0" u="none" strike="noStrike" baseline="0" dirty="0">
                <a:latin typeface="Times New Roman" panose="02020603050405020304" pitchFamily="18" charset="0"/>
                <a:cs typeface="Times New Roman" panose="02020603050405020304" pitchFamily="18" charset="0"/>
              </a:rPr>
              <a:t>have the feel of adverbials or obliques and are typically optional additional information.</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74) </a:t>
            </a:r>
            <a:r>
              <a:rPr lang="en-US" sz="2000" b="1" i="1" u="none" strike="noStrike" baseline="0" dirty="0">
                <a:latin typeface="Times New Roman" panose="02020603050405020304" pitchFamily="18" charset="0"/>
                <a:cs typeface="Times New Roman" panose="02020603050405020304" pitchFamily="18" charset="0"/>
              </a:rPr>
              <a:t>Adjunct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 XP that is a sister to a single bar level (N', V', </a:t>
            </a:r>
            <a:r>
              <a:rPr lang="en-US" sz="2000" b="0" i="1"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or P') and a daughter of a single bar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level (N', V', </a:t>
            </a:r>
            <a:r>
              <a:rPr lang="en-US" sz="2000" b="0" i="1"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or P’).</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75) </a:t>
            </a:r>
            <a:r>
              <a:rPr lang="en-US" sz="2000" b="1" i="1" u="none" strike="noStrike" baseline="0" dirty="0">
                <a:latin typeface="Times New Roman" panose="02020603050405020304" pitchFamily="18" charset="0"/>
                <a:cs typeface="Times New Roman" panose="02020603050405020304" pitchFamily="18" charset="0"/>
              </a:rPr>
              <a:t>Complement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 XP that is a sister to a head (N, V, </a:t>
            </a:r>
            <a:r>
              <a:rPr lang="en-US" sz="2000" b="0" i="1"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P), and a daughter of a single bar level (N’,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V', </a:t>
            </a:r>
            <a:r>
              <a:rPr lang="en-US" sz="2000" b="0" i="1"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or P’).</a:t>
            </a:r>
          </a:p>
          <a:p>
            <a:pPr algn="l">
              <a:lnSpc>
                <a:spcPct val="15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rules that introduce these two kinds of XPs get special names:</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76) </a:t>
            </a:r>
            <a:r>
              <a:rPr lang="en-IN" sz="2000" b="0" i="1" u="none" strike="noStrike" baseline="0" dirty="0">
                <a:latin typeface="Times New Roman" panose="02020603050405020304" pitchFamily="18" charset="0"/>
                <a:cs typeface="Times New Roman" panose="02020603050405020304" pitchFamily="18" charset="0"/>
              </a:rPr>
              <a:t>Adjunct rule:               </a:t>
            </a:r>
            <a:r>
              <a:rPr lang="en-IN" sz="2000" b="0" i="0" u="none" strike="noStrike" baseline="0" dirty="0">
                <a:latin typeface="Times New Roman" panose="02020603050405020304" pitchFamily="18" charset="0"/>
                <a:cs typeface="Times New Roman" panose="02020603050405020304" pitchFamily="18" charset="0"/>
              </a:rPr>
              <a:t>X’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b="0" i="0" u="none" strike="noStrike" baseline="0" dirty="0">
                <a:latin typeface="Times New Roman" panose="02020603050405020304" pitchFamily="18" charset="0"/>
                <a:cs typeface="Times New Roman" panose="02020603050405020304" pitchFamily="18" charset="0"/>
              </a:rPr>
              <a:t>X' (ZP)</a:t>
            </a:r>
            <a:endParaRPr lang="en-IN" sz="2000" b="0" i="1"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77) </a:t>
            </a:r>
            <a:r>
              <a:rPr lang="en-IN" sz="2000" b="0" i="1" u="none" strike="noStrike" baseline="0" dirty="0">
                <a:latin typeface="Times New Roman" panose="02020603050405020304" pitchFamily="18" charset="0"/>
                <a:cs typeface="Times New Roman" panose="02020603050405020304" pitchFamily="18" charset="0"/>
              </a:rPr>
              <a:t>Complement rule:       </a:t>
            </a:r>
            <a:r>
              <a:rPr lang="en-IN" sz="2000" b="0" i="0" u="none" strike="noStrike" baseline="0" dirty="0">
                <a:latin typeface="Times New Roman" panose="02020603050405020304" pitchFamily="18" charset="0"/>
                <a:cs typeface="Times New Roman" panose="02020603050405020304" pitchFamily="18" charset="0"/>
              </a:rPr>
              <a:t>X’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b="0" i="0" u="none" strike="noStrike" baseline="0" dirty="0">
                <a:latin typeface="Times New Roman" panose="02020603050405020304" pitchFamily="18" charset="0"/>
                <a:cs typeface="Times New Roman" panose="02020603050405020304" pitchFamily="18" charset="0"/>
              </a:rPr>
              <a:t>X (WP)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66FBF0-D042-19E4-D38D-75D605FA07C2}"/>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82675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5FB07-B0D3-D53B-85CC-FF7F1357C5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AB05A4-31E4-7DCB-AE57-A4986222842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1"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tree showing the structural difference between these is given below:</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78)</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there really are two different kinds of PP within an NP, then we expect that they will exhibit different kinds of behavior.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turns out that this is true: There are significant differences in behavior between adjuncts and complements.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9E08EA8-88FE-5B96-83A1-A8A853547397}"/>
              </a:ext>
            </a:extLst>
          </p:cNvPr>
          <p:cNvSpPr>
            <a:spLocks noGrp="1"/>
          </p:cNvSpPr>
          <p:nvPr>
            <p:ph type="sldNum" sz="quarter" idx="12"/>
          </p:nvPr>
        </p:nvSpPr>
        <p:spPr/>
        <p:txBody>
          <a:bodyPr/>
          <a:lstStyle/>
          <a:p>
            <a:fld id="{9953917B-9314-44A8-9CF5-8C1178B13F89}" type="slidenum">
              <a:rPr lang="en-IN" smtClean="0"/>
              <a:t>38</a:t>
            </a:fld>
            <a:endParaRPr lang="en-IN"/>
          </a:p>
        </p:txBody>
      </p:sp>
      <p:pic>
        <p:nvPicPr>
          <p:cNvPr id="4" name="Picture 3">
            <a:extLst>
              <a:ext uri="{FF2B5EF4-FFF2-40B4-BE49-F238E27FC236}">
                <a16:creationId xmlns:a16="http://schemas.microsoft.com/office/drawing/2014/main" id="{17FE613E-1E52-7B86-DF0E-9E9765836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399" y="1238653"/>
            <a:ext cx="4581035" cy="2386289"/>
          </a:xfrm>
          <a:prstGeom prst="rect">
            <a:avLst/>
          </a:prstGeom>
        </p:spPr>
      </p:pic>
    </p:spTree>
    <p:extLst>
      <p:ext uri="{BB962C8B-B14F-4D97-AF65-F5344CB8AC3E}">
        <p14:creationId xmlns:p14="http://schemas.microsoft.com/office/powerpoint/2010/main" val="220318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D1B53-20CE-8BC9-1CBF-CD4E24D85DE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CA8CF74-F4F2-A026-59EB-E014A0F6726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1" u="none" strike="noStrike" baseline="0" dirty="0">
                <a:latin typeface="Times New Roman" panose="02020603050405020304" pitchFamily="18" charset="0"/>
              </a:rPr>
              <a:t>3.1 Complements and Adjuncts in NPs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Let’s take NPs as a prototypical example. Consider the difference in meaning between the two </a:t>
            </a:r>
            <a:r>
              <a:rPr lang="en-IN" sz="2000" b="0" i="0" u="none" strike="noStrike" baseline="0" dirty="0">
                <a:latin typeface="Times New Roman" panose="02020603050405020304" pitchFamily="18" charset="0"/>
              </a:rPr>
              <a:t>NPs below:</a:t>
            </a:r>
          </a:p>
          <a:p>
            <a:pPr algn="l">
              <a:lnSpc>
                <a:spcPct val="150000"/>
              </a:lnSpc>
              <a:spcBef>
                <a:spcPts val="0"/>
              </a:spcBef>
            </a:pPr>
            <a:r>
              <a:rPr lang="en-US" sz="2000" b="0" i="0" u="none" strike="noStrike" baseline="0" dirty="0">
                <a:latin typeface="Times New Roman" panose="02020603050405020304" pitchFamily="18" charset="0"/>
              </a:rPr>
              <a:t>     79) the book of poems                         </a:t>
            </a:r>
            <a:r>
              <a:rPr lang="en-US" sz="2000" b="1" i="0" u="none" strike="noStrike" baseline="0" dirty="0">
                <a:latin typeface="Times New Roman" panose="02020603050405020304" pitchFamily="18" charset="0"/>
                <a:cs typeface="Times New Roman" panose="02020603050405020304" pitchFamily="18" charset="0"/>
              </a:rPr>
              <a:t>(The big book of poems with the blue cover)</a:t>
            </a:r>
            <a:endParaRPr lang="en-US" sz="2000" b="0" i="0" u="none" strike="noStrike" baseline="0" dirty="0">
              <a:latin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     80) the book with a red cover</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Although both these examples seem to have, on the surface, parallel structures (a determiner, followed by a noun, followed by a prepositional phrase), in reality they have </a:t>
            </a:r>
            <a:r>
              <a:rPr lang="en-IN" sz="2000" b="0" i="0" u="none" strike="noStrike" baseline="0" dirty="0">
                <a:latin typeface="Times New Roman" panose="02020603050405020304" pitchFamily="18" charset="0"/>
              </a:rPr>
              <a:t>quite different structures.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4CAC9A-4EA5-C684-A538-EABC2AB4F3F1}"/>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98666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From the point of view of constituency, we see that a number of tests point towards a more complicated structure. </a:t>
            </a:r>
          </a:p>
          <a:p>
            <a:pPr marL="285750" indent="-28575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Consider</a:t>
            </a:r>
            <a:r>
              <a:rPr lang="en-US" sz="2000" b="0" i="0" u="none" strike="noStrike" baseline="0" dirty="0">
                <a:latin typeface="Times New Roman" panose="02020603050405020304" pitchFamily="18" charset="0"/>
              </a:rPr>
              <a:t> first the constituency test of </a:t>
            </a:r>
            <a:r>
              <a:rPr lang="en-US" sz="2000" b="0" i="1" u="none" strike="noStrike" baseline="0" dirty="0">
                <a:latin typeface="Times New Roman" panose="02020603050405020304" pitchFamily="18" charset="0"/>
              </a:rPr>
              <a:t>replacement. </a:t>
            </a:r>
          </a:p>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There is a particular variety of this process, called </a:t>
            </a:r>
            <a:r>
              <a:rPr lang="en-US" sz="2000" b="1" i="1" u="none" strike="noStrike" baseline="0" dirty="0">
                <a:latin typeface="Times New Roman" panose="02020603050405020304" pitchFamily="18" charset="0"/>
              </a:rPr>
              <a:t>one-replacement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that seems to target precisely a group of nodes that don't form a constituent in the tree in (2):</a:t>
            </a:r>
          </a:p>
          <a:p>
            <a:pPr algn="l">
              <a:lnSpc>
                <a:spcPct val="150000"/>
              </a:lnSpc>
              <a:spcBef>
                <a:spcPts val="0"/>
              </a:spcBef>
            </a:pPr>
            <a:r>
              <a:rPr lang="en-US" sz="2000" b="0" i="0" u="none" strike="noStrike" baseline="0" dirty="0">
                <a:latin typeface="Times New Roman" panose="02020603050405020304" pitchFamily="18" charset="0"/>
              </a:rPr>
              <a:t>     3) I bought the big [book of poems with the blue cover] not the small [one].</a:t>
            </a:r>
          </a:p>
          <a:p>
            <a:pPr algn="l">
              <a:lnSpc>
                <a:spcPct val="150000"/>
              </a:lnSpc>
              <a:spcBef>
                <a:spcPts val="0"/>
              </a:spcBef>
            </a:pPr>
            <a:endParaRPr lang="en-US" sz="2000" b="0" i="0" u="none" strike="noStrike" baseline="0" dirty="0">
              <a:latin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Here</a:t>
            </a:r>
            <a:r>
              <a:rPr lang="en-US" sz="2000" b="0" i="0" u="none" strike="noStrike" baseline="0" dirty="0">
                <a:latin typeface="Times New Roman" panose="02020603050405020304" pitchFamily="18" charset="0"/>
              </a:rPr>
              <a:t>, </a:t>
            </a:r>
            <a:r>
              <a:rPr lang="en-US" sz="2000" b="0" i="1" u="none" strike="noStrike" baseline="0" dirty="0">
                <a:latin typeface="Times New Roman" panose="02020603050405020304" pitchFamily="18" charset="0"/>
              </a:rPr>
              <a:t>one</a:t>
            </a:r>
            <a:r>
              <a:rPr lang="en-US" sz="2000" b="0" u="none" strike="noStrike" baseline="0" dirty="0">
                <a:latin typeface="Times New Roman" panose="02020603050405020304" pitchFamily="18" charset="0"/>
              </a:rPr>
              <a:t>-replacement</a:t>
            </a:r>
            <a:r>
              <a:rPr lang="en-US" sz="2000" b="0" i="0" u="none" strike="noStrike" baseline="0" dirty="0">
                <a:latin typeface="Times New Roman" panose="02020603050405020304" pitchFamily="18" charset="0"/>
              </a:rPr>
              <a:t> targets </a:t>
            </a:r>
            <a:r>
              <a:rPr lang="en-US" sz="2000" b="0" i="1" u="none" strike="noStrike" baseline="0" dirty="0">
                <a:latin typeface="Times New Roman" panose="02020603050405020304" pitchFamily="18" charset="0"/>
              </a:rPr>
              <a:t>book of poems with the blue cover. </a:t>
            </a:r>
            <a:r>
              <a:rPr lang="en-US" sz="2000" b="0" u="none" strike="noStrike" baseline="0" dirty="0">
                <a:latin typeface="Times New Roman" panose="02020603050405020304" pitchFamily="18" charset="0"/>
              </a:rPr>
              <a:t>[means targets that </a:t>
            </a:r>
            <a:r>
              <a:rPr lang="en-US" sz="2000" b="0" i="1" u="none" strike="noStrike" baseline="0" dirty="0">
                <a:latin typeface="Times New Roman" panose="02020603050405020304" pitchFamily="18" charset="0"/>
              </a:rPr>
              <a:t>constituent</a:t>
            </a:r>
            <a:r>
              <a:rPr lang="en-US" sz="2000" b="0" u="none" strike="noStrike" baseline="0" dirty="0">
                <a:latin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This group of words does not form a constituent in the tree in (2). </a:t>
            </a:r>
          </a:p>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Furthermore</a:t>
            </a:r>
            <a:r>
              <a:rPr lang="en-US" sz="2000" b="0" i="0" u="none" strike="noStrike" baseline="0" dirty="0">
                <a:latin typeface="Times New Roman" panose="02020603050405020304" pitchFamily="18" charset="0"/>
              </a:rPr>
              <a:t>, one-replacement seems to be able to target other subgroups of words that similarly don't form constituents in (2):</a:t>
            </a:r>
          </a:p>
          <a:p>
            <a:pPr algn="l">
              <a:lnSpc>
                <a:spcPct val="150000"/>
              </a:lnSpc>
              <a:spcBef>
                <a:spcPts val="0"/>
              </a:spcBef>
            </a:pPr>
            <a:r>
              <a:rPr lang="en-US" sz="2000" b="0" i="0" u="none" strike="noStrike" baseline="0" dirty="0">
                <a:latin typeface="Times New Roman" panose="02020603050405020304" pitchFamily="18" charset="0"/>
              </a:rPr>
              <a:t>    4) I bought the big [book of poems] with the blue cover, not the small [one] with the red </a:t>
            </a:r>
            <a:r>
              <a:rPr lang="en-IN" sz="2000" b="0" i="0" u="none" strike="noStrike" baseline="0" dirty="0">
                <a:latin typeface="Times New Roman" panose="02020603050405020304" pitchFamily="18" charset="0"/>
              </a:rPr>
              <a:t>cover.</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4036057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4312B-5000-5A52-E978-2206234998E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6A0E15-01DD-913D-7275-A62C531AAFE7}"/>
              </a:ext>
            </a:extLst>
          </p:cNvPr>
          <p:cNvSpPr>
            <a:spLocks noGrp="1"/>
          </p:cNvSpPr>
          <p:nvPr>
            <p:ph type="subTitle" idx="1"/>
          </p:nvPr>
        </p:nvSpPr>
        <p:spPr>
          <a:xfrm>
            <a:off x="936172" y="564923"/>
            <a:ext cx="11179628" cy="5791427"/>
          </a:xfrm>
        </p:spPr>
        <p:txBody>
          <a:bodyPr>
            <a:normAutofit lnSpcReduction="10000"/>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The PP in (79) is a complement and has the following tree:</a:t>
            </a:r>
          </a:p>
          <a:p>
            <a:pPr algn="l"/>
            <a:r>
              <a:rPr lang="en-IN" sz="2000" b="0" i="0" u="none" strike="noStrike" baseline="0" dirty="0">
                <a:latin typeface="Times New Roman" panose="02020603050405020304" pitchFamily="18" charset="0"/>
              </a:rPr>
              <a:t>     81) </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      You'll note that the circled PP is a sister to N, so it is a complement.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By contrast, the </a:t>
            </a:r>
            <a:r>
              <a:rPr lang="en-IN" sz="2000" b="0" i="0" u="none" strike="noStrike" baseline="0" dirty="0">
                <a:latin typeface="Times New Roman" panose="02020603050405020304" pitchFamily="18" charset="0"/>
              </a:rPr>
              <a:t>structure of (80) is:</a:t>
            </a:r>
          </a:p>
          <a:p>
            <a:pPr algn="l">
              <a:lnSpc>
                <a:spcPct val="150000"/>
              </a:lnSpc>
              <a:spcBef>
                <a:spcPts val="0"/>
              </a:spcBef>
            </a:pPr>
            <a:r>
              <a:rPr lang="en-IN" sz="2000" b="0" i="0" u="none" strike="noStrike" baseline="0" dirty="0">
                <a:latin typeface="Times New Roman" panose="02020603050405020304" pitchFamily="18" charset="0"/>
              </a:rPr>
              <a:t>      82)</a:t>
            </a: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800" b="0" i="0" u="none" strike="noStrike" baseline="0" dirty="0">
                <a:latin typeface="Times New Roman" panose="02020603050405020304" pitchFamily="18" charset="0"/>
              </a:rPr>
              <a:t>    Here the PP </a:t>
            </a:r>
            <a:r>
              <a:rPr lang="en-US" sz="1800" b="0" i="1" u="none" strike="noStrike" baseline="0" dirty="0">
                <a:latin typeface="Times New Roman" panose="02020603050405020304" pitchFamily="18" charset="0"/>
              </a:rPr>
              <a:t>with a red cover </a:t>
            </a:r>
            <a:r>
              <a:rPr lang="en-US" sz="1800" b="0" i="0" u="none" strike="noStrike" baseline="0" dirty="0">
                <a:latin typeface="Times New Roman" panose="02020603050405020304" pitchFamily="18" charset="0"/>
              </a:rPr>
              <a:t>is a sister to N', so it </a:t>
            </a:r>
            <a:r>
              <a:rPr lang="en-US" sz="1800" b="0" i="0" u="none" strike="noStrike" baseline="0" dirty="0">
                <a:latin typeface="Arial" panose="020B0604020202020204" pitchFamily="34" charset="0"/>
              </a:rPr>
              <a:t>is </a:t>
            </a:r>
            <a:r>
              <a:rPr lang="en-US" sz="1800" b="0" i="0" u="none" strike="noStrike" baseline="0" dirty="0">
                <a:latin typeface="Times New Roman" panose="02020603050405020304" pitchFamily="18" charset="0"/>
              </a:rPr>
              <a:t>an adjunct.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A55A3ED-538E-E6DB-F3F6-81F42D93DD77}"/>
              </a:ext>
            </a:extLst>
          </p:cNvPr>
          <p:cNvSpPr>
            <a:spLocks noGrp="1"/>
          </p:cNvSpPr>
          <p:nvPr>
            <p:ph type="sldNum" sz="quarter" idx="12"/>
          </p:nvPr>
        </p:nvSpPr>
        <p:spPr/>
        <p:txBody>
          <a:bodyPr/>
          <a:lstStyle/>
          <a:p>
            <a:fld id="{9953917B-9314-44A8-9CF5-8C1178B13F89}" type="slidenum">
              <a:rPr lang="en-IN" smtClean="0"/>
              <a:t>40</a:t>
            </a:fld>
            <a:endParaRPr lang="en-IN"/>
          </a:p>
        </p:txBody>
      </p:sp>
      <p:pic>
        <p:nvPicPr>
          <p:cNvPr id="4" name="Picture 3">
            <a:extLst>
              <a:ext uri="{FF2B5EF4-FFF2-40B4-BE49-F238E27FC236}">
                <a16:creationId xmlns:a16="http://schemas.microsoft.com/office/drawing/2014/main" id="{B6C78F9C-C78F-0A20-E6B6-936503F2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2" y="928987"/>
            <a:ext cx="2752316" cy="1815077"/>
          </a:xfrm>
          <a:prstGeom prst="rect">
            <a:avLst/>
          </a:prstGeom>
        </p:spPr>
      </p:pic>
      <p:pic>
        <p:nvPicPr>
          <p:cNvPr id="7" name="Picture 6">
            <a:extLst>
              <a:ext uri="{FF2B5EF4-FFF2-40B4-BE49-F238E27FC236}">
                <a16:creationId xmlns:a16="http://schemas.microsoft.com/office/drawing/2014/main" id="{40759424-38B9-A9A3-09D8-3497CE7E6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173" y="3672511"/>
            <a:ext cx="2687484" cy="1815076"/>
          </a:xfrm>
          <a:prstGeom prst="rect">
            <a:avLst/>
          </a:prstGeom>
        </p:spPr>
      </p:pic>
    </p:spTree>
    <p:extLst>
      <p:ext uri="{BB962C8B-B14F-4D97-AF65-F5344CB8AC3E}">
        <p14:creationId xmlns:p14="http://schemas.microsoft.com/office/powerpoint/2010/main" val="230665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908B3-13A4-4A9B-7046-6A323D8DD7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7669314-7DCE-2750-EF4F-01A4774C260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The difference between </a:t>
            </a:r>
            <a:r>
              <a:rPr lang="en-US" sz="2000" b="0" i="0" u="none" strike="noStrike" baseline="0" dirty="0">
                <a:latin typeface="Times New Roman" panose="02020603050405020304" pitchFamily="18" charset="0"/>
                <a:cs typeface="Times New Roman" panose="02020603050405020304" pitchFamily="18" charset="0"/>
              </a:rPr>
              <a:t>these two NPs is not one that you can </a:t>
            </a:r>
            <a:r>
              <a:rPr lang="en-US" sz="2000" b="0" i="1" u="none" strike="noStrike" baseline="0" dirty="0">
                <a:latin typeface="Times New Roman" panose="02020603050405020304" pitchFamily="18" charset="0"/>
                <a:cs typeface="Times New Roman" panose="02020603050405020304" pitchFamily="18" charset="0"/>
              </a:rPr>
              <a:t>hear </a:t>
            </a:r>
            <a:r>
              <a:rPr lang="en-US" sz="2000" b="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grasp easily.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difference between the two is in terms of the amount of structure in the tree.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(82), there is an extra N'. While this difference may at first seem abstract, it has important implications for the behavior of the two PPs.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first the meaning </a:t>
            </a:r>
            <a:r>
              <a:rPr lang="en-US" sz="2000" b="0" i="1"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our two NPs.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(79), the PP seems to complete (or complement) the meaning </a:t>
            </a:r>
            <a:r>
              <a:rPr lang="en-US" sz="2000" b="0" i="1"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the noun.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It </a:t>
            </a:r>
            <a:r>
              <a:rPr lang="en-US" sz="2000" b="0" i="0" u="none" strike="noStrike" baseline="0" dirty="0">
                <a:latin typeface="Times New Roman" panose="02020603050405020304" pitchFamily="18" charset="0"/>
                <a:cs typeface="Times New Roman" panose="02020603050405020304" pitchFamily="18" charset="0"/>
              </a:rPr>
              <a:t>tells us what kind </a:t>
            </a:r>
            <a:r>
              <a:rPr lang="en-US" sz="2000" b="0" i="1"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book is being referred to.</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(80), by contrast, the PP seems more optional and more loosely </a:t>
            </a:r>
            <a:r>
              <a:rPr lang="en-US" sz="2000" b="0" i="1" u="none" strike="noStrike" baseline="0" dirty="0">
                <a:latin typeface="Times New Roman" panose="02020603050405020304" pitchFamily="18" charset="0"/>
                <a:cs typeface="Times New Roman" panose="02020603050405020304" pitchFamily="18" charset="0"/>
              </a:rPr>
              <a:t>related </a:t>
            </a:r>
            <a:r>
              <a:rPr lang="en-US" sz="2000" b="0" i="0" u="none" strike="noStrike" baseline="0" dirty="0">
                <a:latin typeface="Times New Roman" panose="02020603050405020304" pitchFamily="18" charset="0"/>
                <a:cs typeface="Times New Roman" panose="02020603050405020304" pitchFamily="18" charset="0"/>
              </a:rPr>
              <a:t>to the NP. </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This is a highly subjective piece </a:t>
            </a:r>
            <a:r>
              <a:rPr lang="en-US" sz="2000" b="0" i="1"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evidence, but it corresponds to more syntactic and</a:t>
            </a:r>
          </a:p>
          <a:p>
            <a:pPr algn="l">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structural evidence too.</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8A35015-C3D9-8B5C-F7B4-687F0506020A}"/>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168365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69AE5-4958-AA92-6806-C7BE4D208F4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91E1888-2FAF-97C7-E2F8-D1D910ED3DF6}"/>
              </a:ext>
            </a:extLst>
          </p:cNvPr>
          <p:cNvSpPr>
            <a:spLocks noGrp="1"/>
          </p:cNvSpPr>
          <p:nvPr>
            <p:ph type="subTitle" idx="1"/>
          </p:nvPr>
        </p:nvSpPr>
        <p:spPr>
          <a:xfrm>
            <a:off x="936172" y="564923"/>
            <a:ext cx="11179628" cy="5791427"/>
          </a:xfrm>
        </p:spPr>
        <p:txBody>
          <a:bodyPr>
            <a:noAutofit/>
          </a:bodyPr>
          <a:lstStyle/>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Let’s see this for Complement and Adjunct:</a:t>
            </a:r>
            <a:endParaRPr lang="en-US" sz="1800" b="0" i="0" u="none" strike="noStrike" baseline="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1800" b="1" i="0" u="none" strike="noStrike" baseline="0" dirty="0">
                <a:latin typeface="Times New Roman" panose="02020603050405020304" pitchFamily="18" charset="0"/>
                <a:cs typeface="Times New Roman" panose="02020603050405020304" pitchFamily="18" charset="0"/>
              </a:rPr>
              <a:t>[The big book of poems with the blue cover]</a:t>
            </a:r>
            <a:r>
              <a:rPr lang="en-US" sz="1800" b="0" i="0" u="none" strike="noStrike" baseline="0" dirty="0">
                <a:latin typeface="Times New Roman" panose="02020603050405020304" pitchFamily="18" charset="0"/>
                <a:cs typeface="Times New Roman" panose="02020603050405020304" pitchFamily="18" charset="0"/>
              </a:rPr>
              <a:t>                 is on the table.</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a. the big book [of poems]</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b. the big book [with a red cover]</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c. the big book [of poems] [with a red cover]</a:t>
            </a:r>
          </a:p>
          <a:p>
            <a:pPr lvl="1" algn="l"/>
            <a:r>
              <a:rPr lang="en-US" sz="1800" dirty="0">
                <a:solidFill>
                  <a:srgbClr val="231F20"/>
                </a:solidFill>
                <a:latin typeface="Times New Roman" panose="02020603050405020304" pitchFamily="18" charset="0"/>
                <a:cs typeface="Times New Roman" panose="02020603050405020304" pitchFamily="18" charset="0"/>
              </a:rPr>
              <a:t>d</a:t>
            </a:r>
            <a:r>
              <a:rPr lang="en-US" sz="1800" b="0" i="0" u="none" strike="noStrike" baseline="0" dirty="0">
                <a:solidFill>
                  <a:srgbClr val="231F20"/>
                </a:solidFill>
                <a:latin typeface="Times New Roman" panose="02020603050405020304" pitchFamily="18" charset="0"/>
                <a:cs typeface="Times New Roman" panose="02020603050405020304" pitchFamily="18" charset="0"/>
              </a:rPr>
              <a:t>. the [big [book [of poems] [with a red cover]]]</a:t>
            </a: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sz="1800" dirty="0">
              <a:latin typeface="Times New Roman" panose="02020603050405020304" pitchFamily="18" charset="0"/>
              <a:cs typeface="Times New Roman" panose="02020603050405020304" pitchFamily="18" charset="0"/>
            </a:endParaRPr>
          </a:p>
          <a:p>
            <a:pPr lvl="1" algn="l"/>
            <a:endParaRPr lang="en-US" sz="180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So, there  is hierarchy within the NP.</a:t>
            </a:r>
          </a:p>
          <a:p>
            <a:pPr lvl="1" algn="l"/>
            <a:endParaRPr lang="en-US"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E4718932-E1CC-09CC-0D51-7257CAB24E94}"/>
              </a:ext>
            </a:extLst>
          </p:cNvPr>
          <p:cNvSpPr>
            <a:spLocks noGrp="1"/>
          </p:cNvSpPr>
          <p:nvPr>
            <p:ph type="sldNum" sz="quarter" idx="12"/>
          </p:nvPr>
        </p:nvSpPr>
        <p:spPr/>
        <p:txBody>
          <a:bodyPr/>
          <a:lstStyle/>
          <a:p>
            <a:fld id="{9953917B-9314-44A8-9CF5-8C1178B13F89}" type="slidenum">
              <a:rPr lang="en-IN" smtClean="0"/>
              <a:t>42</a:t>
            </a:fld>
            <a:endParaRPr lang="en-IN"/>
          </a:p>
        </p:txBody>
      </p:sp>
      <p:pic>
        <p:nvPicPr>
          <p:cNvPr id="43" name="Picture 42">
            <a:extLst>
              <a:ext uri="{FF2B5EF4-FFF2-40B4-BE49-F238E27FC236}">
                <a16:creationId xmlns:a16="http://schemas.microsoft.com/office/drawing/2014/main" id="{5C06B975-82AF-2F03-F57C-E6F5215E70ED}"/>
              </a:ext>
            </a:extLst>
          </p:cNvPr>
          <p:cNvPicPr>
            <a:picLocks noChangeAspect="1"/>
          </p:cNvPicPr>
          <p:nvPr/>
        </p:nvPicPr>
        <p:blipFill>
          <a:blip r:embed="rId2"/>
          <a:stretch>
            <a:fillRect/>
          </a:stretch>
        </p:blipFill>
        <p:spPr>
          <a:xfrm>
            <a:off x="1594050" y="2809355"/>
            <a:ext cx="2686425" cy="2486372"/>
          </a:xfrm>
          <a:prstGeom prst="rect">
            <a:avLst/>
          </a:prstGeom>
        </p:spPr>
      </p:pic>
      <p:pic>
        <p:nvPicPr>
          <p:cNvPr id="45" name="Picture 44">
            <a:extLst>
              <a:ext uri="{FF2B5EF4-FFF2-40B4-BE49-F238E27FC236}">
                <a16:creationId xmlns:a16="http://schemas.microsoft.com/office/drawing/2014/main" id="{D0B3E352-9F6C-9330-58C2-161ADC1AE208}"/>
              </a:ext>
            </a:extLst>
          </p:cNvPr>
          <p:cNvPicPr>
            <a:picLocks noChangeAspect="1"/>
          </p:cNvPicPr>
          <p:nvPr/>
        </p:nvPicPr>
        <p:blipFill>
          <a:blip r:embed="rId3"/>
          <a:stretch>
            <a:fillRect/>
          </a:stretch>
        </p:blipFill>
        <p:spPr>
          <a:xfrm>
            <a:off x="4468128" y="2715776"/>
            <a:ext cx="3096057" cy="2648320"/>
          </a:xfrm>
          <a:prstGeom prst="rect">
            <a:avLst/>
          </a:prstGeom>
        </p:spPr>
      </p:pic>
      <p:pic>
        <p:nvPicPr>
          <p:cNvPr id="47" name="Picture 46">
            <a:extLst>
              <a:ext uri="{FF2B5EF4-FFF2-40B4-BE49-F238E27FC236}">
                <a16:creationId xmlns:a16="http://schemas.microsoft.com/office/drawing/2014/main" id="{DC093E48-9EC9-39EF-1F77-6B2DBF1DACF1}"/>
              </a:ext>
            </a:extLst>
          </p:cNvPr>
          <p:cNvPicPr>
            <a:picLocks noChangeAspect="1"/>
          </p:cNvPicPr>
          <p:nvPr/>
        </p:nvPicPr>
        <p:blipFill>
          <a:blip r:embed="rId4"/>
          <a:stretch>
            <a:fillRect/>
          </a:stretch>
        </p:blipFill>
        <p:spPr>
          <a:xfrm>
            <a:off x="8081697" y="2715776"/>
            <a:ext cx="3801005" cy="2848373"/>
          </a:xfrm>
          <a:prstGeom prst="rect">
            <a:avLst/>
          </a:prstGeom>
        </p:spPr>
      </p:pic>
    </p:spTree>
    <p:extLst>
      <p:ext uri="{BB962C8B-B14F-4D97-AF65-F5344CB8AC3E}">
        <p14:creationId xmlns:p14="http://schemas.microsoft.com/office/powerpoint/2010/main" val="1751805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BF89-5F16-F895-18BA-24B2EF39E3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F49061-64A3-5160-D58A-F4E37E9E7F34}"/>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Think carefully about the two </a:t>
            </a:r>
            <a:r>
              <a:rPr lang="en-US" sz="2000" b="0" i="1" u="none" strike="noStrike" baseline="0" dirty="0">
                <a:latin typeface="Times New Roman" panose="02020603050405020304" pitchFamily="18" charset="0"/>
                <a:cs typeface="Times New Roman" panose="02020603050405020304" pitchFamily="18" charset="0"/>
              </a:rPr>
              <a:t>rules </a:t>
            </a:r>
            <a:r>
              <a:rPr lang="en-US" sz="2000" b="0" i="0" u="none" strike="noStrike" baseline="0" dirty="0">
                <a:latin typeface="Times New Roman" panose="02020603050405020304" pitchFamily="18" charset="0"/>
                <a:cs typeface="Times New Roman" panose="02020603050405020304" pitchFamily="18" charset="0"/>
              </a:rPr>
              <a:t>that introduce complements and adjuncts.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are several significant differences between them. These rules are repeated here for your</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convenience:</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83) </a:t>
            </a:r>
            <a:r>
              <a:rPr lang="en-US" sz="2000" b="0" i="1" u="none" strike="noStrike" baseline="0" dirty="0">
                <a:latin typeface="Times New Roman" panose="02020603050405020304" pitchFamily="18" charset="0"/>
                <a:cs typeface="Times New Roman" panose="02020603050405020304" pitchFamily="18" charset="0"/>
              </a:rPr>
              <a:t>Adjunct rule: </a:t>
            </a:r>
            <a:r>
              <a:rPr lang="en-US" sz="2000" b="0" i="0" u="none" strike="noStrike" baseline="0" dirty="0">
                <a:latin typeface="Times New Roman" panose="02020603050405020304" pitchFamily="18" charset="0"/>
                <a:cs typeface="Times New Roman" panose="02020603050405020304" pitchFamily="18" charset="0"/>
              </a:rPr>
              <a:t>X' -+X' (ZP)</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84) </a:t>
            </a:r>
            <a:r>
              <a:rPr lang="en-US" sz="2000" b="0" i="1" u="none" strike="noStrike" baseline="0" dirty="0">
                <a:latin typeface="Times New Roman" panose="02020603050405020304" pitchFamily="18" charset="0"/>
                <a:cs typeface="Times New Roman" panose="02020603050405020304" pitchFamily="18" charset="0"/>
              </a:rPr>
              <a:t>Complement rule: </a:t>
            </a:r>
            <a:r>
              <a:rPr lang="en-US" sz="2000" b="0" i="0" u="none" strike="noStrike" baseline="0" dirty="0">
                <a:latin typeface="Times New Roman" panose="02020603050405020304" pitchFamily="18" charset="0"/>
                <a:cs typeface="Times New Roman" panose="02020603050405020304" pitchFamily="18" charset="0"/>
              </a:rPr>
              <a:t>X' -+X(WP)</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i="0" u="none" strike="noStrike" baseline="0" dirty="0">
                <a:latin typeface="Times New Roman" panose="02020603050405020304" pitchFamily="18" charset="0"/>
                <a:cs typeface="Times New Roman" panose="02020603050405020304" pitchFamily="18" charset="0"/>
              </a:rPr>
              <a:t>First</a:t>
            </a:r>
            <a:r>
              <a:rPr lang="en-US" sz="2000" b="0" i="0" u="none" strike="noStrike" baseline="0" dirty="0">
                <a:latin typeface="Times New Roman" panose="02020603050405020304" pitchFamily="18" charset="0"/>
                <a:cs typeface="Times New Roman" panose="02020603050405020304" pitchFamily="18" charset="0"/>
              </a:rPr>
              <a:t> observe that because the </a:t>
            </a:r>
            <a:r>
              <a:rPr lang="en-US" sz="2000" b="0" i="1" u="none" strike="noStrike" baseline="0" dirty="0">
                <a:latin typeface="Times New Roman" panose="02020603050405020304" pitchFamily="18" charset="0"/>
                <a:cs typeface="Times New Roman" panose="02020603050405020304" pitchFamily="18" charset="0"/>
              </a:rPr>
              <a:t>complement </a:t>
            </a:r>
            <a:r>
              <a:rPr lang="en-US" sz="2000" b="0" i="0" u="none" strike="noStrike" baseline="0" dirty="0">
                <a:latin typeface="Times New Roman" panose="02020603050405020304" pitchFamily="18" charset="0"/>
                <a:cs typeface="Times New Roman" panose="02020603050405020304" pitchFamily="18" charset="0"/>
              </a:rPr>
              <a:t>rule introduces the head (X),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complement PP will always be adjacent (close) to the head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since complements are sisters to the head.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But adjuncts may be separated from the head.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DA603F2-2D27-4FE6-4EC5-CC833ADF9F10}"/>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326556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C9CC6-714B-421C-12BD-CF18CB1D60E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EC5FE20-92C2-1667-742E-1ACACB20342F}"/>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Or more particularly, it will always be closer to the head than an adjunct PP will be.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seen in the following data:</a:t>
            </a:r>
          </a:p>
          <a:p>
            <a:pPr algn="l"/>
            <a:r>
              <a:rPr lang="en-IN" sz="2000" b="0" i="0" u="none" strike="noStrike" baseline="0" dirty="0">
                <a:latin typeface="Times New Roman" panose="02020603050405020304" pitchFamily="18" charset="0"/>
                <a:cs typeface="Times New Roman" panose="02020603050405020304" pitchFamily="18" charset="0"/>
              </a:rPr>
              <a:t>     85) the book   </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of poems]     [with a red cover]</a:t>
            </a:r>
          </a:p>
          <a:p>
            <a:pPr algn="l"/>
            <a:r>
              <a:rPr lang="en-IN" sz="2000" b="0" i="1" u="none" strike="noStrike" baseline="0" dirty="0">
                <a:latin typeface="Times New Roman" panose="02020603050405020304" pitchFamily="18" charset="0"/>
                <a:cs typeface="Times New Roman" panose="02020603050405020304" pitchFamily="18" charset="0"/>
              </a:rPr>
              <a:t>                 head    complement        adjunct</a:t>
            </a:r>
          </a:p>
          <a:p>
            <a:pPr algn="l"/>
            <a:endParaRPr lang="en-IN" sz="2000" b="0" i="1"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86) *the book   </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with a red cover]    </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of poems]</a:t>
            </a:r>
          </a:p>
          <a:p>
            <a:pPr algn="l">
              <a:lnSpc>
                <a:spcPct val="150000"/>
              </a:lnSpc>
              <a:spcBef>
                <a:spcPts val="0"/>
              </a:spcBef>
            </a:pPr>
            <a:r>
              <a:rPr lang="en-IN" sz="2000" b="0" i="1" u="none" strike="noStrike" baseline="0" dirty="0">
                <a:latin typeface="Times New Roman" panose="02020603050405020304" pitchFamily="18" charset="0"/>
                <a:cs typeface="Times New Roman" panose="02020603050405020304" pitchFamily="18" charset="0"/>
              </a:rPr>
              <a:t>              head          adjunct                   complement</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You can see how this is true if you look at the tree for sentence (83):</a:t>
            </a:r>
          </a:p>
          <a:p>
            <a:pPr algn="l">
              <a:lnSpc>
                <a:spcPct val="150000"/>
              </a:lnSpc>
              <a:spcBef>
                <a:spcPts val="0"/>
              </a:spcBef>
            </a:pPr>
            <a:r>
              <a:rPr lang="en-IN" sz="2000" b="0" i="0" u="none" strike="noStrike" baseline="0" dirty="0">
                <a:latin typeface="Times New Roman" panose="02020603050405020304" pitchFamily="18" charset="0"/>
              </a:rPr>
              <a:t>     87)</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1D19D3-29AC-BA82-0F44-475EBD37FF99}"/>
              </a:ext>
            </a:extLst>
          </p:cNvPr>
          <p:cNvSpPr>
            <a:spLocks noGrp="1"/>
          </p:cNvSpPr>
          <p:nvPr>
            <p:ph type="sldNum" sz="quarter" idx="12"/>
          </p:nvPr>
        </p:nvSpPr>
        <p:spPr/>
        <p:txBody>
          <a:bodyPr/>
          <a:lstStyle/>
          <a:p>
            <a:fld id="{9953917B-9314-44A8-9CF5-8C1178B13F89}" type="slidenum">
              <a:rPr lang="en-IN" smtClean="0"/>
              <a:t>44</a:t>
            </a:fld>
            <a:endParaRPr lang="en-IN"/>
          </a:p>
        </p:txBody>
      </p:sp>
      <p:pic>
        <p:nvPicPr>
          <p:cNvPr id="7" name="Picture 6">
            <a:extLst>
              <a:ext uri="{FF2B5EF4-FFF2-40B4-BE49-F238E27FC236}">
                <a16:creationId xmlns:a16="http://schemas.microsoft.com/office/drawing/2014/main" id="{C7EFA4A8-2677-BE19-CE6D-B806531E6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409" y="3758688"/>
            <a:ext cx="5803591" cy="2354225"/>
          </a:xfrm>
          <a:prstGeom prst="rect">
            <a:avLst/>
          </a:prstGeom>
        </p:spPr>
      </p:pic>
      <p:pic>
        <p:nvPicPr>
          <p:cNvPr id="4" name="Picture 3">
            <a:extLst>
              <a:ext uri="{FF2B5EF4-FFF2-40B4-BE49-F238E27FC236}">
                <a16:creationId xmlns:a16="http://schemas.microsoft.com/office/drawing/2014/main" id="{10ACF416-E269-8353-740A-7252ADC2C1AD}"/>
              </a:ext>
            </a:extLst>
          </p:cNvPr>
          <p:cNvPicPr>
            <a:picLocks noChangeAspect="1"/>
          </p:cNvPicPr>
          <p:nvPr/>
        </p:nvPicPr>
        <p:blipFill>
          <a:blip r:embed="rId3"/>
          <a:stretch>
            <a:fillRect/>
          </a:stretch>
        </p:blipFill>
        <p:spPr>
          <a:xfrm>
            <a:off x="8469086" y="3806958"/>
            <a:ext cx="3245418" cy="2305955"/>
          </a:xfrm>
          <a:prstGeom prst="rect">
            <a:avLst/>
          </a:prstGeom>
        </p:spPr>
      </p:pic>
    </p:spTree>
    <p:extLst>
      <p:ext uri="{BB962C8B-B14F-4D97-AF65-F5344CB8AC3E}">
        <p14:creationId xmlns:p14="http://schemas.microsoft.com/office/powerpoint/2010/main" val="392925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8137-A70E-EC70-6817-0C302580D88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366D5E-DC20-DD59-FA2B-1235DAB9661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complement rule does not have this property.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On the left side of the rule there is an X', but on the right there is only X So the rule cannot apply iteratively.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That is, it can only apply once within an XP. </a:t>
            </a:r>
          </a:p>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What this means for complements and adjuncts is that you can have any number of adjuncts </a:t>
            </a:r>
            <a:r>
              <a:rPr lang="en-US" sz="2000" b="0" i="0" u="none" strike="noStrike" baseline="0" dirty="0">
                <a:latin typeface="Times New Roman" panose="02020603050405020304" pitchFamily="18" charset="0"/>
              </a:rPr>
              <a:t>(89), but you can only ever have one complement (90):</a:t>
            </a:r>
          </a:p>
          <a:p>
            <a:pPr algn="l">
              <a:lnSpc>
                <a:spcPct val="150000"/>
              </a:lnSpc>
              <a:spcBef>
                <a:spcPts val="0"/>
              </a:spcBef>
            </a:pPr>
            <a:r>
              <a:rPr lang="en-US" sz="2000" b="0" i="0" u="none" strike="noStrike" baseline="0" dirty="0">
                <a:latin typeface="Times New Roman" panose="02020603050405020304" pitchFamily="18" charset="0"/>
              </a:rPr>
              <a:t>    89) the book    [of poems]     [with a red cover]  [from Blackwell]  [by Robert Burns]</a:t>
            </a:r>
          </a:p>
          <a:p>
            <a:pPr algn="l">
              <a:lnSpc>
                <a:spcPct val="150000"/>
              </a:lnSpc>
              <a:spcBef>
                <a:spcPts val="0"/>
              </a:spcBef>
            </a:pPr>
            <a:r>
              <a:rPr lang="en-US" sz="2000" b="0" i="1" u="none" strike="noStrike" baseline="0" dirty="0">
                <a:latin typeface="Times New Roman" panose="02020603050405020304" pitchFamily="18" charset="0"/>
              </a:rPr>
              <a:t>               head      complement     adjunct                   </a:t>
            </a:r>
            <a:r>
              <a:rPr lang="en-US" sz="2000" b="0" i="1" u="none" strike="noStrike" baseline="0" dirty="0" err="1">
                <a:latin typeface="Times New Roman" panose="02020603050405020304" pitchFamily="18" charset="0"/>
              </a:rPr>
              <a:t>adjunct</a:t>
            </a:r>
            <a:r>
              <a:rPr lang="en-US" sz="2000" b="0" i="1" u="none" strike="noStrike" baseline="0" dirty="0">
                <a:latin typeface="Times New Roman" panose="02020603050405020304" pitchFamily="18" charset="0"/>
              </a:rPr>
              <a:t>                   </a:t>
            </a:r>
            <a:r>
              <a:rPr lang="en-US" sz="2000" b="0" i="1" u="none" strike="noStrike" baseline="0" dirty="0" err="1">
                <a:latin typeface="Times New Roman" panose="02020603050405020304" pitchFamily="18" charset="0"/>
              </a:rPr>
              <a:t>adjunct</a:t>
            </a:r>
            <a:endParaRPr lang="en-US" sz="2000" b="0" i="1" u="none" strike="noStrike" baseline="0" dirty="0">
              <a:latin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    90) *the book  [of poems]       [of fiction]     [with a red cover]</a:t>
            </a:r>
          </a:p>
          <a:p>
            <a:pPr algn="l">
              <a:lnSpc>
                <a:spcPct val="150000"/>
              </a:lnSpc>
              <a:spcBef>
                <a:spcPts val="0"/>
              </a:spcBef>
            </a:pPr>
            <a:r>
              <a:rPr lang="en-IN" sz="2000" b="0" i="1" u="none" strike="noStrike" baseline="0" dirty="0">
                <a:latin typeface="Times New Roman" panose="02020603050405020304" pitchFamily="18" charset="0"/>
              </a:rPr>
              <a:t>               head      complement    </a:t>
            </a:r>
            <a:r>
              <a:rPr lang="en-IN" sz="2000" b="0" i="1" u="none" strike="noStrike" baseline="0" dirty="0" err="1">
                <a:latin typeface="Times New Roman" panose="02020603050405020304" pitchFamily="18" charset="0"/>
              </a:rPr>
              <a:t>complement</a:t>
            </a:r>
            <a:r>
              <a:rPr lang="en-IN" sz="2000" b="0" i="1" u="none" strike="noStrike" baseline="0" dirty="0">
                <a:latin typeface="Times New Roman" panose="02020603050405020304" pitchFamily="18" charset="0"/>
              </a:rPr>
              <a:t>        adjunct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70176E6-C202-61FB-3795-4069A4733D8D}"/>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894215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DF9C4-B699-4E90-30C7-91BDFCE4A13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A6590D8-B11E-3E07-48E2-3D6F4A2FAB54}"/>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tree for (89) is given below; you'll note that since there is only one N, there can only be one complement, but since there are </a:t>
            </a:r>
            <a:r>
              <a:rPr lang="en-US" sz="2000" b="1" i="0" u="none" strike="noStrike" baseline="0" dirty="0">
                <a:latin typeface="Times New Roman" panose="02020603050405020304" pitchFamily="18" charset="0"/>
              </a:rPr>
              <a:t>multiple N's</a:t>
            </a:r>
            <a:r>
              <a:rPr lang="en-US" sz="2000" b="0" i="0" u="none" strike="noStrike" baseline="0" dirty="0">
                <a:latin typeface="Times New Roman" panose="02020603050405020304" pitchFamily="18" charset="0"/>
              </a:rPr>
              <a:t>, there can be as </a:t>
            </a:r>
            <a:r>
              <a:rPr lang="en-US" sz="2000" b="1" i="0" u="none" strike="noStrike" baseline="0" dirty="0">
                <a:latin typeface="Times New Roman" panose="02020603050405020304" pitchFamily="18" charset="0"/>
              </a:rPr>
              <a:t>many adjuncts </a:t>
            </a:r>
            <a:r>
              <a:rPr lang="en-US" sz="2000" b="0" i="0" u="none" strike="noStrike" baseline="0" dirty="0">
                <a:latin typeface="Times New Roman" panose="02020603050405020304" pitchFamily="18" charset="0"/>
              </a:rPr>
              <a:t>as </a:t>
            </a:r>
            <a:r>
              <a:rPr lang="en-IN" sz="2000" b="0" i="0" u="none" strike="noStrike" baseline="0" dirty="0">
                <a:latin typeface="Times New Roman" panose="02020603050405020304" pitchFamily="18" charset="0"/>
              </a:rPr>
              <a:t>desired.</a:t>
            </a:r>
          </a:p>
          <a:p>
            <a:pPr algn="l">
              <a:lnSpc>
                <a:spcPct val="150000"/>
              </a:lnSpc>
              <a:spcBef>
                <a:spcPts val="0"/>
              </a:spcBef>
            </a:pPr>
            <a:r>
              <a:rPr lang="en-IN" sz="2000" b="0" i="0" u="none" strike="noStrike" baseline="0" dirty="0">
                <a:latin typeface="Times New Roman" panose="02020603050405020304" pitchFamily="18" charset="0"/>
              </a:rPr>
              <a:t>     91)</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E6EB57-1C88-2A9C-67D4-A506289E32B2}"/>
              </a:ext>
            </a:extLst>
          </p:cNvPr>
          <p:cNvSpPr>
            <a:spLocks noGrp="1"/>
          </p:cNvSpPr>
          <p:nvPr>
            <p:ph type="sldNum" sz="quarter" idx="12"/>
          </p:nvPr>
        </p:nvSpPr>
        <p:spPr/>
        <p:txBody>
          <a:bodyPr/>
          <a:lstStyle/>
          <a:p>
            <a:fld id="{9953917B-9314-44A8-9CF5-8C1178B13F89}" type="slidenum">
              <a:rPr lang="en-IN" smtClean="0"/>
              <a:t>46</a:t>
            </a:fld>
            <a:endParaRPr lang="en-IN"/>
          </a:p>
        </p:txBody>
      </p:sp>
      <p:pic>
        <p:nvPicPr>
          <p:cNvPr id="4" name="Picture 3">
            <a:extLst>
              <a:ext uri="{FF2B5EF4-FFF2-40B4-BE49-F238E27FC236}">
                <a16:creationId xmlns:a16="http://schemas.microsoft.com/office/drawing/2014/main" id="{FAB90FBD-7140-957E-8287-C43D194F3801}"/>
              </a:ext>
            </a:extLst>
          </p:cNvPr>
          <p:cNvPicPr>
            <a:picLocks noChangeAspect="1"/>
          </p:cNvPicPr>
          <p:nvPr/>
        </p:nvPicPr>
        <p:blipFill>
          <a:blip r:embed="rId2"/>
          <a:stretch>
            <a:fillRect/>
          </a:stretch>
        </p:blipFill>
        <p:spPr>
          <a:xfrm>
            <a:off x="2133764" y="1687285"/>
            <a:ext cx="5718065" cy="3672219"/>
          </a:xfrm>
          <a:prstGeom prst="rect">
            <a:avLst/>
          </a:prstGeom>
        </p:spPr>
      </p:pic>
    </p:spTree>
    <p:extLst>
      <p:ext uri="{BB962C8B-B14F-4D97-AF65-F5344CB8AC3E}">
        <p14:creationId xmlns:p14="http://schemas.microsoft.com/office/powerpoint/2010/main" val="797769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271BF-AC5A-ACBC-7CCF-10BD920311F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EDAC6C1-85FD-C0EB-993F-DAFC2F1651D3}"/>
              </a:ext>
            </a:extLst>
          </p:cNvPr>
          <p:cNvSpPr>
            <a:spLocks noGrp="1"/>
          </p:cNvSpPr>
          <p:nvPr>
            <p:ph type="subTitle" idx="1"/>
          </p:nvPr>
        </p:nvSpPr>
        <p:spPr>
          <a:xfrm>
            <a:off x="936172" y="564923"/>
            <a:ext cx="11179628" cy="5791427"/>
          </a:xfrm>
        </p:spPr>
        <p:txBody>
          <a:bodyPr>
            <a:noAutofit/>
          </a:bodyPr>
          <a:lstStyle/>
          <a:p>
            <a:pPr algn="l">
              <a:lnSpc>
                <a:spcPct val="16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phrase can have multiple adjuncts</a:t>
            </a:r>
            <a:r>
              <a:rPr lang="en-US" sz="2000" b="0" i="0" u="none" strike="noStrike" baseline="0" dirty="0">
                <a:latin typeface="Times New Roman" panose="02020603050405020304" pitchFamily="18" charset="0"/>
                <a:cs typeface="Times New Roman" panose="02020603050405020304" pitchFamily="18" charset="0"/>
              </a:rPr>
              <a:t>, but </a:t>
            </a:r>
            <a:r>
              <a:rPr lang="en-US" sz="2000" b="1" i="0" u="none" strike="noStrike" baseline="0" dirty="0">
                <a:latin typeface="Times New Roman" panose="02020603050405020304" pitchFamily="18" charset="0"/>
                <a:cs typeface="Times New Roman" panose="02020603050405020304" pitchFamily="18" charset="0"/>
              </a:rPr>
              <a:t>only one complement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Related to the facts that the number </a:t>
            </a:r>
            <a:r>
              <a:rPr lang="en-US" sz="2000" b="0" u="none" strike="noStrike" baseline="0" dirty="0">
                <a:latin typeface="Times New Roman" panose="02020603050405020304" pitchFamily="18" charset="0"/>
                <a:cs typeface="Times New Roman" panose="02020603050405020304" pitchFamily="18" charset="0"/>
              </a:rPr>
              <a:t>of</a:t>
            </a:r>
            <a:r>
              <a:rPr lang="en-US" sz="2000" b="0" i="1"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adjuncts is unlimited</a:t>
            </a:r>
            <a:r>
              <a:rPr lang="en-US" sz="2000" b="0" i="0" u="none" strike="noStrike" baseline="0" dirty="0">
                <a:latin typeface="Times New Roman" panose="02020603050405020304" pitchFamily="18" charset="0"/>
                <a:cs typeface="Times New Roman" panose="02020603050405020304" pitchFamily="18" charset="0"/>
              </a:rPr>
              <a:t>, but </a:t>
            </a:r>
            <a:r>
              <a:rPr lang="en-US" sz="2000" b="1" i="0" u="none" strike="noStrike" baseline="0" dirty="0">
                <a:latin typeface="Times New Roman" panose="02020603050405020304" pitchFamily="18" charset="0"/>
                <a:cs typeface="Times New Roman" panose="02020603050405020304" pitchFamily="18" charset="0"/>
              </a:rPr>
              <a:t>only one complement is allowed</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complements are always adjacent to the head</a:t>
            </a:r>
            <a:r>
              <a:rPr lang="en-US" sz="2000" b="0" i="0" u="none" strike="noStrike" baseline="0" dirty="0">
                <a:latin typeface="Times New Roman" panose="02020603050405020304" pitchFamily="18" charset="0"/>
                <a:cs typeface="Times New Roman" panose="02020603050405020304" pitchFamily="18" charset="0"/>
              </a:rPr>
              <a:t>, observe that you </a:t>
            </a:r>
            <a:r>
              <a:rPr lang="en-US" sz="2000" b="1" i="0" u="none" strike="noStrike" baseline="0" dirty="0">
                <a:latin typeface="Times New Roman" panose="02020603050405020304" pitchFamily="18" charset="0"/>
                <a:cs typeface="Times New Roman" panose="02020603050405020304" pitchFamily="18" charset="0"/>
              </a:rPr>
              <a:t>can usually reorder adjuncts with respect to one another</a:t>
            </a:r>
            <a:r>
              <a:rPr lang="en-US" sz="2000" b="0" i="0" u="none" strike="noStrike" baseline="0" dirty="0">
                <a:latin typeface="Times New Roman" panose="02020603050405020304" pitchFamily="18" charset="0"/>
                <a:cs typeface="Times New Roman" panose="02020603050405020304" pitchFamily="18" charset="0"/>
              </a:rPr>
              <a:t>, but you </a:t>
            </a:r>
            <a:r>
              <a:rPr lang="en-US" sz="2000" b="1" i="0" u="none" strike="noStrike" baseline="0" dirty="0">
                <a:latin typeface="Times New Roman" panose="02020603050405020304" pitchFamily="18" charset="0"/>
                <a:cs typeface="Times New Roman" panose="02020603050405020304" pitchFamily="18" charset="0"/>
              </a:rPr>
              <a:t>can never reorder a complement with the adjuncts</a:t>
            </a:r>
            <a:r>
              <a:rPr lang="en-US" sz="2000" b="0" i="0" u="none" strike="noStrike" baseline="0" dirty="0">
                <a:latin typeface="Times New Roman" panose="02020603050405020304" pitchFamily="18" charset="0"/>
                <a:cs typeface="Times New Roman" panose="02020603050405020304" pitchFamily="18" charset="0"/>
              </a:rPr>
              <a:t>:</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p>
          <a:p>
            <a:pPr algn="l">
              <a:lnSpc>
                <a:spcPct val="10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  92)</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a) the book of poems    with a red cover    from Blackwell    by Robert Burns</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b) the book of poems    from Blackwell     with a red cover   by Robert Burns</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c) the book of poems    from Blackwell     by Robert Burns   with a red cover</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d) the book of poems    by Robert Burns   from Blackwell     with a red cover</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e) the book of poems    by Robert Burns   with a red cover    from Blackwell</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f) the book of poems     with a red cover   by Robert Burns    from Blackwell</a:t>
            </a:r>
          </a:p>
          <a:p>
            <a:pPr lvl="2" algn="l">
              <a:lnSpc>
                <a:spcPct val="10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g) *the book with a red cover   of poems   from Blackwell   by Robert Burns</a:t>
            </a:r>
          </a:p>
          <a:p>
            <a:pPr lvl="2"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h) *the book with a red cover   from Blackwell    of poems   by Robert Burns</a:t>
            </a:r>
          </a:p>
          <a:p>
            <a:pPr lvl="2" algn="l">
              <a:lnSpc>
                <a:spcPct val="100000"/>
              </a:lnSpc>
              <a:spcBef>
                <a:spcPts val="0"/>
              </a:spcBef>
            </a:pP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*the book with a red cover   from Blackwell   by Robert Burns   of poems</a:t>
            </a:r>
          </a:p>
          <a:p>
            <a:pPr lvl="2"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(etc.)</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663FDA5-BD91-97C9-1DFB-B54C28B75EE9}"/>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1761827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9F431-395B-DFCE-120D-F49510200C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59E562D-85E8-7BAC-81A2-7E3E38BB995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There is one final </a:t>
            </a: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between adjuncts and complements that we will examine here. Recall the test of </a:t>
            </a:r>
            <a:r>
              <a:rPr lang="en-US" sz="2000" b="0" i="1" u="none" strike="noStrike" baseline="0" dirty="0">
                <a:latin typeface="Times New Roman" panose="02020603050405020304" pitchFamily="18" charset="0"/>
              </a:rPr>
              <a:t>one-replacement:</a:t>
            </a:r>
          </a:p>
          <a:p>
            <a:pPr algn="l">
              <a:lnSpc>
                <a:spcPct val="150000"/>
              </a:lnSpc>
              <a:spcBef>
                <a:spcPts val="0"/>
              </a:spcBef>
            </a:pPr>
            <a:r>
              <a:rPr lang="en-US" sz="2000" b="0" i="0" u="none" strike="noStrike" baseline="0" dirty="0">
                <a:latin typeface="Times New Roman" panose="02020603050405020304" pitchFamily="18" charset="0"/>
              </a:rPr>
              <a:t>     94) </a:t>
            </a:r>
            <a:r>
              <a:rPr lang="en-US" sz="2000" b="0" i="1" u="none" strike="noStrike" baseline="0" dirty="0">
                <a:latin typeface="Times New Roman" panose="02020603050405020304" pitchFamily="18" charset="0"/>
              </a:rPr>
              <a:t>One-replacement: </a:t>
            </a:r>
            <a:r>
              <a:rPr lang="en-US" sz="2000" b="0" i="0" u="none" strike="noStrike" baseline="0" dirty="0">
                <a:latin typeface="Times New Roman" panose="02020603050405020304" pitchFamily="18" charset="0"/>
              </a:rPr>
              <a:t>Replace an N' node with </a:t>
            </a:r>
            <a:r>
              <a:rPr lang="en-US" sz="2000" b="0" i="1" u="none" strike="noStrike" baseline="0" dirty="0">
                <a:latin typeface="Times New Roman" panose="02020603050405020304" pitchFamily="18" charset="0"/>
              </a:rPr>
              <a:t>one.  </a:t>
            </a:r>
            <a:r>
              <a:rPr lang="en-US" sz="2000" b="0" u="none" strike="noStrike" baseline="0" dirty="0">
                <a:latin typeface="Times New Roman" panose="02020603050405020304" pitchFamily="18" charset="0"/>
              </a:rPr>
              <a:t>(</a:t>
            </a:r>
            <a:r>
              <a:rPr lang="en-US" sz="2000" b="0" i="1"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solidFill>
                  <a:srgbClr val="231F20"/>
                </a:solidFill>
                <a:latin typeface="Times New Roman" panose="02020603050405020304" pitchFamily="18" charset="0"/>
                <a:cs typeface="Times New Roman" panose="02020603050405020304" pitchFamily="18" charset="0"/>
              </a:rPr>
              <a:t>one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can replace an N’</a:t>
            </a:r>
            <a:r>
              <a:rPr lang="en-US" sz="2000" b="0" i="1" u="none" strike="noStrike" baseline="0" dirty="0">
                <a:solidFill>
                  <a:srgbClr val="231F20"/>
                </a:solidFill>
                <a:latin typeface="Times New Roman" panose="02020603050405020304" pitchFamily="18" charset="0"/>
                <a:cs typeface="Times New Roman" panose="02020603050405020304" pitchFamily="18" charset="0"/>
              </a:rPr>
              <a: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node.)</a:t>
            </a:r>
            <a:endParaRPr lang="en-US" sz="2000" b="0" i="1"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     This operation replaces an N' node with the word </a:t>
            </a:r>
            <a:r>
              <a:rPr lang="en-US" sz="2000" b="0" i="1" u="none" strike="noStrike" baseline="0" dirty="0">
                <a:latin typeface="Times New Roman" panose="02020603050405020304" pitchFamily="18" charset="0"/>
              </a:rPr>
              <a:t>one. </a:t>
            </a:r>
            <a:r>
              <a:rPr lang="en-US" sz="2000" b="0" i="0" u="none" strike="noStrike" baseline="0" dirty="0">
                <a:latin typeface="Times New Roman" panose="02020603050405020304" pitchFamily="18" charset="0"/>
              </a:rPr>
              <a:t>Look at the tree in (95):</a:t>
            </a:r>
          </a:p>
          <a:p>
            <a:pPr algn="l">
              <a:lnSpc>
                <a:spcPct val="150000"/>
              </a:lnSpc>
              <a:spcBef>
                <a:spcPts val="0"/>
              </a:spcBef>
            </a:pPr>
            <a:r>
              <a:rPr lang="en-US" sz="2000" dirty="0">
                <a:latin typeface="Times New Roman" panose="02020603050405020304" pitchFamily="18" charset="0"/>
              </a:rPr>
              <a:t>     95)</a:t>
            </a:r>
          </a:p>
          <a:p>
            <a:pPr algn="l">
              <a:lnSpc>
                <a:spcPct val="150000"/>
              </a:lnSpc>
              <a:spcBef>
                <a:spcPts val="0"/>
              </a:spcBef>
            </a:pPr>
            <a:endParaRPr lang="en-US" sz="2000"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endParaRPr>
          </a:p>
          <a:p>
            <a:pPr algn="l">
              <a:lnSpc>
                <a:spcPct val="150000"/>
              </a:lnSpc>
              <a:spcBef>
                <a:spcPts val="0"/>
              </a:spcBef>
            </a:pPr>
            <a:endParaRPr lang="en-US" sz="2000"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endParaRPr>
          </a:p>
          <a:p>
            <a:pPr algn="l">
              <a:lnSpc>
                <a:spcPct val="150000"/>
              </a:lnSpc>
              <a:spcBef>
                <a:spcPts val="0"/>
              </a:spcBef>
            </a:pPr>
            <a:endParaRPr lang="en-US" sz="2000" b="0" i="0" u="none" strike="noStrike" baseline="0" dirty="0">
              <a:latin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      </a:t>
            </a:r>
          </a:p>
        </p:txBody>
      </p:sp>
      <p:sp>
        <p:nvSpPr>
          <p:cNvPr id="5" name="Slide Number Placeholder 4">
            <a:extLst>
              <a:ext uri="{FF2B5EF4-FFF2-40B4-BE49-F238E27FC236}">
                <a16:creationId xmlns:a16="http://schemas.microsoft.com/office/drawing/2014/main" id="{DB478AD5-6B96-4CC0-826A-AA481C208F32}"/>
              </a:ext>
            </a:extLst>
          </p:cNvPr>
          <p:cNvSpPr>
            <a:spLocks noGrp="1"/>
          </p:cNvSpPr>
          <p:nvPr>
            <p:ph type="sldNum" sz="quarter" idx="12"/>
          </p:nvPr>
        </p:nvSpPr>
        <p:spPr/>
        <p:txBody>
          <a:bodyPr/>
          <a:lstStyle/>
          <a:p>
            <a:fld id="{9953917B-9314-44A8-9CF5-8C1178B13F89}" type="slidenum">
              <a:rPr lang="en-IN" smtClean="0"/>
              <a:t>48</a:t>
            </a:fld>
            <a:endParaRPr lang="en-IN"/>
          </a:p>
        </p:txBody>
      </p:sp>
      <p:pic>
        <p:nvPicPr>
          <p:cNvPr id="4" name="Picture 3">
            <a:extLst>
              <a:ext uri="{FF2B5EF4-FFF2-40B4-BE49-F238E27FC236}">
                <a16:creationId xmlns:a16="http://schemas.microsoft.com/office/drawing/2014/main" id="{925B9706-5990-4530-1869-D54F4926E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723" y="2760977"/>
            <a:ext cx="4361663" cy="2518624"/>
          </a:xfrm>
          <a:prstGeom prst="rect">
            <a:avLst/>
          </a:prstGeom>
        </p:spPr>
      </p:pic>
    </p:spTree>
    <p:extLst>
      <p:ext uri="{BB962C8B-B14F-4D97-AF65-F5344CB8AC3E}">
        <p14:creationId xmlns:p14="http://schemas.microsoft.com/office/powerpoint/2010/main" val="3106067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5F0BC-7EC0-3FBD-BEBC-DF8AA566055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F13D11D-6CDC-8522-F725-9FB56F9A3A45}"/>
              </a:ext>
            </a:extLst>
          </p:cNvPr>
          <p:cNvSpPr>
            <a:spLocks noGrp="1"/>
          </p:cNvSpPr>
          <p:nvPr>
            <p:ph type="subTitle" idx="1"/>
          </p:nvPr>
        </p:nvSpPr>
        <p:spPr>
          <a:xfrm>
            <a:off x="936172" y="564923"/>
            <a:ext cx="11179628" cy="5791427"/>
          </a:xfrm>
        </p:spPr>
        <p:txBody>
          <a:bodyPr>
            <a:normAutofit/>
          </a:bodyPr>
          <a:lstStyle/>
          <a:p>
            <a:pPr algn="l"/>
            <a:r>
              <a:rPr lang="en-US" sz="2000" b="1" i="1" u="none" strike="noStrike" baseline="0" dirty="0">
                <a:latin typeface="Times New Roman" panose="02020603050405020304" pitchFamily="18" charset="0"/>
                <a:cs typeface="Times New Roman" panose="02020603050405020304" pitchFamily="18" charset="0"/>
              </a:rPr>
              <a:t>3.2 Complements and Adjuncts in VPs, </a:t>
            </a:r>
            <a:r>
              <a:rPr lang="en-US" sz="2000" b="1" i="1" u="none" strike="noStrike" baseline="0" dirty="0" err="1">
                <a:latin typeface="Times New Roman" panose="02020603050405020304" pitchFamily="18" charset="0"/>
                <a:cs typeface="Times New Roman" panose="02020603050405020304" pitchFamily="18" charset="0"/>
              </a:rPr>
              <a:t>AdjPs</a:t>
            </a:r>
            <a:r>
              <a:rPr lang="en-US" sz="2000" b="1" i="1"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err="1">
                <a:latin typeface="Times New Roman" panose="02020603050405020304" pitchFamily="18" charset="0"/>
                <a:cs typeface="Times New Roman" panose="02020603050405020304" pitchFamily="18" charset="0"/>
              </a:rPr>
              <a:t>AdvPs</a:t>
            </a:r>
            <a:r>
              <a:rPr lang="en-US" sz="2000" b="1" i="1" u="none" strike="noStrike" baseline="0" dirty="0">
                <a:latin typeface="Times New Roman" panose="02020603050405020304" pitchFamily="18" charset="0"/>
                <a:cs typeface="Times New Roman" panose="02020603050405020304" pitchFamily="18" charset="0"/>
              </a:rPr>
              <a:t>, and PPs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distinction between complements and adjuncts is not limited to NPs; we find it holds in all the major syntactic categories.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best example is seen in VPs.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direct object </a:t>
            </a:r>
            <a:r>
              <a:rPr lang="en-US" sz="2000" b="0"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a verb is a complement of the verb. Prepositional and adverbial modifiers of verbs are </a:t>
            </a:r>
            <a:r>
              <a:rPr lang="en-IN" sz="2000" b="0" i="0" u="none" strike="noStrike" baseline="0" dirty="0">
                <a:latin typeface="Times New Roman" panose="02020603050405020304" pitchFamily="18" charset="0"/>
                <a:cs typeface="Times New Roman" panose="02020603050405020304" pitchFamily="18" charset="0"/>
              </a:rPr>
              <a:t>adjuncts:</a:t>
            </a:r>
          </a:p>
          <a:p>
            <a:pPr algn="l"/>
            <a:r>
              <a:rPr lang="en-US" sz="2000" b="0" i="0" u="none" strike="noStrike" baseline="0" dirty="0">
                <a:latin typeface="Times New Roman" panose="02020603050405020304" pitchFamily="18" charset="0"/>
                <a:cs typeface="Times New Roman" panose="02020603050405020304" pitchFamily="18" charset="0"/>
              </a:rPr>
              <a:t>     99)  I  loved   [the policeman]    [intensely]    [with all my heart].</a:t>
            </a:r>
          </a:p>
          <a:p>
            <a:pPr algn="l"/>
            <a:r>
              <a:rPr lang="en-IN" sz="2000" b="0" i="0" u="none" strike="noStrike" baseline="0" dirty="0">
                <a:latin typeface="Times New Roman" panose="02020603050405020304" pitchFamily="18" charset="0"/>
                <a:cs typeface="Times New Roman" panose="02020603050405020304" pitchFamily="18" charset="0"/>
              </a:rPr>
              <a:t>                 V           direct object        adverbial          PP phrase</a:t>
            </a:r>
          </a:p>
          <a:p>
            <a:pPr algn="l"/>
            <a:r>
              <a:rPr lang="en-IN" sz="2000" b="0" i="1" u="none" strike="noStrike" baseline="0" dirty="0">
                <a:latin typeface="Times New Roman" panose="02020603050405020304" pitchFamily="18" charset="0"/>
                <a:cs typeface="Times New Roman" panose="02020603050405020304" pitchFamily="18" charset="0"/>
              </a:rPr>
              <a:t>                             complement          adjunct             </a:t>
            </a:r>
            <a:r>
              <a:rPr lang="en-IN" sz="2000" b="0" i="1" u="none" strike="noStrike" baseline="0" dirty="0" err="1">
                <a:latin typeface="Times New Roman" panose="02020603050405020304" pitchFamily="18" charset="0"/>
                <a:cs typeface="Times New Roman" panose="02020603050405020304" pitchFamily="18" charset="0"/>
              </a:rPr>
              <a:t>adjunct</a:t>
            </a:r>
            <a:endParaRPr lang="en-IN" sz="2000" b="0" i="1"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100)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75D96D6-06D9-DF3C-6941-E4AF65717CEA}"/>
              </a:ext>
            </a:extLst>
          </p:cNvPr>
          <p:cNvSpPr>
            <a:spLocks noGrp="1"/>
          </p:cNvSpPr>
          <p:nvPr>
            <p:ph type="sldNum" sz="quarter" idx="12"/>
          </p:nvPr>
        </p:nvSpPr>
        <p:spPr/>
        <p:txBody>
          <a:bodyPr/>
          <a:lstStyle/>
          <a:p>
            <a:fld id="{9953917B-9314-44A8-9CF5-8C1178B13F89}" type="slidenum">
              <a:rPr lang="en-IN" smtClean="0"/>
              <a:t>49</a:t>
            </a:fld>
            <a:endParaRPr lang="en-IN"/>
          </a:p>
        </p:txBody>
      </p:sp>
      <p:pic>
        <p:nvPicPr>
          <p:cNvPr id="4" name="Picture 3">
            <a:extLst>
              <a:ext uri="{FF2B5EF4-FFF2-40B4-BE49-F238E27FC236}">
                <a16:creationId xmlns:a16="http://schemas.microsoft.com/office/drawing/2014/main" id="{8DFB763C-355C-B2E6-71E9-09C72C69DE6D}"/>
              </a:ext>
            </a:extLst>
          </p:cNvPr>
          <p:cNvPicPr>
            <a:picLocks noChangeAspect="1"/>
          </p:cNvPicPr>
          <p:nvPr/>
        </p:nvPicPr>
        <p:blipFill>
          <a:blip r:embed="rId2"/>
          <a:stretch>
            <a:fillRect/>
          </a:stretch>
        </p:blipFill>
        <p:spPr>
          <a:xfrm>
            <a:off x="2414823" y="4032265"/>
            <a:ext cx="3681177" cy="2324085"/>
          </a:xfrm>
          <a:prstGeom prst="rect">
            <a:avLst/>
          </a:prstGeom>
        </p:spPr>
      </p:pic>
    </p:spTree>
    <p:extLst>
      <p:ext uri="{BB962C8B-B14F-4D97-AF65-F5344CB8AC3E}">
        <p14:creationId xmlns:p14="http://schemas.microsoft.com/office/powerpoint/2010/main" val="77809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facts seem to point to a more deeply embedded structure for the NP:</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5)</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0" i="1" u="none" strike="noStrike" baseline="0" dirty="0">
                <a:latin typeface="Times New Roman" panose="02020603050405020304" pitchFamily="18" charset="0"/>
                <a:cs typeface="Times New Roman" panose="02020603050405020304" pitchFamily="18" charset="0"/>
              </a:rPr>
              <a:t>one</a:t>
            </a:r>
            <a:r>
              <a:rPr lang="en-US" sz="2000" b="0" i="0" u="none" strike="noStrike" baseline="0" dirty="0">
                <a:latin typeface="Times New Roman" panose="02020603050405020304" pitchFamily="18" charset="0"/>
                <a:cs typeface="Times New Roman" panose="02020603050405020304" pitchFamily="18" charset="0"/>
              </a:rPr>
              <a:t>-replacement in (4) targets the node labeled N’</a:t>
            </a:r>
            <a:r>
              <a:rPr lang="en-US" sz="2000" b="0" i="0" u="none" strike="noStrike" baseline="-25000" dirty="0">
                <a:latin typeface="Times New Roman" panose="02020603050405020304" pitchFamily="18" charset="0"/>
                <a:cs typeface="Times New Roman" panose="02020603050405020304" pitchFamily="18" charset="0"/>
              </a:rPr>
              <a:t>3</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0" i="1" u="none" strike="noStrike" baseline="0" dirty="0">
                <a:latin typeface="Times New Roman" panose="02020603050405020304" pitchFamily="18" charset="0"/>
                <a:cs typeface="Times New Roman" panose="02020603050405020304" pitchFamily="18" charset="0"/>
              </a:rPr>
              <a:t>one</a:t>
            </a:r>
            <a:r>
              <a:rPr lang="en-US" sz="2000" b="0" i="0" u="none" strike="noStrike" baseline="0" dirty="0">
                <a:latin typeface="Times New Roman" panose="02020603050405020304" pitchFamily="18" charset="0"/>
                <a:cs typeface="Times New Roman" panose="02020603050405020304" pitchFamily="18" charset="0"/>
              </a:rPr>
              <a:t>-replacement in (3) targets the node labeled N’</a:t>
            </a:r>
            <a:r>
              <a:rPr lang="en-US" sz="2000" b="0" i="0" u="none" strike="noStrike" baseline="-25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have to change the NP slightly to get evidence for N’</a:t>
            </a:r>
            <a:r>
              <a:rPr lang="en-US" sz="2000" b="0" i="0" u="none" strike="noStrike" baseline="-25000" dirty="0">
                <a:latin typeface="Times New Roman" panose="02020603050405020304" pitchFamily="18" charset="0"/>
                <a:cs typeface="Times New Roman" panose="02020603050405020304" pitchFamily="18" charset="0"/>
              </a:rPr>
              <a:t>1</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pic>
        <p:nvPicPr>
          <p:cNvPr id="4" name="Picture 3">
            <a:extLst>
              <a:ext uri="{FF2B5EF4-FFF2-40B4-BE49-F238E27FC236}">
                <a16:creationId xmlns:a16="http://schemas.microsoft.com/office/drawing/2014/main" id="{6EB31090-A430-852E-9C04-13D39D492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079" y="1194585"/>
            <a:ext cx="4274288" cy="2613470"/>
          </a:xfrm>
          <a:prstGeom prst="rect">
            <a:avLst/>
          </a:prstGeom>
        </p:spPr>
      </p:pic>
    </p:spTree>
    <p:extLst>
      <p:ext uri="{BB962C8B-B14F-4D97-AF65-F5344CB8AC3E}">
        <p14:creationId xmlns:p14="http://schemas.microsoft.com/office/powerpoint/2010/main" val="2179939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542EE-E0C7-A6D2-5724-D2B999AD902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5D5A71-4A01-21B3-8148-6C3F29EDFE6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Direct objects must be adjacent to the verb, and there can only be one of them.</a:t>
            </a:r>
          </a:p>
          <a:p>
            <a:pPr algn="l">
              <a:lnSpc>
                <a:spcPct val="150000"/>
              </a:lnSpc>
              <a:spcBef>
                <a:spcPts val="0"/>
              </a:spcBef>
            </a:pPr>
            <a:r>
              <a:rPr lang="en-US" sz="2000" b="0" i="0" u="none" strike="noStrike" baseline="0" dirty="0">
                <a:latin typeface="Times New Roman" panose="02020603050405020304" pitchFamily="18" charset="0"/>
              </a:rPr>
              <a:t>     101)  a)  *I loved intensely the policeman with all my heart.</a:t>
            </a:r>
          </a:p>
          <a:p>
            <a:pPr algn="l">
              <a:lnSpc>
                <a:spcPct val="150000"/>
              </a:lnSpc>
              <a:spcBef>
                <a:spcPts val="0"/>
              </a:spcBef>
            </a:pPr>
            <a:r>
              <a:rPr lang="en-US" sz="2000" b="0" i="0" u="none" strike="noStrike" baseline="0" dirty="0">
                <a:latin typeface="Times New Roman" panose="02020603050405020304" pitchFamily="18" charset="0"/>
              </a:rPr>
              <a:t>              b)  *I loved the policeman the baker intensely with all my heart.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7BF54C-C278-F6ED-6333-A08C0D45C9EC}"/>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3610114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3AF65-ACB2-140A-B150-F0AB804441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5828F0-3192-A68D-F875-B5E676DBE63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0" u="none" strike="noStrike" baseline="0" dirty="0">
                <a:latin typeface="Times New Roman" panose="02020603050405020304" pitchFamily="18" charset="0"/>
                <a:cs typeface="Times New Roman" panose="02020603050405020304" pitchFamily="18" charset="0"/>
              </a:rPr>
              <a:t>           </a:t>
            </a:r>
            <a:r>
              <a:rPr lang="en-US" sz="2000" u="none" strike="noStrike" baseline="0" dirty="0">
                <a:latin typeface="Times New Roman" panose="02020603050405020304" pitchFamily="18" charset="0"/>
                <a:cs typeface="Times New Roman" panose="02020603050405020304" pitchFamily="18" charset="0"/>
              </a:rPr>
              <a:t>Complement/Adjunct Distinction in VPs</a:t>
            </a:r>
          </a:p>
          <a:p>
            <a:pPr lvl="1" algn="l">
              <a:lnSpc>
                <a:spcPct val="150000"/>
              </a:lnSpc>
              <a:spcBef>
                <a:spcPts val="0"/>
              </a:spcBef>
            </a:pPr>
            <a:r>
              <a:rPr lang="en-US" sz="1600" dirty="0">
                <a:latin typeface="Times New Roman" panose="02020603050405020304" pitchFamily="18" charset="0"/>
                <a:cs typeface="Times New Roman" panose="02020603050405020304" pitchFamily="18" charset="0"/>
              </a:rPr>
              <a:t>     </a:t>
            </a:r>
            <a:r>
              <a:rPr lang="en-US" sz="1800" b="0" u="none" strike="noStrike" baseline="0" dirty="0">
                <a:latin typeface="Times New Roman" panose="02020603050405020304" pitchFamily="18" charset="0"/>
                <a:cs typeface="Times New Roman" panose="02020603050405020304" pitchFamily="18" charset="0"/>
              </a:rPr>
              <a:t>a. John often eats [bananas].</a:t>
            </a:r>
          </a:p>
          <a:p>
            <a:pPr lvl="1" algn="l">
              <a:lnSpc>
                <a:spcPct val="150000"/>
              </a:lnSpc>
              <a:spcBef>
                <a:spcPts val="0"/>
              </a:spcBef>
            </a:pPr>
            <a:r>
              <a:rPr lang="en-US" sz="1800" b="0" u="none" strike="noStrike" baseline="0" dirty="0">
                <a:latin typeface="Times New Roman" panose="02020603050405020304" pitchFamily="18" charset="0"/>
                <a:cs typeface="Times New Roman" panose="02020603050405020304" pitchFamily="18" charset="0"/>
              </a:rPr>
              <a:t>     b. John often sings [at school].</a:t>
            </a:r>
          </a:p>
          <a:p>
            <a:pPr lvl="1" algn="l">
              <a:lnSpc>
                <a:spcPct val="150000"/>
              </a:lnSpc>
              <a:spcBef>
                <a:spcPts val="0"/>
              </a:spcBef>
            </a:pPr>
            <a:r>
              <a:rPr lang="en-US" sz="1800" b="0" u="none" strike="noStrike" baseline="0" dirty="0">
                <a:latin typeface="Times New Roman" panose="02020603050405020304" pitchFamily="18" charset="0"/>
                <a:cs typeface="Times New Roman" panose="02020603050405020304" pitchFamily="18" charset="0"/>
              </a:rPr>
              <a:t>     c. John often eats [bananas] [with a fork].</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528F4D0-8DF5-61C8-8006-43508E00D840}"/>
              </a:ext>
            </a:extLst>
          </p:cNvPr>
          <p:cNvSpPr>
            <a:spLocks noGrp="1"/>
          </p:cNvSpPr>
          <p:nvPr>
            <p:ph type="sldNum" sz="quarter" idx="12"/>
          </p:nvPr>
        </p:nvSpPr>
        <p:spPr/>
        <p:txBody>
          <a:bodyPr/>
          <a:lstStyle/>
          <a:p>
            <a:fld id="{9953917B-9314-44A8-9CF5-8C1178B13F89}" type="slidenum">
              <a:rPr lang="en-IN" smtClean="0"/>
              <a:t>51</a:t>
            </a:fld>
            <a:endParaRPr lang="en-IN"/>
          </a:p>
        </p:txBody>
      </p:sp>
      <p:pic>
        <p:nvPicPr>
          <p:cNvPr id="4" name="Picture 3">
            <a:extLst>
              <a:ext uri="{FF2B5EF4-FFF2-40B4-BE49-F238E27FC236}">
                <a16:creationId xmlns:a16="http://schemas.microsoft.com/office/drawing/2014/main" id="{B3E109C7-45E1-84A8-859C-5F57631B27D7}"/>
              </a:ext>
            </a:extLst>
          </p:cNvPr>
          <p:cNvPicPr>
            <a:picLocks noChangeAspect="1"/>
          </p:cNvPicPr>
          <p:nvPr/>
        </p:nvPicPr>
        <p:blipFill>
          <a:blip r:embed="rId2"/>
          <a:stretch>
            <a:fillRect/>
          </a:stretch>
        </p:blipFill>
        <p:spPr>
          <a:xfrm>
            <a:off x="1656034" y="2756866"/>
            <a:ext cx="8119338" cy="2865148"/>
          </a:xfrm>
          <a:prstGeom prst="rect">
            <a:avLst/>
          </a:prstGeom>
        </p:spPr>
      </p:pic>
    </p:spTree>
    <p:extLst>
      <p:ext uri="{BB962C8B-B14F-4D97-AF65-F5344CB8AC3E}">
        <p14:creationId xmlns:p14="http://schemas.microsoft.com/office/powerpoint/2010/main" val="2645023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F8D7D-89BA-FAAA-DAB3-08D76771D0F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EBF3A1B-3078-8D2C-B6BE-9434137C2B1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general, </a:t>
            </a:r>
            <a:r>
              <a:rPr lang="en-US" sz="2000" b="1" i="0" u="none" strike="noStrike" baseline="0" dirty="0">
                <a:latin typeface="Times New Roman" panose="02020603050405020304" pitchFamily="18" charset="0"/>
                <a:cs typeface="Times New Roman" panose="02020603050405020304" pitchFamily="18" charset="0"/>
              </a:rPr>
              <a:t>complements of all categories</a:t>
            </a:r>
            <a:r>
              <a:rPr lang="en-US" sz="2000" b="0" i="0" u="none" strike="noStrike" baseline="0" dirty="0">
                <a:latin typeface="Times New Roman" panose="02020603050405020304" pitchFamily="18" charset="0"/>
                <a:cs typeface="Times New Roman" panose="02020603050405020304" pitchFamily="18" charset="0"/>
              </a:rPr>
              <a:t> (N, V, A, P, etc.) </a:t>
            </a:r>
            <a:r>
              <a:rPr lang="en-US" sz="2000" b="1" i="0" u="none" strike="noStrike" baseline="0" dirty="0">
                <a:latin typeface="Times New Roman" panose="02020603050405020304" pitchFamily="18" charset="0"/>
                <a:cs typeface="Times New Roman" panose="02020603050405020304" pitchFamily="18" charset="0"/>
              </a:rPr>
              <a:t>are the semantic objects of the head</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for example all the </a:t>
            </a:r>
            <a:r>
              <a:rPr lang="en-IN" sz="2000" b="0" i="0" u="none" strike="noStrike" baseline="0" dirty="0">
                <a:latin typeface="Times New Roman" panose="02020603050405020304" pitchFamily="18" charset="0"/>
                <a:cs typeface="Times New Roman" panose="02020603050405020304" pitchFamily="18" charset="0"/>
              </a:rPr>
              <a:t>complements below:</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103)  a) Toni fears dogs. </a:t>
            </a:r>
            <a:r>
              <a:rPr lang="en-US" sz="2000" b="0" i="1" u="none" strike="noStrike" baseline="0" dirty="0">
                <a:latin typeface="Times New Roman" panose="02020603050405020304" pitchFamily="18" charset="0"/>
                <a:cs typeface="Times New Roman" panose="02020603050405020304" pitchFamily="18" charset="0"/>
              </a:rPr>
              <a:t>(verb)</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Toni is afraid of dogs. </a:t>
            </a:r>
            <a:r>
              <a:rPr lang="en-US" sz="2000" b="0" i="1" u="none" strike="noStrike" baseline="0" dirty="0">
                <a:latin typeface="Times New Roman" panose="02020603050405020304" pitchFamily="18" charset="0"/>
                <a:cs typeface="Times New Roman" panose="02020603050405020304" pitchFamily="18" charset="0"/>
              </a:rPr>
              <a:t>(adjective)</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c) Toni has a fear of dogs. </a:t>
            </a:r>
            <a:r>
              <a:rPr lang="en-US" sz="2000" b="0" i="1" u="none" strike="noStrike" baseline="0" dirty="0">
                <a:latin typeface="Times New Roman" panose="02020603050405020304" pitchFamily="18" charset="0"/>
                <a:cs typeface="Times New Roman" panose="02020603050405020304" pitchFamily="18" charset="0"/>
              </a:rPr>
              <a:t>(noun)</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all these sentences, </a:t>
            </a:r>
            <a:r>
              <a:rPr lang="en-US" sz="2000" b="0" i="1" u="none" strike="noStrike" baseline="0" dirty="0">
                <a:latin typeface="Times New Roman" panose="02020603050405020304" pitchFamily="18" charset="0"/>
                <a:cs typeface="Times New Roman" panose="02020603050405020304" pitchFamily="18" charset="0"/>
              </a:rPr>
              <a:t>( of) dogs </a:t>
            </a:r>
            <a:r>
              <a:rPr lang="en-US" sz="2000" b="0" i="0" u="none" strike="noStrike" baseline="0" dirty="0">
                <a:latin typeface="Times New Roman" panose="02020603050405020304" pitchFamily="18" charset="0"/>
                <a:cs typeface="Times New Roman" panose="02020603050405020304" pitchFamily="18" charset="0"/>
              </a:rPr>
              <a:t>is a </a:t>
            </a:r>
            <a:r>
              <a:rPr lang="en-US" sz="2000" b="0" i="1" u="none" strike="noStrike" baseline="0" dirty="0">
                <a:latin typeface="Times New Roman" panose="02020603050405020304" pitchFamily="18" charset="0"/>
                <a:cs typeface="Times New Roman" panose="02020603050405020304" pitchFamily="18" charset="0"/>
              </a:rPr>
              <a:t>complement.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A7B568B-DC9E-34CA-4010-AAC525F89C2B}"/>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1105467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9B4B-DFDF-94E5-2B0E-D4A436E5AF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EB02C1D-8FAD-1613-0A63-C23F74D87A92}"/>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Complement/Adjunct Distinction in </a:t>
            </a:r>
            <a:r>
              <a:rPr lang="en-US" sz="2000" b="1" i="0" u="none" strike="noStrike" baseline="0" dirty="0" err="1">
                <a:latin typeface="Times New Roman" panose="02020603050405020304" pitchFamily="18" charset="0"/>
                <a:cs typeface="Times New Roman" panose="02020603050405020304" pitchFamily="18" charset="0"/>
              </a:rPr>
              <a:t>AdjPs</a:t>
            </a:r>
            <a:r>
              <a:rPr lang="en-US" sz="2000" b="1" i="0" u="none" strike="noStrike" baseline="0" dirty="0">
                <a:latin typeface="Times New Roman" panose="02020603050405020304" pitchFamily="18" charset="0"/>
                <a:cs typeface="Times New Roman" panose="02020603050405020304" pitchFamily="18" charset="0"/>
              </a:rPr>
              <a:t> and PPs</a:t>
            </a:r>
          </a:p>
          <a:p>
            <a:pPr algn="l"/>
            <a:r>
              <a:rPr lang="en-US" sz="2000" b="0" i="0" u="none" strike="noStrike" baseline="0" dirty="0">
                <a:latin typeface="Times New Roman" panose="02020603050405020304" pitchFamily="18" charset="0"/>
                <a:cs typeface="Times New Roman" panose="02020603050405020304" pitchFamily="18" charset="0"/>
              </a:rPr>
              <a:t>     a. John is very fond [of dogs] [without exception].</a:t>
            </a:r>
          </a:p>
          <a:p>
            <a:pPr algn="l"/>
            <a:r>
              <a:rPr lang="en-US" sz="2000" b="0" i="0" u="none" strike="noStrike" baseline="0" dirty="0">
                <a:latin typeface="Times New Roman" panose="02020603050405020304" pitchFamily="18" charset="0"/>
                <a:cs typeface="Times New Roman" panose="02020603050405020304" pitchFamily="18" charset="0"/>
              </a:rPr>
              <a:t>     b. John is very in [love] [with Mary].</a:t>
            </a: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can apply similar tests as before: one complement, multiple adjuncts, reordering of adjuncts, and conjunction.</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C55029F-7A33-3F25-1E44-A486FE35965C}"/>
              </a:ext>
            </a:extLst>
          </p:cNvPr>
          <p:cNvSpPr>
            <a:spLocks noGrp="1"/>
          </p:cNvSpPr>
          <p:nvPr>
            <p:ph type="sldNum" sz="quarter" idx="12"/>
          </p:nvPr>
        </p:nvSpPr>
        <p:spPr/>
        <p:txBody>
          <a:bodyPr/>
          <a:lstStyle/>
          <a:p>
            <a:fld id="{9953917B-9314-44A8-9CF5-8C1178B13F89}" type="slidenum">
              <a:rPr lang="en-IN" smtClean="0"/>
              <a:t>53</a:t>
            </a:fld>
            <a:endParaRPr lang="en-IN"/>
          </a:p>
        </p:txBody>
      </p:sp>
      <p:pic>
        <p:nvPicPr>
          <p:cNvPr id="4" name="Picture 3">
            <a:extLst>
              <a:ext uri="{FF2B5EF4-FFF2-40B4-BE49-F238E27FC236}">
                <a16:creationId xmlns:a16="http://schemas.microsoft.com/office/drawing/2014/main" id="{2D788ED7-3C93-9E63-B9EA-7945B6F14409}"/>
              </a:ext>
            </a:extLst>
          </p:cNvPr>
          <p:cNvPicPr>
            <a:picLocks noChangeAspect="1"/>
          </p:cNvPicPr>
          <p:nvPr/>
        </p:nvPicPr>
        <p:blipFill>
          <a:blip r:embed="rId2"/>
          <a:stretch>
            <a:fillRect/>
          </a:stretch>
        </p:blipFill>
        <p:spPr>
          <a:xfrm>
            <a:off x="1996307" y="1747657"/>
            <a:ext cx="6840846" cy="2769913"/>
          </a:xfrm>
          <a:prstGeom prst="rect">
            <a:avLst/>
          </a:prstGeom>
        </p:spPr>
      </p:pic>
    </p:spTree>
    <p:extLst>
      <p:ext uri="{BB962C8B-B14F-4D97-AF65-F5344CB8AC3E}">
        <p14:creationId xmlns:p14="http://schemas.microsoft.com/office/powerpoint/2010/main" val="3729313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DAB5-2D8F-2F4E-58E5-2AD8E4BAC1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37622BA-4D68-AC27-56B9-82AD755B65E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IN" sz="2000" b="1" u="none" strike="noStrike" baseline="0" dirty="0">
                <a:latin typeface="Times New Roman" panose="02020603050405020304" pitchFamily="18" charset="0"/>
              </a:rPr>
              <a:t>Generalized X-bar Rules</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726AF9-7146-7E93-B747-A9C7D8863A0E}"/>
              </a:ext>
            </a:extLst>
          </p:cNvPr>
          <p:cNvSpPr>
            <a:spLocks noGrp="1"/>
          </p:cNvSpPr>
          <p:nvPr>
            <p:ph type="sldNum" sz="quarter" idx="12"/>
          </p:nvPr>
        </p:nvSpPr>
        <p:spPr/>
        <p:txBody>
          <a:bodyPr/>
          <a:lstStyle/>
          <a:p>
            <a:fld id="{9953917B-9314-44A8-9CF5-8C1178B13F89}" type="slidenum">
              <a:rPr lang="en-IN" smtClean="0"/>
              <a:t>54</a:t>
            </a:fld>
            <a:endParaRPr lang="en-IN"/>
          </a:p>
        </p:txBody>
      </p:sp>
      <p:pic>
        <p:nvPicPr>
          <p:cNvPr id="4" name="Picture 3">
            <a:extLst>
              <a:ext uri="{FF2B5EF4-FFF2-40B4-BE49-F238E27FC236}">
                <a16:creationId xmlns:a16="http://schemas.microsoft.com/office/drawing/2014/main" id="{35E1580D-9EF4-4D83-1554-B2D1D3C71A14}"/>
              </a:ext>
            </a:extLst>
          </p:cNvPr>
          <p:cNvPicPr>
            <a:picLocks noChangeAspect="1"/>
          </p:cNvPicPr>
          <p:nvPr/>
        </p:nvPicPr>
        <p:blipFill>
          <a:blip r:embed="rId2"/>
          <a:srcRect t="13655"/>
          <a:stretch/>
        </p:blipFill>
        <p:spPr>
          <a:xfrm>
            <a:off x="1597637" y="1153885"/>
            <a:ext cx="8363986" cy="5312229"/>
          </a:xfrm>
          <a:prstGeom prst="rect">
            <a:avLst/>
          </a:prstGeom>
        </p:spPr>
      </p:pic>
    </p:spTree>
    <p:extLst>
      <p:ext uri="{BB962C8B-B14F-4D97-AF65-F5344CB8AC3E}">
        <p14:creationId xmlns:p14="http://schemas.microsoft.com/office/powerpoint/2010/main" val="3347559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481E7-9725-022E-0012-0924A8B616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E7BF679-ECE8-CED8-C93A-B21A3547B47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1" u="none" strike="noStrike" baseline="0" dirty="0">
                <a:latin typeface="Times New Roman" panose="02020603050405020304" pitchFamily="18" charset="0"/>
                <a:cs typeface="Times New Roman" panose="02020603050405020304" pitchFamily="18" charset="0"/>
              </a:rPr>
              <a:t>3.3 The Notion of </a:t>
            </a:r>
            <a:r>
              <a:rPr lang="en-US" sz="2000" b="1" i="0" u="none" strike="noStrike" baseline="0" dirty="0">
                <a:latin typeface="Times New Roman" panose="02020603050405020304" pitchFamily="18" charset="0"/>
                <a:cs typeface="Times New Roman" panose="02020603050405020304" pitchFamily="18" charset="0"/>
              </a:rPr>
              <a:t>Specifier</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section 3.1 above, we introduced two structural notions: adjuncts and complements.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correspond to two of the three X-bar rules:</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104)  a) </a:t>
            </a:r>
            <a:r>
              <a:rPr lang="en-US" sz="2000" b="0" i="1" u="none" strike="noStrike" baseline="0" dirty="0">
                <a:latin typeface="Times New Roman" panose="02020603050405020304" pitchFamily="18" charset="0"/>
                <a:cs typeface="Times New Roman" panose="02020603050405020304" pitchFamily="18" charset="0"/>
              </a:rPr>
              <a:t>Adjunct rule: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X' (ZP)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2000" b="0" i="0" u="none" strike="noStrike" baseline="0" dirty="0">
                <a:latin typeface="Times New Roman" panose="02020603050405020304" pitchFamily="18" charset="0"/>
                <a:cs typeface="Times New Roman" panose="02020603050405020304" pitchFamily="18" charset="0"/>
              </a:rPr>
              <a:t> (ZP) X’</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b) </a:t>
            </a:r>
            <a:r>
              <a:rPr lang="en-US" sz="2000" b="0" i="1" u="none" strike="noStrike" baseline="0" dirty="0">
                <a:latin typeface="Times New Roman" panose="02020603050405020304" pitchFamily="18" charset="0"/>
                <a:cs typeface="Times New Roman" panose="02020603050405020304" pitchFamily="18" charset="0"/>
              </a:rPr>
              <a:t>Complement rule: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X (WP)</a:t>
            </a:r>
          </a:p>
          <a:p>
            <a:pPr marL="342900" indent="-34290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third rule also introduces a structural position: the </a:t>
            </a:r>
            <a:r>
              <a:rPr lang="en-US" sz="2000" b="1" i="1" u="none" strike="noStrike" baseline="0" dirty="0">
                <a:latin typeface="Times New Roman" panose="02020603050405020304" pitchFamily="18" charset="0"/>
                <a:cs typeface="Times New Roman" panose="02020603050405020304" pitchFamily="18" charset="0"/>
              </a:rPr>
              <a:t>specifier</a:t>
            </a:r>
            <a:r>
              <a:rPr lang="en-US" sz="2000" b="0" i="1"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105) </a:t>
            </a:r>
            <a:r>
              <a:rPr lang="en-US" sz="2000" b="0" i="1" u="none" strike="noStrike" baseline="0" dirty="0">
                <a:latin typeface="Times New Roman" panose="02020603050405020304" pitchFamily="18" charset="0"/>
                <a:cs typeface="Times New Roman" panose="02020603050405020304" pitchFamily="18" charset="0"/>
              </a:rPr>
              <a:t>Specifier rule:    </a:t>
            </a:r>
            <a:r>
              <a:rPr lang="en-US" sz="2000" b="0" i="0" u="none" strike="noStrike" baseline="0" dirty="0">
                <a:latin typeface="Times New Roman" panose="02020603050405020304" pitchFamily="18" charset="0"/>
                <a:cs typeface="Times New Roman" panose="02020603050405020304" pitchFamily="18" charset="0"/>
              </a:rPr>
              <a:t>XP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(YP) X'</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920DF30-0178-A53B-D015-FF8F9232599B}"/>
              </a:ext>
            </a:extLst>
          </p:cNvPr>
          <p:cNvSpPr>
            <a:spLocks noGrp="1"/>
          </p:cNvSpPr>
          <p:nvPr>
            <p:ph type="sldNum" sz="quarter" idx="12"/>
          </p:nvPr>
        </p:nvSpPr>
        <p:spPr/>
        <p:txBody>
          <a:bodyPr/>
          <a:lstStyle/>
          <a:p>
            <a:fld id="{9953917B-9314-44A8-9CF5-8C1178B13F89}" type="slidenum">
              <a:rPr lang="en-IN" smtClean="0"/>
              <a:t>55</a:t>
            </a:fld>
            <a:endParaRPr lang="en-IN"/>
          </a:p>
        </p:txBody>
      </p:sp>
      <p:pic>
        <p:nvPicPr>
          <p:cNvPr id="4" name="Picture 3">
            <a:extLst>
              <a:ext uri="{FF2B5EF4-FFF2-40B4-BE49-F238E27FC236}">
                <a16:creationId xmlns:a16="http://schemas.microsoft.com/office/drawing/2014/main" id="{20C8B7FD-4D01-A69A-5A9D-A35B08F67FFE}"/>
              </a:ext>
            </a:extLst>
          </p:cNvPr>
          <p:cNvPicPr>
            <a:picLocks noChangeAspect="1"/>
          </p:cNvPicPr>
          <p:nvPr/>
        </p:nvPicPr>
        <p:blipFill>
          <a:blip r:embed="rId2"/>
          <a:stretch>
            <a:fillRect/>
          </a:stretch>
        </p:blipFill>
        <p:spPr>
          <a:xfrm>
            <a:off x="6369391" y="4020092"/>
            <a:ext cx="2039046" cy="1679214"/>
          </a:xfrm>
          <a:prstGeom prst="rect">
            <a:avLst/>
          </a:prstGeom>
        </p:spPr>
      </p:pic>
    </p:spTree>
    <p:extLst>
      <p:ext uri="{BB962C8B-B14F-4D97-AF65-F5344CB8AC3E}">
        <p14:creationId xmlns:p14="http://schemas.microsoft.com/office/powerpoint/2010/main" val="1946346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6A67A-A7CA-B16F-6142-C974147CA3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481F86-A4F9-2C99-F01B-C39CF1FAE7EA}"/>
              </a:ext>
            </a:extLst>
          </p:cNvPr>
          <p:cNvSpPr>
            <a:spLocks noGrp="1"/>
          </p:cNvSpPr>
          <p:nvPr>
            <p:ph type="subTitle" idx="1"/>
          </p:nvPr>
        </p:nvSpPr>
        <p:spPr>
          <a:xfrm>
            <a:off x="936172" y="564923"/>
            <a:ext cx="11179628" cy="5791427"/>
          </a:xfrm>
        </p:spPr>
        <p:txBody>
          <a:bodyPr>
            <a:normAutofit fontScale="85000" lnSpcReduction="20000"/>
          </a:bodyPr>
          <a:lstStyle/>
          <a:p>
            <a:pPr marL="342900" indent="-342900" algn="l">
              <a:lnSpc>
                <a:spcPct val="150000"/>
              </a:lnSpc>
              <a:spcBef>
                <a:spcPts val="0"/>
              </a:spcBef>
              <a:buFont typeface="Wingdings" panose="05000000000000000000" pitchFamily="2" charset="2"/>
              <a:buChar char="Ø"/>
            </a:pPr>
            <a:r>
              <a:rPr lang="en-US" sz="2100" b="0" i="0" u="none" strike="noStrike" baseline="0" dirty="0">
                <a:latin typeface="Times New Roman" panose="02020603050405020304" pitchFamily="18" charset="0"/>
                <a:cs typeface="Times New Roman" panose="02020603050405020304" pitchFamily="18" charset="0"/>
              </a:rPr>
              <a:t>We have only seen one specifier so far - the determiner in </a:t>
            </a:r>
            <a:r>
              <a:rPr lang="en-US" sz="2100" b="0" i="1" u="none" strike="noStrike" baseline="0" dirty="0">
                <a:latin typeface="Times New Roman" panose="02020603050405020304" pitchFamily="18" charset="0"/>
                <a:cs typeface="Times New Roman" panose="02020603050405020304" pitchFamily="18" charset="0"/>
              </a:rPr>
              <a:t>NPs:</a:t>
            </a:r>
          </a:p>
          <a:p>
            <a:pPr algn="l">
              <a:lnSpc>
                <a:spcPct val="150000"/>
              </a:lnSpc>
              <a:spcBef>
                <a:spcPts val="0"/>
              </a:spcBef>
            </a:pPr>
            <a:r>
              <a:rPr lang="en-US" sz="2100" b="0" i="0" u="none" strike="noStrike" baseline="0" dirty="0">
                <a:latin typeface="Times New Roman" panose="02020603050405020304" pitchFamily="18" charset="0"/>
                <a:cs typeface="Times New Roman" panose="02020603050405020304" pitchFamily="18" charset="0"/>
              </a:rPr>
              <a:t>     106)   [the]          [book]      [of poems]          [with a red cover]</a:t>
            </a:r>
          </a:p>
          <a:p>
            <a:pPr algn="l">
              <a:lnSpc>
                <a:spcPct val="150000"/>
              </a:lnSpc>
              <a:spcBef>
                <a:spcPts val="0"/>
              </a:spcBef>
            </a:pPr>
            <a:r>
              <a:rPr lang="en-IN" sz="2100" b="0" i="1" u="none" strike="noStrike" baseline="0" dirty="0">
                <a:latin typeface="Times New Roman" panose="02020603050405020304" pitchFamily="18" charset="0"/>
                <a:cs typeface="Times New Roman" panose="02020603050405020304" pitchFamily="18" charset="0"/>
              </a:rPr>
              <a:t>               specifier     head          complement          adjunct</a:t>
            </a:r>
          </a:p>
          <a:p>
            <a:pPr algn="l">
              <a:lnSpc>
                <a:spcPct val="150000"/>
              </a:lnSpc>
              <a:spcBef>
                <a:spcPts val="0"/>
              </a:spcBef>
            </a:pPr>
            <a:r>
              <a:rPr lang="en-IN" sz="2100" b="0" i="0" u="none" strike="noStrike" baseline="0" dirty="0">
                <a:latin typeface="Times New Roman" panose="02020603050405020304" pitchFamily="18" charset="0"/>
                <a:cs typeface="Times New Roman" panose="02020603050405020304" pitchFamily="18" charset="0"/>
              </a:rPr>
              <a:t>     107)</a:t>
            </a: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100" b="0" i="0" u="none" strike="noStrike" baseline="0" dirty="0">
                <a:latin typeface="Times New Roman" panose="02020603050405020304" pitchFamily="18" charset="0"/>
                <a:cs typeface="Times New Roman" panose="02020603050405020304" pitchFamily="18" charset="0"/>
              </a:rPr>
              <a:t>Later on, we’ll argue that even determiners aren’t real specifiers.</a:t>
            </a:r>
            <a:endParaRPr lang="en-IN" sz="21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100" b="0" i="0" u="none" strike="noStrike" baseline="0" dirty="0">
                <a:latin typeface="Times New Roman" panose="02020603050405020304" pitchFamily="18" charset="0"/>
                <a:cs typeface="Times New Roman" panose="02020603050405020304" pitchFamily="18" charset="0"/>
              </a:rPr>
              <a:t>The specifier is defined as the daughter of XP and sister to X’:</a:t>
            </a:r>
          </a:p>
          <a:p>
            <a:pPr algn="l"/>
            <a:r>
              <a:rPr lang="en-US" sz="2100" b="0" i="0" u="none" strike="noStrike" baseline="0" dirty="0">
                <a:latin typeface="Times New Roman" panose="02020603050405020304" pitchFamily="18" charset="0"/>
                <a:cs typeface="Times New Roman" panose="02020603050405020304" pitchFamily="18" charset="0"/>
              </a:rPr>
              <a:t>     108) </a:t>
            </a:r>
            <a:r>
              <a:rPr lang="en-US" sz="2100" b="1" i="1" u="none" strike="noStrike" baseline="0" dirty="0">
                <a:latin typeface="Times New Roman" panose="02020603050405020304" pitchFamily="18" charset="0"/>
                <a:cs typeface="Times New Roman" panose="02020603050405020304" pitchFamily="18" charset="0"/>
              </a:rPr>
              <a:t>Specifier</a:t>
            </a:r>
            <a:r>
              <a:rPr lang="en-US" sz="2100" b="0" i="1" u="none" strike="noStrike" baseline="0" dirty="0">
                <a:latin typeface="Times New Roman" panose="02020603050405020304" pitchFamily="18" charset="0"/>
                <a:cs typeface="Times New Roman" panose="02020603050405020304" pitchFamily="18" charset="0"/>
              </a:rPr>
              <a:t>: </a:t>
            </a:r>
            <a:r>
              <a:rPr lang="en-US" sz="2100" b="0" i="0" u="none" strike="noStrike" baseline="0" dirty="0">
                <a:latin typeface="Times New Roman" panose="02020603050405020304" pitchFamily="18" charset="0"/>
                <a:cs typeface="Times New Roman" panose="02020603050405020304" pitchFamily="18" charset="0"/>
              </a:rPr>
              <a:t>An YP that is a sister to an X' level, and a daughter of an XP.</a:t>
            </a:r>
          </a:p>
          <a:p>
            <a:pPr algn="l"/>
            <a:endParaRPr lang="en-US" sz="2100" b="0" i="0" u="none" strike="noStrike" baseline="0" dirty="0">
              <a:latin typeface="Times New Roman" panose="02020603050405020304" pitchFamily="18" charset="0"/>
              <a:cs typeface="Times New Roman" panose="02020603050405020304" pitchFamily="18" charset="0"/>
            </a:endParaRPr>
          </a:p>
          <a:p>
            <a:pPr algn="l"/>
            <a:r>
              <a:rPr lang="en-US" sz="2100" b="0" i="0" u="none" strike="noStrike" baseline="0" dirty="0">
                <a:latin typeface="Times New Roman" panose="02020603050405020304" pitchFamily="18" charset="0"/>
                <a:cs typeface="Times New Roman" panose="02020603050405020304" pitchFamily="18" charset="0"/>
              </a:rPr>
              <a:t>(For now, just understand the X-bar theoretic definition of specifiers (sister of X’, daughter of XP), and put determiners there).</a:t>
            </a: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07E5CB-54F3-27BC-DCD0-50AC0E16F7D4}"/>
              </a:ext>
            </a:extLst>
          </p:cNvPr>
          <p:cNvSpPr>
            <a:spLocks noGrp="1"/>
          </p:cNvSpPr>
          <p:nvPr>
            <p:ph type="sldNum" sz="quarter" idx="12"/>
          </p:nvPr>
        </p:nvSpPr>
        <p:spPr/>
        <p:txBody>
          <a:bodyPr/>
          <a:lstStyle/>
          <a:p>
            <a:fld id="{9953917B-9314-44A8-9CF5-8C1178B13F89}" type="slidenum">
              <a:rPr lang="en-IN" smtClean="0"/>
              <a:t>56</a:t>
            </a:fld>
            <a:endParaRPr lang="en-IN"/>
          </a:p>
        </p:txBody>
      </p:sp>
      <p:pic>
        <p:nvPicPr>
          <p:cNvPr id="4" name="Picture 3">
            <a:extLst>
              <a:ext uri="{FF2B5EF4-FFF2-40B4-BE49-F238E27FC236}">
                <a16:creationId xmlns:a16="http://schemas.microsoft.com/office/drawing/2014/main" id="{2404CF0E-33D3-A3FF-FAC3-AF9680DEA31B}"/>
              </a:ext>
            </a:extLst>
          </p:cNvPr>
          <p:cNvPicPr>
            <a:picLocks noChangeAspect="1"/>
          </p:cNvPicPr>
          <p:nvPr/>
        </p:nvPicPr>
        <p:blipFill>
          <a:blip r:embed="rId2"/>
          <a:stretch>
            <a:fillRect/>
          </a:stretch>
        </p:blipFill>
        <p:spPr>
          <a:xfrm>
            <a:off x="2080707" y="1774373"/>
            <a:ext cx="5278037" cy="2407283"/>
          </a:xfrm>
          <a:prstGeom prst="rect">
            <a:avLst/>
          </a:prstGeom>
        </p:spPr>
      </p:pic>
    </p:spTree>
    <p:extLst>
      <p:ext uri="{BB962C8B-B14F-4D97-AF65-F5344CB8AC3E}">
        <p14:creationId xmlns:p14="http://schemas.microsoft.com/office/powerpoint/2010/main" val="113890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96A7-E47B-4D4E-8DDC-C60B3B2D75C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798C460-D347-3E31-042D-E8D931108CE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can show that </a:t>
            </a:r>
            <a:r>
              <a:rPr lang="en-US" sz="2000" b="1" i="0" u="none" strike="noStrike" baseline="0" dirty="0">
                <a:latin typeface="Times New Roman" panose="02020603050405020304" pitchFamily="18" charset="0"/>
                <a:cs typeface="Times New Roman" panose="02020603050405020304" pitchFamily="18" charset="0"/>
              </a:rPr>
              <a:t>specifiers</a:t>
            </a:r>
            <a:r>
              <a:rPr lang="en-US" sz="2000" b="0" i="0" u="none" strike="noStrike" baseline="0" dirty="0">
                <a:latin typeface="Times New Roman" panose="02020603050405020304" pitchFamily="18" charset="0"/>
                <a:cs typeface="Times New Roman" panose="02020603050405020304" pitchFamily="18" charset="0"/>
              </a:rPr>
              <a:t> are different from </a:t>
            </a:r>
            <a:r>
              <a:rPr lang="en-US" sz="2000" b="1" i="0" u="none" strike="noStrike" baseline="0" dirty="0">
                <a:latin typeface="Times New Roman" panose="02020603050405020304" pitchFamily="18" charset="0"/>
                <a:cs typeface="Times New Roman" panose="02020603050405020304" pitchFamily="18" charset="0"/>
              </a:rPr>
              <a:t>adjuncts</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complements</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Since the specifier rule is not recursive, you can only have one specifier:</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109) *the these red books</a:t>
            </a:r>
          </a:p>
          <a:p>
            <a:pPr algn="l">
              <a:lnSpc>
                <a:spcPct val="150000"/>
              </a:lnSpc>
              <a:spcBef>
                <a:spcPts val="0"/>
              </a:spcBef>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specifier </a:t>
            </a:r>
            <a:r>
              <a:rPr lang="en-US" sz="2000" b="0" i="1" u="none" strike="noStrike" baseline="0" dirty="0">
                <a:latin typeface="Times New Roman" panose="02020603050405020304" pitchFamily="18" charset="0"/>
                <a:cs typeface="Times New Roman" panose="02020603050405020304" pitchFamily="18" charset="0"/>
              </a:rPr>
              <a:t>rule </a:t>
            </a:r>
            <a:r>
              <a:rPr lang="en-US" sz="2000" b="0" i="0" u="none" strike="noStrike" baseline="0" dirty="0">
                <a:latin typeface="Times New Roman" panose="02020603050405020304" pitchFamily="18" charset="0"/>
                <a:cs typeface="Times New Roman" panose="02020603050405020304" pitchFamily="18" charset="0"/>
              </a:rPr>
              <a:t>has to apply at the top </a:t>
            </a:r>
            <a:r>
              <a:rPr lang="en-US" sz="2000" b="0" u="none" strike="noStrike" baseline="0" dirty="0">
                <a:latin typeface="Times New Roman" panose="02020603050405020304" pitchFamily="18" charset="0"/>
                <a:cs typeface="Times New Roman" panose="02020603050405020304" pitchFamily="18" charset="0"/>
              </a:rPr>
              <a:t>of</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structure.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means that the specifier will </a:t>
            </a:r>
            <a:r>
              <a:rPr lang="en-US" sz="2000" b="0" u="none" strike="noStrike" baseline="0" dirty="0">
                <a:latin typeface="Times New Roman" panose="02020603050405020304" pitchFamily="18" charset="0"/>
                <a:cs typeface="Times New Roman" panose="02020603050405020304" pitchFamily="18" charset="0"/>
              </a:rPr>
              <a:t>always</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be the leftmost element (in English, remember the SVO word order):</a:t>
            </a:r>
          </a:p>
          <a:p>
            <a:pPr algn="l"/>
            <a:r>
              <a:rPr lang="en-US" sz="2000" b="0" i="0" u="none" strike="noStrike" baseline="0" dirty="0">
                <a:latin typeface="Times New Roman" panose="02020603050405020304" pitchFamily="18" charset="0"/>
                <a:cs typeface="Times New Roman" panose="02020603050405020304" pitchFamily="18" charset="0"/>
              </a:rPr>
              <a:t>     110) *boring the book</a:t>
            </a:r>
          </a:p>
          <a:p>
            <a:pPr algn="l"/>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The above </a:t>
            </a:r>
            <a:r>
              <a:rPr lang="en-US" sz="2000" b="0" i="1" u="none" strike="noStrike" baseline="0" dirty="0">
                <a:latin typeface="Times New Roman" panose="02020603050405020304" pitchFamily="18" charset="0"/>
                <a:cs typeface="Times New Roman" panose="02020603050405020304" pitchFamily="18" charset="0"/>
              </a:rPr>
              <a:t>example also </a:t>
            </a:r>
            <a:r>
              <a:rPr lang="en-US" sz="2000" b="0" i="0" u="none" strike="noStrike" baseline="0" dirty="0">
                <a:latin typeface="Times New Roman" panose="02020603050405020304" pitchFamily="18" charset="0"/>
                <a:cs typeface="Times New Roman" panose="02020603050405020304" pitchFamily="18" charset="0"/>
              </a:rPr>
              <a:t>shows that specifiers can't be reordered with respect to other </a:t>
            </a:r>
            <a:r>
              <a:rPr lang="en-IN" sz="2000" b="0" i="0" u="none" strike="noStrike" baseline="0" dirty="0">
                <a:latin typeface="Times New Roman" panose="02020603050405020304" pitchFamily="18" charset="0"/>
                <a:cs typeface="Times New Roman" panose="02020603050405020304" pitchFamily="18" charset="0"/>
              </a:rPr>
              <a:t>adjuncts or   </a:t>
            </a:r>
          </a:p>
          <a:p>
            <a:pPr algn="l"/>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complements.</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D51E781-8AC1-B440-FD34-6369B90371E8}"/>
              </a:ext>
            </a:extLst>
          </p:cNvPr>
          <p:cNvSpPr>
            <a:spLocks noGrp="1"/>
          </p:cNvSpPr>
          <p:nvPr>
            <p:ph type="sldNum" sz="quarter" idx="12"/>
          </p:nvPr>
        </p:nvSpPr>
        <p:spPr/>
        <p:txBody>
          <a:bodyPr/>
          <a:lstStyle/>
          <a:p>
            <a:fld id="{9953917B-9314-44A8-9CF5-8C1178B13F89}" type="slidenum">
              <a:rPr lang="en-IN" smtClean="0"/>
              <a:t>57</a:t>
            </a:fld>
            <a:endParaRPr lang="en-IN"/>
          </a:p>
        </p:txBody>
      </p:sp>
    </p:spTree>
    <p:extLst>
      <p:ext uri="{BB962C8B-B14F-4D97-AF65-F5344CB8AC3E}">
        <p14:creationId xmlns:p14="http://schemas.microsoft.com/office/powerpoint/2010/main" val="1744361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56153-8818-4044-A00C-D7BCDA7FC9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6C8F113-9A01-F1E9-49E5-C4A27210C22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As the final </a:t>
            </a: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between </a:t>
            </a:r>
            <a:r>
              <a:rPr lang="en-US" sz="2000" b="1" i="0" u="none" strike="noStrike" baseline="0" dirty="0">
                <a:latin typeface="Times New Roman" panose="02020603050405020304" pitchFamily="18" charset="0"/>
              </a:rPr>
              <a:t>specifiers </a:t>
            </a:r>
            <a:r>
              <a:rPr lang="en-US" sz="2000" i="0" u="none" strike="noStrike" baseline="0" dirty="0">
                <a:latin typeface="Times New Roman" panose="02020603050405020304" pitchFamily="18" charset="0"/>
              </a:rPr>
              <a:t>and</a:t>
            </a:r>
            <a:r>
              <a:rPr lang="en-US" sz="2000" b="1" i="0" u="none" strike="noStrike" baseline="0" dirty="0">
                <a:latin typeface="Times New Roman" panose="02020603050405020304" pitchFamily="18" charset="0"/>
              </a:rPr>
              <a:t> other types of modifier</a:t>
            </a:r>
            <a:r>
              <a:rPr lang="en-US" sz="2000" b="0" i="0" u="none" strike="noStrike" baseline="0" dirty="0">
                <a:latin typeface="Times New Roman" panose="02020603050405020304" pitchFamily="18" charset="0"/>
              </a:rPr>
              <a:t>, specifiers can only be conjoined with other specifiers:</a:t>
            </a:r>
          </a:p>
          <a:p>
            <a:pPr algn="l">
              <a:lnSpc>
                <a:spcPct val="150000"/>
              </a:lnSpc>
              <a:spcBef>
                <a:spcPts val="0"/>
              </a:spcBef>
            </a:pPr>
            <a:r>
              <a:rPr lang="en-US" sz="2000" b="0" i="0" u="none" strike="noStrike" baseline="0" dirty="0">
                <a:latin typeface="Times New Roman" panose="02020603050405020304" pitchFamily="18" charset="0"/>
              </a:rPr>
              <a:t>     111) a) two or three books</a:t>
            </a:r>
          </a:p>
          <a:p>
            <a:pPr algn="l">
              <a:lnSpc>
                <a:spcPct val="150000"/>
              </a:lnSpc>
              <a:spcBef>
                <a:spcPts val="0"/>
              </a:spcBef>
            </a:pPr>
            <a:r>
              <a:rPr lang="en-US" sz="2000" b="0" i="0" u="none" strike="noStrike" baseline="0" dirty="0">
                <a:latin typeface="Times New Roman" panose="02020603050405020304" pitchFamily="18" charset="0"/>
              </a:rPr>
              <a:t>             b) *two or boring books</a:t>
            </a:r>
          </a:p>
          <a:p>
            <a:pPr algn="l">
              <a:lnSpc>
                <a:spcPct val="150000"/>
              </a:lnSpc>
              <a:spcBef>
                <a:spcPts val="0"/>
              </a:spcBef>
            </a:pPr>
            <a:r>
              <a:rPr lang="en-US" sz="2000" b="0" i="0" u="none" strike="noStrike" baseline="0" dirty="0">
                <a:latin typeface="Times New Roman" panose="02020603050405020304" pitchFamily="18" charset="0"/>
              </a:rPr>
              <a:t>     On the surface, the usefulness of this position may seem obscure, since only determiners appear in it.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054DCEB-C8A1-4108-C1D7-BD6F3FA58A3F}"/>
              </a:ext>
            </a:extLst>
          </p:cNvPr>
          <p:cNvSpPr>
            <a:spLocks noGrp="1"/>
          </p:cNvSpPr>
          <p:nvPr>
            <p:ph type="sldNum" sz="quarter" idx="12"/>
          </p:nvPr>
        </p:nvSpPr>
        <p:spPr/>
        <p:txBody>
          <a:bodyPr/>
          <a:lstStyle/>
          <a:p>
            <a:fld id="{9953917B-9314-44A8-9CF5-8C1178B13F89}" type="slidenum">
              <a:rPr lang="en-IN" smtClean="0"/>
              <a:t>58</a:t>
            </a:fld>
            <a:endParaRPr lang="en-IN"/>
          </a:p>
        </p:txBody>
      </p:sp>
    </p:spTree>
    <p:extLst>
      <p:ext uri="{BB962C8B-B14F-4D97-AF65-F5344CB8AC3E}">
        <p14:creationId xmlns:p14="http://schemas.microsoft.com/office/powerpoint/2010/main" val="3883620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66A0F-3835-BEAB-7D1D-EEB851CA2ED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53C9F17-F203-BF72-548F-52FBC0A0CAF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5. PARAMETERS OF WORD ORDER</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module, and thus far in this book, we've been concentrating primarily on English.</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reason for this is that it is a language accessible to us all.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However, syntacticians aren't interested only in English.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One of the most interesting parts of syntax is comparing the sentence structure of different languages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X-bar rules we've developed so far for English do an acceptable job of accounting for the order of constituents and hierarchical structure of English:</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115)  a) </a:t>
            </a:r>
            <a:r>
              <a:rPr lang="en-US" sz="2000" b="0" i="1" u="none" strike="noStrike" baseline="0" dirty="0">
                <a:latin typeface="Times New Roman" panose="02020603050405020304" pitchFamily="18" charset="0"/>
                <a:cs typeface="Times New Roman" panose="02020603050405020304" pitchFamily="18" charset="0"/>
              </a:rPr>
              <a:t>Specifier rule:        </a:t>
            </a:r>
            <a:r>
              <a:rPr lang="en-US" sz="2000" b="0" i="0" u="none" strike="noStrike" baseline="0" dirty="0">
                <a:latin typeface="Times New Roman" panose="02020603050405020304" pitchFamily="18" charset="0"/>
                <a:cs typeface="Times New Roman" panose="02020603050405020304" pitchFamily="18" charset="0"/>
              </a:rPr>
              <a:t>XP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(YP) X’</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a:t>
            </a:r>
            <a:r>
              <a:rPr lang="en-IN" sz="2000" b="0" i="1" u="none" strike="noStrike" baseline="0" dirty="0">
                <a:latin typeface="Times New Roman" panose="02020603050405020304" pitchFamily="18" charset="0"/>
                <a:cs typeface="Times New Roman" panose="02020603050405020304" pitchFamily="18" charset="0"/>
              </a:rPr>
              <a:t>Adjunct rule: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2000" b="0" i="0" u="none" strike="noStrike" baseline="0" dirty="0">
                <a:latin typeface="Times New Roman" panose="02020603050405020304" pitchFamily="18" charset="0"/>
                <a:cs typeface="Times New Roman" panose="02020603050405020304" pitchFamily="18" charset="0"/>
              </a:rPr>
              <a:t>X' (ZP)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X' ~ (ZP) X'</a:t>
            </a:r>
            <a:endParaRPr lang="en-IN" sz="2000" b="0" i="1"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 </a:t>
            </a:r>
            <a:r>
              <a:rPr lang="en-IN" sz="2000" b="0" i="1" u="none" strike="noStrike" baseline="0" dirty="0">
                <a:latin typeface="Times New Roman" panose="02020603050405020304" pitchFamily="18" charset="0"/>
                <a:cs typeface="Times New Roman" panose="02020603050405020304" pitchFamily="18" charset="0"/>
              </a:rPr>
              <a:t>Complement rule:   </a:t>
            </a:r>
            <a:r>
              <a:rPr lang="en-IN" sz="2000" dirty="0">
                <a:latin typeface="Times New Roman" panose="02020603050405020304" pitchFamily="18" charset="0"/>
                <a:cs typeface="Times New Roman" panose="02020603050405020304" pitchFamily="18" charset="0"/>
              </a:rPr>
              <a:t>X’</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2000" dirty="0">
                <a:latin typeface="Times New Roman" panose="02020603050405020304" pitchFamily="18" charset="0"/>
                <a:cs typeface="Times New Roman" panose="02020603050405020304" pitchFamily="18" charset="0"/>
                <a:sym typeface="Wingdings" panose="05000000000000000000" pitchFamily="2" charset="2"/>
              </a:rPr>
              <a:t>X </a:t>
            </a:r>
            <a:r>
              <a:rPr lang="en-IN" sz="2000" b="0" i="0" u="none" strike="noStrike" baseline="0" dirty="0">
                <a:latin typeface="Times New Roman" panose="02020603050405020304" pitchFamily="18" charset="0"/>
                <a:cs typeface="Times New Roman" panose="02020603050405020304" pitchFamily="18" charset="0"/>
              </a:rPr>
              <a:t>(WP)</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FC518C-356E-A517-1BFF-4B0522D556A8}"/>
              </a:ext>
            </a:extLst>
          </p:cNvPr>
          <p:cNvSpPr>
            <a:spLocks noGrp="1"/>
          </p:cNvSpPr>
          <p:nvPr>
            <p:ph type="sldNum" sz="quarter" idx="12"/>
          </p:nvPr>
        </p:nvSpPr>
        <p:spPr/>
        <p:txBody>
          <a:bodyPr/>
          <a:lstStyle/>
          <a:p>
            <a:fld id="{9953917B-9314-44A8-9CF5-8C1178B13F89}" type="slidenum">
              <a:rPr lang="en-IN" smtClean="0"/>
              <a:t>59</a:t>
            </a:fld>
            <a:endParaRPr lang="en-IN"/>
          </a:p>
        </p:txBody>
      </p:sp>
    </p:spTree>
    <p:extLst>
      <p:ext uri="{BB962C8B-B14F-4D97-AF65-F5344CB8AC3E}">
        <p14:creationId xmlns:p14="http://schemas.microsoft.com/office/powerpoint/2010/main" val="9841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we change the determiner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to the determiner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a:latin typeface="Times New Roman" panose="02020603050405020304" pitchFamily="18" charset="0"/>
                <a:cs typeface="Times New Roman" panose="02020603050405020304" pitchFamily="18" charset="0"/>
              </a:rPr>
              <a:t>we can use one-replacement to target </a:t>
            </a:r>
            <a:r>
              <a:rPr lang="en-IN" sz="2000" b="0" i="0" u="none" strike="noStrike" baseline="0" dirty="0">
                <a:latin typeface="Times New Roman" panose="02020603050405020304" pitchFamily="18" charset="0"/>
                <a:cs typeface="Times New Roman" panose="02020603050405020304" pitchFamily="18" charset="0"/>
              </a:rPr>
              <a:t>N’</a:t>
            </a:r>
            <a:r>
              <a:rPr lang="en-IN" sz="2000" b="0" i="0" u="none" strike="noStrike" baseline="-25000" dirty="0">
                <a:latin typeface="Times New Roman" panose="02020603050405020304" pitchFamily="18" charset="0"/>
                <a:cs typeface="Times New Roman" panose="02020603050405020304" pitchFamily="18" charset="0"/>
              </a:rPr>
              <a:t>1</a:t>
            </a:r>
            <a:r>
              <a:rPr lang="en-IN" sz="2000" b="0" i="0" u="none" strike="noStrike" baseline="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b="0" i="0" u="none" strike="noStrike" baseline="0" dirty="0">
                <a:latin typeface="Times New Roman" panose="02020603050405020304" pitchFamily="18" charset="0"/>
              </a:rPr>
              <a:t>      6) I want [</a:t>
            </a:r>
            <a:r>
              <a:rPr lang="en-US" sz="2000" b="0" i="0" u="none" strike="noStrike" baseline="-25000" dirty="0">
                <a:latin typeface="Times New Roman" panose="02020603050405020304" pitchFamily="18" charset="0"/>
              </a:rPr>
              <a:t>NP</a:t>
            </a:r>
            <a:r>
              <a:rPr lang="en-US" sz="2000" b="0" i="0" u="none" strike="noStrike" baseline="0" dirty="0">
                <a:latin typeface="Times New Roman" panose="02020603050405020304" pitchFamily="18" charset="0"/>
              </a:rPr>
              <a:t> this [</a:t>
            </a:r>
            <a:r>
              <a:rPr lang="en-US" sz="2000" b="0" i="0" u="none" strike="noStrike" baseline="-25000" dirty="0">
                <a:latin typeface="Times New Roman" panose="02020603050405020304" pitchFamily="18" charset="0"/>
              </a:rPr>
              <a:t>N </a:t>
            </a:r>
            <a:r>
              <a:rPr lang="en-US" sz="2000" b="0" i="0" u="none" strike="noStrike" baseline="0" dirty="0">
                <a:latin typeface="Times New Roman" panose="02020603050405020304" pitchFamily="18" charset="0"/>
              </a:rPr>
              <a:t>big book of poems with the blue cover]] not [</a:t>
            </a:r>
            <a:r>
              <a:rPr lang="en-US" sz="2000" b="0" i="0" u="none" strike="noStrike" baseline="-25000" dirty="0">
                <a:latin typeface="Times New Roman" panose="02020603050405020304" pitchFamily="18" charset="0"/>
              </a:rPr>
              <a:t>NP</a:t>
            </a:r>
            <a:r>
              <a:rPr lang="en-US" sz="2000" b="0" i="0" u="none" strike="noStrike" baseline="0" dirty="0">
                <a:latin typeface="Times New Roman" panose="02020603050405020304" pitchFamily="18" charset="0"/>
              </a:rPr>
              <a:t> that [</a:t>
            </a:r>
            <a:r>
              <a:rPr lang="en-US" sz="2000" b="0" i="0" u="none" strike="noStrike" baseline="-25000" dirty="0">
                <a:latin typeface="Times New Roman" panose="02020603050405020304" pitchFamily="18" charset="0"/>
              </a:rPr>
              <a:t>N</a:t>
            </a:r>
            <a:r>
              <a:rPr lang="en-US" sz="2000" b="0" i="0" u="none" strike="noStrike" baseline="0" dirty="0">
                <a:latin typeface="Times New Roman" panose="02020603050405020304" pitchFamily="18" charset="0"/>
              </a:rPr>
              <a:t> one]].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Therefore, we can say the whole subject NP is a complex NP constituent:</a:t>
            </a:r>
          </a:p>
          <a:p>
            <a:pPr algn="l">
              <a:lnSpc>
                <a:spcPct val="150000"/>
              </a:lnSpc>
              <a:spcBef>
                <a:spcPts val="0"/>
              </a:spcBef>
            </a:pPr>
            <a:r>
              <a:rPr lang="en-US" sz="1800" b="0" i="0" u="none" strike="noStrike" baseline="0" dirty="0">
                <a:latin typeface="Times New Roman" panose="02020603050405020304" pitchFamily="18" charset="0"/>
                <a:cs typeface="Times New Roman" panose="02020603050405020304" pitchFamily="18" charset="0"/>
              </a:rPr>
              <a:t>     [</a:t>
            </a:r>
            <a:r>
              <a:rPr lang="en-US" sz="1800" b="1" i="0" u="none" strike="noStrike" baseline="0" dirty="0">
                <a:latin typeface="Times New Roman" panose="02020603050405020304" pitchFamily="18" charset="0"/>
                <a:cs typeface="Times New Roman" panose="02020603050405020304" pitchFamily="18" charset="0"/>
              </a:rPr>
              <a:t>The big book of poems with the blue cover</a:t>
            </a:r>
            <a:r>
              <a:rPr lang="en-US" sz="1800" b="0" i="0" u="none" strike="noStrike" baseline="0" dirty="0">
                <a:latin typeface="Times New Roman" panose="02020603050405020304" pitchFamily="18" charset="0"/>
                <a:cs typeface="Times New Roman" panose="02020603050405020304" pitchFamily="18" charset="0"/>
              </a:rPr>
              <a:t>]       is             on the table.     </a:t>
            </a:r>
            <a:r>
              <a:rPr lang="en-US" sz="1800" dirty="0">
                <a:latin typeface="Times New Roman" panose="02020603050405020304" pitchFamily="18" charset="0"/>
                <a:cs typeface="Times New Roman" panose="02020603050405020304" pitchFamily="18" charset="0"/>
              </a:rPr>
              <a:t>(=from previous example 1)</a:t>
            </a:r>
            <a:endParaRPr lang="en-US" sz="18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Subject                                                     verb ‘be’      location</a:t>
            </a:r>
          </a:p>
          <a:p>
            <a:pPr algn="l"/>
            <a:endParaRPr lang="en-US" sz="2000" b="0" i="0" u="none" strike="noStrike" baseline="0" dirty="0">
              <a:latin typeface="Times New Roman" panose="02020603050405020304" pitchFamily="18" charset="0"/>
            </a:endParaRPr>
          </a:p>
          <a:p>
            <a:pPr marL="285750" indent="-285750" algn="l">
              <a:buFont typeface="Wingdings" panose="05000000000000000000" pitchFamily="2" charset="2"/>
              <a:buChar char="Ø"/>
            </a:pPr>
            <a:r>
              <a:rPr lang="en-US" sz="2000" b="1" i="0" u="none" strike="noStrike" baseline="0" dirty="0">
                <a:latin typeface="Times New Roman" panose="02020603050405020304" pitchFamily="18" charset="0"/>
              </a:rPr>
              <a:t>Similar</a:t>
            </a:r>
            <a:r>
              <a:rPr lang="en-US" sz="2000" b="0" i="0" u="none" strike="noStrike" baseline="0" dirty="0">
                <a:latin typeface="Times New Roman" panose="02020603050405020304" pitchFamily="18" charset="0"/>
              </a:rPr>
              <a:t> evidence comes from </a:t>
            </a:r>
            <a:r>
              <a:rPr lang="en-US" sz="2000" b="1" i="0" u="none" strike="noStrike" baseline="0" dirty="0">
                <a:latin typeface="Times New Roman" panose="02020603050405020304" pitchFamily="18" charset="0"/>
              </a:rPr>
              <a:t>conjunction</a:t>
            </a:r>
            <a:r>
              <a:rPr lang="en-US" sz="2000" b="0" i="0" u="none" strike="noStrike" baseline="0" dirty="0">
                <a:latin typeface="Times New Roman" panose="02020603050405020304" pitchFamily="18" charset="0"/>
              </a:rPr>
              <a:t>:</a:t>
            </a:r>
          </a:p>
          <a:p>
            <a:pPr algn="l"/>
            <a:r>
              <a:rPr lang="en-US" sz="2000" b="0" i="0" u="none" strike="noStrike" baseline="0" dirty="0">
                <a:latin typeface="Times New Roman" panose="02020603050405020304" pitchFamily="18" charset="0"/>
              </a:rPr>
              <a:t>     7) Calvin is [the [dean of humanities] and [director of social sciences]].</a:t>
            </a:r>
          </a:p>
          <a:p>
            <a:pPr algn="l"/>
            <a:r>
              <a:rPr lang="en-US" sz="2000" b="0" i="0" u="none" strike="noStrike" baseline="0" dirty="0">
                <a:latin typeface="Times New Roman" panose="02020603050405020304" pitchFamily="18" charset="0"/>
              </a:rPr>
              <a:t>     8) Give me [the [blue book] and [red binder]].</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1258183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DA75BA-DA0C-8305-7BF6-230A89381EAB}"/>
              </a:ext>
            </a:extLst>
          </p:cNvPr>
          <p:cNvSpPr>
            <a:spLocks noGrp="1"/>
          </p:cNvSpPr>
          <p:nvPr>
            <p:ph type="subTitle" idx="1"/>
          </p:nvPr>
        </p:nvSpPr>
        <p:spPr>
          <a:xfrm>
            <a:off x="870856" y="442144"/>
            <a:ext cx="10877448" cy="6253810"/>
          </a:xfrm>
        </p:spPr>
        <p:txBody>
          <a:bodyPr>
            <a:no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They don't, however, account well for other languages.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the position of direct objects (complements) in Hindi. In Hindi, the complement precedes the head:</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116)  </a:t>
            </a:r>
            <a:r>
              <a:rPr lang="en-US" sz="2000" dirty="0" err="1">
                <a:solidFill>
                  <a:srgbClr val="231F20"/>
                </a:solidFill>
                <a:latin typeface="Times New Roman" panose="02020603050405020304" pitchFamily="18" charset="0"/>
                <a:cs typeface="Times New Roman" panose="02020603050405020304" pitchFamily="18" charset="0"/>
              </a:rPr>
              <a:t>Eg.</a:t>
            </a:r>
            <a:r>
              <a:rPr lang="en-US" sz="2000" dirty="0">
                <a:solidFill>
                  <a:srgbClr val="231F20"/>
                </a:solidFill>
                <a:latin typeface="Times New Roman" panose="02020603050405020304" pitchFamily="18" charset="0"/>
                <a:cs typeface="Times New Roman" panose="02020603050405020304" pitchFamily="18" charset="0"/>
              </a:rPr>
              <a:t> Hindi</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a.   </a:t>
            </a:r>
            <a:r>
              <a:rPr lang="en-US" sz="2000" dirty="0" err="1">
                <a:solidFill>
                  <a:srgbClr val="231F20"/>
                </a:solidFill>
                <a:latin typeface="Times New Roman" panose="02020603050405020304" pitchFamily="18" charset="0"/>
                <a:cs typeface="Times New Roman" panose="02020603050405020304" pitchFamily="18" charset="0"/>
              </a:rPr>
              <a:t>raajiiv</a:t>
            </a: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kavitaa</a:t>
            </a: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likh-egaa</a:t>
            </a:r>
            <a:endParaRPr lang="en-US" sz="2000" dirty="0">
              <a:solidFill>
                <a:srgbClr val="231F2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rajiv</a:t>
            </a:r>
            <a:r>
              <a:rPr lang="en-US" sz="2000" dirty="0">
                <a:solidFill>
                  <a:srgbClr val="231F20"/>
                </a:solidFill>
                <a:latin typeface="Times New Roman" panose="02020603050405020304" pitchFamily="18" charset="0"/>
                <a:cs typeface="Times New Roman" panose="02020603050405020304" pitchFamily="18" charset="0"/>
              </a:rPr>
              <a:t>      poem        write-FUT</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S           O              V</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‘Rajiv will write a poem.’</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b.   </a:t>
            </a:r>
            <a:r>
              <a:rPr lang="en-US" sz="2000" dirty="0" err="1">
                <a:solidFill>
                  <a:srgbClr val="231F20"/>
                </a:solidFill>
                <a:latin typeface="Times New Roman" panose="02020603050405020304" pitchFamily="18" charset="0"/>
                <a:cs typeface="Times New Roman" panose="02020603050405020304" pitchFamily="18" charset="0"/>
              </a:rPr>
              <a:t>raajiiv</a:t>
            </a:r>
            <a:r>
              <a:rPr lang="en-US" sz="2000" dirty="0">
                <a:solidFill>
                  <a:srgbClr val="231F20"/>
                </a:solidFill>
                <a:latin typeface="Times New Roman" panose="02020603050405020304" pitchFamily="18" charset="0"/>
                <a:cs typeface="Times New Roman" panose="02020603050405020304" pitchFamily="18" charset="0"/>
              </a:rPr>
              <a:t>-ne   </a:t>
            </a:r>
            <a:r>
              <a:rPr lang="en-US" sz="2000" dirty="0" err="1">
                <a:solidFill>
                  <a:srgbClr val="231F20"/>
                </a:solidFill>
                <a:latin typeface="Times New Roman" panose="02020603050405020304" pitchFamily="18" charset="0"/>
                <a:cs typeface="Times New Roman" panose="02020603050405020304" pitchFamily="18" charset="0"/>
              </a:rPr>
              <a:t>sariitaa</a:t>
            </a:r>
            <a:r>
              <a:rPr lang="en-US" sz="2000" dirty="0">
                <a:solidFill>
                  <a:srgbClr val="231F20"/>
                </a:solidFill>
                <a:latin typeface="Times New Roman" panose="02020603050405020304" pitchFamily="18" charset="0"/>
                <a:cs typeface="Times New Roman" panose="02020603050405020304" pitchFamily="18" charset="0"/>
              </a:rPr>
              <a:t>  ko    </a:t>
            </a:r>
            <a:r>
              <a:rPr lang="en-US" sz="2000" dirty="0" err="1">
                <a:solidFill>
                  <a:srgbClr val="231F20"/>
                </a:solidFill>
                <a:latin typeface="Times New Roman" panose="02020603050405020304" pitchFamily="18" charset="0"/>
                <a:cs typeface="Times New Roman" panose="02020603050405020304" pitchFamily="18" charset="0"/>
              </a:rPr>
              <a:t>kapRe</a:t>
            </a:r>
            <a:r>
              <a:rPr lang="en-US" sz="2000" dirty="0">
                <a:solidFill>
                  <a:srgbClr val="231F20"/>
                </a:solidFill>
                <a:latin typeface="Times New Roman" panose="02020603050405020304" pitchFamily="18" charset="0"/>
                <a:cs typeface="Times New Roman" panose="02020603050405020304" pitchFamily="18" charset="0"/>
              </a:rPr>
              <a:t>   di-ye</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rajiv</a:t>
            </a:r>
            <a:r>
              <a:rPr lang="en-US" sz="2000" dirty="0">
                <a:solidFill>
                  <a:srgbClr val="231F20"/>
                </a:solidFill>
                <a:latin typeface="Times New Roman" panose="02020603050405020304" pitchFamily="18" charset="0"/>
                <a:cs typeface="Times New Roman" panose="02020603050405020304" pitchFamily="18" charset="0"/>
              </a:rPr>
              <a:t>-ERG  </a:t>
            </a:r>
            <a:r>
              <a:rPr lang="en-US" sz="2000" dirty="0" err="1">
                <a:solidFill>
                  <a:srgbClr val="231F20"/>
                </a:solidFill>
                <a:latin typeface="Times New Roman" panose="02020603050405020304" pitchFamily="18" charset="0"/>
                <a:cs typeface="Times New Roman" panose="02020603050405020304" pitchFamily="18" charset="0"/>
              </a:rPr>
              <a:t>sarita</a:t>
            </a:r>
            <a:r>
              <a:rPr lang="en-US" sz="2000" dirty="0">
                <a:solidFill>
                  <a:srgbClr val="231F20"/>
                </a:solidFill>
                <a:latin typeface="Times New Roman" panose="02020603050405020304" pitchFamily="18" charset="0"/>
                <a:cs typeface="Times New Roman" panose="02020603050405020304" pitchFamily="18" charset="0"/>
              </a:rPr>
              <a:t>    to     cloths    give-PERF</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S                IO                DO        V</a:t>
            </a:r>
          </a:p>
          <a:p>
            <a:pPr algn="just">
              <a:lnSpc>
                <a:spcPct val="100000"/>
              </a:lnSpc>
              <a:spcBef>
                <a:spcPts val="0"/>
              </a:spcBef>
            </a:pPr>
            <a:r>
              <a:rPr lang="en-US" sz="2000" dirty="0">
                <a:solidFill>
                  <a:srgbClr val="231F20"/>
                </a:solidFill>
                <a:latin typeface="Times New Roman" panose="02020603050405020304" pitchFamily="18" charset="0"/>
                <a:cs typeface="Times New Roman" panose="02020603050405020304" pitchFamily="18" charset="0"/>
              </a:rPr>
              <a:t>                     ‘Rajiv gave cloths to Sarita.’</a:t>
            </a:r>
          </a:p>
          <a:p>
            <a:pPr algn="just">
              <a:lnSpc>
                <a:spcPct val="100000"/>
              </a:lnSpc>
              <a:spcBef>
                <a:spcPts val="0"/>
              </a:spcBef>
            </a:pPr>
            <a:endParaRPr lang="en-US" sz="2000" dirty="0">
              <a:solidFill>
                <a:srgbClr val="231F20"/>
              </a:solidFill>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The complement precedes the verb unlike English word order structure.</a:t>
            </a:r>
            <a:endParaRPr lang="en-US" sz="2000" dirty="0">
              <a:solidFill>
                <a:srgbClr val="231F2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25AAD94-86E7-2A96-DDAE-5C64E9EAA411}"/>
              </a:ext>
            </a:extLst>
          </p:cNvPr>
          <p:cNvSpPr>
            <a:spLocks noGrp="1"/>
          </p:cNvSpPr>
          <p:nvPr>
            <p:ph type="sldNum" sz="quarter" idx="12"/>
          </p:nvPr>
        </p:nvSpPr>
        <p:spPr/>
        <p:txBody>
          <a:bodyPr/>
          <a:lstStyle/>
          <a:p>
            <a:fld id="{9953917B-9314-44A8-9CF5-8C1178B13F89}" type="slidenum">
              <a:rPr lang="en-IN" smtClean="0"/>
              <a:t>60</a:t>
            </a:fld>
            <a:endParaRPr lang="en-IN"/>
          </a:p>
        </p:txBody>
      </p:sp>
    </p:spTree>
    <p:extLst>
      <p:ext uri="{BB962C8B-B14F-4D97-AF65-F5344CB8AC3E}">
        <p14:creationId xmlns:p14="http://schemas.microsoft.com/office/powerpoint/2010/main" val="245452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2A4F4-54B4-350B-AE62-23F14382A55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C6B53F2-B361-3199-3E55-5C7625404EA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Not all languages put the </a:t>
            </a:r>
            <a:r>
              <a:rPr lang="en-US" sz="2000" b="1" i="0" u="none" strike="noStrike" baseline="0" dirty="0">
                <a:latin typeface="Times New Roman" panose="02020603050405020304" pitchFamily="18" charset="0"/>
              </a:rPr>
              <a:t>complement</a:t>
            </a:r>
            <a:r>
              <a:rPr lang="en-US" sz="2000" b="0" i="0" u="none" strike="noStrike" baseline="0" dirty="0">
                <a:latin typeface="Times New Roman" panose="02020603050405020304" pitchFamily="18" charset="0"/>
              </a:rPr>
              <a:t> on the right-hand side like English.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Not all languages put the </a:t>
            </a:r>
            <a:r>
              <a:rPr lang="en-US" sz="2000" b="1" i="0" u="none" strike="noStrike" baseline="0" dirty="0">
                <a:latin typeface="Times New Roman" panose="02020603050405020304" pitchFamily="18" charset="0"/>
              </a:rPr>
              <a:t>specifier</a:t>
            </a:r>
            <a:r>
              <a:rPr lang="en-US" sz="2000" b="0" i="0" u="none" strike="noStrike" baseline="0" dirty="0">
                <a:latin typeface="Times New Roman" panose="02020603050405020304" pitchFamily="18" charset="0"/>
              </a:rPr>
              <a:t> before the head either.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Our rules, while adequate for English, don't rea11y get at the syntactic structure </a:t>
            </a:r>
            <a:r>
              <a:rPr lang="en-US" sz="2000" b="0" i="1"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languages in general.</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Remember, syntax is the study </a:t>
            </a:r>
            <a:r>
              <a:rPr lang="en-US" sz="2000" b="0" u="none" strike="noStrike" baseline="0" dirty="0">
                <a:latin typeface="Times New Roman" panose="02020603050405020304" pitchFamily="18" charset="0"/>
                <a:cs typeface="Times New Roman" panose="02020603050405020304" pitchFamily="18" charset="0"/>
              </a:rPr>
              <a:t>of</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mental representation </a:t>
            </a:r>
            <a:r>
              <a:rPr lang="en-US" sz="2000" b="0" u="none" strike="noStrike" baseline="0" dirty="0">
                <a:latin typeface="Times New Roman" panose="02020603050405020304" pitchFamily="18" charset="0"/>
                <a:cs typeface="Times New Roman" panose="02020603050405020304" pitchFamily="18" charset="0"/>
              </a:rPr>
              <a:t>of </a:t>
            </a:r>
            <a:r>
              <a:rPr lang="en-US" sz="2000" b="0" i="0" u="none" strike="noStrike" baseline="0" dirty="0">
                <a:latin typeface="Times New Roman" panose="02020603050405020304" pitchFamily="18" charset="0"/>
                <a:cs typeface="Times New Roman" panose="02020603050405020304" pitchFamily="18" charset="0"/>
              </a:rPr>
              <a:t>sentence structure.</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 It will be good if our theory accounted for both the similarities and the differences among languages.</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B07601-E4DB-E382-1C32-F0FF95C566E7}"/>
              </a:ext>
            </a:extLst>
          </p:cNvPr>
          <p:cNvSpPr>
            <a:spLocks noGrp="1"/>
          </p:cNvSpPr>
          <p:nvPr>
            <p:ph type="sldNum" sz="quarter" idx="12"/>
          </p:nvPr>
        </p:nvSpPr>
        <p:spPr/>
        <p:txBody>
          <a:bodyPr/>
          <a:lstStyle/>
          <a:p>
            <a:fld id="{9953917B-9314-44A8-9CF5-8C1178B13F89}" type="slidenum">
              <a:rPr lang="en-IN" smtClean="0"/>
              <a:t>61</a:t>
            </a:fld>
            <a:endParaRPr lang="en-IN"/>
          </a:p>
        </p:txBody>
      </p:sp>
    </p:spTree>
    <p:extLst>
      <p:ext uri="{BB962C8B-B14F-4D97-AF65-F5344CB8AC3E}">
        <p14:creationId xmlns:p14="http://schemas.microsoft.com/office/powerpoint/2010/main" val="622559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93BE-E9CC-F42C-0CD1-8A04EABD1E7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31B1E59-0924-87A5-FA21-87540E5CF16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X-bar theory provides us with an avenue for exploring the differences and similarities among languages.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start by generalizing our </a:t>
            </a:r>
            <a:r>
              <a:rPr lang="en-US" sz="2000" b="0" i="1" u="none" strike="noStrike" baseline="0" dirty="0">
                <a:latin typeface="Times New Roman" panose="02020603050405020304" pitchFamily="18" charset="0"/>
                <a:cs typeface="Times New Roman" panose="02020603050405020304" pitchFamily="18" charset="0"/>
              </a:rPr>
              <a:t>rules </a:t>
            </a:r>
            <a:r>
              <a:rPr lang="en-US" sz="2000" b="0" i="0" u="none" strike="noStrike" baseline="0" dirty="0">
                <a:latin typeface="Times New Roman" panose="02020603050405020304" pitchFamily="18" charset="0"/>
                <a:cs typeface="Times New Roman" panose="02020603050405020304" pitchFamily="18" charset="0"/>
              </a:rPr>
              <a:t>a little bit.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allow specifiers and adjuncts to appear on either side of the head:</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117)  a) </a:t>
            </a:r>
            <a:r>
              <a:rPr lang="en-IN" sz="2000" b="0" i="1" u="none" strike="noStrike" baseline="0" dirty="0">
                <a:latin typeface="Times New Roman" panose="02020603050405020304" pitchFamily="18" charset="0"/>
                <a:cs typeface="Times New Roman" panose="02020603050405020304" pitchFamily="18" charset="0"/>
              </a:rPr>
              <a:t>Specifier rule:        </a:t>
            </a:r>
            <a:r>
              <a:rPr lang="en-US" sz="2000" b="0" i="0" u="none" strike="noStrike" baseline="0" dirty="0">
                <a:latin typeface="Times New Roman" panose="02020603050405020304" pitchFamily="18" charset="0"/>
                <a:cs typeface="Times New Roman" panose="02020603050405020304" pitchFamily="18" charset="0"/>
              </a:rPr>
              <a:t>XP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(YP) X’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XP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X' (YP)</a:t>
            </a:r>
            <a:endParaRPr lang="en-IN" sz="2000" b="0" i="1"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a:t>
            </a:r>
            <a:r>
              <a:rPr lang="en-IN" sz="2000" b="0" i="1" u="none" strike="noStrike" baseline="0" dirty="0">
                <a:latin typeface="Times New Roman" panose="02020603050405020304" pitchFamily="18" charset="0"/>
                <a:cs typeface="Times New Roman" panose="02020603050405020304" pitchFamily="18" charset="0"/>
              </a:rPr>
              <a:t>Adjunct rule: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X' (ZP)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(ZP) X'</a:t>
            </a:r>
            <a:endParaRPr lang="en-IN" sz="2000" b="0" i="1"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 </a:t>
            </a:r>
            <a:r>
              <a:rPr lang="en-IN" sz="2000" b="0" i="1" u="none" strike="noStrike" baseline="0" dirty="0">
                <a:latin typeface="Times New Roman" panose="02020603050405020304" pitchFamily="18" charset="0"/>
                <a:cs typeface="Times New Roman" panose="02020603050405020304" pitchFamily="18" charset="0"/>
              </a:rPr>
              <a:t>Complement rule: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X (WP)      </a:t>
            </a:r>
            <a:r>
              <a:rPr lang="en-US" sz="2000" b="0" i="1" u="none" strike="noStrike" baseline="0" dirty="0">
                <a:latin typeface="Times New Roman" panose="02020603050405020304" pitchFamily="18" charset="0"/>
                <a:cs typeface="Times New Roman" panose="02020603050405020304" pitchFamily="18" charset="0"/>
              </a:rPr>
              <a:t>or   </a:t>
            </a:r>
            <a:r>
              <a:rPr lang="en-US" sz="2000" b="0" i="0" u="none" strike="noStrike" baseline="0" dirty="0">
                <a:latin typeface="Times New Roman" panose="02020603050405020304" pitchFamily="18" charset="0"/>
                <a:cs typeface="Times New Roman" panose="02020603050405020304" pitchFamily="18" charset="0"/>
              </a:rPr>
              <a:t>X’ </a:t>
            </a:r>
            <a:r>
              <a:rPr lang="en-US"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u="none" strike="noStrike" baseline="0" dirty="0">
                <a:latin typeface="Times New Roman" panose="02020603050405020304" pitchFamily="18" charset="0"/>
                <a:cs typeface="Times New Roman" panose="02020603050405020304" pitchFamily="18" charset="0"/>
              </a:rPr>
              <a:t> (WP) X</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291AB02-E579-8BC1-1CDE-B45A795A6979}"/>
              </a:ext>
            </a:extLst>
          </p:cNvPr>
          <p:cNvSpPr>
            <a:spLocks noGrp="1"/>
          </p:cNvSpPr>
          <p:nvPr>
            <p:ph type="sldNum" sz="quarter" idx="12"/>
          </p:nvPr>
        </p:nvSpPr>
        <p:spPr/>
        <p:txBody>
          <a:bodyPr/>
          <a:lstStyle/>
          <a:p>
            <a:fld id="{9953917B-9314-44A8-9CF5-8C1178B13F89}" type="slidenum">
              <a:rPr lang="en-IN" smtClean="0"/>
              <a:t>62</a:t>
            </a:fld>
            <a:endParaRPr lang="en-IN"/>
          </a:p>
        </p:txBody>
      </p:sp>
    </p:spTree>
    <p:extLst>
      <p:ext uri="{BB962C8B-B14F-4D97-AF65-F5344CB8AC3E}">
        <p14:creationId xmlns:p14="http://schemas.microsoft.com/office/powerpoint/2010/main" val="4087311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505AB-E75C-84E8-0841-E94F0F727A3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C2371BD-E9CB-05FC-581D-95933F9AD8C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Each of these rules has two options. The specifier </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complement / adjunct can all appear on either side of their respective heads.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Obviously, these rules are now too general to account for English.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these rules, as stated, were adopted straight up, they would predict the grammaticality of sentences like:</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118) *[</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Policeman the]    [</a:t>
            </a:r>
            <a:r>
              <a:rPr lang="en-US" sz="2000" b="0" i="0" u="none" strike="noStrike" baseline="-25000" dirty="0" err="1">
                <a:latin typeface="Times New Roman" panose="02020603050405020304" pitchFamily="18" charset="0"/>
                <a:cs typeface="Times New Roman" panose="02020603050405020304" pitchFamily="18" charset="0"/>
              </a:rPr>
              <a:t>vP</a:t>
            </a:r>
            <a:r>
              <a:rPr lang="en-US" sz="2000" b="0" i="0" u="none" strike="noStrike" baseline="0" dirty="0">
                <a:latin typeface="Times New Roman" panose="02020603050405020304" pitchFamily="18" charset="0"/>
                <a:cs typeface="Times New Roman" panose="02020603050405020304" pitchFamily="18" charset="0"/>
              </a:rPr>
              <a:t> Mary kissed].</a:t>
            </a:r>
          </a:p>
          <a:p>
            <a:pPr algn="l">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(meaning </a:t>
            </a:r>
            <a:r>
              <a:rPr lang="en-US" sz="2000" b="0" i="1" u="none" strike="noStrike" baseline="0" dirty="0">
                <a:latin typeface="Times New Roman" panose="02020603050405020304" pitchFamily="18" charset="0"/>
                <a:cs typeface="Times New Roman" panose="02020603050405020304" pitchFamily="18" charset="0"/>
              </a:rPr>
              <a:t>The policeman kissed Mary.)</a:t>
            </a:r>
          </a:p>
          <a:p>
            <a:pPr algn="l">
              <a:lnSpc>
                <a:spcPct val="150000"/>
              </a:lnSpc>
              <a:spcBef>
                <a:spcPts val="0"/>
              </a:spcBef>
            </a:pPr>
            <a:endParaRPr lang="en-US" sz="2000" i="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would be a bad thing to do this. At the same time, constituent orders like those of </a:t>
            </a: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in fact exist, so this clearly is an option.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Our theory must capture both facts: That the object-verb (OV) order is an option that languages use, and that it isn't the option </a:t>
            </a:r>
            <a:r>
              <a:rPr lang="en-IN" sz="2000" b="0" i="0" u="none" strike="noStrike" baseline="0" dirty="0">
                <a:latin typeface="Times New Roman" panose="02020603050405020304" pitchFamily="18" charset="0"/>
                <a:cs typeface="Times New Roman" panose="02020603050405020304" pitchFamily="18" charset="0"/>
              </a:rPr>
              <a:t>used by English.</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141403-8952-A6A2-F7E7-A8914E29AF99}"/>
              </a:ext>
            </a:extLst>
          </p:cNvPr>
          <p:cNvSpPr>
            <a:spLocks noGrp="1"/>
          </p:cNvSpPr>
          <p:nvPr>
            <p:ph type="sldNum" sz="quarter" idx="12"/>
          </p:nvPr>
        </p:nvSpPr>
        <p:spPr/>
        <p:txBody>
          <a:bodyPr/>
          <a:lstStyle/>
          <a:p>
            <a:fld id="{9953917B-9314-44A8-9CF5-8C1178B13F89}" type="slidenum">
              <a:rPr lang="en-IN" smtClean="0"/>
              <a:t>63</a:t>
            </a:fld>
            <a:endParaRPr lang="en-IN"/>
          </a:p>
        </p:txBody>
      </p:sp>
    </p:spTree>
    <p:extLst>
      <p:ext uri="{BB962C8B-B14F-4D97-AF65-F5344CB8AC3E}">
        <p14:creationId xmlns:p14="http://schemas.microsoft.com/office/powerpoint/2010/main" val="2240894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1E89B-96AD-C2D0-A75C-3E6E1FC6B5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F734E61-8692-0A87-329F-A77C1EE3807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way that generative syntacticians accomplish this is by claiming that the rules in (117) are the possibilities universally available to human beings.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When you acquire a particular language, you select </a:t>
            </a:r>
            <a:r>
              <a:rPr lang="en-US" sz="2000" b="0" i="1" u="none" strike="noStrike" baseline="0" dirty="0">
                <a:latin typeface="Times New Roman" panose="02020603050405020304" pitchFamily="18" charset="0"/>
                <a:cs typeface="Times New Roman" panose="02020603050405020304" pitchFamily="18" charset="0"/>
              </a:rPr>
              <a:t>one </a:t>
            </a:r>
            <a:r>
              <a:rPr lang="en-US" sz="2000" b="0" i="0" u="none" strike="noStrike" baseline="0" dirty="0">
                <a:latin typeface="Times New Roman" panose="02020603050405020304" pitchFamily="18" charset="0"/>
                <a:cs typeface="Times New Roman" panose="02020603050405020304" pitchFamily="18" charset="0"/>
              </a:rPr>
              <a:t>of the options in the rule, based upon the input you hear from your parents.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Take, for example, the </a:t>
            </a:r>
            <a:r>
              <a:rPr lang="en-US" sz="2000" b="1" i="0" u="none" strike="noStrike" baseline="0" dirty="0">
                <a:latin typeface="Times New Roman" panose="02020603050405020304" pitchFamily="18" charset="0"/>
                <a:cs typeface="Times New Roman" panose="02020603050405020304" pitchFamily="18" charset="0"/>
              </a:rPr>
              <a:t>complement</a:t>
            </a:r>
            <a:r>
              <a:rPr lang="en-US" sz="2000" b="0" i="0" u="none" strike="noStrike" baseline="0" dirty="0">
                <a:latin typeface="Times New Roman" panose="02020603050405020304" pitchFamily="18" charset="0"/>
                <a:cs typeface="Times New Roman" panose="02020603050405020304" pitchFamily="18" charset="0"/>
              </a:rPr>
              <a:t> rule.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complements of verbs follow the verbal head.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they precede the head. There are two options in the rule:</a:t>
            </a:r>
          </a:p>
          <a:p>
            <a:pPr algn="l">
              <a:lnSpc>
                <a:spcPct val="150000"/>
              </a:lnSpc>
              <a:spcBef>
                <a:spcPts val="0"/>
              </a:spcBef>
            </a:pPr>
            <a:r>
              <a:rPr lang="pt-BR" sz="2000" b="0" i="0" u="none" strike="noStrike" baseline="0" dirty="0">
                <a:latin typeface="Times New Roman" panose="02020603050405020304" pitchFamily="18" charset="0"/>
                <a:cs typeface="Times New Roman" panose="02020603050405020304" pitchFamily="18" charset="0"/>
              </a:rPr>
              <a:t>     119)  a) X’  </a:t>
            </a:r>
            <a:r>
              <a:rPr lang="pt-BR"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pt-BR" sz="2000" b="0" i="0" u="none" strike="noStrike" baseline="0" dirty="0">
                <a:latin typeface="Times New Roman" panose="02020603050405020304" pitchFamily="18" charset="0"/>
                <a:cs typeface="Times New Roman" panose="02020603050405020304" pitchFamily="18" charset="0"/>
              </a:rPr>
              <a:t>X (WP)</a:t>
            </a:r>
          </a:p>
          <a:p>
            <a:pPr algn="l">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X’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(WP) X</a:t>
            </a:r>
          </a:p>
          <a:p>
            <a:pPr algn="l">
              <a:lnSpc>
                <a:spcPct val="150000"/>
              </a:lnSpc>
              <a:spcBef>
                <a:spcPts val="0"/>
              </a:spcBef>
            </a:pPr>
            <a:endParaRPr lang="en-US" sz="2000" b="0" i="0" u="none" strike="noStrike" baseline="0" dirty="0">
              <a:latin typeface="Times New Roman" panose="02020603050405020304" pitchFamily="18" charset="0"/>
            </a:endParaRPr>
          </a:p>
          <a:p>
            <a:pPr algn="l">
              <a:lnSpc>
                <a:spcPct val="150000"/>
              </a:lnSpc>
              <a:spcBef>
                <a:spcPts val="0"/>
              </a:spcBef>
            </a:pPr>
            <a:r>
              <a:rPr lang="en-US" sz="2000" b="0" i="0" u="none" strike="noStrike" baseline="0" dirty="0">
                <a:latin typeface="Times New Roman" panose="02020603050405020304" pitchFamily="18" charset="0"/>
              </a:rPr>
              <a:t>The child learning </a:t>
            </a:r>
            <a:r>
              <a:rPr lang="en-US" sz="2000" b="1" i="0" u="none" strike="noStrike" baseline="0" dirty="0">
                <a:latin typeface="Times New Roman" panose="02020603050405020304" pitchFamily="18" charset="0"/>
              </a:rPr>
              <a:t>English</a:t>
            </a:r>
            <a:r>
              <a:rPr lang="en-US" sz="2000" b="0" i="0" u="none" strike="noStrike" baseline="0" dirty="0">
                <a:latin typeface="Times New Roman" panose="02020603050405020304" pitchFamily="18" charset="0"/>
              </a:rPr>
              <a:t> will adopt option (a). </a:t>
            </a:r>
          </a:p>
          <a:p>
            <a:pPr algn="l">
              <a:lnSpc>
                <a:spcPct val="150000"/>
              </a:lnSpc>
              <a:spcBef>
                <a:spcPts val="0"/>
              </a:spcBef>
            </a:pPr>
            <a:r>
              <a:rPr lang="en-US" sz="2000" b="0" i="0" u="none" strike="noStrike" baseline="0" dirty="0">
                <a:latin typeface="Times New Roman" panose="02020603050405020304" pitchFamily="18" charset="0"/>
              </a:rPr>
              <a:t>The child learning </a:t>
            </a:r>
            <a:r>
              <a:rPr lang="en-US" sz="2000" b="1" i="0" u="none" strike="noStrike" baseline="0" dirty="0">
                <a:latin typeface="Times New Roman" panose="02020603050405020304" pitchFamily="18" charset="0"/>
              </a:rPr>
              <a:t>Hindi</a:t>
            </a:r>
            <a:r>
              <a:rPr lang="en-US" sz="2000" b="0" i="0" u="none" strike="noStrike" baseline="0" dirty="0">
                <a:latin typeface="Times New Roman" panose="02020603050405020304" pitchFamily="18" charset="0"/>
              </a:rPr>
              <a:t> will adopt option (b). These options are called </a:t>
            </a:r>
            <a:r>
              <a:rPr lang="en-US" sz="2000" b="1" i="1" u="none" strike="noStrike" baseline="0" dirty="0">
                <a:latin typeface="Times New Roman" panose="02020603050405020304" pitchFamily="18" charset="0"/>
              </a:rPr>
              <a:t>parameters</a:t>
            </a:r>
            <a:r>
              <a:rPr lang="en-US" sz="2000" b="0" i="1" u="none" strike="noStrike" baseline="0" dirty="0">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02F0E5D-7DB8-6899-80BA-6B6CEC2328D6}"/>
              </a:ext>
            </a:extLst>
          </p:cNvPr>
          <p:cNvSpPr>
            <a:spLocks noGrp="1"/>
          </p:cNvSpPr>
          <p:nvPr>
            <p:ph type="sldNum" sz="quarter" idx="12"/>
          </p:nvPr>
        </p:nvSpPr>
        <p:spPr/>
        <p:txBody>
          <a:bodyPr/>
          <a:lstStyle/>
          <a:p>
            <a:fld id="{9953917B-9314-44A8-9CF5-8C1178B13F89}" type="slidenum">
              <a:rPr lang="en-IN" smtClean="0"/>
              <a:t>64</a:t>
            </a:fld>
            <a:endParaRPr lang="en-IN"/>
          </a:p>
        </p:txBody>
      </p:sp>
    </p:spTree>
    <p:extLst>
      <p:ext uri="{BB962C8B-B14F-4D97-AF65-F5344CB8AC3E}">
        <p14:creationId xmlns:p14="http://schemas.microsoft.com/office/powerpoint/2010/main" val="2162099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97C9-DEEC-E3B4-2E26-41593F88ED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455DA24-85CA-D02E-3C43-D0523D377FD6}"/>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Take, for example, the </a:t>
            </a:r>
            <a:r>
              <a:rPr lang="en-US" sz="2000" b="1" i="0" u="none" strike="noStrike" baseline="0" dirty="0">
                <a:latin typeface="Times New Roman" panose="02020603050405020304" pitchFamily="18" charset="0"/>
                <a:cs typeface="Times New Roman" panose="02020603050405020304" pitchFamily="18" charset="0"/>
              </a:rPr>
              <a:t>complement</a:t>
            </a:r>
            <a:r>
              <a:rPr lang="en-US" sz="2000" b="0" i="0" u="none" strike="noStrike" baseline="0" dirty="0">
                <a:latin typeface="Times New Roman" panose="02020603050405020304" pitchFamily="18" charset="0"/>
                <a:cs typeface="Times New Roman" panose="02020603050405020304" pitchFamily="18" charset="0"/>
              </a:rPr>
              <a:t> rule.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complements of verbs follow the verbal head.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they precede the head. There are two options in the rule:</a:t>
            </a:r>
          </a:p>
          <a:p>
            <a:pPr algn="l">
              <a:lnSpc>
                <a:spcPct val="100000"/>
              </a:lnSpc>
              <a:spcBef>
                <a:spcPts val="0"/>
              </a:spcBef>
            </a:pPr>
            <a:r>
              <a:rPr lang="pt-BR" sz="2000" b="0" i="0" u="none" strike="noStrike" baseline="0" dirty="0">
                <a:latin typeface="Times New Roman" panose="02020603050405020304" pitchFamily="18" charset="0"/>
                <a:cs typeface="Times New Roman" panose="02020603050405020304" pitchFamily="18" charset="0"/>
              </a:rPr>
              <a:t>     119)  a) X’  </a:t>
            </a:r>
            <a:r>
              <a:rPr lang="pt-BR"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pt-BR" sz="2000" b="0" i="0" u="none" strike="noStrike" baseline="0" dirty="0">
                <a:latin typeface="Times New Roman" panose="02020603050405020304" pitchFamily="18" charset="0"/>
                <a:cs typeface="Times New Roman" panose="02020603050405020304" pitchFamily="18" charset="0"/>
              </a:rPr>
              <a:t>X (WP)</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X’ </a:t>
            </a:r>
            <a:r>
              <a:rPr lang="en-IN" sz="20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000" b="0" i="0" u="none" strike="noStrike" baseline="0" dirty="0">
                <a:latin typeface="Times New Roman" panose="02020603050405020304" pitchFamily="18" charset="0"/>
                <a:cs typeface="Times New Roman" panose="02020603050405020304" pitchFamily="18" charset="0"/>
              </a:rPr>
              <a:t> (WP) X</a:t>
            </a:r>
            <a:endParaRPr lang="en-US" sz="2000" b="0" i="0" u="none" strike="noStrike" baseline="0" dirty="0">
              <a:latin typeface="Times New Roman" panose="02020603050405020304" pitchFamily="18" charset="0"/>
            </a:endParaRPr>
          </a:p>
          <a:p>
            <a:pPr algn="l">
              <a:lnSpc>
                <a:spcPct val="100000"/>
              </a:lnSpc>
              <a:spcBef>
                <a:spcPts val="0"/>
              </a:spcBef>
            </a:pPr>
            <a:r>
              <a:rPr lang="en-US" sz="2000" b="0" i="0" u="none" strike="noStrike" baseline="0" dirty="0">
                <a:latin typeface="Times New Roman" panose="02020603050405020304" pitchFamily="18" charset="0"/>
              </a:rPr>
              <a:t>     The child learning </a:t>
            </a:r>
            <a:r>
              <a:rPr lang="en-US" sz="2000" b="1" i="0" u="none" strike="noStrike" baseline="0" dirty="0">
                <a:latin typeface="Times New Roman" panose="02020603050405020304" pitchFamily="18" charset="0"/>
              </a:rPr>
              <a:t>English</a:t>
            </a:r>
            <a:r>
              <a:rPr lang="en-US" sz="2000" b="0" i="0" u="none" strike="noStrike" baseline="0" dirty="0">
                <a:latin typeface="Times New Roman" panose="02020603050405020304" pitchFamily="18" charset="0"/>
              </a:rPr>
              <a:t> will adopt option (a). </a:t>
            </a:r>
          </a:p>
          <a:p>
            <a:pPr algn="l">
              <a:lnSpc>
                <a:spcPct val="100000"/>
              </a:lnSpc>
              <a:spcBef>
                <a:spcPts val="0"/>
              </a:spcBef>
            </a:pPr>
            <a:r>
              <a:rPr lang="en-US" sz="2000" b="0" i="0" u="none" strike="noStrike" baseline="0" dirty="0">
                <a:latin typeface="Times New Roman" panose="02020603050405020304" pitchFamily="18" charset="0"/>
              </a:rPr>
              <a:t>     The child learning </a:t>
            </a:r>
            <a:r>
              <a:rPr lang="en-US" sz="2000" b="1" i="0" u="none" strike="noStrike" baseline="0" dirty="0">
                <a:latin typeface="Times New Roman" panose="02020603050405020304" pitchFamily="18" charset="0"/>
              </a:rPr>
              <a:t>Hindi</a:t>
            </a:r>
            <a:r>
              <a:rPr lang="en-US" sz="2000" b="0" i="0" u="none" strike="noStrike" baseline="0" dirty="0">
                <a:latin typeface="Times New Roman" panose="02020603050405020304" pitchFamily="18" charset="0"/>
              </a:rPr>
              <a:t> will adopt option (b). These options are called </a:t>
            </a:r>
            <a:r>
              <a:rPr lang="en-US" sz="2000" b="1" i="1" u="none" strike="noStrike" baseline="0" dirty="0">
                <a:latin typeface="Times New Roman" panose="02020603050405020304" pitchFamily="18" charset="0"/>
              </a:rPr>
              <a:t>parameters</a:t>
            </a:r>
            <a:r>
              <a:rPr lang="en-US" sz="2000" b="0" i="1" u="none" strike="noStrike" baseline="0" dirty="0">
                <a:latin typeface="Times New Roman" panose="02020603050405020304" pitchFamily="18" charset="0"/>
              </a:rPr>
              <a: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120)</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rPr>
              <a:t>      When you are a child acquiring your language, you subconsciously set these switches, to tell you which   </a:t>
            </a:r>
          </a:p>
          <a:p>
            <a:pPr algn="l"/>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version of the rules to use.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3376D7-4021-5A83-4075-A9732147F30E}"/>
              </a:ext>
            </a:extLst>
          </p:cNvPr>
          <p:cNvSpPr>
            <a:spLocks noGrp="1"/>
          </p:cNvSpPr>
          <p:nvPr>
            <p:ph type="sldNum" sz="quarter" idx="12"/>
          </p:nvPr>
        </p:nvSpPr>
        <p:spPr/>
        <p:txBody>
          <a:bodyPr/>
          <a:lstStyle/>
          <a:p>
            <a:fld id="{9953917B-9314-44A8-9CF5-8C1178B13F89}" type="slidenum">
              <a:rPr lang="en-IN" smtClean="0"/>
              <a:t>65</a:t>
            </a:fld>
            <a:endParaRPr lang="en-IN"/>
          </a:p>
        </p:txBody>
      </p:sp>
      <p:pic>
        <p:nvPicPr>
          <p:cNvPr id="2" name="Picture 1">
            <a:extLst>
              <a:ext uri="{FF2B5EF4-FFF2-40B4-BE49-F238E27FC236}">
                <a16:creationId xmlns:a16="http://schemas.microsoft.com/office/drawing/2014/main" id="{E6BA0061-87E1-5C6B-D1A5-E3BE286E39CA}"/>
              </a:ext>
            </a:extLst>
          </p:cNvPr>
          <p:cNvPicPr>
            <a:picLocks noChangeAspect="1"/>
          </p:cNvPicPr>
          <p:nvPr/>
        </p:nvPicPr>
        <p:blipFill>
          <a:blip r:embed="rId2"/>
          <a:stretch>
            <a:fillRect/>
          </a:stretch>
        </p:blipFill>
        <p:spPr>
          <a:xfrm>
            <a:off x="2340429" y="3098152"/>
            <a:ext cx="5843724" cy="2366412"/>
          </a:xfrm>
          <a:prstGeom prst="rect">
            <a:avLst/>
          </a:prstGeom>
        </p:spPr>
      </p:pic>
    </p:spTree>
    <p:extLst>
      <p:ext uri="{BB962C8B-B14F-4D97-AF65-F5344CB8AC3E}">
        <p14:creationId xmlns:p14="http://schemas.microsoft.com/office/powerpoint/2010/main" val="3841909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191AF-9699-63D4-BE73-A336F72F8C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142F3A9-8368-4E5E-22E6-65F8B72C2975}"/>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Notice that this gives us a very simple system for acquiring the word order of our languages.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There are a finite set of possibilities, represented by the different settings of the parameters.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English sets its complement parameter so that the complement follows the head. </a:t>
            </a:r>
          </a:p>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rPr>
              <a:t>Hindi</a:t>
            </a:r>
            <a:r>
              <a:rPr lang="en-US" sz="2000" b="0" i="0" u="none" strike="noStrike" baseline="0" dirty="0">
                <a:latin typeface="Times New Roman" panose="02020603050405020304" pitchFamily="18" charset="0"/>
              </a:rPr>
              <a:t> sets it the other way. The child only has to hear a small amount of data (perhaps even as little as one sentence) to know what side of the head complements go </a:t>
            </a:r>
            <a:r>
              <a:rPr lang="en-IN" sz="2000" b="0" i="0" u="none" strike="noStrike" baseline="0" dirty="0">
                <a:latin typeface="Times New Roman" panose="02020603050405020304" pitchFamily="18" charset="0"/>
              </a:rPr>
              <a:t>in their language.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504CFBB-2F75-C960-64C6-073920650826}"/>
              </a:ext>
            </a:extLst>
          </p:cNvPr>
          <p:cNvSpPr>
            <a:spLocks noGrp="1"/>
          </p:cNvSpPr>
          <p:nvPr>
            <p:ph type="sldNum" sz="quarter" idx="12"/>
          </p:nvPr>
        </p:nvSpPr>
        <p:spPr/>
        <p:txBody>
          <a:bodyPr/>
          <a:lstStyle/>
          <a:p>
            <a:fld id="{9953917B-9314-44A8-9CF5-8C1178B13F89}" type="slidenum">
              <a:rPr lang="en-IN" smtClean="0"/>
              <a:t>66</a:t>
            </a:fld>
            <a:endParaRPr lang="en-IN"/>
          </a:p>
        </p:txBody>
      </p:sp>
    </p:spTree>
    <p:extLst>
      <p:ext uri="{BB962C8B-B14F-4D97-AF65-F5344CB8AC3E}">
        <p14:creationId xmlns:p14="http://schemas.microsoft.com/office/powerpoint/2010/main" val="207068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C7A8A-33D0-C605-5D0C-0C0FBE0F952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F61AF3-F2AA-C96A-F603-BC51C5FBB29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Once children have set the parameter, they can apply the right version of the rule and generate an unlimited number of sentences.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show how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sets its </a:t>
            </a:r>
            <a:r>
              <a:rPr lang="en-US" sz="2000" b="1" i="0" u="none" strike="noStrike" baseline="0" dirty="0">
                <a:latin typeface="Times New Roman" panose="02020603050405020304" pitchFamily="18" charset="0"/>
                <a:cs typeface="Times New Roman" panose="02020603050405020304" pitchFamily="18" charset="0"/>
              </a:rPr>
              <a:t>X-bar parameters</a:t>
            </a:r>
            <a:r>
              <a:rPr lang="en-US" sz="2000" b="0" i="0" u="none" strike="noStrike" baseline="0"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121) a) </a:t>
            </a:r>
            <a:r>
              <a:rPr lang="en-US" b="0" i="1" u="none" strike="noStrike" baseline="0" dirty="0">
                <a:latin typeface="Times New Roman" panose="02020603050405020304" pitchFamily="18" charset="0"/>
                <a:cs typeface="Times New Roman" panose="02020603050405020304" pitchFamily="18" charset="0"/>
              </a:rPr>
              <a:t>Specifier          </a:t>
            </a:r>
            <a:r>
              <a:rPr lang="en-US" b="0" i="0" u="none" strike="noStrike" baseline="0" dirty="0" err="1">
                <a:latin typeface="Times New Roman" panose="02020603050405020304" pitchFamily="18" charset="0"/>
                <a:cs typeface="Times New Roman" panose="02020603050405020304" pitchFamily="18" charset="0"/>
              </a:rPr>
              <a:t>specifier</a:t>
            </a:r>
            <a:r>
              <a:rPr lang="en-US" b="0" i="0" u="none" strike="noStrike" baseline="0" dirty="0">
                <a:latin typeface="Times New Roman" panose="02020603050405020304" pitchFamily="18" charset="0"/>
                <a:cs typeface="Times New Roman" panose="02020603050405020304" pitchFamily="18" charset="0"/>
              </a:rPr>
              <a:t> on left,   head on right    (XP </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(YP) X’)</a:t>
            </a:r>
          </a:p>
          <a:p>
            <a:pPr lvl="1" algn="l">
              <a:lnSpc>
                <a:spcPct val="150000"/>
              </a:lnSpc>
              <a:spcBef>
                <a:spcPts val="0"/>
              </a:spcBef>
            </a:pPr>
            <a:r>
              <a:rPr lang="en-IN" b="0" i="0" u="none" strike="noStrike" baseline="0" dirty="0">
                <a:latin typeface="Times New Roman" panose="02020603050405020304" pitchFamily="18" charset="0"/>
                <a:cs typeface="Times New Roman" panose="02020603050405020304" pitchFamily="18" charset="0"/>
              </a:rPr>
              <a:t>                                     e.g., </a:t>
            </a:r>
            <a:r>
              <a:rPr lang="en-IN" b="0" i="1" u="none" strike="noStrike" baseline="0" dirty="0">
                <a:latin typeface="Times New Roman" panose="02020603050405020304" pitchFamily="18" charset="0"/>
                <a:cs typeface="Times New Roman" panose="02020603050405020304" pitchFamily="18" charset="0"/>
              </a:rPr>
              <a:t>the </a:t>
            </a:r>
            <a:r>
              <a:rPr lang="en-IN" b="0" i="0" u="none" strike="noStrike" baseline="0" dirty="0">
                <a:latin typeface="Times New Roman" panose="02020603050405020304" pitchFamily="18" charset="0"/>
                <a:cs typeface="Times New Roman" panose="02020603050405020304" pitchFamily="18" charset="0"/>
              </a:rPr>
              <a:t>book</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b) </a:t>
            </a:r>
            <a:r>
              <a:rPr lang="en-US" b="0" i="1" u="none" strike="noStrike" baseline="0" dirty="0">
                <a:latin typeface="Times New Roman" panose="02020603050405020304" pitchFamily="18" charset="0"/>
                <a:cs typeface="Times New Roman" panose="02020603050405020304" pitchFamily="18" charset="0"/>
              </a:rPr>
              <a:t>Adjunct             </a:t>
            </a:r>
            <a:r>
              <a:rPr lang="en-US" b="0" i="0" u="none" strike="noStrike" baseline="0" dirty="0">
                <a:latin typeface="Times New Roman" panose="02020603050405020304" pitchFamily="18" charset="0"/>
                <a:cs typeface="Times New Roman" panose="02020603050405020304" pitchFamily="18" charset="0"/>
              </a:rPr>
              <a:t>both options allowed   (X’</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(ZP) X' and X’ </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X' (ZP))</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e.g., </a:t>
            </a:r>
            <a:r>
              <a:rPr lang="en-US" b="0" i="1" u="none" strike="noStrike" baseline="0" dirty="0">
                <a:latin typeface="Times New Roman" panose="02020603050405020304" pitchFamily="18" charset="0"/>
                <a:cs typeface="Times New Roman" panose="02020603050405020304" pitchFamily="18" charset="0"/>
              </a:rPr>
              <a:t>yellow </a:t>
            </a:r>
            <a:r>
              <a:rPr lang="en-US" b="0" i="0" u="none" strike="noStrike" baseline="0" dirty="0">
                <a:latin typeface="Times New Roman" panose="02020603050405020304" pitchFamily="18" charset="0"/>
                <a:cs typeface="Times New Roman" panose="02020603050405020304" pitchFamily="18" charset="0"/>
              </a:rPr>
              <a:t>roses;   books </a:t>
            </a:r>
            <a:r>
              <a:rPr lang="en-US" b="0" i="1" u="none" strike="noStrike" baseline="0" dirty="0">
                <a:latin typeface="Times New Roman" panose="02020603050405020304" pitchFamily="18" charset="0"/>
                <a:cs typeface="Times New Roman" panose="02020603050405020304" pitchFamily="18" charset="0"/>
              </a:rPr>
              <a:t>from Poland</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c) </a:t>
            </a:r>
            <a:r>
              <a:rPr lang="en-US" b="0" i="1" u="none" strike="noStrike" baseline="0" dirty="0">
                <a:latin typeface="Times New Roman" panose="02020603050405020304" pitchFamily="18" charset="0"/>
                <a:cs typeface="Times New Roman" panose="02020603050405020304" pitchFamily="18" charset="0"/>
              </a:rPr>
              <a:t>Complement     </a:t>
            </a:r>
            <a:r>
              <a:rPr lang="en-US" b="0" i="0" u="none" strike="noStrike" baseline="0" dirty="0">
                <a:latin typeface="Times New Roman" panose="02020603050405020304" pitchFamily="18" charset="0"/>
                <a:cs typeface="Times New Roman" panose="02020603050405020304" pitchFamily="18" charset="0"/>
              </a:rPr>
              <a:t>head on left, complement on right   (X’ </a:t>
            </a:r>
            <a:r>
              <a:rPr lang="en-US"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b="0" i="0" u="none" strike="noStrike" baseline="0" dirty="0">
                <a:latin typeface="Times New Roman" panose="02020603050405020304" pitchFamily="18" charset="0"/>
                <a:cs typeface="Times New Roman" panose="02020603050405020304" pitchFamily="18" charset="0"/>
              </a:rPr>
              <a:t> X (WP))</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e.g., books </a:t>
            </a:r>
            <a:r>
              <a:rPr lang="en-US" b="0" i="1" u="none" strike="noStrike" baseline="0" dirty="0">
                <a:latin typeface="Times New Roman" panose="02020603050405020304" pitchFamily="18" charset="0"/>
                <a:cs typeface="Times New Roman" panose="02020603050405020304" pitchFamily="18" charset="0"/>
              </a:rPr>
              <a:t>of poems; </a:t>
            </a:r>
            <a:r>
              <a:rPr lang="en-US" b="0" i="0" u="none" strike="noStrike" baseline="0" dirty="0">
                <a:latin typeface="Times New Roman" panose="02020603050405020304" pitchFamily="18" charset="0"/>
                <a:cs typeface="Times New Roman" panose="02020603050405020304" pitchFamily="18" charset="0"/>
              </a:rPr>
              <a:t>John kissed </a:t>
            </a:r>
            <a:r>
              <a:rPr lang="en-US" b="0" i="1" u="none" strike="noStrike" baseline="0" dirty="0">
                <a:latin typeface="Times New Roman" panose="02020603050405020304" pitchFamily="18" charset="0"/>
                <a:cs typeface="Times New Roman" panose="02020603050405020304" pitchFamily="18" charset="0"/>
              </a:rPr>
              <a:t>his mother.</a:t>
            </a:r>
            <a:endParaRPr lang="en-US"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90F8ED-78AC-9093-8B7F-E00DF8D42E3A}"/>
              </a:ext>
            </a:extLst>
          </p:cNvPr>
          <p:cNvSpPr>
            <a:spLocks noGrp="1"/>
          </p:cNvSpPr>
          <p:nvPr>
            <p:ph type="sldNum" sz="quarter" idx="12"/>
          </p:nvPr>
        </p:nvSpPr>
        <p:spPr/>
        <p:txBody>
          <a:bodyPr/>
          <a:lstStyle/>
          <a:p>
            <a:fld id="{9953917B-9314-44A8-9CF5-8C1178B13F89}" type="slidenum">
              <a:rPr lang="en-IN" smtClean="0"/>
              <a:t>67</a:t>
            </a:fld>
            <a:endParaRPr lang="en-IN"/>
          </a:p>
        </p:txBody>
      </p:sp>
    </p:spTree>
    <p:extLst>
      <p:ext uri="{BB962C8B-B14F-4D97-AF65-F5344CB8AC3E}">
        <p14:creationId xmlns:p14="http://schemas.microsoft.com/office/powerpoint/2010/main" val="828304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91511-49BA-45A2-4F18-A2C8A72326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DB34B44-CD4E-63AF-F1C0-EEC1255E133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Some Hindi examples</a:t>
            </a:r>
          </a:p>
          <a:p>
            <a:pPr algn="l"/>
            <a:r>
              <a:rPr lang="en-IN" sz="2000" b="0" i="0" u="none" strike="noStrike" baseline="0" dirty="0">
                <a:latin typeface="Times New Roman" panose="02020603050405020304" pitchFamily="18" charset="0"/>
                <a:cs typeface="Times New Roman" panose="02020603050405020304" pitchFamily="18" charset="0"/>
              </a:rPr>
              <a:t>(1)  </a:t>
            </a:r>
            <a:r>
              <a:rPr lang="en-US" sz="2000" b="0" i="1" u="none" strike="noStrike" baseline="0" dirty="0">
                <a:latin typeface="Times New Roman" panose="02020603050405020304" pitchFamily="18" charset="0"/>
                <a:cs typeface="Times New Roman" panose="02020603050405020304" pitchFamily="18" charset="0"/>
              </a:rPr>
              <a:t> </a:t>
            </a:r>
            <a:r>
              <a:rPr lang="fi-FI" sz="2000" b="0" i="0" u="none" strike="noStrike" baseline="0" dirty="0">
                <a:latin typeface="Times New Roman" panose="02020603050405020304" pitchFamily="18" charset="0"/>
                <a:cs typeface="Times New Roman" panose="02020603050405020304" pitchFamily="18" charset="0"/>
              </a:rPr>
              <a:t>raajiiv dillii  nahiiN   jaa-taa     hai</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rajiv</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delhi</a:t>
            </a:r>
            <a:r>
              <a:rPr lang="en-US" sz="2000" b="0" i="0" u="none" strike="noStrike" baseline="0" dirty="0">
                <a:latin typeface="Times New Roman" panose="02020603050405020304" pitchFamily="18" charset="0"/>
                <a:cs typeface="Times New Roman" panose="02020603050405020304" pitchFamily="18" charset="0"/>
              </a:rPr>
              <a:t>  NEG     go-HAB   is</a:t>
            </a:r>
          </a:p>
          <a:p>
            <a:pPr algn="l"/>
            <a:r>
              <a:rPr lang="en-US" sz="2000" b="0" i="0" u="none" strike="noStrike" baseline="0" dirty="0">
                <a:latin typeface="Times New Roman" panose="02020603050405020304" pitchFamily="18" charset="0"/>
                <a:cs typeface="Times New Roman" panose="02020603050405020304" pitchFamily="18" charset="0"/>
              </a:rPr>
              <a:t>        ‘Rajiv does not go to Delhi.’</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08DF7A-81DE-B4F2-2933-6E94310516D6}"/>
              </a:ext>
            </a:extLst>
          </p:cNvPr>
          <p:cNvSpPr>
            <a:spLocks noGrp="1"/>
          </p:cNvSpPr>
          <p:nvPr>
            <p:ph type="sldNum" sz="quarter" idx="12"/>
          </p:nvPr>
        </p:nvSpPr>
        <p:spPr/>
        <p:txBody>
          <a:bodyPr/>
          <a:lstStyle/>
          <a:p>
            <a:fld id="{9953917B-9314-44A8-9CF5-8C1178B13F89}" type="slidenum">
              <a:rPr lang="en-IN" smtClean="0"/>
              <a:t>68</a:t>
            </a:fld>
            <a:endParaRPr lang="en-IN"/>
          </a:p>
        </p:txBody>
      </p:sp>
      <p:pic>
        <p:nvPicPr>
          <p:cNvPr id="4" name="Picture 3">
            <a:extLst>
              <a:ext uri="{FF2B5EF4-FFF2-40B4-BE49-F238E27FC236}">
                <a16:creationId xmlns:a16="http://schemas.microsoft.com/office/drawing/2014/main" id="{98629779-9E65-6F1D-EB89-EA63A66212A4}"/>
              </a:ext>
            </a:extLst>
          </p:cNvPr>
          <p:cNvPicPr>
            <a:picLocks noChangeAspect="1"/>
          </p:cNvPicPr>
          <p:nvPr/>
        </p:nvPicPr>
        <p:blipFill>
          <a:blip r:embed="rId2"/>
          <a:stretch>
            <a:fillRect/>
          </a:stretch>
        </p:blipFill>
        <p:spPr>
          <a:xfrm>
            <a:off x="6949655" y="680810"/>
            <a:ext cx="3542775" cy="5791427"/>
          </a:xfrm>
          <a:prstGeom prst="rect">
            <a:avLst/>
          </a:prstGeom>
        </p:spPr>
      </p:pic>
    </p:spTree>
    <p:extLst>
      <p:ext uri="{BB962C8B-B14F-4D97-AF65-F5344CB8AC3E}">
        <p14:creationId xmlns:p14="http://schemas.microsoft.com/office/powerpoint/2010/main" val="3733768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30652-63F2-FE09-AE5B-F4D335CE2B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BD4F260-E35D-CB42-5B38-E948A0FEACA4}"/>
              </a:ext>
            </a:extLst>
          </p:cNvPr>
          <p:cNvSpPr>
            <a:spLocks noGrp="1"/>
          </p:cNvSpPr>
          <p:nvPr>
            <p:ph type="subTitle" idx="1"/>
          </p:nvPr>
        </p:nvSpPr>
        <p:spPr>
          <a:xfrm>
            <a:off x="936172" y="564923"/>
            <a:ext cx="11179628" cy="5791427"/>
          </a:xfrm>
        </p:spPr>
        <p:txBody>
          <a:bodyPr>
            <a:normAutofit/>
          </a:bodyPr>
          <a:lstStyle/>
          <a:p>
            <a:pPr algn="l"/>
            <a:r>
              <a:rPr lang="en-IN" sz="2000" b="0" i="0" u="none" strike="noStrike" baseline="0" dirty="0">
                <a:latin typeface="Times New Roman" panose="02020603050405020304" pitchFamily="18" charset="0"/>
                <a:cs typeface="Times New Roman" panose="02020603050405020304" pitchFamily="18" charset="0"/>
              </a:rPr>
              <a:t>(2)   </a:t>
            </a:r>
            <a:r>
              <a:rPr lang="fi-FI" sz="2000" dirty="0">
                <a:latin typeface="Times New Roman" panose="02020603050405020304" pitchFamily="18" charset="0"/>
                <a:cs typeface="Times New Roman" panose="02020603050405020304" pitchFamily="18" charset="0"/>
              </a:rPr>
              <a:t>r</a:t>
            </a:r>
            <a:r>
              <a:rPr lang="fi-FI" sz="2000" b="0" i="0" u="none" strike="noStrike" baseline="0" dirty="0">
                <a:latin typeface="Times New Roman" panose="02020603050405020304" pitchFamily="18" charset="0"/>
                <a:cs typeface="Times New Roman" panose="02020603050405020304" pitchFamily="18" charset="0"/>
              </a:rPr>
              <a:t>aajiiv  aufis    saaf     nahiiN   kar-taa</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rajiv</a:t>
            </a:r>
            <a:r>
              <a:rPr lang="en-US" sz="2000" b="0" i="0" u="none" strike="noStrike" baseline="0" dirty="0">
                <a:latin typeface="Times New Roman" panose="02020603050405020304" pitchFamily="18" charset="0"/>
                <a:cs typeface="Times New Roman" panose="02020603050405020304" pitchFamily="18" charset="0"/>
              </a:rPr>
              <a:t>     office   clean  </a:t>
            </a:r>
            <a:r>
              <a:rPr lang="en-US" sz="2000" b="0" i="0" u="none" strike="noStrike" baseline="0" dirty="0" err="1">
                <a:latin typeface="Times New Roman" panose="02020603050405020304" pitchFamily="18" charset="0"/>
                <a:cs typeface="Times New Roman" panose="02020603050405020304" pitchFamily="18" charset="0"/>
              </a:rPr>
              <a:t>clean</a:t>
            </a:r>
            <a:r>
              <a:rPr lang="en-US" sz="2000" b="0" i="0" u="none" strike="noStrike" baseline="0" dirty="0">
                <a:latin typeface="Times New Roman" panose="02020603050405020304" pitchFamily="18" charset="0"/>
                <a:cs typeface="Times New Roman" panose="02020603050405020304" pitchFamily="18" charset="0"/>
              </a:rPr>
              <a:t>     do-HAB</a:t>
            </a:r>
          </a:p>
          <a:p>
            <a:pPr algn="l"/>
            <a:r>
              <a:rPr lang="en-US" sz="2000" b="0" i="0" u="none" strike="noStrike" baseline="0" dirty="0">
                <a:latin typeface="Times New Roman" panose="02020603050405020304" pitchFamily="18" charset="0"/>
                <a:cs typeface="Times New Roman" panose="02020603050405020304" pitchFamily="18" charset="0"/>
              </a:rPr>
              <a:t>        ‘Rajiv does not clean the office.’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EC5C0E-62CF-B046-16EE-C8C7BE97D983}"/>
              </a:ext>
            </a:extLst>
          </p:cNvPr>
          <p:cNvSpPr>
            <a:spLocks noGrp="1"/>
          </p:cNvSpPr>
          <p:nvPr>
            <p:ph type="sldNum" sz="quarter" idx="12"/>
          </p:nvPr>
        </p:nvSpPr>
        <p:spPr/>
        <p:txBody>
          <a:bodyPr/>
          <a:lstStyle/>
          <a:p>
            <a:fld id="{9953917B-9314-44A8-9CF5-8C1178B13F89}" type="slidenum">
              <a:rPr lang="en-IN" smtClean="0"/>
              <a:t>69</a:t>
            </a:fld>
            <a:endParaRPr lang="en-IN"/>
          </a:p>
        </p:txBody>
      </p:sp>
      <p:pic>
        <p:nvPicPr>
          <p:cNvPr id="4" name="Picture 3">
            <a:extLst>
              <a:ext uri="{FF2B5EF4-FFF2-40B4-BE49-F238E27FC236}">
                <a16:creationId xmlns:a16="http://schemas.microsoft.com/office/drawing/2014/main" id="{1C464451-9EA4-6652-7DF2-67986D9A3475}"/>
              </a:ext>
            </a:extLst>
          </p:cNvPr>
          <p:cNvPicPr>
            <a:picLocks noChangeAspect="1"/>
          </p:cNvPicPr>
          <p:nvPr/>
        </p:nvPicPr>
        <p:blipFill>
          <a:blip r:embed="rId2"/>
          <a:stretch>
            <a:fillRect/>
          </a:stretch>
        </p:blipFill>
        <p:spPr>
          <a:xfrm>
            <a:off x="6525986" y="674913"/>
            <a:ext cx="3227614" cy="5918626"/>
          </a:xfrm>
          <a:prstGeom prst="rect">
            <a:avLst/>
          </a:prstGeom>
        </p:spPr>
      </p:pic>
    </p:spTree>
    <p:extLst>
      <p:ext uri="{BB962C8B-B14F-4D97-AF65-F5344CB8AC3E}">
        <p14:creationId xmlns:p14="http://schemas.microsoft.com/office/powerpoint/2010/main" val="24462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B2436-21C2-E19C-38DB-E5E766AC1D9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0A05F9D-631E-7C42-ADC9-FB919B399CD7}"/>
              </a:ext>
            </a:extLst>
          </p:cNvPr>
          <p:cNvSpPr>
            <a:spLocks noGrp="1"/>
          </p:cNvSpPr>
          <p:nvPr>
            <p:ph type="subTitle" idx="1"/>
          </p:nvPr>
        </p:nvSpPr>
        <p:spPr>
          <a:xfrm>
            <a:off x="936172" y="564923"/>
            <a:ext cx="11179628" cy="5791427"/>
          </a:xfrm>
        </p:spPr>
        <p:txBody>
          <a:bodyPr>
            <a:noAutofit/>
          </a:bodyPr>
          <a:lstStyle/>
          <a:p>
            <a:pPr lvl="1" algn="l">
              <a:lnSpc>
                <a:spcPct val="150000"/>
              </a:lnSpc>
              <a:spcBef>
                <a:spcPts val="0"/>
              </a:spcBef>
            </a:pPr>
            <a:r>
              <a:rPr lang="en-US" sz="1800" b="0" i="0" u="none" strike="noStrike" baseline="0" dirty="0">
                <a:latin typeface="Times New Roman" panose="02020603050405020304" pitchFamily="18" charset="0"/>
                <a:cs typeface="Times New Roman" panose="02020603050405020304" pitchFamily="18" charset="0"/>
              </a:rPr>
              <a:t>We can also check what forms constituent in the sentence this way:</a:t>
            </a:r>
          </a:p>
          <a:p>
            <a:pPr lvl="1" algn="l">
              <a:lnSpc>
                <a:spcPct val="150000"/>
              </a:lnSpc>
              <a:spcBef>
                <a:spcPts val="0"/>
              </a:spcBef>
            </a:pPr>
            <a:r>
              <a:rPr lang="en-US" sz="1800" b="0" i="0" u="none" strike="noStrike" baseline="0" dirty="0">
                <a:latin typeface="Times New Roman" panose="02020603050405020304" pitchFamily="18" charset="0"/>
                <a:cs typeface="Times New Roman" panose="02020603050405020304" pitchFamily="18" charset="0"/>
              </a:rPr>
              <a:t>[The big book of poems with the blue cover] is on the table.</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a. the big book [of poems]</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b. the big book [with a red cover]</a:t>
            </a:r>
          </a:p>
          <a:p>
            <a:pPr lvl="1" algn="l"/>
            <a:r>
              <a:rPr lang="en-US" sz="1800" b="0" i="0" u="none" strike="noStrike" baseline="0" dirty="0">
                <a:solidFill>
                  <a:srgbClr val="231F20"/>
                </a:solidFill>
                <a:latin typeface="Times New Roman" panose="02020603050405020304" pitchFamily="18" charset="0"/>
                <a:cs typeface="Times New Roman" panose="02020603050405020304" pitchFamily="18" charset="0"/>
              </a:rPr>
              <a:t>c. the big book [of poems] [with a red cover]</a:t>
            </a:r>
          </a:p>
          <a:p>
            <a:pPr lvl="1" algn="l"/>
            <a:r>
              <a:rPr lang="en-US" sz="1800" dirty="0">
                <a:solidFill>
                  <a:srgbClr val="231F20"/>
                </a:solidFill>
                <a:latin typeface="Times New Roman" panose="02020603050405020304" pitchFamily="18" charset="0"/>
                <a:cs typeface="Times New Roman" panose="02020603050405020304" pitchFamily="18" charset="0"/>
              </a:rPr>
              <a:t>d</a:t>
            </a:r>
            <a:r>
              <a:rPr lang="en-US" sz="1800" b="0" i="0" u="none" strike="noStrike" baseline="0" dirty="0">
                <a:solidFill>
                  <a:srgbClr val="231F20"/>
                </a:solidFill>
                <a:latin typeface="Times New Roman" panose="02020603050405020304" pitchFamily="18" charset="0"/>
                <a:cs typeface="Times New Roman" panose="02020603050405020304" pitchFamily="18" charset="0"/>
              </a:rPr>
              <a:t>. the [big [book [of poems] [with a red cover]]]</a:t>
            </a: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lvl="1" algn="l"/>
            <a:endParaRPr lang="en-US" dirty="0">
              <a:solidFill>
                <a:srgbClr val="231F20"/>
              </a:solidFill>
              <a:latin typeface="Times New Roman" panose="02020603050405020304" pitchFamily="18" charset="0"/>
              <a:cs typeface="Times New Roman" panose="02020603050405020304" pitchFamily="18" charset="0"/>
            </a:endParaRPr>
          </a:p>
          <a:p>
            <a:pPr lvl="1" algn="l"/>
            <a:endParaRPr lang="en-US" sz="1800" dirty="0">
              <a:latin typeface="Times New Roman" panose="02020603050405020304" pitchFamily="18" charset="0"/>
              <a:cs typeface="Times New Roman" panose="02020603050405020304" pitchFamily="18" charset="0"/>
            </a:endParaRPr>
          </a:p>
          <a:p>
            <a:pPr lvl="1" algn="l"/>
            <a:r>
              <a:rPr lang="en-US" sz="1800" dirty="0">
                <a:latin typeface="Times New Roman" panose="02020603050405020304" pitchFamily="18" charset="0"/>
                <a:cs typeface="Times New Roman" panose="02020603050405020304" pitchFamily="18" charset="0"/>
              </a:rPr>
              <a:t>This suggest the flat structure was not accurate one.</a:t>
            </a:r>
          </a:p>
          <a:p>
            <a:pPr lvl="1" algn="l"/>
            <a:r>
              <a:rPr lang="en-US" sz="1800" b="0" i="0" u="none" strike="noStrike" baseline="0" dirty="0">
                <a:latin typeface="Times New Roman" panose="02020603050405020304" pitchFamily="18" charset="0"/>
                <a:cs typeface="Times New Roman" panose="02020603050405020304" pitchFamily="18" charset="0"/>
              </a:rPr>
              <a:t>So, there  is hierarchy within the NP.</a:t>
            </a:r>
          </a:p>
          <a:p>
            <a:pPr lvl="1" algn="l"/>
            <a:endParaRPr lang="en-US"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AE722D3D-A2B9-4F1C-A877-E8362C842C20}"/>
              </a:ext>
            </a:extLst>
          </p:cNvPr>
          <p:cNvSpPr>
            <a:spLocks noGrp="1"/>
          </p:cNvSpPr>
          <p:nvPr>
            <p:ph type="sldNum" sz="quarter" idx="12"/>
          </p:nvPr>
        </p:nvSpPr>
        <p:spPr/>
        <p:txBody>
          <a:bodyPr/>
          <a:lstStyle/>
          <a:p>
            <a:fld id="{9953917B-9314-44A8-9CF5-8C1178B13F89}" type="slidenum">
              <a:rPr lang="en-IN" smtClean="0"/>
              <a:t>7</a:t>
            </a:fld>
            <a:endParaRPr lang="en-IN"/>
          </a:p>
        </p:txBody>
      </p:sp>
      <p:pic>
        <p:nvPicPr>
          <p:cNvPr id="43" name="Picture 42">
            <a:extLst>
              <a:ext uri="{FF2B5EF4-FFF2-40B4-BE49-F238E27FC236}">
                <a16:creationId xmlns:a16="http://schemas.microsoft.com/office/drawing/2014/main" id="{15DE727F-8DCE-16EA-E78F-5CB6FE95F71F}"/>
              </a:ext>
            </a:extLst>
          </p:cNvPr>
          <p:cNvPicPr>
            <a:picLocks noChangeAspect="1"/>
          </p:cNvPicPr>
          <p:nvPr/>
        </p:nvPicPr>
        <p:blipFill>
          <a:blip r:embed="rId2"/>
          <a:stretch>
            <a:fillRect/>
          </a:stretch>
        </p:blipFill>
        <p:spPr>
          <a:xfrm>
            <a:off x="1594050" y="2809355"/>
            <a:ext cx="2686425" cy="2486372"/>
          </a:xfrm>
          <a:prstGeom prst="rect">
            <a:avLst/>
          </a:prstGeom>
        </p:spPr>
      </p:pic>
      <p:pic>
        <p:nvPicPr>
          <p:cNvPr id="45" name="Picture 44">
            <a:extLst>
              <a:ext uri="{FF2B5EF4-FFF2-40B4-BE49-F238E27FC236}">
                <a16:creationId xmlns:a16="http://schemas.microsoft.com/office/drawing/2014/main" id="{679D854E-8063-CDC1-851B-145EC80E252D}"/>
              </a:ext>
            </a:extLst>
          </p:cNvPr>
          <p:cNvPicPr>
            <a:picLocks noChangeAspect="1"/>
          </p:cNvPicPr>
          <p:nvPr/>
        </p:nvPicPr>
        <p:blipFill>
          <a:blip r:embed="rId3"/>
          <a:stretch>
            <a:fillRect/>
          </a:stretch>
        </p:blipFill>
        <p:spPr>
          <a:xfrm>
            <a:off x="4468128" y="2715776"/>
            <a:ext cx="3096057" cy="2648320"/>
          </a:xfrm>
          <a:prstGeom prst="rect">
            <a:avLst/>
          </a:prstGeom>
        </p:spPr>
      </p:pic>
      <p:pic>
        <p:nvPicPr>
          <p:cNvPr id="47" name="Picture 46">
            <a:extLst>
              <a:ext uri="{FF2B5EF4-FFF2-40B4-BE49-F238E27FC236}">
                <a16:creationId xmlns:a16="http://schemas.microsoft.com/office/drawing/2014/main" id="{386D254D-C7F7-50D6-C0F8-4F571719C19E}"/>
              </a:ext>
            </a:extLst>
          </p:cNvPr>
          <p:cNvPicPr>
            <a:picLocks noChangeAspect="1"/>
          </p:cNvPicPr>
          <p:nvPr/>
        </p:nvPicPr>
        <p:blipFill>
          <a:blip r:embed="rId4"/>
          <a:stretch>
            <a:fillRect/>
          </a:stretch>
        </p:blipFill>
        <p:spPr>
          <a:xfrm>
            <a:off x="8081697" y="2715776"/>
            <a:ext cx="3801005" cy="2848373"/>
          </a:xfrm>
          <a:prstGeom prst="rect">
            <a:avLst/>
          </a:prstGeom>
        </p:spPr>
      </p:pic>
    </p:spTree>
    <p:extLst>
      <p:ext uri="{BB962C8B-B14F-4D97-AF65-F5344CB8AC3E}">
        <p14:creationId xmlns:p14="http://schemas.microsoft.com/office/powerpoint/2010/main" val="36835504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5C090-FDED-360D-2753-6C03E76B5D4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6D03FC0-2B04-2080-7565-12CB4864D67B}"/>
              </a:ext>
            </a:extLst>
          </p:cNvPr>
          <p:cNvSpPr>
            <a:spLocks noGrp="1"/>
          </p:cNvSpPr>
          <p:nvPr>
            <p:ph type="subTitle" idx="1"/>
          </p:nvPr>
        </p:nvSpPr>
        <p:spPr>
          <a:xfrm>
            <a:off x="936172" y="564923"/>
            <a:ext cx="11179628" cy="5791427"/>
          </a:xfrm>
        </p:spPr>
        <p:txBody>
          <a:bodyPr>
            <a:normAutofit/>
          </a:bodyPr>
          <a:lstStyle/>
          <a:p>
            <a:pPr algn="l"/>
            <a:r>
              <a:rPr lang="fi-FI" sz="2000" b="0" i="0" u="none" strike="noStrike" baseline="0" dirty="0">
                <a:latin typeface="Times New Roman" panose="02020603050405020304" pitchFamily="18" charset="0"/>
                <a:cs typeface="Times New Roman" panose="02020603050405020304" pitchFamily="18" charset="0"/>
              </a:rPr>
              <a:t>(3)    raajiiv  aufis    nahiiN   saaf     kar-taa</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rajiv</a:t>
            </a:r>
            <a:r>
              <a:rPr lang="en-US" sz="2000" b="0" i="0" u="none" strike="noStrike" baseline="0" dirty="0">
                <a:latin typeface="Times New Roman" panose="02020603050405020304" pitchFamily="18" charset="0"/>
                <a:cs typeface="Times New Roman" panose="02020603050405020304" pitchFamily="18" charset="0"/>
              </a:rPr>
              <a:t>     office   NEG     clean   do-HAB</a:t>
            </a:r>
          </a:p>
          <a:p>
            <a:pPr algn="l"/>
            <a:r>
              <a:rPr lang="en-US" sz="2000" b="0" i="0" u="none" strike="noStrike" baseline="0" dirty="0">
                <a:latin typeface="Times New Roman" panose="02020603050405020304" pitchFamily="18" charset="0"/>
                <a:cs typeface="Times New Roman" panose="02020603050405020304" pitchFamily="18" charset="0"/>
              </a:rPr>
              <a:t>         ‘Rajiv does not clean [the?] office.’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DBD502A-8351-DCBA-842C-D61249F53178}"/>
              </a:ext>
            </a:extLst>
          </p:cNvPr>
          <p:cNvSpPr>
            <a:spLocks noGrp="1"/>
          </p:cNvSpPr>
          <p:nvPr>
            <p:ph type="sldNum" sz="quarter" idx="12"/>
          </p:nvPr>
        </p:nvSpPr>
        <p:spPr/>
        <p:txBody>
          <a:bodyPr/>
          <a:lstStyle/>
          <a:p>
            <a:fld id="{9953917B-9314-44A8-9CF5-8C1178B13F89}" type="slidenum">
              <a:rPr lang="en-IN" smtClean="0"/>
              <a:t>70</a:t>
            </a:fld>
            <a:endParaRPr lang="en-IN"/>
          </a:p>
        </p:txBody>
      </p:sp>
      <p:pic>
        <p:nvPicPr>
          <p:cNvPr id="4" name="Picture 3">
            <a:extLst>
              <a:ext uri="{FF2B5EF4-FFF2-40B4-BE49-F238E27FC236}">
                <a16:creationId xmlns:a16="http://schemas.microsoft.com/office/drawing/2014/main" id="{5BE23995-E702-0060-EC78-BC779459E70D}"/>
              </a:ext>
            </a:extLst>
          </p:cNvPr>
          <p:cNvPicPr>
            <a:picLocks noChangeAspect="1"/>
          </p:cNvPicPr>
          <p:nvPr/>
        </p:nvPicPr>
        <p:blipFill>
          <a:blip r:embed="rId2"/>
          <a:stretch>
            <a:fillRect/>
          </a:stretch>
        </p:blipFill>
        <p:spPr>
          <a:xfrm>
            <a:off x="5789564" y="311898"/>
            <a:ext cx="3495950" cy="5851917"/>
          </a:xfrm>
          <a:prstGeom prst="rect">
            <a:avLst/>
          </a:prstGeom>
        </p:spPr>
      </p:pic>
    </p:spTree>
    <p:extLst>
      <p:ext uri="{BB962C8B-B14F-4D97-AF65-F5344CB8AC3E}">
        <p14:creationId xmlns:p14="http://schemas.microsoft.com/office/powerpoint/2010/main" val="4239959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23F9B-AA12-E8D4-7F19-77C8B5F404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977F8A-4480-D7AC-2B0C-CEFDF14C167C}"/>
              </a:ext>
            </a:extLst>
          </p:cNvPr>
          <p:cNvSpPr>
            <a:spLocks noGrp="1"/>
          </p:cNvSpPr>
          <p:nvPr>
            <p:ph type="subTitle" idx="1"/>
          </p:nvPr>
        </p:nvSpPr>
        <p:spPr>
          <a:xfrm>
            <a:off x="936172" y="564923"/>
            <a:ext cx="11179628" cy="5791427"/>
          </a:xfrm>
        </p:spPr>
        <p:txBody>
          <a:bodyPr>
            <a:normAutofit/>
          </a:bodyPr>
          <a:lstStyle/>
          <a:p>
            <a:pPr algn="l"/>
            <a:r>
              <a:rPr lang="de-DE" sz="2000" b="0" i="0" u="none" strike="noStrike" baseline="0" dirty="0">
                <a:latin typeface="Times New Roman" panose="02020603050405020304" pitchFamily="18" charset="0"/>
                <a:cs typeface="Times New Roman" panose="02020603050405020304" pitchFamily="18" charset="0"/>
              </a:rPr>
              <a:t>(4)  (tum)    aufis saaf mat kar-o</a:t>
            </a:r>
          </a:p>
          <a:p>
            <a:pPr algn="l"/>
            <a:r>
              <a:rPr lang="en-US" sz="2000" b="0" i="0" u="none" strike="noStrike" baseline="0" dirty="0">
                <a:latin typeface="Times New Roman" panose="02020603050405020304" pitchFamily="18" charset="0"/>
                <a:cs typeface="Times New Roman" panose="02020603050405020304" pitchFamily="18" charset="0"/>
              </a:rPr>
              <a:t>       you office clean NEG do-IMP</a:t>
            </a:r>
          </a:p>
          <a:p>
            <a:pPr algn="l"/>
            <a:r>
              <a:rPr lang="en-US" sz="2000" b="0" i="0" u="none" strike="noStrike" baseline="0" dirty="0">
                <a:latin typeface="Times New Roman" panose="02020603050405020304" pitchFamily="18" charset="0"/>
                <a:cs typeface="Times New Roman" panose="02020603050405020304" pitchFamily="18" charset="0"/>
              </a:rPr>
              <a:t>       ‘Do not clean the office.’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5131D4F-A3F2-25BD-DFC8-BFE381729251}"/>
              </a:ext>
            </a:extLst>
          </p:cNvPr>
          <p:cNvSpPr>
            <a:spLocks noGrp="1"/>
          </p:cNvSpPr>
          <p:nvPr>
            <p:ph type="sldNum" sz="quarter" idx="12"/>
          </p:nvPr>
        </p:nvSpPr>
        <p:spPr/>
        <p:txBody>
          <a:bodyPr/>
          <a:lstStyle/>
          <a:p>
            <a:fld id="{9953917B-9314-44A8-9CF5-8C1178B13F89}" type="slidenum">
              <a:rPr lang="en-IN" smtClean="0"/>
              <a:t>71</a:t>
            </a:fld>
            <a:endParaRPr lang="en-IN"/>
          </a:p>
        </p:txBody>
      </p:sp>
      <p:pic>
        <p:nvPicPr>
          <p:cNvPr id="4" name="Picture 3">
            <a:extLst>
              <a:ext uri="{FF2B5EF4-FFF2-40B4-BE49-F238E27FC236}">
                <a16:creationId xmlns:a16="http://schemas.microsoft.com/office/drawing/2014/main" id="{23C2E214-744E-9A4B-3537-73AD41C90BC5}"/>
              </a:ext>
            </a:extLst>
          </p:cNvPr>
          <p:cNvPicPr>
            <a:picLocks noChangeAspect="1"/>
          </p:cNvPicPr>
          <p:nvPr/>
        </p:nvPicPr>
        <p:blipFill>
          <a:blip r:embed="rId2"/>
          <a:stretch>
            <a:fillRect/>
          </a:stretch>
        </p:blipFill>
        <p:spPr>
          <a:xfrm>
            <a:off x="5362122" y="497948"/>
            <a:ext cx="3248478" cy="5925377"/>
          </a:xfrm>
          <a:prstGeom prst="rect">
            <a:avLst/>
          </a:prstGeom>
        </p:spPr>
      </p:pic>
    </p:spTree>
    <p:extLst>
      <p:ext uri="{BB962C8B-B14F-4D97-AF65-F5344CB8AC3E}">
        <p14:creationId xmlns:p14="http://schemas.microsoft.com/office/powerpoint/2010/main" val="18177722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3F5CD-8A0B-FC4A-FA00-0C5C4D2FC66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2A81FF5-9693-6737-7200-8600D8AB91F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Conclusion</a:t>
            </a:r>
          </a:p>
          <a:p>
            <a:pPr algn="l"/>
            <a:endParaRPr lang="en-US" sz="2000" b="0" i="0" u="none" strike="noStrike" baseline="0" dirty="0">
              <a:solidFill>
                <a:srgbClr val="231F2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To account for all possible word orders, we need to generalize the X-bar </a:t>
            </a:r>
            <a:r>
              <a:rPr lang="en-IN" sz="2000" b="0" i="0" u="none" strike="noStrike" baseline="0" dirty="0">
                <a:solidFill>
                  <a:srgbClr val="231F20"/>
                </a:solidFill>
                <a:latin typeface="Times New Roman" panose="02020603050405020304" pitchFamily="18" charset="0"/>
                <a:cs typeface="Times New Roman" panose="02020603050405020304" pitchFamily="18" charset="0"/>
              </a:rPr>
              <a:t>schema.</a:t>
            </a:r>
          </a:p>
          <a:p>
            <a:pPr lvl="1" algn="l"/>
            <a:r>
              <a:rPr lang="en-US" b="0" i="0" u="none" strike="noStrike" baseline="0" dirty="0">
                <a:solidFill>
                  <a:srgbClr val="231F20"/>
                </a:solidFill>
                <a:latin typeface="Times New Roman" panose="02020603050405020304" pitchFamily="18" charset="0"/>
                <a:cs typeface="Times New Roman" panose="02020603050405020304" pitchFamily="18" charset="0"/>
              </a:rPr>
              <a:t>Specifier Rule: XP </a:t>
            </a:r>
            <a:r>
              <a:rPr lang="en-US" b="0" i="1" u="none" strike="noStrike" baseline="0" dirty="0">
                <a:solidFill>
                  <a:srgbClr val="231F20"/>
                </a:solidFill>
                <a:latin typeface="Times New Roman" panose="02020603050405020304" pitchFamily="18" charset="0"/>
                <a:cs typeface="Times New Roman" panose="02020603050405020304" pitchFamily="18" charset="0"/>
              </a:rPr>
              <a:t>→ </a:t>
            </a:r>
            <a:r>
              <a:rPr lang="en-US" b="0" i="0" u="none" strike="noStrike" baseline="0" dirty="0">
                <a:solidFill>
                  <a:srgbClr val="231F20"/>
                </a:solidFill>
                <a:latin typeface="Times New Roman" panose="02020603050405020304" pitchFamily="18" charset="0"/>
                <a:cs typeface="Times New Roman" panose="02020603050405020304" pitchFamily="18" charset="0"/>
              </a:rPr>
              <a:t>(YP) X</a:t>
            </a:r>
            <a:r>
              <a:rPr lang="en-US" b="0" i="1" u="none" strike="noStrike" baseline="0" dirty="0">
                <a:solidFill>
                  <a:srgbClr val="231F20"/>
                </a:solidFill>
                <a:latin typeface="Times New Roman" panose="02020603050405020304" pitchFamily="18" charset="0"/>
                <a:cs typeface="Times New Roman" panose="02020603050405020304" pitchFamily="18" charset="0"/>
              </a:rPr>
              <a:t> or </a:t>
            </a:r>
            <a:r>
              <a:rPr lang="en-US" b="0" i="0" u="none" strike="noStrike" baseline="0" dirty="0">
                <a:solidFill>
                  <a:srgbClr val="231F20"/>
                </a:solidFill>
                <a:latin typeface="Times New Roman" panose="02020603050405020304" pitchFamily="18" charset="0"/>
                <a:cs typeface="Times New Roman" panose="02020603050405020304" pitchFamily="18" charset="0"/>
              </a:rPr>
              <a:t>XP </a:t>
            </a:r>
            <a:r>
              <a:rPr lang="en-US" b="0" i="1" u="none" strike="noStrike" baseline="0" dirty="0">
                <a:solidFill>
                  <a:srgbClr val="231F20"/>
                </a:solidFill>
                <a:latin typeface="Times New Roman" panose="02020603050405020304" pitchFamily="18" charset="0"/>
                <a:cs typeface="Times New Roman" panose="02020603050405020304" pitchFamily="18" charset="0"/>
              </a:rPr>
              <a:t>→ </a:t>
            </a:r>
            <a:r>
              <a:rPr lang="en-US" b="0" i="0" u="none" strike="noStrike" baseline="0" dirty="0">
                <a:solidFill>
                  <a:srgbClr val="231F20"/>
                </a:solidFill>
                <a:latin typeface="Times New Roman" panose="02020603050405020304" pitchFamily="18" charset="0"/>
                <a:cs typeface="Times New Roman" panose="02020603050405020304" pitchFamily="18" charset="0"/>
              </a:rPr>
              <a:t>X</a:t>
            </a:r>
            <a:r>
              <a:rPr lang="en-US" b="0" i="1" u="none" strike="noStrike" baseline="0" dirty="0">
                <a:solidFill>
                  <a:srgbClr val="231F20"/>
                </a:solidFill>
                <a:latin typeface="Times New Roman" panose="02020603050405020304" pitchFamily="18" charset="0"/>
                <a:cs typeface="Times New Roman" panose="02020603050405020304" pitchFamily="18" charset="0"/>
              </a:rPr>
              <a:t> </a:t>
            </a:r>
            <a:r>
              <a:rPr lang="en-US" b="0" i="0" u="none" strike="noStrike" baseline="0" dirty="0">
                <a:solidFill>
                  <a:srgbClr val="231F20"/>
                </a:solidFill>
                <a:latin typeface="Times New Roman" panose="02020603050405020304" pitchFamily="18" charset="0"/>
                <a:cs typeface="Times New Roman" panose="02020603050405020304" pitchFamily="18" charset="0"/>
              </a:rPr>
              <a:t>(YP)</a:t>
            </a:r>
          </a:p>
          <a:p>
            <a:pPr lvl="1" algn="l"/>
            <a:r>
              <a:rPr lang="en-US" b="0" i="0" u="none" strike="noStrike" baseline="0" dirty="0">
                <a:solidFill>
                  <a:srgbClr val="231F20"/>
                </a:solidFill>
                <a:latin typeface="Times New Roman" panose="02020603050405020304" pitchFamily="18" charset="0"/>
                <a:cs typeface="Times New Roman" panose="02020603050405020304" pitchFamily="18" charset="0"/>
              </a:rPr>
              <a:t>Adjunct Rule: X</a:t>
            </a:r>
            <a:r>
              <a:rPr lang="en-US" b="0" i="1" u="none" strike="noStrike" baseline="0" dirty="0">
                <a:solidFill>
                  <a:srgbClr val="231F20"/>
                </a:solidFill>
                <a:latin typeface="Times New Roman" panose="02020603050405020304" pitchFamily="18" charset="0"/>
                <a:cs typeface="Times New Roman" panose="02020603050405020304" pitchFamily="18" charset="0"/>
              </a:rPr>
              <a:t> → </a:t>
            </a:r>
            <a:r>
              <a:rPr lang="en-US" b="0" i="0" u="none" strike="noStrike" baseline="0" dirty="0">
                <a:solidFill>
                  <a:srgbClr val="231F20"/>
                </a:solidFill>
                <a:latin typeface="Times New Roman" panose="02020603050405020304" pitchFamily="18" charset="0"/>
                <a:cs typeface="Times New Roman" panose="02020603050405020304" pitchFamily="18" charset="0"/>
              </a:rPr>
              <a:t>X</a:t>
            </a:r>
            <a:r>
              <a:rPr lang="en-US" b="0" i="1" u="none" strike="noStrike" baseline="0" dirty="0">
                <a:solidFill>
                  <a:srgbClr val="231F20"/>
                </a:solidFill>
                <a:latin typeface="Times New Roman" panose="02020603050405020304" pitchFamily="18" charset="0"/>
                <a:cs typeface="Times New Roman" panose="02020603050405020304" pitchFamily="18" charset="0"/>
              </a:rPr>
              <a:t> </a:t>
            </a:r>
            <a:r>
              <a:rPr lang="en-US" b="0" i="0" u="none" strike="noStrike" baseline="0" dirty="0">
                <a:solidFill>
                  <a:srgbClr val="231F20"/>
                </a:solidFill>
                <a:latin typeface="Times New Roman" panose="02020603050405020304" pitchFamily="18" charset="0"/>
                <a:cs typeface="Times New Roman" panose="02020603050405020304" pitchFamily="18" charset="0"/>
              </a:rPr>
              <a:t>(ZP) </a:t>
            </a:r>
            <a:r>
              <a:rPr lang="en-US" b="0" i="1" u="none" strike="noStrike" baseline="0" dirty="0">
                <a:solidFill>
                  <a:srgbClr val="231F20"/>
                </a:solidFill>
                <a:latin typeface="Times New Roman" panose="02020603050405020304" pitchFamily="18" charset="0"/>
                <a:cs typeface="Times New Roman" panose="02020603050405020304" pitchFamily="18" charset="0"/>
              </a:rPr>
              <a:t>or </a:t>
            </a:r>
            <a:r>
              <a:rPr lang="en-US" b="0" i="0" u="none" strike="noStrike" baseline="0" dirty="0">
                <a:solidFill>
                  <a:srgbClr val="231F20"/>
                </a:solidFill>
                <a:latin typeface="Times New Roman" panose="02020603050405020304" pitchFamily="18" charset="0"/>
                <a:cs typeface="Times New Roman" panose="02020603050405020304" pitchFamily="18" charset="0"/>
              </a:rPr>
              <a:t>X</a:t>
            </a:r>
            <a:r>
              <a:rPr lang="en-US" b="0" i="1" u="none" strike="noStrike" baseline="0" dirty="0">
                <a:solidFill>
                  <a:srgbClr val="231F20"/>
                </a:solidFill>
                <a:latin typeface="Times New Roman" panose="02020603050405020304" pitchFamily="18" charset="0"/>
                <a:cs typeface="Times New Roman" panose="02020603050405020304" pitchFamily="18" charset="0"/>
              </a:rPr>
              <a:t> → </a:t>
            </a:r>
            <a:r>
              <a:rPr lang="en-US" b="0" i="0" u="none" strike="noStrike" baseline="0" dirty="0">
                <a:solidFill>
                  <a:srgbClr val="231F20"/>
                </a:solidFill>
                <a:latin typeface="Times New Roman" panose="02020603050405020304" pitchFamily="18" charset="0"/>
                <a:cs typeface="Times New Roman" panose="02020603050405020304" pitchFamily="18" charset="0"/>
              </a:rPr>
              <a:t>(ZP) X</a:t>
            </a:r>
            <a:endParaRPr lang="en-US" b="0" i="1" u="none" strike="noStrike" baseline="0" dirty="0">
              <a:solidFill>
                <a:srgbClr val="231F20"/>
              </a:solidFill>
              <a:latin typeface="Times New Roman" panose="02020603050405020304" pitchFamily="18" charset="0"/>
              <a:cs typeface="Times New Roman" panose="02020603050405020304" pitchFamily="18" charset="0"/>
            </a:endParaRPr>
          </a:p>
          <a:p>
            <a:pPr lvl="1" algn="l"/>
            <a:r>
              <a:rPr lang="en-US" b="0" i="0" u="none" strike="noStrike" baseline="0" dirty="0">
                <a:solidFill>
                  <a:srgbClr val="231F20"/>
                </a:solidFill>
                <a:latin typeface="Times New Roman" panose="02020603050405020304" pitchFamily="18" charset="0"/>
                <a:cs typeface="Times New Roman" panose="02020603050405020304" pitchFamily="18" charset="0"/>
              </a:rPr>
              <a:t>Complement Rule: X</a:t>
            </a:r>
            <a:r>
              <a:rPr lang="en-US" b="0" i="1" u="none" strike="noStrike" baseline="0" dirty="0">
                <a:solidFill>
                  <a:srgbClr val="231F20"/>
                </a:solidFill>
                <a:latin typeface="Times New Roman" panose="02020603050405020304" pitchFamily="18" charset="0"/>
                <a:cs typeface="Times New Roman" panose="02020603050405020304" pitchFamily="18" charset="0"/>
              </a:rPr>
              <a:t> → </a:t>
            </a:r>
            <a:r>
              <a:rPr lang="en-US" b="0" i="0" u="none" strike="noStrike" baseline="0" dirty="0">
                <a:solidFill>
                  <a:srgbClr val="231F20"/>
                </a:solidFill>
                <a:latin typeface="Times New Roman" panose="02020603050405020304" pitchFamily="18" charset="0"/>
                <a:cs typeface="Times New Roman" panose="02020603050405020304" pitchFamily="18" charset="0"/>
              </a:rPr>
              <a:t>X (WP) </a:t>
            </a:r>
            <a:r>
              <a:rPr lang="en-US" b="0" i="1" u="none" strike="noStrike" baseline="0" dirty="0">
                <a:solidFill>
                  <a:srgbClr val="231F20"/>
                </a:solidFill>
                <a:latin typeface="Times New Roman" panose="02020603050405020304" pitchFamily="18" charset="0"/>
                <a:cs typeface="Times New Roman" panose="02020603050405020304" pitchFamily="18" charset="0"/>
              </a:rPr>
              <a:t>or </a:t>
            </a:r>
            <a:r>
              <a:rPr lang="en-US" b="0" i="0" u="none" strike="noStrike" baseline="0" dirty="0">
                <a:solidFill>
                  <a:srgbClr val="231F20"/>
                </a:solidFill>
                <a:latin typeface="Times New Roman" panose="02020603050405020304" pitchFamily="18" charset="0"/>
                <a:cs typeface="Times New Roman" panose="02020603050405020304" pitchFamily="18" charset="0"/>
              </a:rPr>
              <a:t>X</a:t>
            </a:r>
            <a:r>
              <a:rPr lang="en-US" b="0" i="1" u="none" strike="noStrike" baseline="0" dirty="0">
                <a:solidFill>
                  <a:srgbClr val="231F20"/>
                </a:solidFill>
                <a:latin typeface="Times New Roman" panose="02020603050405020304" pitchFamily="18" charset="0"/>
                <a:cs typeface="Times New Roman" panose="02020603050405020304" pitchFamily="18" charset="0"/>
              </a:rPr>
              <a:t> → </a:t>
            </a:r>
            <a:r>
              <a:rPr lang="en-US" b="0" i="0" u="none" strike="noStrike" baseline="0" dirty="0">
                <a:solidFill>
                  <a:srgbClr val="231F20"/>
                </a:solidFill>
                <a:latin typeface="Times New Roman" panose="02020603050405020304" pitchFamily="18" charset="0"/>
                <a:cs typeface="Times New Roman" panose="02020603050405020304" pitchFamily="18" charset="0"/>
              </a:rPr>
              <a:t>(WP) X</a:t>
            </a:r>
          </a:p>
          <a:p>
            <a:pPr lvl="1" algn="l"/>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algn="l"/>
            <a:r>
              <a:rPr lang="en-US" sz="2000" b="0" i="1" u="none" strike="noStrike" baseline="0" dirty="0">
                <a:solidFill>
                  <a:srgbClr val="231F20"/>
                </a:solidFill>
                <a:latin typeface="Times New Roman" panose="02020603050405020304" pitchFamily="18" charset="0"/>
                <a:cs typeface="Times New Roman" panose="02020603050405020304" pitchFamily="18" charset="0"/>
              </a:rPr>
              <a:t>•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The side that specifiers/adjuncts/complements appear on can vary </a:t>
            </a:r>
            <a:r>
              <a:rPr lang="en-IN" sz="2000" b="0" i="0" u="none" strike="noStrike" baseline="0" dirty="0">
                <a:solidFill>
                  <a:srgbClr val="231F20"/>
                </a:solidFill>
                <a:latin typeface="Times New Roman" panose="02020603050405020304" pitchFamily="18" charset="0"/>
                <a:cs typeface="Times New Roman" panose="02020603050405020304" pitchFamily="18" charset="0"/>
              </a:rPr>
              <a:t>depending upon the language.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00D399-D73F-0A75-71F0-2BC8DCC86CB6}"/>
              </a:ext>
            </a:extLst>
          </p:cNvPr>
          <p:cNvSpPr>
            <a:spLocks noGrp="1"/>
          </p:cNvSpPr>
          <p:nvPr>
            <p:ph type="sldNum" sz="quarter" idx="12"/>
          </p:nvPr>
        </p:nvSpPr>
        <p:spPr/>
        <p:txBody>
          <a:bodyPr/>
          <a:lstStyle/>
          <a:p>
            <a:fld id="{9953917B-9314-44A8-9CF5-8C1178B13F89}" type="slidenum">
              <a:rPr lang="en-IN" smtClean="0"/>
              <a:t>72</a:t>
            </a:fld>
            <a:endParaRPr lang="en-IN"/>
          </a:p>
        </p:txBody>
      </p:sp>
    </p:spTree>
    <p:extLst>
      <p:ext uri="{BB962C8B-B14F-4D97-AF65-F5344CB8AC3E}">
        <p14:creationId xmlns:p14="http://schemas.microsoft.com/office/powerpoint/2010/main" val="34281741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D988-2C49-6804-F38F-9B97A22176D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D32C2C-D4D7-3857-7980-EFFBBB96886F}"/>
              </a:ext>
            </a:extLst>
          </p:cNvPr>
          <p:cNvSpPr>
            <a:spLocks noGrp="1"/>
          </p:cNvSpPr>
          <p:nvPr>
            <p:ph type="subTitle" idx="1"/>
          </p:nvPr>
        </p:nvSpPr>
        <p:spPr>
          <a:xfrm>
            <a:off x="936172" y="564923"/>
            <a:ext cx="11179628" cy="5791427"/>
          </a:xfrm>
        </p:spPr>
        <p:txBody>
          <a:bodyPr>
            <a:normAutofit/>
          </a:bodyPr>
          <a:lstStyle/>
          <a:p>
            <a:pPr algn="l"/>
            <a:r>
              <a:rPr lang="en-IN" sz="2000" b="1" i="0" u="none" strike="noStrike" baseline="0" dirty="0">
                <a:latin typeface="Times New Roman" panose="02020603050405020304" pitchFamily="18" charset="0"/>
                <a:cs typeface="Times New Roman" panose="02020603050405020304" pitchFamily="18" charset="0"/>
              </a:rPr>
              <a:t>X-bar Theory: Remember this</a:t>
            </a:r>
          </a:p>
          <a:p>
            <a:pPr algn="l"/>
            <a:endParaRPr lang="en-IN" sz="2000" b="1" i="0" u="none" strike="noStrike" baseline="0" dirty="0">
              <a:latin typeface="Times New Roman" panose="02020603050405020304" pitchFamily="18" charset="0"/>
              <a:cs typeface="Times New Roman" panose="02020603050405020304" pitchFamily="18" charset="0"/>
            </a:endParaRPr>
          </a:p>
          <a:p>
            <a:pPr algn="l"/>
            <a:r>
              <a:rPr lang="en-IN" sz="2000" b="1" i="1"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Rules</a:t>
            </a:r>
          </a:p>
          <a:p>
            <a:pPr lvl="1" algn="l"/>
            <a:r>
              <a:rPr lang="en-US" b="0" i="0" u="none" strike="noStrike" baseline="0" dirty="0">
                <a:latin typeface="Times New Roman" panose="02020603050405020304" pitchFamily="18" charset="0"/>
                <a:cs typeface="Times New Roman" panose="02020603050405020304" pitchFamily="18" charset="0"/>
              </a:rPr>
              <a:t>Specifier Rule:        XP </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(YP) X</a:t>
            </a:r>
            <a:endParaRPr lang="en-US" b="0" i="1" u="none" strike="noStrike" baseline="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Adjunct Rule:          X</a:t>
            </a:r>
            <a:r>
              <a:rPr lang="en-US" b="0" i="1" u="none" strike="noStrike" baseline="0" dirty="0">
                <a:latin typeface="Times New Roman" panose="02020603050405020304" pitchFamily="18" charset="0"/>
                <a:cs typeface="Times New Roman" panose="02020603050405020304" pitchFamily="18" charset="0"/>
              </a:rPr>
              <a:t> →   </a:t>
            </a:r>
            <a:r>
              <a:rPr lang="en-US" b="0" i="0" u="none" strike="noStrike" baseline="0" dirty="0">
                <a:latin typeface="Times New Roman" panose="02020603050405020304" pitchFamily="18" charset="0"/>
                <a:cs typeface="Times New Roman" panose="02020603050405020304" pitchFamily="18" charset="0"/>
              </a:rPr>
              <a:t>(ZP) X</a:t>
            </a:r>
            <a:r>
              <a:rPr lang="en-US" b="0" i="1" u="none" strike="noStrike" baseline="0" dirty="0">
                <a:latin typeface="Times New Roman" panose="02020603050405020304" pitchFamily="18" charset="0"/>
                <a:cs typeface="Times New Roman" panose="02020603050405020304" pitchFamily="18" charset="0"/>
              </a:rPr>
              <a:t> or </a:t>
            </a:r>
            <a:r>
              <a:rPr lang="en-US" b="0" i="0" u="none" strike="noStrike" baseline="0" dirty="0">
                <a:latin typeface="Times New Roman" panose="02020603050405020304" pitchFamily="18" charset="0"/>
                <a:cs typeface="Times New Roman" panose="02020603050405020304" pitchFamily="18" charset="0"/>
              </a:rPr>
              <a:t>X</a:t>
            </a:r>
            <a:r>
              <a:rPr lang="en-US" b="0" i="1" u="none" strike="noStrike" baseline="0" dirty="0">
                <a:latin typeface="Times New Roman" panose="02020603050405020304" pitchFamily="18" charset="0"/>
                <a:cs typeface="Times New Roman" panose="02020603050405020304" pitchFamily="18" charset="0"/>
              </a:rPr>
              <a:t> → </a:t>
            </a:r>
            <a:r>
              <a:rPr lang="en-US" b="0" i="0" u="none" strike="noStrike" baseline="0" dirty="0">
                <a:latin typeface="Times New Roman" panose="02020603050405020304" pitchFamily="18" charset="0"/>
                <a:cs typeface="Times New Roman" panose="02020603050405020304" pitchFamily="18" charset="0"/>
              </a:rPr>
              <a:t>X</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(ZP)</a:t>
            </a:r>
          </a:p>
          <a:p>
            <a:pPr lvl="1" algn="l"/>
            <a:r>
              <a:rPr lang="en-US" b="0" i="0" u="none" strike="noStrike" baseline="0" dirty="0">
                <a:latin typeface="Times New Roman" panose="02020603050405020304" pitchFamily="18" charset="0"/>
                <a:cs typeface="Times New Roman" panose="02020603050405020304" pitchFamily="18" charset="0"/>
              </a:rPr>
              <a:t>Complement Rule:  X</a:t>
            </a:r>
            <a:r>
              <a:rPr lang="en-US" b="0" i="1" u="none" strike="noStrike" baseline="0" dirty="0">
                <a:latin typeface="Times New Roman" panose="02020603050405020304" pitchFamily="18" charset="0"/>
                <a:cs typeface="Times New Roman" panose="02020603050405020304" pitchFamily="18" charset="0"/>
              </a:rPr>
              <a:t> →   </a:t>
            </a:r>
            <a:r>
              <a:rPr lang="en-US" b="0" i="0" u="none" strike="noStrike" baseline="0" dirty="0">
                <a:latin typeface="Times New Roman" panose="02020603050405020304" pitchFamily="18" charset="0"/>
                <a:cs typeface="Times New Roman" panose="02020603050405020304" pitchFamily="18" charset="0"/>
              </a:rPr>
              <a:t>X (WP)</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1" i="1"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Terminology</a:t>
            </a:r>
          </a:p>
          <a:p>
            <a:pPr lvl="1" algn="l"/>
            <a:r>
              <a:rPr lang="en-US" b="0" i="0" u="none" strike="noStrike" baseline="0" dirty="0">
                <a:latin typeface="Times New Roman" panose="02020603050405020304" pitchFamily="18" charset="0"/>
                <a:cs typeface="Times New Roman" panose="02020603050405020304" pitchFamily="18" charset="0"/>
              </a:rPr>
              <a:t>Specifier (YP):          daughter of XP, sister to X.</a:t>
            </a:r>
          </a:p>
          <a:p>
            <a:pPr lvl="1" algn="l"/>
            <a:r>
              <a:rPr lang="en-US" b="0" i="0" u="none" strike="noStrike" baseline="0" dirty="0">
                <a:latin typeface="Times New Roman" panose="02020603050405020304" pitchFamily="18" charset="0"/>
                <a:cs typeface="Times New Roman" panose="02020603050405020304" pitchFamily="18" charset="0"/>
              </a:rPr>
              <a:t>Adjunct (ZP):            daughter of X, sister to X.</a:t>
            </a:r>
          </a:p>
          <a:p>
            <a:pPr lvl="1" algn="l"/>
            <a:r>
              <a:rPr lang="en-US" b="0" i="0" u="none" strike="noStrike" baseline="0" dirty="0">
                <a:latin typeface="Times New Roman" panose="02020603050405020304" pitchFamily="18" charset="0"/>
                <a:cs typeface="Times New Roman" panose="02020603050405020304" pitchFamily="18" charset="0"/>
              </a:rPr>
              <a:t>Complement (WP):   daughter of X, sister to X.</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8035564-E229-B6A3-2CAC-9E1C9763BE18}"/>
              </a:ext>
            </a:extLst>
          </p:cNvPr>
          <p:cNvSpPr>
            <a:spLocks noGrp="1"/>
          </p:cNvSpPr>
          <p:nvPr>
            <p:ph type="sldNum" sz="quarter" idx="12"/>
          </p:nvPr>
        </p:nvSpPr>
        <p:spPr/>
        <p:txBody>
          <a:bodyPr/>
          <a:lstStyle/>
          <a:p>
            <a:fld id="{9953917B-9314-44A8-9CF5-8C1178B13F89}" type="slidenum">
              <a:rPr lang="en-IN" smtClean="0"/>
              <a:t>73</a:t>
            </a:fld>
            <a:endParaRPr lang="en-IN"/>
          </a:p>
        </p:txBody>
      </p:sp>
      <p:pic>
        <p:nvPicPr>
          <p:cNvPr id="4" name="Picture 3">
            <a:extLst>
              <a:ext uri="{FF2B5EF4-FFF2-40B4-BE49-F238E27FC236}">
                <a16:creationId xmlns:a16="http://schemas.microsoft.com/office/drawing/2014/main" id="{19148D1D-2E23-8970-0AC9-A782EECED30C}"/>
              </a:ext>
            </a:extLst>
          </p:cNvPr>
          <p:cNvPicPr>
            <a:picLocks noChangeAspect="1"/>
          </p:cNvPicPr>
          <p:nvPr/>
        </p:nvPicPr>
        <p:blipFill>
          <a:blip r:embed="rId2"/>
          <a:stretch>
            <a:fillRect/>
          </a:stretch>
        </p:blipFill>
        <p:spPr>
          <a:xfrm>
            <a:off x="7680896" y="1979925"/>
            <a:ext cx="2886739" cy="2898150"/>
          </a:xfrm>
          <a:prstGeom prst="rect">
            <a:avLst/>
          </a:prstGeom>
        </p:spPr>
      </p:pic>
    </p:spTree>
    <p:extLst>
      <p:ext uri="{BB962C8B-B14F-4D97-AF65-F5344CB8AC3E}">
        <p14:creationId xmlns:p14="http://schemas.microsoft.com/office/powerpoint/2010/main" val="556457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734CB-60B8-2806-1DAE-8189C71CB3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A0BC68-BCE8-60AE-5069-3015EAD80EB5}"/>
              </a:ext>
            </a:extLst>
          </p:cNvPr>
          <p:cNvSpPr>
            <a:spLocks noGrp="1"/>
          </p:cNvSpPr>
          <p:nvPr>
            <p:ph type="subTitle" idx="1"/>
          </p:nvPr>
        </p:nvSpPr>
        <p:spPr>
          <a:xfrm>
            <a:off x="979715" y="533286"/>
            <a:ext cx="11179628" cy="5791427"/>
          </a:xfrm>
        </p:spPr>
        <p:txBody>
          <a:bodyPr>
            <a:normAutofit/>
          </a:bodyPr>
          <a:lstStyle/>
          <a:p>
            <a:pPr algn="l"/>
            <a:endParaRPr lang="en-US" sz="1800" b="0" i="0" u="none" strike="noStrike" baseline="0" dirty="0">
              <a:latin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endParaRPr>
          </a:p>
          <a:p>
            <a:pPr algn="l">
              <a:lnSpc>
                <a:spcPct val="150000"/>
              </a:lnSpc>
              <a:spcBef>
                <a:spcPts val="0"/>
              </a:spcBef>
            </a:pPr>
            <a:r>
              <a:rPr lang="en-US" sz="2000" b="0" i="0" u="none" strike="noStrike" baseline="0" dirty="0" err="1">
                <a:latin typeface="Times New Roman" panose="02020603050405020304" pitchFamily="18" charset="0"/>
              </a:rPr>
              <a:t>i</a:t>
            </a:r>
            <a:r>
              <a:rPr lang="en-US" sz="2000" b="0" i="0" u="none" strike="noStrike" baseline="0" dirty="0">
                <a:latin typeface="Times New Roman" panose="02020603050405020304" pitchFamily="18" charset="0"/>
              </a:rPr>
              <a:t>) </a:t>
            </a:r>
            <a:r>
              <a:rPr lang="en-US" sz="2000" b="0" i="1" u="none" strike="noStrike" baseline="0" dirty="0">
                <a:latin typeface="Times New Roman" panose="02020603050405020304" pitchFamily="18" charset="0"/>
              </a:rPr>
              <a:t>Specifier:          </a:t>
            </a:r>
            <a:r>
              <a:rPr lang="en-US" sz="2000" b="0" i="0" u="none" strike="noStrike" baseline="0" dirty="0">
                <a:latin typeface="Times New Roman" panose="02020603050405020304" pitchFamily="18" charset="0"/>
              </a:rPr>
              <a:t>Sister to X', daughter of XP.</a:t>
            </a:r>
          </a:p>
          <a:p>
            <a:pPr algn="l">
              <a:lnSpc>
                <a:spcPct val="150000"/>
              </a:lnSpc>
              <a:spcBef>
                <a:spcPts val="0"/>
              </a:spcBef>
            </a:pPr>
            <a:r>
              <a:rPr lang="en-US" sz="2000" b="0" i="0" u="none" strike="noStrike" baseline="0" dirty="0">
                <a:latin typeface="Times New Roman" panose="02020603050405020304" pitchFamily="18" charset="0"/>
              </a:rPr>
              <a:t>ii) </a:t>
            </a:r>
            <a:r>
              <a:rPr lang="en-US" sz="2000" b="0" i="1" u="none" strike="noStrike" baseline="0" dirty="0">
                <a:latin typeface="Times New Roman" panose="02020603050405020304" pitchFamily="18" charset="0"/>
              </a:rPr>
              <a:t>Adjunct:           </a:t>
            </a:r>
            <a:r>
              <a:rPr lang="en-US" sz="2000" b="0" i="0" u="none" strike="noStrike" baseline="0" dirty="0">
                <a:latin typeface="Times New Roman" panose="02020603050405020304" pitchFamily="18" charset="0"/>
              </a:rPr>
              <a:t>Sister to X', daughter of X'.</a:t>
            </a:r>
          </a:p>
          <a:p>
            <a:pPr algn="l">
              <a:lnSpc>
                <a:spcPct val="150000"/>
              </a:lnSpc>
              <a:spcBef>
                <a:spcPts val="0"/>
              </a:spcBef>
            </a:pPr>
            <a:r>
              <a:rPr lang="en-US" sz="2000" b="0" i="0" u="none" strike="noStrike" baseline="0" dirty="0">
                <a:latin typeface="Times New Roman" panose="02020603050405020304" pitchFamily="18" charset="0"/>
              </a:rPr>
              <a:t>iii) </a:t>
            </a:r>
            <a:r>
              <a:rPr lang="en-US" sz="2000" b="0" i="1" u="none" strike="noStrike" baseline="0" dirty="0">
                <a:latin typeface="Times New Roman" panose="02020603050405020304" pitchFamily="18" charset="0"/>
              </a:rPr>
              <a:t>Complement:  </a:t>
            </a:r>
            <a:r>
              <a:rPr lang="en-US" sz="2000" b="0" i="0" u="none" strike="noStrike" baseline="0" dirty="0">
                <a:latin typeface="Times New Roman" panose="02020603050405020304" pitchFamily="18" charset="0"/>
              </a:rPr>
              <a:t>Sister to X, daughter of X'.</a:t>
            </a:r>
          </a:p>
          <a:p>
            <a:pPr algn="l">
              <a:lnSpc>
                <a:spcPct val="150000"/>
              </a:lnSpc>
              <a:spcBef>
                <a:spcPts val="0"/>
              </a:spcBef>
            </a:pPr>
            <a:r>
              <a:rPr lang="en-US" sz="2000" b="0" i="0" u="none" strike="noStrike" baseline="0" dirty="0">
                <a:latin typeface="Times New Roman" panose="02020603050405020304" pitchFamily="18" charset="0"/>
              </a:rPr>
              <a:t>iv) </a:t>
            </a:r>
            <a:r>
              <a:rPr lang="en-US" sz="2000" b="0" i="1" u="none" strike="noStrike" baseline="0" dirty="0">
                <a:latin typeface="Times New Roman" panose="02020603050405020304" pitchFamily="18" charset="0"/>
              </a:rPr>
              <a:t>Head:             </a:t>
            </a:r>
            <a:r>
              <a:rPr lang="en-US" sz="2000" b="0" i="0" u="none" strike="noStrike" baseline="0" dirty="0">
                <a:latin typeface="Times New Roman" panose="02020603050405020304" pitchFamily="18" charset="0"/>
              </a:rPr>
              <a:t>The word that gives its category to the phrase.</a:t>
            </a:r>
          </a:p>
          <a:p>
            <a:pPr algn="l">
              <a:lnSpc>
                <a:spcPct val="150000"/>
              </a:lnSpc>
              <a:spcBef>
                <a:spcPts val="0"/>
              </a:spcBef>
            </a:pPr>
            <a:r>
              <a:rPr lang="en-US" sz="2000" b="0" i="0" u="none" strike="noStrike" baseline="0" dirty="0">
                <a:latin typeface="Times New Roman" panose="02020603050405020304" pitchFamily="18" charset="0"/>
              </a:rPr>
              <a:t>v) </a:t>
            </a:r>
            <a:r>
              <a:rPr lang="en-US" sz="2000" b="0" i="1" u="none" strike="noStrike" baseline="0" dirty="0">
                <a:latin typeface="Times New Roman" panose="02020603050405020304" pitchFamily="18" charset="0"/>
              </a:rPr>
              <a:t>Projection:      </a:t>
            </a:r>
            <a:r>
              <a:rPr lang="en-US" sz="2000" b="0" i="0" u="none" strike="noStrike" baseline="0" dirty="0">
                <a:latin typeface="Times New Roman" panose="02020603050405020304" pitchFamily="18" charset="0"/>
              </a:rPr>
              <a:t>The string of elements associated with a head that bear the same</a:t>
            </a:r>
          </a:p>
          <a:p>
            <a:pPr algn="l">
              <a:lnSpc>
                <a:spcPct val="150000"/>
              </a:lnSpc>
              <a:spcBef>
                <a:spcPts val="0"/>
              </a:spcBef>
            </a:pPr>
            <a:r>
              <a:rPr lang="en-US" sz="2000" b="0" i="0" u="none" strike="noStrike" baseline="0" dirty="0">
                <a:latin typeface="Times New Roman" panose="02020603050405020304" pitchFamily="18" charset="0"/>
              </a:rPr>
              <a:t>                             category as the head (N, N', N', N', NP, etc.).</a:t>
            </a:r>
          </a:p>
          <a:p>
            <a:pPr algn="l">
              <a:lnSpc>
                <a:spcPct val="150000"/>
              </a:lnSpc>
              <a:spcBef>
                <a:spcPts val="0"/>
              </a:spcBef>
            </a:pPr>
            <a:r>
              <a:rPr lang="en-US" sz="2000" b="0" i="1" u="none" strike="noStrike" baseline="0" dirty="0">
                <a:latin typeface="Times New Roman" panose="02020603050405020304" pitchFamily="18" charset="0"/>
              </a:rPr>
              <a:t>vi) Maximal Projection:    </a:t>
            </a:r>
            <a:r>
              <a:rPr lang="en-US" sz="2000" b="0" i="0" u="none" strike="noStrike" baseline="0" dirty="0">
                <a:latin typeface="Times New Roman" panose="02020603050405020304" pitchFamily="18" charset="0"/>
              </a:rPr>
              <a:t>The topmost projection in a phrase (XP).</a:t>
            </a:r>
          </a:p>
          <a:p>
            <a:pPr algn="l">
              <a:lnSpc>
                <a:spcPct val="150000"/>
              </a:lnSpc>
              <a:spcBef>
                <a:spcPts val="0"/>
              </a:spcBef>
            </a:pPr>
            <a:r>
              <a:rPr lang="en-US" sz="2000" b="0" i="1" u="none" strike="noStrike" baseline="0" dirty="0">
                <a:latin typeface="Times New Roman" panose="02020603050405020304" pitchFamily="18" charset="0"/>
              </a:rPr>
              <a:t>vii) Intermediate Projection:   </a:t>
            </a:r>
            <a:r>
              <a:rPr lang="en-US" sz="2000" b="0" i="0" u="none" strike="noStrike" baseline="0" dirty="0">
                <a:latin typeface="Times New Roman" panose="02020603050405020304" pitchFamily="18" charset="0"/>
              </a:rPr>
              <a:t>Any projection that is neither the head nor the phrase (i.e., all the X' levels).</a:t>
            </a:r>
          </a:p>
          <a:p>
            <a:pPr algn="l"/>
            <a:endParaRPr lang="en-US" sz="1800" b="0" i="0" u="none" strike="noStrike" baseline="0" dirty="0">
              <a:latin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5FA546E-1631-01FA-5F3E-957DB54551A8}"/>
              </a:ext>
            </a:extLst>
          </p:cNvPr>
          <p:cNvSpPr>
            <a:spLocks noGrp="1"/>
          </p:cNvSpPr>
          <p:nvPr>
            <p:ph type="sldNum" sz="quarter" idx="12"/>
          </p:nvPr>
        </p:nvSpPr>
        <p:spPr/>
        <p:txBody>
          <a:bodyPr/>
          <a:lstStyle/>
          <a:p>
            <a:fld id="{9953917B-9314-44A8-9CF5-8C1178B13F89}" type="slidenum">
              <a:rPr lang="en-IN" smtClean="0"/>
              <a:t>74</a:t>
            </a:fld>
            <a:endParaRPr lang="en-IN"/>
          </a:p>
        </p:txBody>
      </p:sp>
    </p:spTree>
    <p:extLst>
      <p:ext uri="{BB962C8B-B14F-4D97-AF65-F5344CB8AC3E}">
        <p14:creationId xmlns:p14="http://schemas.microsoft.com/office/powerpoint/2010/main" val="12852511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Reference</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Carnie, A. (2021). </a:t>
            </a:r>
            <a:r>
              <a:rPr lang="en-US" sz="2000" i="1" dirty="0">
                <a:latin typeface="Times New Roman" panose="02020603050405020304" pitchFamily="18" charset="0"/>
                <a:cs typeface="Times New Roman" panose="02020603050405020304" pitchFamily="18" charset="0"/>
              </a:rPr>
              <a:t>Syntax: A Generative Introduction </a:t>
            </a:r>
            <a:r>
              <a:rPr lang="en-US" sz="2000" dirty="0">
                <a:latin typeface="Times New Roman" panose="02020603050405020304" pitchFamily="18" charset="0"/>
                <a:cs typeface="Times New Roman" panose="02020603050405020304" pitchFamily="18" charset="0"/>
              </a:rPr>
              <a:t>(Fourth Edition). Wiley Blackwell.</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Kumar, R. (2006). </a:t>
            </a:r>
            <a:r>
              <a:rPr lang="en-US" sz="2000" i="1" dirty="0">
                <a:latin typeface="Times New Roman" panose="02020603050405020304" pitchFamily="18" charset="0"/>
                <a:cs typeface="Times New Roman" panose="02020603050405020304" pitchFamily="18" charset="0"/>
              </a:rPr>
              <a:t>Negation and Licensing of Negative Polarity Items in Hindi Syntax</a:t>
            </a:r>
            <a:r>
              <a:rPr lang="en-US" sz="2000" dirty="0">
                <a:latin typeface="Times New Roman" panose="02020603050405020304" pitchFamily="18" charset="0"/>
                <a:cs typeface="Times New Roman" panose="02020603050405020304" pitchFamily="18" charset="0"/>
              </a:rPr>
              <a:t>. Routledge  	Publications.</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75</a:t>
            </a:fld>
            <a:endParaRPr lang="en-IN"/>
          </a:p>
        </p:txBody>
      </p:sp>
    </p:spTree>
    <p:extLst>
      <p:ext uri="{BB962C8B-B14F-4D97-AF65-F5344CB8AC3E}">
        <p14:creationId xmlns:p14="http://schemas.microsoft.com/office/powerpoint/2010/main" val="93003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9F72A-1AB1-682F-11F4-2F460E6E9C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5CCD4E8-65CE-BBEB-3AFB-655809AC3CC9}"/>
              </a:ext>
            </a:extLst>
          </p:cNvPr>
          <p:cNvSpPr>
            <a:spLocks noGrp="1"/>
          </p:cNvSpPr>
          <p:nvPr>
            <p:ph type="subTitle" idx="1"/>
          </p:nvPr>
        </p:nvSpPr>
        <p:spPr>
          <a:xfrm>
            <a:off x="936172" y="564923"/>
            <a:ext cx="11168742" cy="6156552"/>
          </a:xfrm>
        </p:spPr>
        <p:txBody>
          <a:bodyPr>
            <a:normAutofit/>
          </a:bodyPr>
          <a:lstStyle/>
          <a:p>
            <a:pPr lvl="1" algn="l">
              <a:lnSpc>
                <a:spcPct val="150000"/>
              </a:lnSpc>
              <a:spcBef>
                <a:spcPts val="0"/>
              </a:spcBef>
            </a:pPr>
            <a:r>
              <a:rPr lang="en-US" sz="1800" b="0" i="0" u="none" strike="noStrike" baseline="0" dirty="0">
                <a:latin typeface="Times New Roman" panose="02020603050405020304" pitchFamily="18" charset="0"/>
                <a:cs typeface="Times New Roman" panose="02020603050405020304" pitchFamily="18" charset="0"/>
              </a:rPr>
              <a:t>Again, see this one replacement to check what forms constituent in the sentence:</a:t>
            </a:r>
          </a:p>
          <a:p>
            <a:pPr lvl="1" algn="l">
              <a:lnSpc>
                <a:spcPct val="100000"/>
              </a:lnSpc>
              <a:spcBef>
                <a:spcPts val="0"/>
              </a:spcBef>
            </a:pPr>
            <a:r>
              <a:rPr lang="en-US" sz="1400" b="0"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The [young  [new  [[teacher [of math]]   [with glasses]]]].</a:t>
            </a:r>
          </a:p>
          <a:p>
            <a:pPr lvl="1" algn="l">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b. The young new [one] with glasses.</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c. The young new [one]</a:t>
            </a:r>
          </a:p>
          <a:p>
            <a:pPr lvl="1" algn="l">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 The young [one] </a:t>
            </a:r>
          </a:p>
          <a:p>
            <a:pPr lvl="1" algn="l">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e. The </a:t>
            </a:r>
            <a:r>
              <a:rPr lang="en-US" dirty="0">
                <a:latin typeface="Times New Roman" panose="02020603050405020304" pitchFamily="18" charset="0"/>
                <a:cs typeface="Times New Roman" panose="02020603050405020304" pitchFamily="18" charset="0"/>
              </a:rPr>
              <a:t>[one]</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r>
              <a:rPr lang="en-US" sz="2000" dirty="0">
                <a:latin typeface="Times New Roman" panose="02020603050405020304" pitchFamily="18" charset="0"/>
                <a:cs typeface="Times New Roman" panose="02020603050405020304" pitchFamily="18" charset="0"/>
              </a:rPr>
              <a:t>This suggest the flat structure was not accurate one.</a:t>
            </a:r>
          </a:p>
          <a:p>
            <a:pPr lvl="1" algn="l"/>
            <a:r>
              <a:rPr lang="en-US" sz="2000" b="0" i="0" u="none" strike="noStrike" baseline="0" dirty="0">
                <a:latin typeface="Times New Roman" panose="02020603050405020304" pitchFamily="18" charset="0"/>
                <a:cs typeface="Times New Roman" panose="02020603050405020304" pitchFamily="18" charset="0"/>
              </a:rPr>
              <a:t>So, there  is hierarchy within the NP.</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3A4FE41-8FAF-3C14-1590-6D9D2C94DA33}"/>
              </a:ext>
            </a:extLst>
          </p:cNvPr>
          <p:cNvSpPr>
            <a:spLocks noGrp="1"/>
          </p:cNvSpPr>
          <p:nvPr>
            <p:ph type="sldNum" sz="quarter" idx="12"/>
          </p:nvPr>
        </p:nvSpPr>
        <p:spPr/>
        <p:txBody>
          <a:bodyPr/>
          <a:lstStyle/>
          <a:p>
            <a:fld id="{9953917B-9314-44A8-9CF5-8C1178B13F89}" type="slidenum">
              <a:rPr lang="en-IN" smtClean="0"/>
              <a:t>8</a:t>
            </a:fld>
            <a:endParaRPr lang="en-IN"/>
          </a:p>
        </p:txBody>
      </p:sp>
      <p:pic>
        <p:nvPicPr>
          <p:cNvPr id="79" name="Picture 78">
            <a:extLst>
              <a:ext uri="{FF2B5EF4-FFF2-40B4-BE49-F238E27FC236}">
                <a16:creationId xmlns:a16="http://schemas.microsoft.com/office/drawing/2014/main" id="{EFA9303D-C0B1-9C05-44F3-F07576074163}"/>
              </a:ext>
            </a:extLst>
          </p:cNvPr>
          <p:cNvPicPr>
            <a:picLocks noChangeAspect="1"/>
          </p:cNvPicPr>
          <p:nvPr/>
        </p:nvPicPr>
        <p:blipFill>
          <a:blip r:embed="rId2"/>
          <a:stretch>
            <a:fillRect/>
          </a:stretch>
        </p:blipFill>
        <p:spPr>
          <a:xfrm>
            <a:off x="6096000" y="1809385"/>
            <a:ext cx="4475896" cy="3779646"/>
          </a:xfrm>
          <a:prstGeom prst="rect">
            <a:avLst/>
          </a:prstGeom>
        </p:spPr>
      </p:pic>
    </p:spTree>
    <p:extLst>
      <p:ext uri="{BB962C8B-B14F-4D97-AF65-F5344CB8AC3E}">
        <p14:creationId xmlns:p14="http://schemas.microsoft.com/office/powerpoint/2010/main" val="2885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We need these "intermediate" N' (pronounced "</a:t>
            </a:r>
            <a:r>
              <a:rPr lang="en-US" sz="2000" b="0" i="0" u="none" strike="noStrike" baseline="0" dirty="0" err="1">
                <a:latin typeface="Times New Roman" panose="02020603050405020304" pitchFamily="18" charset="0"/>
              </a:rPr>
              <a:t>en</a:t>
            </a:r>
            <a:r>
              <a:rPr lang="en-US" sz="2000" b="0" i="0" u="none" strike="noStrike" baseline="0" dirty="0">
                <a:latin typeface="Times New Roman" panose="02020603050405020304" pitchFamily="18" charset="0"/>
              </a:rPr>
              <a:t>-bar") categories to explain the items that are conjoined in these sentences.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rPr>
              <a:t>The flat structure seen in (2) is clearly inadequate and a more articulated structure is needed. This </a:t>
            </a:r>
            <a:r>
              <a:rPr lang="en-US" sz="2000" dirty="0">
                <a:latin typeface="Times New Roman" panose="02020603050405020304" pitchFamily="18" charset="0"/>
              </a:rPr>
              <a:t>module</a:t>
            </a:r>
            <a:r>
              <a:rPr lang="en-US" sz="2000" b="0" i="0" u="none" strike="noStrike" baseline="0" dirty="0">
                <a:latin typeface="Times New Roman" panose="02020603050405020304" pitchFamily="18" charset="0"/>
              </a:rPr>
              <a:t> is about these articulated trees. The theory that accounts for these </a:t>
            </a:r>
            <a:r>
              <a:rPr lang="en-IN" sz="2000" b="0" i="0" u="none" strike="noStrike" baseline="0" dirty="0">
                <a:latin typeface="Times New Roman" panose="02020603050405020304" pitchFamily="18" charset="0"/>
              </a:rPr>
              <a:t>is called </a:t>
            </a:r>
            <a:r>
              <a:rPr lang="en-IN" sz="2000" b="1" i="1" u="none" strike="noStrike" baseline="0" dirty="0">
                <a:latin typeface="Times New Roman" panose="02020603050405020304" pitchFamily="18" charset="0"/>
              </a:rPr>
              <a:t>X-bar theory.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a:t>
            </a:r>
            <a:r>
              <a:rPr lang="en-US" sz="2000" b="1" dirty="0">
                <a:latin typeface="Times New Roman" panose="02020603050405020304" pitchFamily="18" charset="0"/>
                <a:cs typeface="Times New Roman" panose="02020603050405020304" pitchFamily="18" charset="0"/>
              </a:rPr>
              <a:t>X-bar theory </a:t>
            </a:r>
            <a:r>
              <a:rPr lang="en-US" sz="2000" dirty="0">
                <a:latin typeface="Times New Roman" panose="02020603050405020304" pitchFamily="18" charset="0"/>
                <a:cs typeface="Times New Roman" panose="02020603050405020304" pitchFamily="18" charset="0"/>
              </a:rPr>
              <a:t>is a linguistic model that explains how phrases are structured and how syntactic categories are formed.</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Definition of </a:t>
            </a:r>
            <a:r>
              <a:rPr lang="en-US" sz="2000" b="1">
                <a:latin typeface="Times New Roman" panose="02020603050405020304" pitchFamily="18" charset="0"/>
                <a:cs typeface="Times New Roman" panose="02020603050405020304" pitchFamily="18" charset="0"/>
              </a:rPr>
              <a:t>X</a:t>
            </a:r>
            <a:r>
              <a:rPr lang="en-US" sz="2000">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bar theory:</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X-bar theory </a:t>
            </a:r>
            <a:r>
              <a:rPr lang="en-US" sz="2000" dirty="0">
                <a:latin typeface="Times New Roman" panose="02020603050405020304" pitchFamily="18" charset="0"/>
                <a:cs typeface="Times New Roman" panose="02020603050405020304" pitchFamily="18" charset="0"/>
              </a:rPr>
              <a:t>is a linguistic model that says every phrase in every sentence in every language is organized the same way. Every phrase has a head, and each phrase might contain other phrases in the complement or specifier position.</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270059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6199</TotalTime>
  <Words>6859</Words>
  <Application>Microsoft Office PowerPoint</Application>
  <PresentationFormat>Widescreen</PresentationFormat>
  <Paragraphs>695</Paragraphs>
  <Slides>75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Calibri Light</vt:lpstr>
      <vt:lpstr>Cambria Math</vt:lpstr>
      <vt:lpstr>Courier New</vt:lpstr>
      <vt:lpstr>Palatino-Roman</vt:lpstr>
      <vt:lpstr>Times New Roman</vt:lpstr>
      <vt:lpstr>Wingdings</vt:lpstr>
      <vt:lpstr>Office Theme</vt:lpstr>
      <vt:lpstr>7. X-bar Theory Bar-level Projections, Generalizing the Rules: The X-bar Schema, Complements, Adjuncts, and Specifiers, and Adjuncts in NPs, VPs, AdjPs, AdvPs, and PPs, The Notion Specifier, Parameters of Word 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321</cp:revision>
  <dcterms:created xsi:type="dcterms:W3CDTF">2024-01-07T16:04:09Z</dcterms:created>
  <dcterms:modified xsi:type="dcterms:W3CDTF">2024-11-09T03:32:53Z</dcterms:modified>
</cp:coreProperties>
</file>