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421" r:id="rId2"/>
    <p:sldId id="377" r:id="rId3"/>
    <p:sldId id="382" r:id="rId4"/>
    <p:sldId id="388" r:id="rId5"/>
    <p:sldId id="412" r:id="rId6"/>
    <p:sldId id="387" r:id="rId7"/>
    <p:sldId id="413" r:id="rId8"/>
    <p:sldId id="414" r:id="rId9"/>
    <p:sldId id="4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FF3300"/>
    <a:srgbClr val="B2B2B2"/>
    <a:srgbClr val="006600"/>
    <a:srgbClr val="33CC33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6" autoAdjust="0"/>
    <p:restoredTop sz="94660"/>
  </p:normalViewPr>
  <p:slideViewPr>
    <p:cSldViewPr>
      <p:cViewPr varScale="1">
        <p:scale>
          <a:sx n="86" d="100"/>
          <a:sy n="86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1A80CE-EF73-4F04-A0D7-D22DDF42D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07C5-A231-445E-A8A0-23E23C26A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AA98-DB66-41A2-9E4D-F3EA7AC0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636F-BBDC-4D9A-BF7F-4164CBBB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603C-23AC-4D60-9F0C-EB5542915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27E5-2E49-4280-B4E8-8AA6392D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485E-AE61-4234-B684-CF7097CEF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C804-B30C-467F-93AB-570B2FED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D0C9-4C85-41A5-B7BF-05D8AE306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369C-B754-46F6-98C0-8200F3D98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B090-0E4E-45F5-84D4-79DEEE901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A405-6E49-47E2-BE3C-59743ED9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760B9E-0EF8-4D39-955F-27CF1C96D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61DDF-8EDC-4AD6-9C57-E478F5657E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92088" y="76200"/>
            <a:ext cx="9000669" cy="95410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ENTROPY </a:t>
            </a:r>
            <a:r>
              <a:rPr lang="en-US" sz="2800" b="1" dirty="0" smtClean="0">
                <a:solidFill>
                  <a:srgbClr val="C00000"/>
                </a:solidFill>
              </a:rPr>
              <a:t>GENERATION DURING HEAT TRANSFER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PROCESSES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123829" y="1083271"/>
            <a:ext cx="50689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A heat source at 800 K loses 2000 kJ of heat to a sink at (a) 500 K </a:t>
            </a:r>
            <a:r>
              <a:rPr lang="en-US" dirty="0" smtClean="0"/>
              <a:t>and (b</a:t>
            </a:r>
            <a:r>
              <a:rPr lang="en-US" dirty="0"/>
              <a:t>) 750 K. Determine which heat transfer process is more </a:t>
            </a:r>
            <a:r>
              <a:rPr lang="en-US" dirty="0" smtClean="0"/>
              <a:t>Irreversible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7" y="1088729"/>
            <a:ext cx="3911864" cy="3788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28" y="2133600"/>
            <a:ext cx="5068927" cy="1567831"/>
          </a:xfrm>
          <a:prstGeom prst="rect">
            <a:avLst/>
          </a:prstGeom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123828" y="2459858"/>
            <a:ext cx="2057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Sink 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28" y="3925698"/>
            <a:ext cx="5020172" cy="1750455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60271" y="4086354"/>
            <a:ext cx="2057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Sink B</a:t>
            </a:r>
            <a:endParaRPr lang="en-US" sz="2000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57200" y="6067659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 the limit of T</a:t>
            </a:r>
            <a:r>
              <a:rPr lang="en-US" sz="2000" baseline="-25000" dirty="0" smtClean="0">
                <a:solidFill>
                  <a:srgbClr val="FF0000"/>
                </a:solidFill>
              </a:rPr>
              <a:t>sink</a:t>
            </a:r>
            <a:r>
              <a:rPr lang="en-US" sz="2000" dirty="0" smtClean="0">
                <a:solidFill>
                  <a:srgbClr val="FF0000"/>
                </a:solidFill>
              </a:rPr>
              <a:t> approaching T</a:t>
            </a:r>
            <a:r>
              <a:rPr lang="en-US" sz="2000" baseline="-25000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>
                <a:solidFill>
                  <a:srgbClr val="FF0000"/>
                </a:solidFill>
              </a:rPr>
              <a:t>, S</a:t>
            </a:r>
            <a:r>
              <a:rPr lang="en-US" sz="2000" baseline="-25000" dirty="0" smtClean="0">
                <a:solidFill>
                  <a:srgbClr val="FF0000"/>
                </a:solidFill>
              </a:rPr>
              <a:t>gen</a:t>
            </a:r>
            <a:r>
              <a:rPr lang="en-US" sz="2000" dirty="0" smtClean="0">
                <a:solidFill>
                  <a:srgbClr val="FF0000"/>
                </a:solidFill>
              </a:rPr>
              <a:t>=0 (reversible heat addition)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61DDF-8EDC-4AD6-9C57-E478F5657E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92088" y="76200"/>
            <a:ext cx="7808912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ENTROPY CHANGE OF PURE SUBSTANCES</a:t>
            </a: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76200" y="685800"/>
            <a:ext cx="335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Entropy is a property, and thus the value of entropy of a system is fixed once the state of the system is fixed. </a:t>
            </a:r>
          </a:p>
        </p:txBody>
      </p:sp>
      <p:sp>
        <p:nvSpPr>
          <p:cNvPr id="9221" name="Text Box 14"/>
          <p:cNvSpPr txBox="1">
            <a:spLocks noChangeArrowheads="1"/>
          </p:cNvSpPr>
          <p:nvPr/>
        </p:nvSpPr>
        <p:spPr bwMode="auto">
          <a:xfrm>
            <a:off x="6781800" y="6062663"/>
            <a:ext cx="2057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Entropy change</a:t>
            </a:r>
          </a:p>
        </p:txBody>
      </p:sp>
      <p:pic>
        <p:nvPicPr>
          <p:cNvPr id="9222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6399213"/>
            <a:ext cx="43878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866900"/>
            <a:ext cx="35147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685800"/>
            <a:ext cx="5257800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0475" y="5305425"/>
            <a:ext cx="29813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532A6-66EA-44CA-BB2F-5719F957F8D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81000" y="228600"/>
            <a:ext cx="54102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ISENTROPIC PROCESSES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04800" y="974725"/>
            <a:ext cx="7391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process during which the entropy remains constant is called an </a:t>
            </a:r>
            <a:r>
              <a:rPr lang="en-US" sz="2000" b="1"/>
              <a:t>isentropic process</a:t>
            </a:r>
            <a:r>
              <a:rPr lang="en-US" sz="2000"/>
              <a:t>.</a:t>
            </a: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5288" y="1524000"/>
            <a:ext cx="288131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524000"/>
            <a:ext cx="1474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752600"/>
            <a:ext cx="33242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057400"/>
            <a:ext cx="40481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EFC63-5398-492C-B547-D27320BF62B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28600" y="219075"/>
            <a:ext cx="8610600" cy="5492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C00000"/>
                </a:solidFill>
              </a:rPr>
              <a:t>PROPERTY DIAGRAMS INVOLVING ENTROPY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352800" y="1474788"/>
            <a:ext cx="18288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On a </a:t>
            </a:r>
            <a:r>
              <a:rPr lang="en-US" i="1">
                <a:solidFill>
                  <a:srgbClr val="3333FF"/>
                </a:solidFill>
              </a:rPr>
              <a:t>T-S </a:t>
            </a:r>
            <a:r>
              <a:rPr lang="en-US">
                <a:solidFill>
                  <a:srgbClr val="3333FF"/>
                </a:solidFill>
              </a:rPr>
              <a:t>diagram, the area under the process curve represents the heat transfer for internally reversible processes.</a:t>
            </a:r>
          </a:p>
        </p:txBody>
      </p:sp>
      <p:grpSp>
        <p:nvGrpSpPr>
          <p:cNvPr id="11269" name="Group 15"/>
          <p:cNvGrpSpPr>
            <a:grpSpLocks/>
          </p:cNvGrpSpPr>
          <p:nvPr/>
        </p:nvGrpSpPr>
        <p:grpSpPr bwMode="auto">
          <a:xfrm>
            <a:off x="381000" y="4267200"/>
            <a:ext cx="3497263" cy="2097088"/>
            <a:chOff x="384" y="2554"/>
            <a:chExt cx="2203" cy="1321"/>
          </a:xfrm>
        </p:grpSpPr>
        <p:pic>
          <p:nvPicPr>
            <p:cNvPr id="11273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2688"/>
              <a:ext cx="9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0" y="2554"/>
              <a:ext cx="114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0" y="3264"/>
              <a:ext cx="91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0" y="3120"/>
              <a:ext cx="1069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7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3696"/>
              <a:ext cx="97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8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440" y="3696"/>
              <a:ext cx="88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5181600" y="5943600"/>
            <a:ext cx="37338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00CC"/>
                </a:solidFill>
              </a:rPr>
              <a:t>Mollier diagram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</a:t>
            </a:r>
            <a:r>
              <a:rPr lang="en-US" i="1"/>
              <a:t>h-s</a:t>
            </a:r>
            <a:r>
              <a:rPr lang="en-US"/>
              <a:t> diagram</a:t>
            </a:r>
          </a:p>
        </p:txBody>
      </p:sp>
      <p:pic>
        <p:nvPicPr>
          <p:cNvPr id="11271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876300"/>
            <a:ext cx="31146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38750" y="914400"/>
            <a:ext cx="3676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F0B88-A9E1-4501-A0C8-05F51BA4FE79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1143000"/>
            <a:ext cx="45624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19100"/>
            <a:ext cx="2343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066800"/>
            <a:ext cx="367665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A2A5-BB4E-4C1A-969C-92DDFE1EEB7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304800" y="207963"/>
            <a:ext cx="4267200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WHAT IS ENTROPY?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3810000" y="5027613"/>
            <a:ext cx="28956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3333FF"/>
                </a:solidFill>
              </a:rPr>
              <a:t>A pure crystalline substance at absolute zero temperature is in perfect order, and its entropy is zero (</a:t>
            </a:r>
            <a:r>
              <a:rPr lang="en-US" b="1">
                <a:solidFill>
                  <a:srgbClr val="CC00CC"/>
                </a:solidFill>
              </a:rPr>
              <a:t>the third law of thermodynamics</a:t>
            </a:r>
            <a:r>
              <a:rPr lang="en-US">
                <a:solidFill>
                  <a:srgbClr val="3333FF"/>
                </a:solidFill>
              </a:rPr>
              <a:t>).</a:t>
            </a:r>
          </a:p>
        </p:txBody>
      </p:sp>
      <p:pic>
        <p:nvPicPr>
          <p:cNvPr id="13318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371600"/>
            <a:ext cx="1200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15 Dikdörtgen"/>
          <p:cNvSpPr>
            <a:spLocks noChangeArrowheads="1"/>
          </p:cNvSpPr>
          <p:nvPr/>
        </p:nvSpPr>
        <p:spPr bwMode="auto">
          <a:xfrm>
            <a:off x="3962400" y="990600"/>
            <a:ext cx="209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Boltzmann relation</a:t>
            </a:r>
          </a:p>
        </p:txBody>
      </p:sp>
      <p:pic>
        <p:nvPicPr>
          <p:cNvPr id="1332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2438400"/>
            <a:ext cx="21240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17 Dikdörtgen"/>
          <p:cNvSpPr>
            <a:spLocks noChangeArrowheads="1"/>
          </p:cNvSpPr>
          <p:nvPr/>
        </p:nvSpPr>
        <p:spPr bwMode="auto">
          <a:xfrm>
            <a:off x="3962400" y="2068513"/>
            <a:ext cx="2035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olidFill>
                  <a:srgbClr val="CC00CC"/>
                </a:solidFill>
              </a:rPr>
              <a:t>Gibbs’ formulation</a:t>
            </a:r>
            <a:endParaRPr lang="en-US">
              <a:solidFill>
                <a:srgbClr val="CC00CC"/>
              </a:solidFill>
            </a:endParaRPr>
          </a:p>
        </p:txBody>
      </p:sp>
      <p:sp>
        <p:nvSpPr>
          <p:cNvPr id="13322" name="18 Dikdörtgen"/>
          <p:cNvSpPr>
            <a:spLocks noChangeArrowheads="1"/>
          </p:cNvSpPr>
          <p:nvPr/>
        </p:nvSpPr>
        <p:spPr bwMode="auto">
          <a:xfrm>
            <a:off x="6172200" y="990600"/>
            <a:ext cx="2819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i="1">
                <a:solidFill>
                  <a:srgbClr val="FF3300"/>
                </a:solidFill>
              </a:rPr>
              <a:t>W</a:t>
            </a:r>
            <a:r>
              <a:rPr lang="tr-TR">
                <a:solidFill>
                  <a:srgbClr val="FF3300"/>
                </a:solidFill>
              </a:rPr>
              <a:t> </a:t>
            </a:r>
            <a:r>
              <a:rPr lang="tr-TR"/>
              <a:t> </a:t>
            </a:r>
            <a:r>
              <a:rPr lang="en-US"/>
              <a:t>the total number of possible relevant</a:t>
            </a:r>
            <a:r>
              <a:rPr lang="tr-TR"/>
              <a:t> </a:t>
            </a:r>
            <a:r>
              <a:rPr lang="en-US"/>
              <a:t>microstates of</a:t>
            </a:r>
            <a:r>
              <a:rPr lang="tr-TR"/>
              <a:t> the system</a:t>
            </a:r>
          </a:p>
        </p:txBody>
      </p:sp>
      <p:sp>
        <p:nvSpPr>
          <p:cNvPr id="13323" name="19 Dikdörtgen"/>
          <p:cNvSpPr>
            <a:spLocks noChangeArrowheads="1"/>
          </p:cNvSpPr>
          <p:nvPr/>
        </p:nvSpPr>
        <p:spPr bwMode="auto">
          <a:xfrm>
            <a:off x="4038600" y="2895600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i="1">
                <a:solidFill>
                  <a:srgbClr val="FF3300"/>
                </a:solidFill>
              </a:rPr>
              <a:t>p</a:t>
            </a:r>
            <a:r>
              <a:rPr lang="tr-TR" i="1" baseline="-25000">
                <a:solidFill>
                  <a:srgbClr val="FF3300"/>
                </a:solidFill>
              </a:rPr>
              <a:t>i</a:t>
            </a:r>
            <a:r>
              <a:rPr lang="tr-TR">
                <a:solidFill>
                  <a:srgbClr val="FF3300"/>
                </a:solidFill>
              </a:rPr>
              <a:t> </a:t>
            </a:r>
            <a:r>
              <a:rPr lang="tr-TR"/>
              <a:t> </a:t>
            </a:r>
            <a:r>
              <a:rPr lang="en-US"/>
              <a:t>sum of all microstates’ uncertainties, i.e., probabilities</a:t>
            </a:r>
            <a:endParaRPr lang="tr-TR"/>
          </a:p>
        </p:txBody>
      </p:sp>
      <p:pic>
        <p:nvPicPr>
          <p:cNvPr id="13324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752850"/>
            <a:ext cx="2743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21 Dikdörtgen"/>
          <p:cNvSpPr>
            <a:spLocks noChangeArrowheads="1"/>
          </p:cNvSpPr>
          <p:nvPr/>
        </p:nvSpPr>
        <p:spPr bwMode="auto">
          <a:xfrm>
            <a:off x="4114800" y="4202113"/>
            <a:ext cx="2211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Boltzmann </a:t>
            </a:r>
            <a:r>
              <a:rPr lang="tr-TR">
                <a:solidFill>
                  <a:srgbClr val="CC00CC"/>
                </a:solidFill>
              </a:rPr>
              <a:t>constant</a:t>
            </a:r>
            <a:endParaRPr lang="en-US">
              <a:solidFill>
                <a:srgbClr val="CC00CC"/>
              </a:solidFill>
            </a:endParaRPr>
          </a:p>
        </p:txBody>
      </p:sp>
      <p:pic>
        <p:nvPicPr>
          <p:cNvPr id="1332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4175" y="3848100"/>
            <a:ext cx="2257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158B16-DFD4-46CE-A7DD-182FBF7335A5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638175"/>
            <a:ext cx="41529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0" y="633413"/>
            <a:ext cx="405765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5C3653-1DB0-467B-98F1-550930483CBA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40957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25" y="1400175"/>
            <a:ext cx="40671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1861A-7E5B-4EB8-B232-0797BFE297FC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280988"/>
            <a:ext cx="419100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205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688</cp:revision>
  <dcterms:created xsi:type="dcterms:W3CDTF">2007-03-22T19:44:56Z</dcterms:created>
  <dcterms:modified xsi:type="dcterms:W3CDTF">2023-03-01T10:13:59Z</dcterms:modified>
</cp:coreProperties>
</file>