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385" r:id="rId2"/>
    <p:sldId id="384" r:id="rId3"/>
    <p:sldId id="383" r:id="rId4"/>
    <p:sldId id="391" r:id="rId5"/>
    <p:sldId id="390" r:id="rId6"/>
    <p:sldId id="409" r:id="rId7"/>
    <p:sldId id="389" r:id="rId8"/>
    <p:sldId id="376" r:id="rId9"/>
    <p:sldId id="422" r:id="rId10"/>
    <p:sldId id="39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00CC"/>
    <a:srgbClr val="FF3300"/>
    <a:srgbClr val="B2B2B2"/>
    <a:srgbClr val="006600"/>
    <a:srgbClr val="33CC33"/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6" autoAdjust="0"/>
    <p:restoredTop sz="94660"/>
  </p:normalViewPr>
  <p:slideViewPr>
    <p:cSldViewPr>
      <p:cViewPr varScale="1">
        <p:scale>
          <a:sx n="86" d="100"/>
          <a:sy n="86" d="100"/>
        </p:scale>
        <p:origin x="7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1A80CE-EF73-4F04-A0D7-D22DDF42D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139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B07C5-A231-445E-A8A0-23E23C26A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EAA98-DB66-41A2-9E4D-F3EA7AC096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7636F-BBDC-4D9A-BF7F-4164CBBBA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A603C-23AC-4D60-9F0C-EB5542915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027E5-2E49-4280-B4E8-8AA6392DEC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485E-AE61-4234-B684-CF7097CEF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BC804-B30C-467F-93AB-570B2FED9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AD0C9-4C85-41A5-B7BF-05D8AE306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4369C-B754-46F6-98C0-8200F3D987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9B090-0E4E-45F5-84D4-79DEEE9013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EA405-6E49-47E2-BE3C-59743ED9CF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7760B9E-0EF8-4D39-955F-27CF1C96D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Font typeface="Wingdings" pitchFamily="2" charset="2"/>
        <a:buChar char="ü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wmf"/><Relationship Id="rId11" Type="http://schemas.openxmlformats.org/officeDocument/2006/relationships/image" Target="../media/image72.png"/><Relationship Id="rId5" Type="http://schemas.openxmlformats.org/officeDocument/2006/relationships/image" Target="../media/image66.wmf"/><Relationship Id="rId10" Type="http://schemas.openxmlformats.org/officeDocument/2006/relationships/image" Target="../media/image71.wmf"/><Relationship Id="rId4" Type="http://schemas.openxmlformats.org/officeDocument/2006/relationships/image" Target="../media/image65.wmf"/><Relationship Id="rId9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4.png"/><Relationship Id="rId7" Type="http://schemas.openxmlformats.org/officeDocument/2006/relationships/image" Target="../media/image5.wmf"/><Relationship Id="rId12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11" Type="http://schemas.openxmlformats.org/officeDocument/2006/relationships/image" Target="../media/image23.png"/><Relationship Id="rId5" Type="http://schemas.openxmlformats.org/officeDocument/2006/relationships/image" Target="../media/image18.wmf"/><Relationship Id="rId10" Type="http://schemas.openxmlformats.org/officeDocument/2006/relationships/image" Target="../media/image22.wmf"/><Relationship Id="rId4" Type="http://schemas.openxmlformats.org/officeDocument/2006/relationships/image" Target="../media/image17.wmf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2.wmf"/><Relationship Id="rId7" Type="http://schemas.openxmlformats.org/officeDocument/2006/relationships/image" Target="../media/image28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10" Type="http://schemas.openxmlformats.org/officeDocument/2006/relationships/image" Target="../media/image31.png"/><Relationship Id="rId4" Type="http://schemas.openxmlformats.org/officeDocument/2006/relationships/image" Target="../media/image25.wmf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wmf"/><Relationship Id="rId5" Type="http://schemas.openxmlformats.org/officeDocument/2006/relationships/image" Target="../media/image35.png"/><Relationship Id="rId4" Type="http://schemas.openxmlformats.org/officeDocument/2006/relationships/image" Target="../media/image3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png"/><Relationship Id="rId7" Type="http://schemas.openxmlformats.org/officeDocument/2006/relationships/image" Target="../media/image43.wmf"/><Relationship Id="rId12" Type="http://schemas.openxmlformats.org/officeDocument/2006/relationships/image" Target="../media/image48.png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wmf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wmf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wmf"/><Relationship Id="rId9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37F8CD-80B0-421A-9D1B-741D13A5712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381000" y="228600"/>
            <a:ext cx="4495800" cy="57943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C00000"/>
                </a:solidFill>
              </a:rPr>
              <a:t>THE </a:t>
            </a:r>
            <a:r>
              <a:rPr lang="en-US" sz="3200" b="1" i="1">
                <a:solidFill>
                  <a:srgbClr val="C00000"/>
                </a:solidFill>
              </a:rPr>
              <a:t>T ds </a:t>
            </a:r>
            <a:r>
              <a:rPr lang="en-US" sz="3200" b="1">
                <a:solidFill>
                  <a:srgbClr val="C00000"/>
                </a:solidFill>
              </a:rPr>
              <a:t>RELATIONS</a:t>
            </a:r>
          </a:p>
        </p:txBody>
      </p:sp>
      <p:pic>
        <p:nvPicPr>
          <p:cNvPr id="17412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6113" y="4049713"/>
            <a:ext cx="4535487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727450"/>
            <a:ext cx="1228725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5181600"/>
            <a:ext cx="1697038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95800" y="5832475"/>
            <a:ext cx="169703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416" name="Group 16"/>
          <p:cNvGrpSpPr>
            <a:grpSpLocks/>
          </p:cNvGrpSpPr>
          <p:nvPr/>
        </p:nvGrpSpPr>
        <p:grpSpPr bwMode="auto">
          <a:xfrm>
            <a:off x="4724400" y="1120775"/>
            <a:ext cx="3371850" cy="2536825"/>
            <a:chOff x="2976" y="409"/>
            <a:chExt cx="2124" cy="1598"/>
          </a:xfrm>
        </p:grpSpPr>
        <p:pic>
          <p:nvPicPr>
            <p:cNvPr id="17420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024" y="409"/>
              <a:ext cx="1676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21" name="Picture 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024" y="672"/>
              <a:ext cx="1162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22" name="Picture 7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024" y="1248"/>
              <a:ext cx="1815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23" name="Picture 8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021" y="1584"/>
              <a:ext cx="1971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24" name="Rectangle 13"/>
            <p:cNvSpPr>
              <a:spLocks noChangeArrowheads="1"/>
            </p:cNvSpPr>
            <p:nvPr/>
          </p:nvSpPr>
          <p:spPr bwMode="auto">
            <a:xfrm>
              <a:off x="2976" y="1776"/>
              <a:ext cx="21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CC"/>
                  </a:solidFill>
                </a:rPr>
                <a:t>the first </a:t>
              </a:r>
              <a:r>
                <a:rPr lang="en-US" i="1">
                  <a:solidFill>
                    <a:srgbClr val="CC00CC"/>
                  </a:solidFill>
                </a:rPr>
                <a:t>T ds</a:t>
              </a:r>
              <a:r>
                <a:rPr lang="en-US">
                  <a:solidFill>
                    <a:srgbClr val="CC00CC"/>
                  </a:solidFill>
                </a:rPr>
                <a:t>, or </a:t>
              </a:r>
              <a:r>
                <a:rPr lang="en-US" i="1">
                  <a:solidFill>
                    <a:srgbClr val="CC00CC"/>
                  </a:solidFill>
                </a:rPr>
                <a:t>Gibbs</a:t>
              </a:r>
              <a:r>
                <a:rPr lang="en-US">
                  <a:solidFill>
                    <a:srgbClr val="CC00CC"/>
                  </a:solidFill>
                </a:rPr>
                <a:t> </a:t>
              </a:r>
              <a:r>
                <a:rPr lang="en-US" i="1">
                  <a:solidFill>
                    <a:srgbClr val="CC00CC"/>
                  </a:solidFill>
                </a:rPr>
                <a:t>equation</a:t>
              </a:r>
            </a:p>
          </p:txBody>
        </p:sp>
      </p:grpSp>
      <p:sp>
        <p:nvSpPr>
          <p:cNvPr id="17417" name="Rectangle 14"/>
          <p:cNvSpPr>
            <a:spLocks noChangeArrowheads="1"/>
          </p:cNvSpPr>
          <p:nvPr/>
        </p:nvSpPr>
        <p:spPr bwMode="auto">
          <a:xfrm>
            <a:off x="6248400" y="4662488"/>
            <a:ext cx="274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CC"/>
                </a:solidFill>
              </a:rPr>
              <a:t>the second </a:t>
            </a:r>
            <a:r>
              <a:rPr lang="en-US" i="1">
                <a:solidFill>
                  <a:srgbClr val="CC00CC"/>
                </a:solidFill>
              </a:rPr>
              <a:t>T ds equation</a:t>
            </a:r>
          </a:p>
        </p:txBody>
      </p:sp>
      <p:sp>
        <p:nvSpPr>
          <p:cNvPr id="17418" name="Text Box 15"/>
          <p:cNvSpPr txBox="1">
            <a:spLocks noChangeArrowheads="1"/>
          </p:cNvSpPr>
          <p:nvPr/>
        </p:nvSpPr>
        <p:spPr bwMode="auto">
          <a:xfrm>
            <a:off x="6248400" y="5408613"/>
            <a:ext cx="22860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Differential changes in entropy in terms of other properties</a:t>
            </a:r>
          </a:p>
        </p:txBody>
      </p:sp>
      <p:pic>
        <p:nvPicPr>
          <p:cNvPr id="17419" name="Picture 1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52425" y="1123950"/>
            <a:ext cx="38385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AB4CD2-A68F-49AE-B7CB-BE547A28BFA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304800" y="207963"/>
            <a:ext cx="7391400" cy="579437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C00000"/>
                </a:solidFill>
              </a:rPr>
              <a:t>REVERSIBLE STEADY-FLOW WORK</a:t>
            </a:r>
          </a:p>
        </p:txBody>
      </p:sp>
      <p:grpSp>
        <p:nvGrpSpPr>
          <p:cNvPr id="25604" name="Group 24"/>
          <p:cNvGrpSpPr>
            <a:grpSpLocks/>
          </p:cNvGrpSpPr>
          <p:nvPr/>
        </p:nvGrpSpPr>
        <p:grpSpPr bwMode="auto">
          <a:xfrm>
            <a:off x="4191000" y="2209800"/>
            <a:ext cx="1676400" cy="4468813"/>
            <a:chOff x="3072" y="1409"/>
            <a:chExt cx="1056" cy="2815"/>
          </a:xfrm>
        </p:grpSpPr>
        <p:sp>
          <p:nvSpPr>
            <p:cNvPr id="25617" name="Rectangle 20"/>
            <p:cNvSpPr>
              <a:spLocks noChangeArrowheads="1"/>
            </p:cNvSpPr>
            <p:nvPr/>
          </p:nvSpPr>
          <p:spPr bwMode="auto">
            <a:xfrm>
              <a:off x="3072" y="1409"/>
              <a:ext cx="1056" cy="27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pic>
          <p:nvPicPr>
            <p:cNvPr id="25618" name="Picture 1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33" y="1457"/>
              <a:ext cx="899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19" name="Rectangle 18"/>
            <p:cNvSpPr>
              <a:spLocks noChangeArrowheads="1"/>
            </p:cNvSpPr>
            <p:nvPr/>
          </p:nvSpPr>
          <p:spPr bwMode="auto">
            <a:xfrm>
              <a:off x="3072" y="2609"/>
              <a:ext cx="1056" cy="1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3333FF"/>
                  </a:solidFill>
                </a:rPr>
                <a:t>The larger the specific volume, the greater the work produced (or consumed) by a steady-flow device.</a:t>
              </a:r>
            </a:p>
          </p:txBody>
        </p:sp>
      </p:grpSp>
      <p:grpSp>
        <p:nvGrpSpPr>
          <p:cNvPr id="25605" name="Group 22"/>
          <p:cNvGrpSpPr>
            <a:grpSpLocks/>
          </p:cNvGrpSpPr>
          <p:nvPr/>
        </p:nvGrpSpPr>
        <p:grpSpPr bwMode="auto">
          <a:xfrm>
            <a:off x="228600" y="1004888"/>
            <a:ext cx="4660900" cy="5548312"/>
            <a:chOff x="336" y="576"/>
            <a:chExt cx="2936" cy="3495"/>
          </a:xfrm>
        </p:grpSpPr>
        <p:pic>
          <p:nvPicPr>
            <p:cNvPr id="25607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4" y="576"/>
              <a:ext cx="1691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08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4" y="816"/>
              <a:ext cx="2888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09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4" y="1200"/>
              <a:ext cx="152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10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84" y="1440"/>
              <a:ext cx="1676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11" name="Picture 10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84" y="1872"/>
              <a:ext cx="914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12" name="Picture 11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84" y="2352"/>
              <a:ext cx="1676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13" name="Picture 1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84" y="2784"/>
              <a:ext cx="184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14" name="Picture 13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84" y="3744"/>
              <a:ext cx="22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1296" y="1824"/>
              <a:ext cx="1152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When kinetic and potential energies are negligible</a:t>
              </a:r>
            </a:p>
          </p:txBody>
        </p:sp>
        <p:sp>
          <p:nvSpPr>
            <p:cNvPr id="25616" name="Rectangle 19"/>
            <p:cNvSpPr>
              <a:spLocks noChangeArrowheads="1"/>
            </p:cNvSpPr>
            <p:nvPr/>
          </p:nvSpPr>
          <p:spPr bwMode="auto">
            <a:xfrm>
              <a:off x="336" y="2994"/>
              <a:ext cx="2544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For the steady flow of a liquid through a device that involves no work interactions</a:t>
              </a:r>
              <a:r>
                <a:rPr lang="tr-TR" sz="1600"/>
                <a:t> </a:t>
              </a:r>
              <a:r>
                <a:rPr lang="en-US" sz="1600"/>
                <a:t>(such as a pipe section), the work term is zero (</a:t>
              </a:r>
              <a:r>
                <a:rPr lang="en-US" sz="1600">
                  <a:solidFill>
                    <a:srgbClr val="CC00CC"/>
                  </a:solidFill>
                </a:rPr>
                <a:t>Bernoulli equation</a:t>
              </a:r>
              <a:r>
                <a:rPr lang="en-US" sz="1600"/>
                <a:t>):</a:t>
              </a:r>
            </a:p>
          </p:txBody>
        </p:sp>
      </p:grpSp>
      <p:pic>
        <p:nvPicPr>
          <p:cNvPr id="25606" name="Picture 2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057900" y="847725"/>
            <a:ext cx="293370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64250F-BAB4-4A74-A87E-7709FEF12EF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04800" y="288925"/>
            <a:ext cx="8526463" cy="54927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rgbClr val="C00000"/>
                </a:solidFill>
              </a:rPr>
              <a:t>ENTROPY CHANGE OF LIQUIDS AND SOLIDS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1697038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981200"/>
            <a:ext cx="8080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762000" y="191928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Since                   for liquids and solids</a:t>
            </a:r>
          </a:p>
        </p:txBody>
      </p:sp>
      <p:pic>
        <p:nvPicPr>
          <p:cNvPr id="1843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362200"/>
            <a:ext cx="16732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3124200"/>
            <a:ext cx="3746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41375" y="4957763"/>
            <a:ext cx="6016625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5181600" y="1136650"/>
            <a:ext cx="3124200" cy="1758950"/>
          </a:xfrm>
          <a:prstGeom prst="rect">
            <a:avLst/>
          </a:prstGeom>
          <a:solidFill>
            <a:srgbClr val="FFCC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CC00CC"/>
                </a:solidFill>
              </a:rPr>
              <a:t>Liquids</a:t>
            </a:r>
            <a:r>
              <a:rPr lang="en-US"/>
              <a:t> and </a:t>
            </a:r>
            <a:r>
              <a:rPr lang="en-US">
                <a:solidFill>
                  <a:srgbClr val="CC00CC"/>
                </a:solidFill>
              </a:rPr>
              <a:t>solids</a:t>
            </a:r>
            <a:r>
              <a:rPr lang="en-US"/>
              <a:t> can be approximated as </a:t>
            </a:r>
            <a:r>
              <a:rPr lang="en-US" i="1">
                <a:solidFill>
                  <a:srgbClr val="CC00CC"/>
                </a:solidFill>
              </a:rPr>
              <a:t>incompressible substances</a:t>
            </a:r>
            <a:r>
              <a:rPr lang="en-US" i="1"/>
              <a:t> </a:t>
            </a:r>
            <a:r>
              <a:rPr lang="en-US"/>
              <a:t>since their specific volumes remain nearly constant during a process.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762000" y="4572000"/>
            <a:ext cx="624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For and isentropic process of an incompressible substance</a:t>
            </a:r>
          </a:p>
        </p:txBody>
      </p:sp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6900" y="3657600"/>
            <a:ext cx="80899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EFF578-A00E-4C91-BC62-36BA7BE50C4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304800" y="228600"/>
            <a:ext cx="8494713" cy="57943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C00000"/>
                </a:solidFill>
              </a:rPr>
              <a:t>THE ENTROPY CHANGE OF IDEAL GASES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379538"/>
            <a:ext cx="1277938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89063"/>
            <a:ext cx="1697038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1739900"/>
            <a:ext cx="112871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2057400"/>
            <a:ext cx="1993900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" y="2706688"/>
            <a:ext cx="3276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5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29200" y="1412875"/>
            <a:ext cx="169703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6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29200" y="2105025"/>
            <a:ext cx="12779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77000" y="2127250"/>
            <a:ext cx="1030288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8" name="Picture 1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29200" y="2713038"/>
            <a:ext cx="3351213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9" name="Text Box 14"/>
          <p:cNvSpPr txBox="1">
            <a:spLocks noChangeArrowheads="1"/>
          </p:cNvSpPr>
          <p:nvPr/>
        </p:nvSpPr>
        <p:spPr bwMode="auto">
          <a:xfrm>
            <a:off x="609600" y="990600"/>
            <a:ext cx="297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From the first </a:t>
            </a:r>
            <a:r>
              <a:rPr lang="en-US" i="1"/>
              <a:t>T ds</a:t>
            </a:r>
            <a:r>
              <a:rPr lang="en-US"/>
              <a:t> relation</a:t>
            </a:r>
          </a:p>
        </p:txBody>
      </p:sp>
      <p:sp>
        <p:nvSpPr>
          <p:cNvPr id="19470" name="Text Box 15"/>
          <p:cNvSpPr txBox="1">
            <a:spLocks noChangeArrowheads="1"/>
          </p:cNvSpPr>
          <p:nvPr/>
        </p:nvSpPr>
        <p:spPr bwMode="auto">
          <a:xfrm>
            <a:off x="4953000" y="9906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From the second </a:t>
            </a:r>
            <a:r>
              <a:rPr lang="en-US" i="1"/>
              <a:t>T ds</a:t>
            </a:r>
            <a:r>
              <a:rPr lang="en-US"/>
              <a:t> relation</a:t>
            </a:r>
          </a:p>
        </p:txBody>
      </p:sp>
      <p:pic>
        <p:nvPicPr>
          <p:cNvPr id="19471" name="Picture 2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533900" y="5915025"/>
            <a:ext cx="31623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2" name="Picture 26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95325" y="3609975"/>
            <a:ext cx="38004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9C8329-5217-4509-9874-4A07DCDA9B1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381000" y="304800"/>
            <a:ext cx="8339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3300"/>
                </a:solidFill>
              </a:rPr>
              <a:t>Constant Specific Heats (Approximate Analysis)</a:t>
            </a: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3276600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Line 7"/>
          <p:cNvSpPr>
            <a:spLocks noChangeShapeType="1"/>
          </p:cNvSpPr>
          <p:nvPr/>
        </p:nvSpPr>
        <p:spPr bwMode="auto">
          <a:xfrm>
            <a:off x="3886200" y="1447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pic>
        <p:nvPicPr>
          <p:cNvPr id="2048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81200"/>
            <a:ext cx="3351213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7" name="Line 10"/>
          <p:cNvSpPr>
            <a:spLocks noChangeShapeType="1"/>
          </p:cNvSpPr>
          <p:nvPr/>
        </p:nvSpPr>
        <p:spPr bwMode="auto">
          <a:xfrm>
            <a:off x="3886200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pic>
        <p:nvPicPr>
          <p:cNvPr id="20488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3824288"/>
            <a:ext cx="4214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9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3400" y="4449763"/>
            <a:ext cx="42148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0" name="Text Box 13"/>
          <p:cNvSpPr txBox="1">
            <a:spLocks noChangeArrowheads="1"/>
          </p:cNvSpPr>
          <p:nvPr/>
        </p:nvSpPr>
        <p:spPr bwMode="auto">
          <a:xfrm>
            <a:off x="4267200" y="3168650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Entropy change of an ideal gas on a unit–mole basis</a:t>
            </a:r>
          </a:p>
        </p:txBody>
      </p:sp>
      <p:pic>
        <p:nvPicPr>
          <p:cNvPr id="20491" name="Picture 1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43400" y="1066800"/>
            <a:ext cx="36718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2" name="Picture 1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343400" y="1981200"/>
            <a:ext cx="36718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3" name="Picture 1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05600" y="2767013"/>
            <a:ext cx="13017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4" name="Picture 1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8600" y="3352800"/>
            <a:ext cx="37242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5" name="Picture 1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981450" y="5162550"/>
            <a:ext cx="34099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524000"/>
            <a:ext cx="37719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7EDA68-3BC2-429E-9F10-E1C8B233969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742950" y="381000"/>
            <a:ext cx="6953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3300"/>
                </a:solidFill>
              </a:rPr>
              <a:t>Variable Specific Heats (Exact Analysis)</a:t>
            </a: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768475"/>
            <a:ext cx="1844675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655888"/>
            <a:ext cx="241300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381000" y="111125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We choose absolute zero as the reference temperature and define a function </a:t>
            </a:r>
            <a:r>
              <a:rPr lang="en-US" i="1"/>
              <a:t>s</a:t>
            </a:r>
            <a:r>
              <a:rPr lang="en-US"/>
              <a:t>° as</a:t>
            </a:r>
          </a:p>
        </p:txBody>
      </p:sp>
      <p:sp>
        <p:nvSpPr>
          <p:cNvPr id="21512" name="Text Box 10"/>
          <p:cNvSpPr txBox="1">
            <a:spLocks noChangeArrowheads="1"/>
          </p:cNvSpPr>
          <p:nvPr/>
        </p:nvSpPr>
        <p:spPr bwMode="auto">
          <a:xfrm>
            <a:off x="762000" y="4738688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On a unit–mole basis</a:t>
            </a:r>
          </a:p>
        </p:txBody>
      </p:sp>
      <p:pic>
        <p:nvPicPr>
          <p:cNvPr id="21513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5116513"/>
            <a:ext cx="4906963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4" name="Text Box 14"/>
          <p:cNvSpPr txBox="1">
            <a:spLocks noChangeArrowheads="1"/>
          </p:cNvSpPr>
          <p:nvPr/>
        </p:nvSpPr>
        <p:spPr bwMode="auto">
          <a:xfrm>
            <a:off x="762000" y="3519488"/>
            <a:ext cx="2514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On a unit–mass basis</a:t>
            </a:r>
          </a:p>
        </p:txBody>
      </p:sp>
      <p:pic>
        <p:nvPicPr>
          <p:cNvPr id="21515" name="Picture 1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" y="3886200"/>
            <a:ext cx="53514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EC8585-A43B-4A79-8ED1-8BB5F698B2FB}" type="slidenum">
              <a:rPr lang="en-US" smtClean="0"/>
              <a:pPr/>
              <a:t>6</a:t>
            </a:fld>
            <a:endParaRPr lang="en-US" smtClean="0"/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0763" y="257175"/>
            <a:ext cx="4562475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D5D1DD-7F0F-4F7D-8EB5-31F4A5F1459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762000" y="152400"/>
            <a:ext cx="6280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3300"/>
                </a:solidFill>
              </a:rPr>
              <a:t>Isentropic Processes of Ideal Gases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755650" y="746125"/>
            <a:ext cx="5995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Constant Specific Heats (Approximate Analysis)</a:t>
            </a:r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87463"/>
            <a:ext cx="30797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582863"/>
            <a:ext cx="2017713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276600"/>
            <a:ext cx="19939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0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737100"/>
            <a:ext cx="23145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762000" y="1949450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Setting this eq. equal to zero, we get</a:t>
            </a:r>
          </a:p>
        </p:txBody>
      </p:sp>
      <p:pic>
        <p:nvPicPr>
          <p:cNvPr id="23562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8200" y="4351338"/>
            <a:ext cx="2387600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3" name="Picture 1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38200" y="4029075"/>
            <a:ext cx="246221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4" name="Picture 1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38200" y="5486400"/>
            <a:ext cx="25606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5" name="Picture 1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473450" y="5486400"/>
            <a:ext cx="2165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6" name="Picture 1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791200" y="5156200"/>
            <a:ext cx="1895475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7" name="Picture 1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724400" y="1219200"/>
            <a:ext cx="38004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8" name="Picture 1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724400" y="3733800"/>
            <a:ext cx="39433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67D645-1E90-445D-A8F9-FA42D6D37E3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457200" y="152400"/>
            <a:ext cx="540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3300"/>
                </a:solidFill>
              </a:rPr>
              <a:t>Isentropic Processes of Ideal Gases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457200" y="609600"/>
            <a:ext cx="5006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Variable Specific Heats (Exact Analysis)</a:t>
            </a:r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2438400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1066800"/>
            <a:ext cx="1895475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Line 6"/>
          <p:cNvSpPr>
            <a:spLocks noChangeShapeType="1"/>
          </p:cNvSpPr>
          <p:nvPr/>
        </p:nvSpPr>
        <p:spPr bwMode="auto">
          <a:xfrm>
            <a:off x="3124200" y="1371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338138" y="1828800"/>
            <a:ext cx="5910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Relative Pressure and Relative Specific Volume</a:t>
            </a:r>
          </a:p>
        </p:txBody>
      </p:sp>
      <p:pic>
        <p:nvPicPr>
          <p:cNvPr id="24585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362200"/>
            <a:ext cx="19939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6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3048000"/>
            <a:ext cx="17224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7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3733800"/>
            <a:ext cx="1919288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8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" y="4551363"/>
            <a:ext cx="4906963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9" name="Picture 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65138" y="5257800"/>
            <a:ext cx="1820862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90" name="Rectangle 16"/>
          <p:cNvSpPr>
            <a:spLocks noChangeArrowheads="1"/>
          </p:cNvSpPr>
          <p:nvPr/>
        </p:nvSpPr>
        <p:spPr bwMode="auto">
          <a:xfrm>
            <a:off x="457200" y="5943600"/>
            <a:ext cx="205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T</a:t>
            </a:r>
            <a:r>
              <a:rPr lang="en-US"/>
              <a:t>/</a:t>
            </a:r>
            <a:r>
              <a:rPr lang="en-US" i="1"/>
              <a:t>P</a:t>
            </a:r>
            <a:r>
              <a:rPr lang="en-US" i="1" baseline="-25000"/>
              <a:t>r</a:t>
            </a:r>
            <a:r>
              <a:rPr lang="en-US" i="1"/>
              <a:t> </a:t>
            </a:r>
            <a:r>
              <a:rPr lang="en-US"/>
              <a:t>is the relative</a:t>
            </a:r>
          </a:p>
          <a:p>
            <a:r>
              <a:rPr lang="en-US"/>
              <a:t>specific volume </a:t>
            </a:r>
            <a:r>
              <a:rPr lang="en-US" i="1"/>
              <a:t>v</a:t>
            </a:r>
            <a:r>
              <a:rPr lang="en-US" i="1" baseline="-25000"/>
              <a:t>r</a:t>
            </a:r>
            <a:r>
              <a:rPr lang="en-US"/>
              <a:t>.</a:t>
            </a:r>
          </a:p>
        </p:txBody>
      </p:sp>
      <p:sp>
        <p:nvSpPr>
          <p:cNvPr id="24591" name="Rectangle 17"/>
          <p:cNvSpPr>
            <a:spLocks noChangeArrowheads="1"/>
          </p:cNvSpPr>
          <p:nvPr/>
        </p:nvSpPr>
        <p:spPr bwMode="auto">
          <a:xfrm>
            <a:off x="2438400" y="2286000"/>
            <a:ext cx="1447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exp(</a:t>
            </a:r>
            <a:r>
              <a:rPr lang="en-US" i="1"/>
              <a:t>s</a:t>
            </a:r>
            <a:r>
              <a:rPr lang="en-US"/>
              <a:t>°/</a:t>
            </a:r>
            <a:r>
              <a:rPr lang="en-US" i="1"/>
              <a:t>R</a:t>
            </a:r>
            <a:r>
              <a:rPr lang="en-US"/>
              <a:t>) is the relative pressure </a:t>
            </a:r>
            <a:r>
              <a:rPr lang="en-US" i="1"/>
              <a:t>P</a:t>
            </a:r>
            <a:r>
              <a:rPr lang="en-US" i="1" baseline="-25000"/>
              <a:t>r</a:t>
            </a:r>
            <a:r>
              <a:rPr lang="en-US"/>
              <a:t>.</a:t>
            </a:r>
          </a:p>
        </p:txBody>
      </p:sp>
      <p:sp>
        <p:nvSpPr>
          <p:cNvPr id="24592" name="Rectangle 19"/>
          <p:cNvSpPr>
            <a:spLocks noChangeArrowheads="1"/>
          </p:cNvSpPr>
          <p:nvPr/>
        </p:nvSpPr>
        <p:spPr bwMode="auto">
          <a:xfrm>
            <a:off x="4267200" y="2209800"/>
            <a:ext cx="22860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>
                <a:solidFill>
                  <a:srgbClr val="3333FF"/>
                </a:solidFill>
              </a:rPr>
              <a:t>The use of </a:t>
            </a:r>
            <a:r>
              <a:rPr lang="en-US" i="1">
                <a:solidFill>
                  <a:srgbClr val="3333FF"/>
                </a:solidFill>
              </a:rPr>
              <a:t>P</a:t>
            </a:r>
            <a:r>
              <a:rPr lang="en-US" i="1" baseline="-25000">
                <a:solidFill>
                  <a:srgbClr val="3333FF"/>
                </a:solidFill>
              </a:rPr>
              <a:t>r</a:t>
            </a:r>
            <a:r>
              <a:rPr lang="en-US" i="1">
                <a:solidFill>
                  <a:srgbClr val="3333FF"/>
                </a:solidFill>
              </a:rPr>
              <a:t> </a:t>
            </a:r>
            <a:r>
              <a:rPr lang="en-US">
                <a:solidFill>
                  <a:srgbClr val="3333FF"/>
                </a:solidFill>
              </a:rPr>
              <a:t>data for calculating the final temperature during an isentropic process.</a:t>
            </a:r>
          </a:p>
        </p:txBody>
      </p:sp>
      <p:sp>
        <p:nvSpPr>
          <p:cNvPr id="24593" name="Rectangle 22"/>
          <p:cNvSpPr>
            <a:spLocks noChangeArrowheads="1"/>
          </p:cNvSpPr>
          <p:nvPr/>
        </p:nvSpPr>
        <p:spPr bwMode="auto">
          <a:xfrm>
            <a:off x="3733800" y="5514975"/>
            <a:ext cx="2743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>
                <a:solidFill>
                  <a:srgbClr val="3333FF"/>
                </a:solidFill>
              </a:rPr>
              <a:t>The use of </a:t>
            </a:r>
            <a:r>
              <a:rPr lang="en-US" i="1">
                <a:solidFill>
                  <a:srgbClr val="3333FF"/>
                </a:solidFill>
              </a:rPr>
              <a:t>v</a:t>
            </a:r>
            <a:r>
              <a:rPr lang="en-US" i="1" baseline="-25000">
                <a:solidFill>
                  <a:srgbClr val="3333FF"/>
                </a:solidFill>
              </a:rPr>
              <a:t>r</a:t>
            </a:r>
            <a:r>
              <a:rPr lang="en-US" i="1">
                <a:solidFill>
                  <a:srgbClr val="3333FF"/>
                </a:solidFill>
              </a:rPr>
              <a:t> </a:t>
            </a:r>
            <a:r>
              <a:rPr lang="en-US">
                <a:solidFill>
                  <a:srgbClr val="3333FF"/>
                </a:solidFill>
              </a:rPr>
              <a:t>data for calculating the final temperature during an isentropic process</a:t>
            </a:r>
          </a:p>
        </p:txBody>
      </p:sp>
      <p:pic>
        <p:nvPicPr>
          <p:cNvPr id="24594" name="Picture 2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505575" y="76200"/>
            <a:ext cx="23336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5" name="Picture 2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477000" y="3429000"/>
            <a:ext cx="23622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67D645-1E90-445D-A8F9-FA42D6D37E3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457200" y="152400"/>
            <a:ext cx="69060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3300"/>
                </a:solidFill>
              </a:rPr>
              <a:t>Example: Isentropic </a:t>
            </a:r>
            <a:r>
              <a:rPr lang="en-US" sz="2400" b="1" dirty="0">
                <a:solidFill>
                  <a:srgbClr val="FF3300"/>
                </a:solidFill>
              </a:rPr>
              <a:t>Processes of Ideal Gases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457200" y="609600"/>
            <a:ext cx="8458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Air is compressed in a car engine from 228C and 95 </a:t>
            </a:r>
            <a:r>
              <a:rPr lang="en-US" sz="2000" dirty="0" err="1"/>
              <a:t>kPa</a:t>
            </a:r>
            <a:r>
              <a:rPr lang="en-US" sz="2000" dirty="0"/>
              <a:t> in a </a:t>
            </a:r>
            <a:r>
              <a:rPr lang="en-US" sz="2000" dirty="0" smtClean="0"/>
              <a:t>reversible and </a:t>
            </a:r>
            <a:r>
              <a:rPr lang="en-US" sz="2000" dirty="0"/>
              <a:t>adiabatic manner. If the compression ratio V1/V2 of this engine is </a:t>
            </a:r>
            <a:r>
              <a:rPr lang="en-US" sz="2000" dirty="0" smtClean="0"/>
              <a:t>8, determine </a:t>
            </a:r>
            <a:r>
              <a:rPr lang="en-US" sz="2000" dirty="0"/>
              <a:t>the final temperature of the air.</a:t>
            </a: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480391" y="2082462"/>
            <a:ext cx="24352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/>
              <a:t>For closed system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611" y="1818824"/>
            <a:ext cx="1196009" cy="9273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30" y="2939772"/>
            <a:ext cx="8120270" cy="6202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53631"/>
            <a:ext cx="8796130" cy="929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5466419"/>
            <a:ext cx="2852376" cy="948886"/>
          </a:xfrm>
          <a:prstGeom prst="rect">
            <a:avLst/>
          </a:prstGeom>
        </p:spPr>
      </p:pic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09600" y="4874579"/>
            <a:ext cx="25763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/>
              <a:t>Alternative solution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9115" y="5607140"/>
            <a:ext cx="4723553" cy="55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431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338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DC-UOIT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 INTRODUCTION AND BASIC CONCEPTS</dc:title>
  <dc:creator>WinXP Tablet</dc:creator>
  <cp:lastModifiedBy>Jishnu</cp:lastModifiedBy>
  <cp:revision>688</cp:revision>
  <dcterms:created xsi:type="dcterms:W3CDTF">2007-03-22T19:44:56Z</dcterms:created>
  <dcterms:modified xsi:type="dcterms:W3CDTF">2023-03-13T03:39:14Z</dcterms:modified>
</cp:coreProperties>
</file>