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96" r:id="rId2"/>
    <p:sldId id="415" r:id="rId3"/>
    <p:sldId id="395" r:id="rId4"/>
    <p:sldId id="394" r:id="rId5"/>
    <p:sldId id="393" r:id="rId6"/>
    <p:sldId id="397" r:id="rId7"/>
    <p:sldId id="417" r:id="rId8"/>
    <p:sldId id="401" r:id="rId9"/>
    <p:sldId id="418" r:id="rId10"/>
    <p:sldId id="400" r:id="rId11"/>
    <p:sldId id="41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FF3300"/>
    <a:srgbClr val="B2B2B2"/>
    <a:srgbClr val="006600"/>
    <a:srgbClr val="33CC33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6" autoAdjust="0"/>
    <p:restoredTop sz="94660"/>
  </p:normalViewPr>
  <p:slideViewPr>
    <p:cSldViewPr>
      <p:cViewPr varScale="1">
        <p:scale>
          <a:sx n="86" d="100"/>
          <a:sy n="86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1A80CE-EF73-4F04-A0D7-D22DDF4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07C5-A231-445E-A8A0-23E23C26A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AA98-DB66-41A2-9E4D-F3EA7AC0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7636F-BBDC-4D9A-BF7F-4164CBBB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603C-23AC-4D60-9F0C-EB5542915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27E5-2E49-4280-B4E8-8AA6392D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485E-AE61-4234-B684-CF7097CEF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C804-B30C-467F-93AB-570B2FED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D0C9-4C85-41A5-B7BF-05D8AE30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369C-B754-46F6-98C0-8200F3D98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090-0E4E-45F5-84D4-79DEEE901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A405-6E49-47E2-BE3C-59743ED9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760B9E-0EF8-4D39-955F-27CF1C96D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B4CD2-A68F-49AE-B7CB-BE547A28BFA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0" y="207963"/>
            <a:ext cx="73914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REVERSIBLE STEADY-FLOW WORK</a:t>
            </a:r>
          </a:p>
        </p:txBody>
      </p:sp>
      <p:grpSp>
        <p:nvGrpSpPr>
          <p:cNvPr id="25604" name="Group 24"/>
          <p:cNvGrpSpPr>
            <a:grpSpLocks/>
          </p:cNvGrpSpPr>
          <p:nvPr/>
        </p:nvGrpSpPr>
        <p:grpSpPr bwMode="auto">
          <a:xfrm>
            <a:off x="4191000" y="2209800"/>
            <a:ext cx="1676400" cy="4468813"/>
            <a:chOff x="3072" y="1409"/>
            <a:chExt cx="1056" cy="2815"/>
          </a:xfrm>
        </p:grpSpPr>
        <p:sp>
          <p:nvSpPr>
            <p:cNvPr id="25617" name="Rectangle 20"/>
            <p:cNvSpPr>
              <a:spLocks noChangeArrowheads="1"/>
            </p:cNvSpPr>
            <p:nvPr/>
          </p:nvSpPr>
          <p:spPr bwMode="auto">
            <a:xfrm>
              <a:off x="3072" y="1409"/>
              <a:ext cx="1056" cy="27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5618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3" y="1457"/>
              <a:ext cx="899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072" y="2609"/>
              <a:ext cx="1056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The larger the specific volume, the greater the work produced (or consumed) by a steady-flow device.</a:t>
              </a:r>
            </a:p>
          </p:txBody>
        </p:sp>
      </p:grpSp>
      <p:grpSp>
        <p:nvGrpSpPr>
          <p:cNvPr id="25605" name="Group 22"/>
          <p:cNvGrpSpPr>
            <a:grpSpLocks/>
          </p:cNvGrpSpPr>
          <p:nvPr/>
        </p:nvGrpSpPr>
        <p:grpSpPr bwMode="auto">
          <a:xfrm>
            <a:off x="228600" y="1004888"/>
            <a:ext cx="4660900" cy="5548312"/>
            <a:chOff x="336" y="576"/>
            <a:chExt cx="2936" cy="3495"/>
          </a:xfrm>
        </p:grpSpPr>
        <p:pic>
          <p:nvPicPr>
            <p:cNvPr id="2560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576"/>
              <a:ext cx="169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816"/>
              <a:ext cx="288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9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1200"/>
              <a:ext cx="152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1440"/>
              <a:ext cx="167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1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4" y="1872"/>
              <a:ext cx="91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4" y="2352"/>
              <a:ext cx="1676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3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84" y="2784"/>
              <a:ext cx="184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4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4" y="3744"/>
              <a:ext cx="2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1296" y="1824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When kinetic and potential energies are negligible</a:t>
              </a:r>
            </a:p>
          </p:txBody>
        </p:sp>
        <p:sp>
          <p:nvSpPr>
            <p:cNvPr id="25616" name="Rectangle 19"/>
            <p:cNvSpPr>
              <a:spLocks noChangeArrowheads="1"/>
            </p:cNvSpPr>
            <p:nvPr/>
          </p:nvSpPr>
          <p:spPr bwMode="auto">
            <a:xfrm>
              <a:off x="336" y="2994"/>
              <a:ext cx="254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For the steady flow of a liquid through a device that involves no work interactions</a:t>
              </a:r>
              <a:r>
                <a:rPr lang="tr-TR" sz="1600"/>
                <a:t> </a:t>
              </a:r>
              <a:r>
                <a:rPr lang="en-US" sz="1600"/>
                <a:t>(such as a pipe section), the work term is zero (</a:t>
              </a:r>
              <a:r>
                <a:rPr lang="en-US" sz="1600">
                  <a:solidFill>
                    <a:srgbClr val="CC00CC"/>
                  </a:solidFill>
                </a:rPr>
                <a:t>Bernoulli equation</a:t>
              </a:r>
              <a:r>
                <a:rPr lang="en-US" sz="1600"/>
                <a:t>):</a:t>
              </a:r>
            </a:p>
          </p:txBody>
        </p:sp>
      </p:grpSp>
      <p:pic>
        <p:nvPicPr>
          <p:cNvPr id="25606" name="Picture 2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57900" y="847725"/>
            <a:ext cx="29337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A88F7-84CF-40DC-AC37-AC5D101C43F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33400" y="152400"/>
            <a:ext cx="388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Isentropic Efficiency of Nozzles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1149350"/>
            <a:ext cx="401796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3175000"/>
            <a:ext cx="16478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533400" y="1903413"/>
            <a:ext cx="2667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the inlet velocity of the fluid is small relative to the exit velocity, the energy balance is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533400" y="3962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Then,</a:t>
            </a:r>
          </a:p>
        </p:txBody>
      </p:sp>
      <p:pic>
        <p:nvPicPr>
          <p:cNvPr id="3482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370388"/>
            <a:ext cx="182086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9650" y="381000"/>
            <a:ext cx="40957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00633-4C3E-4A2E-AC0D-03E24D6E0B3B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1828800"/>
            <a:ext cx="4197350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19225"/>
            <a:ext cx="39338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8C157-A64F-402D-BF07-9372E7F3BCDB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71488"/>
            <a:ext cx="360045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5" y="1676400"/>
            <a:ext cx="50577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9550" y="4648200"/>
            <a:ext cx="3295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5553075"/>
            <a:ext cx="4324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6 Dikdörtgen"/>
          <p:cNvSpPr>
            <a:spLocks noChangeArrowheads="1"/>
          </p:cNvSpPr>
          <p:nvPr/>
        </p:nvSpPr>
        <p:spPr bwMode="auto">
          <a:xfrm>
            <a:off x="4114800" y="457200"/>
            <a:ext cx="457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b="1"/>
              <a:t>EXAMPLE: </a:t>
            </a:r>
            <a:r>
              <a:rPr lang="en-US" sz="2000" b="1"/>
              <a:t>Compressing a Substance in the Liquid versus</a:t>
            </a:r>
            <a:r>
              <a:rPr lang="tr-TR" sz="2000" b="1"/>
              <a:t> Gas Phases</a:t>
            </a:r>
            <a:endParaRPr lang="tr-TR" sz="2000"/>
          </a:p>
        </p:txBody>
      </p:sp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8125" y="3886200"/>
            <a:ext cx="38766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D0916-5E02-497B-8AC6-B1BE0395F0A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57200" y="228600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3300"/>
                </a:solidFill>
              </a:rPr>
              <a:t>Proof that Steady-Flow Devices Deliver the Most and Consume the Least Work when the Process Is Reversible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270986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23637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3276600" y="1354138"/>
            <a:ext cx="14478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Actual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Reversible</a:t>
            </a:r>
          </a:p>
        </p:txBody>
      </p:sp>
      <p:pic>
        <p:nvPicPr>
          <p:cNvPr id="2765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667000"/>
            <a:ext cx="23876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111500"/>
            <a:ext cx="10556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657600"/>
            <a:ext cx="2635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3048000"/>
            <a:ext cx="9064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4343400"/>
            <a:ext cx="11049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9600" y="4724400"/>
            <a:ext cx="1104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609600" y="5145088"/>
            <a:ext cx="4114800" cy="1484312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Work-producing devices such as turbines deliver more work, and work-consuming devices such as pumps and compressors require less work when they operate reversibly.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33400" y="1004888"/>
            <a:ext cx="457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Taking heat input and work output positive:</a:t>
            </a:r>
          </a:p>
        </p:txBody>
      </p:sp>
      <p:pic>
        <p:nvPicPr>
          <p:cNvPr id="27663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1857375"/>
            <a:ext cx="3857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C6AD7-FC45-4172-8822-828CF32A8A1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228600"/>
            <a:ext cx="80010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MINIMIZING THE COMPRESSOR WORK</a:t>
            </a:r>
          </a:p>
        </p:txBody>
      </p: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152400" y="1066800"/>
            <a:ext cx="4637088" cy="4084638"/>
            <a:chOff x="336" y="672"/>
            <a:chExt cx="2921" cy="2573"/>
          </a:xfrm>
        </p:grpSpPr>
        <p:pic>
          <p:nvPicPr>
            <p:cNvPr id="2867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" y="720"/>
              <a:ext cx="1023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1488"/>
              <a:ext cx="284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2160"/>
              <a:ext cx="287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2880"/>
              <a:ext cx="10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336" y="1248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Isentropic (</a:t>
              </a:r>
              <a:r>
                <a:rPr lang="en-US" i="1"/>
                <a:t>Pv</a:t>
              </a:r>
              <a:r>
                <a:rPr lang="en-US" i="1" baseline="30000"/>
                <a:t>k</a:t>
              </a:r>
              <a:r>
                <a:rPr lang="en-US" i="1"/>
                <a:t> =</a:t>
              </a:r>
              <a:r>
                <a:rPr lang="en-US"/>
                <a:t> constant):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336" y="1929"/>
              <a:ext cx="18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Polytropic (</a:t>
              </a:r>
              <a:r>
                <a:rPr lang="en-US" i="1"/>
                <a:t>Pv</a:t>
              </a:r>
              <a:r>
                <a:rPr lang="en-US" i="1" baseline="30000"/>
                <a:t>n</a:t>
              </a:r>
              <a:r>
                <a:rPr lang="en-US" i="1"/>
                <a:t> </a:t>
              </a:r>
              <a:r>
                <a:rPr lang="en-US"/>
                <a:t>= constant):</a:t>
              </a:r>
            </a:p>
          </p:txBody>
        </p:sp>
        <p:sp>
          <p:nvSpPr>
            <p:cNvPr id="28685" name="Rectangle 11"/>
            <p:cNvSpPr>
              <a:spLocks noChangeArrowheads="1"/>
            </p:cNvSpPr>
            <p:nvPr/>
          </p:nvSpPr>
          <p:spPr bwMode="auto">
            <a:xfrm>
              <a:off x="336" y="2640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Isothermal (</a:t>
              </a:r>
              <a:r>
                <a:rPr lang="en-US" i="1"/>
                <a:t>Pv =</a:t>
              </a:r>
              <a:r>
                <a:rPr lang="en-US"/>
                <a:t> constant):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1440" y="672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When kinetic and potential energies are negligible</a:t>
              </a: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228600" y="5343525"/>
            <a:ext cx="4648200" cy="1209675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adiabatic compression (</a:t>
            </a:r>
            <a:r>
              <a:rPr lang="en-US" i="1"/>
              <a:t>Pv</a:t>
            </a:r>
            <a:r>
              <a:rPr lang="en-US" i="1" baseline="30000"/>
              <a:t>k</a:t>
            </a:r>
            <a:r>
              <a:rPr lang="en-US" i="1"/>
              <a:t> =</a:t>
            </a:r>
            <a:r>
              <a:rPr lang="en-US"/>
              <a:t> constant) requires the maximum work and the isothermal compression (</a:t>
            </a:r>
            <a:r>
              <a:rPr lang="en-US" i="1"/>
              <a:t>T =</a:t>
            </a:r>
            <a:r>
              <a:rPr lang="en-US"/>
              <a:t> constant) requires the minimum.</a:t>
            </a:r>
            <a:r>
              <a:rPr lang="en-US">
                <a:solidFill>
                  <a:srgbClr val="CC00CC"/>
                </a:solidFill>
              </a:rPr>
              <a:t> </a:t>
            </a:r>
            <a:r>
              <a:rPr lang="en-US" b="1">
                <a:solidFill>
                  <a:srgbClr val="CC00CC"/>
                </a:solidFill>
              </a:rPr>
              <a:t>Why?</a:t>
            </a:r>
          </a:p>
        </p:txBody>
      </p:sp>
      <p:pic>
        <p:nvPicPr>
          <p:cNvPr id="28678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971550"/>
            <a:ext cx="40576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9B282-6E7B-4B00-85C2-6E0F03068E1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" y="152400"/>
            <a:ext cx="2362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>
                <a:solidFill>
                  <a:srgbClr val="FF3300"/>
                </a:solidFill>
              </a:rPr>
              <a:t>Multistage Compression with Intercooling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" y="1905000"/>
            <a:ext cx="2590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gas is compressed in stages and cooled between each stage by passing it through a heat exchanger called an</a:t>
            </a:r>
            <a:r>
              <a:rPr lang="en-US">
                <a:solidFill>
                  <a:srgbClr val="CC00CC"/>
                </a:solidFill>
              </a:rPr>
              <a:t> </a:t>
            </a:r>
            <a:r>
              <a:rPr lang="en-US" i="1">
                <a:solidFill>
                  <a:srgbClr val="CC00CC"/>
                </a:solidFill>
              </a:rPr>
              <a:t>intercooler</a:t>
            </a:r>
            <a:r>
              <a:rPr lang="en-US"/>
              <a:t>.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648200"/>
            <a:ext cx="6189663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51550"/>
            <a:ext cx="30797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29000" y="5865813"/>
            <a:ext cx="5105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To minimize compression work during two-stage compression, the pressure ratio across each stage of the compressor must be the same</a:t>
            </a:r>
            <a:r>
              <a:rPr lang="en-US"/>
              <a:t>.</a:t>
            </a:r>
          </a:p>
        </p:txBody>
      </p:sp>
      <p:pic>
        <p:nvPicPr>
          <p:cNvPr id="297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28600"/>
            <a:ext cx="32289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4575" y="228600"/>
            <a:ext cx="29432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2150" y="3657600"/>
            <a:ext cx="3295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95B030-DAD3-419E-B137-B7ED388DD9A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52400" y="155575"/>
            <a:ext cx="5029200" cy="9540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ISENTROPIC EFFICIENCIES OF STEADY-FLOW DEVICES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4191000" y="4122738"/>
            <a:ext cx="3733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Isentropic Efficiency </a:t>
            </a:r>
          </a:p>
          <a:p>
            <a:r>
              <a:rPr lang="en-US" sz="2400" b="1">
                <a:solidFill>
                  <a:srgbClr val="FF3300"/>
                </a:solidFill>
              </a:rPr>
              <a:t>of Turbines</a:t>
            </a:r>
          </a:p>
        </p:txBody>
      </p:sp>
      <p:pic>
        <p:nvPicPr>
          <p:cNvPr id="307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1338" y="5970588"/>
            <a:ext cx="182086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4825" y="5148263"/>
            <a:ext cx="3381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4475" y="133350"/>
            <a:ext cx="35909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975" y="1676400"/>
            <a:ext cx="39338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8CC9-8E4F-4A46-9A25-C55144249187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919288"/>
            <a:ext cx="41719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71638"/>
            <a:ext cx="2686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07B40-3446-4B84-8323-C8F59C32079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2514600" y="4965700"/>
            <a:ext cx="1828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Compressors are sometimes intentionally cooled to minimize the work input.</a:t>
            </a:r>
          </a:p>
        </p:txBody>
      </p:sp>
      <p:grpSp>
        <p:nvGrpSpPr>
          <p:cNvPr id="32772" name="Group 20"/>
          <p:cNvGrpSpPr>
            <a:grpSpLocks/>
          </p:cNvGrpSpPr>
          <p:nvPr/>
        </p:nvGrpSpPr>
        <p:grpSpPr bwMode="auto">
          <a:xfrm>
            <a:off x="304800" y="785813"/>
            <a:ext cx="3943350" cy="2871787"/>
            <a:chOff x="336" y="591"/>
            <a:chExt cx="2484" cy="1809"/>
          </a:xfrm>
        </p:grpSpPr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912" y="1996"/>
              <a:ext cx="8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Isothermal efficiency</a:t>
              </a:r>
            </a:p>
          </p:txBody>
        </p:sp>
        <p:pic>
          <p:nvPicPr>
            <p:cNvPr id="3277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" y="1056"/>
              <a:ext cx="9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" y="1536"/>
              <a:ext cx="1458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0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" y="2016"/>
              <a:ext cx="571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1" name="Text Box 15"/>
            <p:cNvSpPr txBox="1">
              <a:spLocks noChangeArrowheads="1"/>
            </p:cNvSpPr>
            <p:nvPr/>
          </p:nvSpPr>
          <p:spPr bwMode="auto">
            <a:xfrm>
              <a:off x="1776" y="1536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For a pump</a:t>
              </a: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1296" y="1008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When kinetic and potential energies are negligible</a:t>
              </a:r>
            </a:p>
          </p:txBody>
        </p:sp>
        <p:pic>
          <p:nvPicPr>
            <p:cNvPr id="32783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" y="591"/>
              <a:ext cx="24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3" name="Text Box 18"/>
          <p:cNvSpPr txBox="1">
            <a:spLocks noChangeArrowheads="1"/>
          </p:cNvSpPr>
          <p:nvPr/>
        </p:nvSpPr>
        <p:spPr bwMode="auto">
          <a:xfrm>
            <a:off x="4419600" y="5486400"/>
            <a:ext cx="4191000" cy="1265238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Can you use isentropic efficiency for a non-adiabatic compressor? </a:t>
            </a: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CC00CC"/>
                </a:solidFill>
              </a:rPr>
              <a:t>Can you use isothermal efficiency for an adiabatic compressor?</a:t>
            </a:r>
          </a:p>
        </p:txBody>
      </p:sp>
      <p:pic>
        <p:nvPicPr>
          <p:cNvPr id="32774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95850" y="114300"/>
            <a:ext cx="39433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57150" y="76200"/>
            <a:ext cx="763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Isentropic Efficiencies of Compressors and Pumps</a:t>
            </a:r>
          </a:p>
        </p:txBody>
      </p:sp>
      <p:pic>
        <p:nvPicPr>
          <p:cNvPr id="32776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886200"/>
            <a:ext cx="22002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32A9E-6025-469B-997C-2AE3CFFA69AA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343025"/>
            <a:ext cx="4086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1809750"/>
            <a:ext cx="26765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322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688</cp:revision>
  <dcterms:created xsi:type="dcterms:W3CDTF">2007-03-22T19:44:56Z</dcterms:created>
  <dcterms:modified xsi:type="dcterms:W3CDTF">2023-03-15T04:06:37Z</dcterms:modified>
</cp:coreProperties>
</file>