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399" r:id="rId2"/>
    <p:sldId id="402" r:id="rId3"/>
    <p:sldId id="403" r:id="rId4"/>
    <p:sldId id="404" r:id="rId5"/>
    <p:sldId id="398" r:id="rId6"/>
    <p:sldId id="406" r:id="rId7"/>
    <p:sldId id="405" r:id="rId8"/>
    <p:sldId id="410" r:id="rId9"/>
    <p:sldId id="419" r:id="rId10"/>
    <p:sldId id="407" r:id="rId11"/>
    <p:sldId id="374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CC00CC"/>
    <a:srgbClr val="FF3300"/>
    <a:srgbClr val="B2B2B2"/>
    <a:srgbClr val="006600"/>
    <a:srgbClr val="33CC33"/>
    <a:srgbClr val="008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06" autoAdjust="0"/>
    <p:restoredTop sz="94660"/>
  </p:normalViewPr>
  <p:slideViewPr>
    <p:cSldViewPr>
      <p:cViewPr varScale="1">
        <p:scale>
          <a:sx n="86" d="100"/>
          <a:sy n="86" d="100"/>
        </p:scale>
        <p:origin x="75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81A80CE-EF73-4F04-A0D7-D22DDF42D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139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B07C5-A231-445E-A8A0-23E23C26A4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EAA98-DB66-41A2-9E4D-F3EA7AC096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7636F-BBDC-4D9A-BF7F-4164CBBBA2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A603C-23AC-4D60-9F0C-EB5542915F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027E5-2E49-4280-B4E8-8AA6392DEC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F485E-AE61-4234-B684-CF7097CEF2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BC804-B30C-467F-93AB-570B2FED94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AD0C9-4C85-41A5-B7BF-05D8AE306D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4369C-B754-46F6-98C0-8200F3D987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9B090-0E4E-45F5-84D4-79DEEE9013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EA405-6E49-47E2-BE3C-59743ED9CF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7760B9E-0EF8-4D39-955F-27CF1C96DD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lr>
          <a:srgbClr val="FF00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Clr>
          <a:srgbClr val="FF0000"/>
        </a:buClr>
        <a:buFont typeface="Wingdings" pitchFamily="2" charset="2"/>
        <a:buChar char="ü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F66BF0-7B77-4252-947F-B8AE8EDBFA15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304800" y="193675"/>
            <a:ext cx="4419600" cy="57943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C00000"/>
                </a:solidFill>
              </a:rPr>
              <a:t>ENTROPY BALANCE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2209800" y="5759450"/>
            <a:ext cx="2590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>
                <a:solidFill>
                  <a:srgbClr val="3333FF"/>
                </a:solidFill>
              </a:rPr>
              <a:t>Energy and entropy balances for a system.</a:t>
            </a:r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44563"/>
            <a:ext cx="527685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0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505200"/>
            <a:ext cx="3425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1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4572000"/>
            <a:ext cx="2782888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2" name="Rectangle 9"/>
          <p:cNvSpPr>
            <a:spLocks noChangeArrowheads="1"/>
          </p:cNvSpPr>
          <p:nvPr/>
        </p:nvSpPr>
        <p:spPr bwMode="auto">
          <a:xfrm>
            <a:off x="381000" y="2514600"/>
            <a:ext cx="3276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3300"/>
                </a:solidFill>
              </a:rPr>
              <a:t>Entropy Change of a System, </a:t>
            </a:r>
            <a:r>
              <a:rPr lang="en-US" sz="2400" b="1">
                <a:solidFill>
                  <a:srgbClr val="FF3300"/>
                </a:solidFill>
                <a:cs typeface="Arial" charset="0"/>
              </a:rPr>
              <a:t>∆</a:t>
            </a:r>
            <a:r>
              <a:rPr lang="en-US" sz="2400" b="1" i="1">
                <a:solidFill>
                  <a:srgbClr val="FF3300"/>
                </a:solidFill>
              </a:rPr>
              <a:t>S</a:t>
            </a:r>
            <a:r>
              <a:rPr lang="en-US" sz="2400" b="1" baseline="-25000">
                <a:solidFill>
                  <a:srgbClr val="FF3300"/>
                </a:solidFill>
              </a:rPr>
              <a:t>system</a:t>
            </a:r>
          </a:p>
        </p:txBody>
      </p:sp>
      <p:sp>
        <p:nvSpPr>
          <p:cNvPr id="36873" name="Rectangle 10"/>
          <p:cNvSpPr>
            <a:spLocks noChangeArrowheads="1"/>
          </p:cNvSpPr>
          <p:nvPr/>
        </p:nvSpPr>
        <p:spPr bwMode="auto">
          <a:xfrm>
            <a:off x="381000" y="3886200"/>
            <a:ext cx="2971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When the properties of the system are not uniform</a:t>
            </a:r>
          </a:p>
        </p:txBody>
      </p:sp>
      <p:pic>
        <p:nvPicPr>
          <p:cNvPr id="36874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13300" y="2478088"/>
            <a:ext cx="3794125" cy="392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5" name="Picture 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27225" y="1854200"/>
            <a:ext cx="31781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0B7C13-F7D4-40A1-A9DC-A5E921711CD5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228600" y="388938"/>
            <a:ext cx="54864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b="1">
                <a:solidFill>
                  <a:srgbClr val="FF3300"/>
                </a:solidFill>
              </a:rPr>
              <a:t>Entropy generation associated with a heat transfer process</a:t>
            </a:r>
          </a:p>
        </p:txBody>
      </p:sp>
      <p:pic>
        <p:nvPicPr>
          <p:cNvPr id="46084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" y="1295400"/>
            <a:ext cx="901065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99FFA6-699A-4017-B2DF-A7ED50820EB8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162800" cy="639763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C00000"/>
                </a:solidFill>
              </a:rPr>
              <a:t>Summary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65532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smtClean="0">
                <a:solidFill>
                  <a:srgbClr val="CC00CC"/>
                </a:solidFill>
              </a:rPr>
              <a:t>Entropy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/>
              <a:t>The Increase of entropy principle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>
                <a:solidFill>
                  <a:srgbClr val="CC00CC"/>
                </a:solidFill>
              </a:rPr>
              <a:t>Entropy change of pure substances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/>
              <a:t>Isentropic processes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>
                <a:solidFill>
                  <a:srgbClr val="CC00CC"/>
                </a:solidFill>
              </a:rPr>
              <a:t>Property diagrams involving entropy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/>
              <a:t>What is entropy?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>
                <a:solidFill>
                  <a:srgbClr val="CC00CC"/>
                </a:solidFill>
              </a:rPr>
              <a:t>The </a:t>
            </a:r>
            <a:r>
              <a:rPr lang="en-US" sz="2200" i="1" smtClean="0">
                <a:solidFill>
                  <a:srgbClr val="CC00CC"/>
                </a:solidFill>
              </a:rPr>
              <a:t>T ds </a:t>
            </a:r>
            <a:r>
              <a:rPr lang="en-US" sz="2200" smtClean="0">
                <a:solidFill>
                  <a:srgbClr val="CC00CC"/>
                </a:solidFill>
              </a:rPr>
              <a:t>relations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/>
              <a:t>Entropy change of liquids and solids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>
                <a:solidFill>
                  <a:srgbClr val="CC00CC"/>
                </a:solidFill>
              </a:rPr>
              <a:t>The entropy change of ideal gases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/>
              <a:t>Reversible steady-flow work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>
                <a:solidFill>
                  <a:srgbClr val="CC00CC"/>
                </a:solidFill>
              </a:rPr>
              <a:t>Minimizing the compressor work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/>
              <a:t>Isentropic efficiencies of steady-flow devices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>
                <a:solidFill>
                  <a:srgbClr val="CC00CC"/>
                </a:solidFill>
              </a:rPr>
              <a:t>Entropy balance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CF5DF5-7309-4926-8D22-1A7A61A11158}" type="slidenum">
              <a:rPr lang="en-US" smtClean="0"/>
              <a:pPr/>
              <a:t>2</a:t>
            </a:fld>
            <a:endParaRPr lang="en-US" smtClean="0"/>
          </a:p>
        </p:txBody>
      </p:sp>
      <p:grpSp>
        <p:nvGrpSpPr>
          <p:cNvPr id="37891" name="16 Grup"/>
          <p:cNvGrpSpPr>
            <a:grpSpLocks/>
          </p:cNvGrpSpPr>
          <p:nvPr/>
        </p:nvGrpSpPr>
        <p:grpSpPr bwMode="auto">
          <a:xfrm>
            <a:off x="228600" y="685800"/>
            <a:ext cx="3581400" cy="2895600"/>
            <a:chOff x="533400" y="762000"/>
            <a:chExt cx="3581400" cy="2895600"/>
          </a:xfrm>
        </p:grpSpPr>
        <p:sp>
          <p:nvSpPr>
            <p:cNvPr id="37896" name="Rectangle 3"/>
            <p:cNvSpPr>
              <a:spLocks noChangeArrowheads="1"/>
            </p:cNvSpPr>
            <p:nvPr/>
          </p:nvSpPr>
          <p:spPr bwMode="auto">
            <a:xfrm>
              <a:off x="533400" y="762000"/>
              <a:ext cx="24050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/>
                <a:t>1 Heat Transfer</a:t>
              </a:r>
            </a:p>
          </p:txBody>
        </p:sp>
        <p:pic>
          <p:nvPicPr>
            <p:cNvPr id="37897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9600" y="1524000"/>
              <a:ext cx="2955925" cy="573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898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9600" y="2209800"/>
              <a:ext cx="2363788" cy="679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899" name="Text Box 7"/>
            <p:cNvSpPr txBox="1">
              <a:spLocks noChangeArrowheads="1"/>
            </p:cNvSpPr>
            <p:nvPr/>
          </p:nvSpPr>
          <p:spPr bwMode="auto">
            <a:xfrm>
              <a:off x="533400" y="1143000"/>
              <a:ext cx="3581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Entropy transfer by heat transfer:</a:t>
              </a:r>
            </a:p>
          </p:txBody>
        </p:sp>
        <p:sp>
          <p:nvSpPr>
            <p:cNvPr id="37900" name="Text Box 8"/>
            <p:cNvSpPr txBox="1">
              <a:spLocks noChangeArrowheads="1"/>
            </p:cNvSpPr>
            <p:nvPr/>
          </p:nvSpPr>
          <p:spPr bwMode="auto">
            <a:xfrm>
              <a:off x="533400" y="2986088"/>
              <a:ext cx="30480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Entropy transfer by work:</a:t>
              </a:r>
            </a:p>
          </p:txBody>
        </p:sp>
        <p:pic>
          <p:nvPicPr>
            <p:cNvPr id="37901" name="Picture 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9600" y="3386138"/>
              <a:ext cx="981075" cy="271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7892" name="Rectangle 12"/>
          <p:cNvSpPr>
            <a:spLocks noChangeArrowheads="1"/>
          </p:cNvSpPr>
          <p:nvPr/>
        </p:nvSpPr>
        <p:spPr bwMode="auto">
          <a:xfrm>
            <a:off x="3657600" y="5638800"/>
            <a:ext cx="4724400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700">
                <a:solidFill>
                  <a:srgbClr val="3333FF"/>
                </a:solidFill>
              </a:rPr>
              <a:t>No entropy accompanies work as it crosses the system boundary. But entropy may be generated within the system as work is dissipated into a less useful form of energy.</a:t>
            </a:r>
          </a:p>
        </p:txBody>
      </p:sp>
      <p:pic>
        <p:nvPicPr>
          <p:cNvPr id="37893" name="Picture 1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609600"/>
            <a:ext cx="3906838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4" name="Picture 1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4325" y="3762375"/>
            <a:ext cx="334327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5" name="Rectangle 2"/>
          <p:cNvSpPr>
            <a:spLocks noChangeArrowheads="1"/>
          </p:cNvSpPr>
          <p:nvPr/>
        </p:nvSpPr>
        <p:spPr bwMode="auto">
          <a:xfrm>
            <a:off x="228600" y="76200"/>
            <a:ext cx="85344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500" b="1">
                <a:solidFill>
                  <a:srgbClr val="FF3300"/>
                </a:solidFill>
              </a:rPr>
              <a:t>Mechanisms of Entropy Transfer, </a:t>
            </a:r>
            <a:r>
              <a:rPr lang="en-US" sz="2500" b="1" i="1">
                <a:solidFill>
                  <a:srgbClr val="FF3300"/>
                </a:solidFill>
              </a:rPr>
              <a:t>S</a:t>
            </a:r>
            <a:r>
              <a:rPr lang="en-US" sz="2500" b="1" baseline="-25000">
                <a:solidFill>
                  <a:srgbClr val="FF3300"/>
                </a:solidFill>
              </a:rPr>
              <a:t>in</a:t>
            </a:r>
            <a:r>
              <a:rPr lang="en-US" sz="2500" b="1">
                <a:solidFill>
                  <a:srgbClr val="FF3300"/>
                </a:solidFill>
              </a:rPr>
              <a:t> and </a:t>
            </a:r>
            <a:r>
              <a:rPr lang="en-US" sz="2500" b="1" i="1">
                <a:solidFill>
                  <a:srgbClr val="FF3300"/>
                </a:solidFill>
              </a:rPr>
              <a:t>S</a:t>
            </a:r>
            <a:r>
              <a:rPr lang="en-US" sz="2500" b="1" baseline="-25000">
                <a:solidFill>
                  <a:srgbClr val="FF3300"/>
                </a:solidFill>
              </a:rPr>
              <a:t>out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50C3B7-2C0C-42EE-B1E6-943BF449CCA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685800" y="762000"/>
            <a:ext cx="197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2 Mass Flow</a:t>
            </a:r>
          </a:p>
        </p:txBody>
      </p:sp>
      <p:sp>
        <p:nvSpPr>
          <p:cNvPr id="38916" name="Text Box 5"/>
          <p:cNvSpPr txBox="1">
            <a:spLocks noChangeArrowheads="1"/>
          </p:cNvSpPr>
          <p:nvPr/>
        </p:nvSpPr>
        <p:spPr bwMode="auto">
          <a:xfrm>
            <a:off x="762000" y="1309688"/>
            <a:ext cx="2819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Entropy transfer by mass:</a:t>
            </a:r>
          </a:p>
        </p:txBody>
      </p:sp>
      <p:pic>
        <p:nvPicPr>
          <p:cNvPr id="3891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932113"/>
            <a:ext cx="1647825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8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605213"/>
            <a:ext cx="23876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9" name="Rectangle 9"/>
          <p:cNvSpPr>
            <a:spLocks noChangeArrowheads="1"/>
          </p:cNvSpPr>
          <p:nvPr/>
        </p:nvSpPr>
        <p:spPr bwMode="auto">
          <a:xfrm>
            <a:off x="685800" y="2254250"/>
            <a:ext cx="365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When the properties of the mass change during the process</a:t>
            </a:r>
          </a:p>
        </p:txBody>
      </p:sp>
      <p:pic>
        <p:nvPicPr>
          <p:cNvPr id="38920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1752600"/>
            <a:ext cx="130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1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43400" y="1028700"/>
            <a:ext cx="455295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C87607-E318-4AD8-B46D-FAB7B5234AE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381000" y="152400"/>
            <a:ext cx="4370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3300"/>
                </a:solidFill>
              </a:rPr>
              <a:t>Entropy Generation, </a:t>
            </a:r>
            <a:r>
              <a:rPr lang="en-US" sz="2800" b="1" i="1" dirty="0">
                <a:solidFill>
                  <a:srgbClr val="FF3300"/>
                </a:solidFill>
              </a:rPr>
              <a:t>S</a:t>
            </a:r>
            <a:r>
              <a:rPr lang="en-US" sz="2800" b="1" baseline="-25000" dirty="0">
                <a:solidFill>
                  <a:srgbClr val="FF3300"/>
                </a:solidFill>
              </a:rPr>
              <a:t>gen</a:t>
            </a:r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457200" y="5867400"/>
            <a:ext cx="426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Mechanisms of entropy transfer for a general system.</a:t>
            </a:r>
          </a:p>
        </p:txBody>
      </p:sp>
      <p:sp>
        <p:nvSpPr>
          <p:cNvPr id="39941" name="Rectangle 6"/>
          <p:cNvSpPr>
            <a:spLocks noChangeArrowheads="1"/>
          </p:cNvSpPr>
          <p:nvPr/>
        </p:nvSpPr>
        <p:spPr bwMode="auto">
          <a:xfrm>
            <a:off x="6477000" y="361950"/>
            <a:ext cx="23622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>
                <a:solidFill>
                  <a:srgbClr val="3333FF"/>
                </a:solidFill>
              </a:rPr>
              <a:t>Entropy generation outside system boundaries can be accounted for by writing an entropy balance on an extended system that includes the system and its immediate</a:t>
            </a:r>
          </a:p>
          <a:p>
            <a:pPr algn="r"/>
            <a:r>
              <a:rPr lang="en-US">
                <a:solidFill>
                  <a:srgbClr val="3333FF"/>
                </a:solidFill>
              </a:rPr>
              <a:t>surroundings.</a:t>
            </a:r>
          </a:p>
        </p:txBody>
      </p:sp>
      <p:pic>
        <p:nvPicPr>
          <p:cNvPr id="39942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657600"/>
            <a:ext cx="3992563" cy="219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3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762000"/>
            <a:ext cx="5868988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4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1809750"/>
            <a:ext cx="6065838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5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2971800"/>
            <a:ext cx="51292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6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10250" y="3200400"/>
            <a:ext cx="302895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9006BA-A502-45E8-8890-C6FE7C71F40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609600" y="257175"/>
            <a:ext cx="2935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3300"/>
                </a:solidFill>
              </a:rPr>
              <a:t>Closed Systems</a:t>
            </a:r>
          </a:p>
        </p:txBody>
      </p:sp>
      <p:pic>
        <p:nvPicPr>
          <p:cNvPr id="4096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914400"/>
            <a:ext cx="673258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867025"/>
            <a:ext cx="5892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429000"/>
            <a:ext cx="6634162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7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0" y="3933825"/>
            <a:ext cx="22891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8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76600" y="3959225"/>
            <a:ext cx="19939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685800" y="1676400"/>
            <a:ext cx="7467600" cy="915988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 entropy change of a closed system during a process is equal to the sum</a:t>
            </a:r>
            <a:r>
              <a:rPr lang="tr-TR"/>
              <a:t> </a:t>
            </a:r>
            <a:r>
              <a:rPr lang="en-US"/>
              <a:t>of the net entropy transferred through the system boundary by heat transfer</a:t>
            </a:r>
            <a:r>
              <a:rPr lang="tr-TR"/>
              <a:t> </a:t>
            </a:r>
            <a:r>
              <a:rPr lang="en-US"/>
              <a:t>and the entropy generated within the system boundaries.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7EE4CE-7F7E-4542-B661-B4DA0FEB92F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5638800" y="242888"/>
            <a:ext cx="3124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FF3300"/>
                </a:solidFill>
              </a:rPr>
              <a:t>Control Volumes</a:t>
            </a:r>
          </a:p>
        </p:txBody>
      </p:sp>
      <p:grpSp>
        <p:nvGrpSpPr>
          <p:cNvPr id="41988" name="Group 13"/>
          <p:cNvGrpSpPr>
            <a:grpSpLocks/>
          </p:cNvGrpSpPr>
          <p:nvPr/>
        </p:nvGrpSpPr>
        <p:grpSpPr bwMode="auto">
          <a:xfrm>
            <a:off x="209550" y="228600"/>
            <a:ext cx="5276850" cy="2871788"/>
            <a:chOff x="288" y="246"/>
            <a:chExt cx="3324" cy="1809"/>
          </a:xfrm>
        </p:grpSpPr>
        <p:pic>
          <p:nvPicPr>
            <p:cNvPr id="41992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8" y="246"/>
              <a:ext cx="320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993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8" y="624"/>
              <a:ext cx="3044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994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88" y="1031"/>
              <a:ext cx="2997" cy="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995" name="Picture 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88" y="1440"/>
              <a:ext cx="3324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996" name="Picture 9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88" y="1872"/>
              <a:ext cx="3168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989" name="Rectangle 10"/>
          <p:cNvSpPr>
            <a:spLocks noChangeArrowheads="1"/>
          </p:cNvSpPr>
          <p:nvPr/>
        </p:nvSpPr>
        <p:spPr bwMode="auto">
          <a:xfrm>
            <a:off x="3200400" y="3886200"/>
            <a:ext cx="22860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The entropy of a substance always increases (or remains constant in the case of a reversible process) as it flows through a single-stream, adiabatic, steady-flow device.</a:t>
            </a:r>
          </a:p>
        </p:txBody>
      </p:sp>
      <p:pic>
        <p:nvPicPr>
          <p:cNvPr id="41990" name="Picture 1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62600" y="828675"/>
            <a:ext cx="3467100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1" name="Picture 1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80975" y="3219450"/>
            <a:ext cx="301942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692A59-D919-4345-9371-BF85CC9DEEBD}" type="slidenum">
              <a:rPr lang="en-US" smtClean="0"/>
              <a:pPr/>
              <a:t>7</a:t>
            </a:fld>
            <a:endParaRPr lang="en-US" smtClean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738313"/>
            <a:ext cx="3475038" cy="1462087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1676400" y="930275"/>
            <a:ext cx="3581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>
                <a:solidFill>
                  <a:srgbClr val="3333FF"/>
                </a:solidFill>
              </a:rPr>
              <a:t>Entropy balance for heat transfer through a wall</a:t>
            </a:r>
          </a:p>
        </p:txBody>
      </p:sp>
      <p:pic>
        <p:nvPicPr>
          <p:cNvPr id="4301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572000"/>
            <a:ext cx="3449638" cy="1690688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43014" name="Text Box 7"/>
          <p:cNvSpPr txBox="1">
            <a:spLocks noChangeArrowheads="1"/>
          </p:cNvSpPr>
          <p:nvPr/>
        </p:nvSpPr>
        <p:spPr bwMode="auto">
          <a:xfrm>
            <a:off x="381000" y="3749675"/>
            <a:ext cx="297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>
                <a:solidFill>
                  <a:srgbClr val="3333FF"/>
                </a:solidFill>
              </a:rPr>
              <a:t>Entropy balance for a throttling process</a:t>
            </a:r>
          </a:p>
        </p:txBody>
      </p:sp>
      <p:sp>
        <p:nvSpPr>
          <p:cNvPr id="43015" name="Text Box 8"/>
          <p:cNvSpPr txBox="1">
            <a:spLocks noChangeArrowheads="1"/>
          </p:cNvSpPr>
          <p:nvPr/>
        </p:nvSpPr>
        <p:spPr bwMode="auto">
          <a:xfrm>
            <a:off x="381000" y="228600"/>
            <a:ext cx="281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i="1">
                <a:solidFill>
                  <a:srgbClr val="C00000"/>
                </a:solidFill>
              </a:rPr>
              <a:t>EXAMPLES</a:t>
            </a:r>
          </a:p>
        </p:txBody>
      </p:sp>
      <p:pic>
        <p:nvPicPr>
          <p:cNvPr id="43016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1650" y="228600"/>
            <a:ext cx="25717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7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6400" y="3581400"/>
            <a:ext cx="352425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8" name="Picture 1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86188" y="4686300"/>
            <a:ext cx="157162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A3A7FE-34B6-43CA-A200-85C32942EC8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52400" y="228600"/>
            <a:ext cx="3886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solidFill>
                  <a:srgbClr val="3333FF"/>
                </a:solidFill>
              </a:rPr>
              <a:t>Entropy Generated when a Hot Block</a:t>
            </a:r>
            <a:r>
              <a:rPr lang="tr-TR" sz="2000" i="1">
                <a:solidFill>
                  <a:srgbClr val="3333FF"/>
                </a:solidFill>
              </a:rPr>
              <a:t> </a:t>
            </a:r>
            <a:r>
              <a:rPr lang="en-US" sz="2000" i="1">
                <a:solidFill>
                  <a:srgbClr val="3333FF"/>
                </a:solidFill>
              </a:rPr>
              <a:t>Is Dropped in a Lake</a:t>
            </a:r>
          </a:p>
        </p:txBody>
      </p:sp>
      <p:pic>
        <p:nvPicPr>
          <p:cNvPr id="44036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304800"/>
            <a:ext cx="4057650" cy="16668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44037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200400"/>
            <a:ext cx="34004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8" name="Text Box 13"/>
          <p:cNvSpPr txBox="1">
            <a:spLocks noChangeArrowheads="1"/>
          </p:cNvSpPr>
          <p:nvPr/>
        </p:nvSpPr>
        <p:spPr bwMode="auto">
          <a:xfrm>
            <a:off x="228600" y="3200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b="1"/>
              <a:t>or</a:t>
            </a:r>
            <a:endParaRPr lang="en-US" b="1"/>
          </a:p>
        </p:txBody>
      </p:sp>
      <p:pic>
        <p:nvPicPr>
          <p:cNvPr id="44039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4735513"/>
            <a:ext cx="7467600" cy="197008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44040" name="Rectangle 16"/>
          <p:cNvSpPr>
            <a:spLocks noChangeArrowheads="1"/>
          </p:cNvSpPr>
          <p:nvPr/>
        </p:nvSpPr>
        <p:spPr bwMode="auto">
          <a:xfrm>
            <a:off x="228600" y="4241800"/>
            <a:ext cx="4754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3333FF"/>
                </a:solidFill>
              </a:rPr>
              <a:t>Entropy Generation in a Heat Exchanger</a:t>
            </a:r>
          </a:p>
        </p:txBody>
      </p:sp>
      <p:pic>
        <p:nvPicPr>
          <p:cNvPr id="44041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1057275"/>
            <a:ext cx="33909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2" name="Picture 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43525" y="2057400"/>
            <a:ext cx="349567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1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3F6B0F-DCA0-4059-B83F-3265EB24E9FF}" type="slidenum">
              <a:rPr lang="en-US" smtClean="0"/>
              <a:pPr/>
              <a:t>9</a:t>
            </a:fld>
            <a:endParaRPr lang="en-US" smtClean="0"/>
          </a:p>
        </p:txBody>
      </p:sp>
      <p:pic>
        <p:nvPicPr>
          <p:cNvPr id="4505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3000"/>
            <a:ext cx="31527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0" name="7 Dikdörtgen"/>
          <p:cNvSpPr>
            <a:spLocks noChangeArrowheads="1"/>
          </p:cNvSpPr>
          <p:nvPr/>
        </p:nvSpPr>
        <p:spPr bwMode="auto">
          <a:xfrm>
            <a:off x="3962400" y="1120775"/>
            <a:ext cx="47244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i="1">
                <a:solidFill>
                  <a:srgbClr val="3333FF"/>
                </a:solidFill>
              </a:rPr>
              <a:t>Entropy Generation Associated with Heat Transfer</a:t>
            </a:r>
            <a:endParaRPr lang="tr-TR" sz="2400" i="1">
              <a:solidFill>
                <a:srgbClr val="3333FF"/>
              </a:solidFill>
            </a:endParaRPr>
          </a:p>
        </p:txBody>
      </p:sp>
      <p:pic>
        <p:nvPicPr>
          <p:cNvPr id="4506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4324350"/>
            <a:ext cx="59817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95750" y="2124075"/>
            <a:ext cx="45148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3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9588" y="5257800"/>
            <a:ext cx="81248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2523</TotalTime>
  <Words>319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>DC-UOIT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 INTRODUCTION AND BASIC CONCEPTS</dc:title>
  <dc:creator>WinXP Tablet</dc:creator>
  <cp:lastModifiedBy>Jishnu</cp:lastModifiedBy>
  <cp:revision>688</cp:revision>
  <dcterms:created xsi:type="dcterms:W3CDTF">2007-03-22T19:44:56Z</dcterms:created>
  <dcterms:modified xsi:type="dcterms:W3CDTF">2023-03-16T03:23:07Z</dcterms:modified>
</cp:coreProperties>
</file>