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15" r:id="rId2"/>
    <p:sldId id="357" r:id="rId3"/>
    <p:sldId id="375" r:id="rId4"/>
    <p:sldId id="382" r:id="rId5"/>
    <p:sldId id="381" r:id="rId6"/>
    <p:sldId id="380" r:id="rId7"/>
    <p:sldId id="403" r:id="rId8"/>
    <p:sldId id="404" r:id="rId9"/>
    <p:sldId id="379" r:id="rId10"/>
    <p:sldId id="378" r:id="rId11"/>
    <p:sldId id="40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6600"/>
    <a:srgbClr val="33CC33"/>
    <a:srgbClr val="008000"/>
    <a:srgbClr val="FFFF99"/>
    <a:srgbClr val="3333FF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8" autoAdjust="0"/>
    <p:restoredTop sz="94660"/>
  </p:normalViewPr>
  <p:slideViewPr>
    <p:cSldViewPr>
      <p:cViewPr varScale="1">
        <p:scale>
          <a:sx n="86" d="100"/>
          <a:sy n="86" d="100"/>
        </p:scale>
        <p:origin x="7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3331EB-40E6-4DF9-80BD-3CE8C29C5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4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EA325-AD8D-4B64-956B-894231A5E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A20C-25CD-429E-9738-C6D26187B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3F40-154B-458C-943B-13ACAFA7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0F2FD-CF23-4FC8-B3EA-036386B08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F5D3-265F-4BE7-B984-5192D51A3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31B10-9F3C-4A61-A38E-866439B57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557D4-CFCF-49D0-A0A1-0DF95E583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339EE-7285-44BC-A635-36E86E4EA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7BCA6-602F-4546-B6AF-96559B89E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044E9-BB11-497C-A8B9-A11001AD8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332A8-3794-4245-8755-F878B507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273004-BF01-4266-8E0C-1D688F7E4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tr-TR" sz="2800" smtClean="0">
                <a:solidFill>
                  <a:srgbClr val="C00000"/>
                </a:solidFill>
              </a:rPr>
              <a:t>HAPTER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tr-TR" sz="2800" smtClean="0">
                <a:solidFill>
                  <a:srgbClr val="C00000"/>
                </a:solidFill>
              </a:rPr>
              <a:t>8</a:t>
            </a:r>
            <a:r>
              <a:rPr lang="en-US" b="0" smtClean="0"/>
              <a:t/>
            </a:r>
            <a:br>
              <a:rPr lang="en-US" b="0" smtClean="0"/>
            </a:br>
            <a:r>
              <a:rPr lang="tr-TR" smtClean="0">
                <a:solidFill>
                  <a:srgbClr val="0000FF"/>
                </a:solidFill>
              </a:rPr>
              <a:t>EXERGY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r>
              <a:rPr lang="en-US" sz="2400" b="1">
                <a:solidFill>
                  <a:schemeClr val="bg2"/>
                </a:solidFill>
              </a:rPr>
              <a:t/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B16C1-1837-44CA-825D-21DCC4C7DC0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3886200" y="1352550"/>
            <a:ext cx="495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General definition of exergy efficiency</a:t>
            </a:r>
            <a:r>
              <a:rPr lang="tr-TR" sz="2000"/>
              <a:t>:</a:t>
            </a:r>
            <a:r>
              <a:rPr lang="en-US" sz="2000"/>
              <a:t> </a:t>
            </a:r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828800"/>
            <a:ext cx="50101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838200"/>
            <a:ext cx="34861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8300" y="2819400"/>
            <a:ext cx="34671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F3B82-8279-49F7-8C7D-3B54EC6604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2 Dikdörtgen"/>
          <p:cNvSpPr>
            <a:spLocks noChangeArrowheads="1"/>
          </p:cNvSpPr>
          <p:nvPr/>
        </p:nvSpPr>
        <p:spPr bwMode="auto">
          <a:xfrm>
            <a:off x="1524000" y="228600"/>
            <a:ext cx="617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Second-Law Efficiency of Resistance Heaters</a:t>
            </a:r>
            <a:endParaRPr lang="tr-TR" sz="20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23900"/>
            <a:ext cx="3867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3733800"/>
            <a:ext cx="6934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3175" y="4648200"/>
            <a:ext cx="40576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1125" y="5638800"/>
            <a:ext cx="6381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762000"/>
            <a:ext cx="3248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1600200"/>
            <a:ext cx="3048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19600" y="2028825"/>
            <a:ext cx="104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5916B-60EC-450C-AB3C-E0CF5644FC9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762000" y="322263"/>
            <a:ext cx="223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990600"/>
            <a:ext cx="7620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Examine the performance of engineering devices in light of the second law of thermodynamics.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Define </a:t>
            </a:r>
            <a:r>
              <a:rPr lang="en-US" sz="2200" i="1">
                <a:solidFill>
                  <a:srgbClr val="CC00CC"/>
                </a:solidFill>
              </a:rPr>
              <a:t>exergy</a:t>
            </a:r>
            <a:r>
              <a:rPr lang="en-US" sz="2200">
                <a:solidFill>
                  <a:srgbClr val="CC00CC"/>
                </a:solidFill>
              </a:rPr>
              <a:t>, which is the maximum useful work that could be obtained from the system at a given state in a specified environment.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Define </a:t>
            </a:r>
            <a:r>
              <a:rPr lang="en-US" sz="2200" i="1"/>
              <a:t>reversible work</a:t>
            </a:r>
            <a:r>
              <a:rPr lang="en-US" sz="2200"/>
              <a:t>, which is the maximum useful work that can be obtained as a system undergoes a process between two specified states.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Define the exergy destruction, which is the wasted work potential during a process as a result of irreversibilities.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Define the </a:t>
            </a:r>
            <a:r>
              <a:rPr lang="en-US" sz="2200" i="1"/>
              <a:t>second-law efficiency</a:t>
            </a:r>
            <a:r>
              <a:rPr lang="en-US" sz="2200"/>
              <a:t>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Develop the exergy balance relation.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Apply exergy balance to closed systems and control volumes.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A11F71-79A5-4FF1-A9C1-6E533B1376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04800" y="258763"/>
            <a:ext cx="83820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EXERGY: WORK POTENTIAL OF ENERGY</a:t>
            </a: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304800" y="10668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useful work potential of a given amount of energy at some specified state is called </a:t>
            </a:r>
            <a:r>
              <a:rPr lang="en-US" sz="2000" i="1">
                <a:solidFill>
                  <a:srgbClr val="CC00CC"/>
                </a:solidFill>
              </a:rPr>
              <a:t>exergy</a:t>
            </a:r>
            <a:r>
              <a:rPr lang="en-US" sz="2000" i="1"/>
              <a:t>, </a:t>
            </a:r>
            <a:r>
              <a:rPr lang="en-US" sz="2000"/>
              <a:t>which is also called the </a:t>
            </a:r>
            <a:r>
              <a:rPr lang="en-US" sz="2000" i="1">
                <a:solidFill>
                  <a:srgbClr val="CC00CC"/>
                </a:solidFill>
              </a:rPr>
              <a:t>availability</a:t>
            </a:r>
            <a:r>
              <a:rPr lang="en-US" sz="2000" i="1"/>
              <a:t> </a:t>
            </a:r>
            <a:r>
              <a:rPr lang="en-US" sz="2000"/>
              <a:t>or </a:t>
            </a:r>
            <a:r>
              <a:rPr lang="en-US" sz="2000" i="1">
                <a:solidFill>
                  <a:srgbClr val="CC00CC"/>
                </a:solidFill>
              </a:rPr>
              <a:t>available energy</a:t>
            </a:r>
            <a:r>
              <a:rPr lang="en-US" sz="2000"/>
              <a:t>.</a:t>
            </a:r>
            <a:endParaRPr lang="tr-TR" sz="2000"/>
          </a:p>
          <a:p>
            <a:endParaRPr lang="en-US" sz="200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/>
              <a:t>A system is said to be in the </a:t>
            </a:r>
            <a:r>
              <a:rPr lang="en-US" sz="2000">
                <a:solidFill>
                  <a:srgbClr val="CC00CC"/>
                </a:solidFill>
              </a:rPr>
              <a:t>dead state</a:t>
            </a:r>
            <a:r>
              <a:rPr lang="en-US" sz="2000" b="1"/>
              <a:t> </a:t>
            </a:r>
            <a:r>
              <a:rPr lang="en-US" sz="2000"/>
              <a:t>when it is in thermodynamic equilibrium with the environment it is in. </a:t>
            </a:r>
          </a:p>
        </p:txBody>
      </p: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1095375"/>
            <a:ext cx="4133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C17B50-9957-4E15-A34B-F6A2324ACB8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152400" y="115888"/>
            <a:ext cx="8763000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/>
              <a:t>A </a:t>
            </a:r>
            <a:r>
              <a:rPr lang="en-US" i="1" dirty="0"/>
              <a:t>system delivers the maximum possible work as it undergoes a reversible process from the specified initial state to the state of its environment, that is, the dead state</a:t>
            </a:r>
            <a:r>
              <a:rPr lang="en-US" dirty="0"/>
              <a:t>.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solidFill>
                  <a:srgbClr val="3333FF"/>
                </a:solidFill>
              </a:rPr>
              <a:t>This represents the </a:t>
            </a:r>
            <a:r>
              <a:rPr lang="en-US" i="1" dirty="0">
                <a:solidFill>
                  <a:srgbClr val="3333FF"/>
                </a:solidFill>
              </a:rPr>
              <a:t>useful work potential </a:t>
            </a:r>
            <a:r>
              <a:rPr lang="en-US" dirty="0">
                <a:solidFill>
                  <a:srgbClr val="3333FF"/>
                </a:solidFill>
              </a:rPr>
              <a:t>of the system at the specified state and is called </a:t>
            </a:r>
            <a:r>
              <a:rPr lang="en-US" b="1" dirty="0">
                <a:solidFill>
                  <a:srgbClr val="FF0000"/>
                </a:solidFill>
              </a:rPr>
              <a:t>exergy</a:t>
            </a:r>
            <a:r>
              <a:rPr lang="en-US" dirty="0">
                <a:solidFill>
                  <a:srgbClr val="3333FF"/>
                </a:solidFill>
              </a:rPr>
              <a:t>. 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solidFill>
                  <a:srgbClr val="CC00CC"/>
                </a:solidFill>
              </a:rPr>
              <a:t>Exergy represents the upper limit on the amount of work a device can deliver without violating any thermodynamic laws.</a:t>
            </a:r>
          </a:p>
        </p:txBody>
      </p:sp>
      <p:pic>
        <p:nvPicPr>
          <p:cNvPr id="51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905000"/>
            <a:ext cx="40671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40957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8C8BA-277F-46CF-A005-2D669B674F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52400" y="220663"/>
            <a:ext cx="51816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>
                <a:solidFill>
                  <a:srgbClr val="FF3300"/>
                </a:solidFill>
              </a:rPr>
              <a:t>Exergy (Work Potential) Associated with Kinetic and Potential Energy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31925"/>
            <a:ext cx="26844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27590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52400" y="9906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Exergy of kinetic energy: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146050" y="1905000"/>
            <a:ext cx="290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Exergy of potential energy: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5257800" y="247650"/>
            <a:ext cx="373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exergies of kinetic and potential energies are equal to themselves, and they are entirely available for work.</a:t>
            </a:r>
          </a:p>
        </p:txBody>
      </p:sp>
      <p:pic>
        <p:nvPicPr>
          <p:cNvPr id="61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685925"/>
            <a:ext cx="36480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048000"/>
            <a:ext cx="4000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C0C70-56CA-4899-BFFA-DFB4E19EC56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38125" y="166688"/>
            <a:ext cx="7686675" cy="5191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REVERSIBLE WORK AND IRREVERSIBILITY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29000" y="2133600"/>
            <a:ext cx="1905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FF"/>
                </a:solidFill>
              </a:rPr>
              <a:t>As a closed system expands, some work needs to be done to push the atmospheric air out of the way (</a:t>
            </a:r>
            <a:r>
              <a:rPr lang="en-US" sz="1600" i="1">
                <a:solidFill>
                  <a:srgbClr val="3333FF"/>
                </a:solidFill>
              </a:rPr>
              <a:t>W</a:t>
            </a:r>
            <a:r>
              <a:rPr lang="en-US" sz="1600" baseline="-25000">
                <a:solidFill>
                  <a:srgbClr val="3333FF"/>
                </a:solidFill>
              </a:rPr>
              <a:t>surr</a:t>
            </a:r>
            <a:r>
              <a:rPr lang="en-US" sz="1600">
                <a:solidFill>
                  <a:srgbClr val="3333FF"/>
                </a:solidFill>
              </a:rPr>
              <a:t>).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743200" y="5467350"/>
            <a:ext cx="2133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3333FF"/>
                </a:solidFill>
              </a:rPr>
              <a:t>For constant-volume systems, the total actual and useful works are identical (</a:t>
            </a:r>
            <a:r>
              <a:rPr lang="en-US" sz="1600" i="1">
                <a:solidFill>
                  <a:srgbClr val="3333FF"/>
                </a:solidFill>
              </a:rPr>
              <a:t>W</a:t>
            </a:r>
            <a:r>
              <a:rPr lang="en-US" sz="1600" i="1" baseline="-25000">
                <a:solidFill>
                  <a:srgbClr val="3333FF"/>
                </a:solidFill>
              </a:rPr>
              <a:t>u</a:t>
            </a:r>
            <a:r>
              <a:rPr lang="en-US" sz="1600" i="1">
                <a:solidFill>
                  <a:srgbClr val="3333FF"/>
                </a:solidFill>
              </a:rPr>
              <a:t> =</a:t>
            </a:r>
            <a:r>
              <a:rPr lang="en-US" sz="1600">
                <a:solidFill>
                  <a:srgbClr val="3333FF"/>
                </a:solidFill>
              </a:rPr>
              <a:t> </a:t>
            </a:r>
            <a:r>
              <a:rPr lang="en-US" sz="1600" i="1">
                <a:solidFill>
                  <a:srgbClr val="3333FF"/>
                </a:solidFill>
              </a:rPr>
              <a:t>W</a:t>
            </a:r>
            <a:r>
              <a:rPr lang="en-US" sz="1600">
                <a:solidFill>
                  <a:srgbClr val="3333FF"/>
                </a:solidFill>
              </a:rPr>
              <a:t>).</a:t>
            </a:r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1993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1157288"/>
            <a:ext cx="36464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2359025"/>
            <a:ext cx="1893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2763838"/>
            <a:ext cx="174625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4191000" y="895350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1">
                <a:solidFill>
                  <a:srgbClr val="CC00CC"/>
                </a:solidFill>
              </a:rPr>
              <a:t>Reversible work </a:t>
            </a:r>
            <a:r>
              <a:rPr lang="en-US" sz="1600" b="1" i="1">
                <a:solidFill>
                  <a:srgbClr val="CC00CC"/>
                </a:solidFill>
              </a:rPr>
              <a:t>W</a:t>
            </a:r>
            <a:r>
              <a:rPr lang="en-US" sz="1600" b="1" baseline="-25000">
                <a:solidFill>
                  <a:srgbClr val="CC00CC"/>
                </a:solidFill>
              </a:rPr>
              <a:t>rev</a:t>
            </a:r>
            <a:r>
              <a:rPr lang="en-US" sz="1600" b="1">
                <a:solidFill>
                  <a:srgbClr val="CC00CC"/>
                </a:solidFill>
              </a:rPr>
              <a:t>:</a:t>
            </a:r>
            <a:r>
              <a:rPr lang="en-US" sz="1600"/>
              <a:t> </a:t>
            </a:r>
            <a:r>
              <a:rPr lang="en-US" sz="1600" i="1"/>
              <a:t>The maximum amount of useful work that can be produced (or the minimum work that needs to be supplied) as a system undergoes a process between the specified initial and final states.</a:t>
            </a: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3886200" y="4114800"/>
            <a:ext cx="2438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3333FF"/>
                </a:solidFill>
              </a:rPr>
              <a:t>The difference between reversible work and actual useful work is the irreversibility.</a:t>
            </a:r>
          </a:p>
        </p:txBody>
      </p:sp>
      <p:pic>
        <p:nvPicPr>
          <p:cNvPr id="7180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1524000"/>
            <a:ext cx="32131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003675"/>
            <a:ext cx="25146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4029075"/>
            <a:ext cx="25622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FB375-DCF8-4387-99A4-70BB5D8BB023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381000"/>
            <a:ext cx="27717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3 Dikdörtgen"/>
          <p:cNvSpPr>
            <a:spLocks noChangeArrowheads="1"/>
          </p:cNvSpPr>
          <p:nvPr/>
        </p:nvSpPr>
        <p:spPr bwMode="auto">
          <a:xfrm>
            <a:off x="3505200" y="304800"/>
            <a:ext cx="4648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/>
              <a:t>The Rate of Irreversibility of a Heat Engine</a:t>
            </a:r>
            <a:endParaRPr lang="tr-TR" sz="220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505200"/>
            <a:ext cx="4781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75" y="1600200"/>
            <a:ext cx="3971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2362200"/>
            <a:ext cx="4019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DBFB-9250-42A0-A5C6-879538F0CA29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990600"/>
            <a:ext cx="3294062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3 Dikdörtgen"/>
          <p:cNvSpPr>
            <a:spLocks noChangeArrowheads="1"/>
          </p:cNvSpPr>
          <p:nvPr/>
        </p:nvSpPr>
        <p:spPr bwMode="auto">
          <a:xfrm>
            <a:off x="152400" y="228600"/>
            <a:ext cx="327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b="1"/>
              <a:t>Irreversibility during the Cooling of an Iron Block</a:t>
            </a:r>
            <a:endParaRPr lang="tr-TR" sz="200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5225" y="123825"/>
            <a:ext cx="5210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838200"/>
            <a:ext cx="2162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1600200"/>
            <a:ext cx="36004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9425" y="3657600"/>
            <a:ext cx="6048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5094288"/>
            <a:ext cx="205740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C83C77-FC8C-4F50-8596-12BBB1A96FA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179388"/>
            <a:ext cx="5562600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SECOND-LAW EFFICIENCY</a:t>
            </a:r>
            <a:endParaRPr lang="en-US" sz="3200" baseline="-25000">
              <a:solidFill>
                <a:srgbClr val="C00000"/>
              </a:solidFill>
            </a:endParaRP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0305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0671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362200"/>
            <a:ext cx="41417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124200"/>
            <a:ext cx="47339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914400"/>
            <a:ext cx="374808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70325"/>
            <a:ext cx="38100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442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Default Design</vt:lpstr>
      <vt:lpstr>CHAPTER 8 EXERGY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650</cp:revision>
  <dcterms:created xsi:type="dcterms:W3CDTF">2007-03-22T19:44:56Z</dcterms:created>
  <dcterms:modified xsi:type="dcterms:W3CDTF">2023-03-22T04:05:44Z</dcterms:modified>
</cp:coreProperties>
</file>