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383" r:id="rId2"/>
    <p:sldId id="384" r:id="rId3"/>
    <p:sldId id="377" r:id="rId4"/>
    <p:sldId id="400" r:id="rId5"/>
    <p:sldId id="406" r:id="rId6"/>
    <p:sldId id="408" r:id="rId7"/>
    <p:sldId id="386" r:id="rId8"/>
    <p:sldId id="391" r:id="rId9"/>
    <p:sldId id="390" r:id="rId10"/>
    <p:sldId id="389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006600"/>
    <a:srgbClr val="33CC33"/>
    <a:srgbClr val="008000"/>
    <a:srgbClr val="FFFF99"/>
    <a:srgbClr val="3333FF"/>
    <a:srgbClr val="CC00CC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08" autoAdjust="0"/>
    <p:restoredTop sz="94660"/>
  </p:normalViewPr>
  <p:slideViewPr>
    <p:cSldViewPr>
      <p:cViewPr varScale="1">
        <p:scale>
          <a:sx n="86" d="100"/>
          <a:sy n="86" d="100"/>
        </p:scale>
        <p:origin x="73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C3331EB-40E6-4DF9-80BD-3CE8C29C52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9347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EA325-AD8D-4B64-956B-894231A5EF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6CA20C-25CD-429E-9738-C6D26187B3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7B3F40-154B-458C-943B-13ACAFA774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A0F2FD-CF23-4FC8-B3EA-036386B08D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17F5D3-265F-4BE7-B984-5192D51A30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131B10-9F3C-4A61-A38E-866439B57D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9557D4-CFCF-49D0-A0A1-0DF95E5838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B339EE-7285-44BC-A635-36E86E4EA9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E7BCA6-602F-4546-B6AF-96559B89ED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2044E9-BB11-497C-A8B9-A11001AD85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 smtClean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D332A8-3794-4245-8755-F878B50787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65273004-BF01-4266-8E0C-1D688F7E49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20000"/>
        </a:spcAft>
        <a:buClr>
          <a:srgbClr val="FF0000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20000"/>
        </a:spcAft>
        <a:buClr>
          <a:srgbClr val="FF0000"/>
        </a:buClr>
        <a:buFont typeface="Wingdings" pitchFamily="2" charset="2"/>
        <a:buChar char="ü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20000"/>
        </a:spcAft>
        <a:buChar char="•"/>
        <a:defRPr sz="2400">
          <a:solidFill>
            <a:schemeClr val="tx1"/>
          </a:solidFill>
          <a:latin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2000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2000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2000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2000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2000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2000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png"/><Relationship Id="rId7" Type="http://schemas.openxmlformats.org/officeDocument/2006/relationships/image" Target="../media/image7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10" Type="http://schemas.openxmlformats.org/officeDocument/2006/relationships/image" Target="../media/image10.png"/><Relationship Id="rId4" Type="http://schemas.openxmlformats.org/officeDocument/2006/relationships/image" Target="../media/image4.wmf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wmf"/><Relationship Id="rId4" Type="http://schemas.openxmlformats.org/officeDocument/2006/relationships/image" Target="../media/image13.wmf"/><Relationship Id="rId9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wmf"/><Relationship Id="rId5" Type="http://schemas.openxmlformats.org/officeDocument/2006/relationships/image" Target="../media/image22.png"/><Relationship Id="rId4" Type="http://schemas.openxmlformats.org/officeDocument/2006/relationships/image" Target="../media/image21.wmf"/><Relationship Id="rId9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Relationship Id="rId9" Type="http://schemas.openxmlformats.org/officeDocument/2006/relationships/image" Target="../media/image4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E0B5D04-B4A4-43ED-B9B0-75E3AC7CF775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3315" name="Rectangle 2"/>
          <p:cNvSpPr>
            <a:spLocks noChangeArrowheads="1"/>
          </p:cNvSpPr>
          <p:nvPr/>
        </p:nvSpPr>
        <p:spPr bwMode="auto">
          <a:xfrm>
            <a:off x="304800" y="182563"/>
            <a:ext cx="6705600" cy="579437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C00000"/>
                </a:solidFill>
              </a:rPr>
              <a:t>EXERGY CHANGE OF A SYSTEM</a:t>
            </a: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381000" y="1066800"/>
            <a:ext cx="457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200" b="1">
                <a:solidFill>
                  <a:srgbClr val="FF3300"/>
                </a:solidFill>
              </a:rPr>
              <a:t>Exergy of a Fixed Mass: Nonflow (or Closed System) Exergy</a:t>
            </a:r>
          </a:p>
        </p:txBody>
      </p:sp>
      <p:sp>
        <p:nvSpPr>
          <p:cNvPr id="13318" name="Text Box 13"/>
          <p:cNvSpPr txBox="1">
            <a:spLocks noChangeArrowheads="1"/>
          </p:cNvSpPr>
          <p:nvPr/>
        </p:nvSpPr>
        <p:spPr bwMode="auto">
          <a:xfrm>
            <a:off x="457200" y="6415087"/>
            <a:ext cx="3810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CC00CC"/>
                </a:solidFill>
              </a:rPr>
              <a:t>Exergy of a closed system</a:t>
            </a:r>
          </a:p>
        </p:txBody>
      </p:sp>
      <p:pic>
        <p:nvPicPr>
          <p:cNvPr id="13319" name="Picture 1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00675" y="819150"/>
            <a:ext cx="3438525" cy="596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3"/>
          <p:cNvGrpSpPr/>
          <p:nvPr/>
        </p:nvGrpSpPr>
        <p:grpSpPr>
          <a:xfrm>
            <a:off x="416600" y="1845358"/>
            <a:ext cx="4756016" cy="4548769"/>
            <a:chOff x="416600" y="1845358"/>
            <a:chExt cx="4756016" cy="4548769"/>
          </a:xfrm>
        </p:grpSpPr>
        <p:pic>
          <p:nvPicPr>
            <p:cNvPr id="13320" name="Picture 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48216" y="1845358"/>
              <a:ext cx="2943592" cy="959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321" name="Picture 7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48216" y="2964535"/>
              <a:ext cx="4519645" cy="2797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322" name="Picture 8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48216" y="3430859"/>
              <a:ext cx="4724400" cy="5595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323" name="Picture 9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48216" y="4083712"/>
              <a:ext cx="1598594" cy="2564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324" name="Picture 10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448216" y="4456771"/>
              <a:ext cx="4375001" cy="2564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325" name="Picture 11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448216" y="5873399"/>
              <a:ext cx="4666167" cy="5207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16600" y="4857540"/>
              <a:ext cx="4742367" cy="49117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38615" y="5377694"/>
              <a:ext cx="4562475" cy="4667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4DF6292-E1BF-48BE-B350-DED0CA9002E8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22531" name="Rectangle 2"/>
          <p:cNvSpPr>
            <a:spLocks noChangeArrowheads="1"/>
          </p:cNvSpPr>
          <p:nvPr/>
        </p:nvSpPr>
        <p:spPr bwMode="auto">
          <a:xfrm>
            <a:off x="609600" y="333375"/>
            <a:ext cx="34496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FF3300"/>
                </a:solidFill>
              </a:rPr>
              <a:t>Exergy Destruction</a:t>
            </a:r>
          </a:p>
        </p:txBody>
      </p:sp>
      <p:pic>
        <p:nvPicPr>
          <p:cNvPr id="22532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990600"/>
            <a:ext cx="21907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3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447800"/>
            <a:ext cx="3646488" cy="102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4" name="Rectangle 7"/>
          <p:cNvSpPr>
            <a:spLocks noChangeArrowheads="1"/>
          </p:cNvSpPr>
          <p:nvPr/>
        </p:nvSpPr>
        <p:spPr bwMode="auto">
          <a:xfrm>
            <a:off x="533400" y="2625725"/>
            <a:ext cx="4572000" cy="179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en-US" dirty="0"/>
              <a:t>Exergy destroyed is a </a:t>
            </a:r>
            <a:r>
              <a:rPr lang="en-US" i="1" dirty="0"/>
              <a:t>positive quantity </a:t>
            </a:r>
            <a:r>
              <a:rPr lang="en-US" dirty="0"/>
              <a:t>for any actual process and becomes </a:t>
            </a:r>
            <a:r>
              <a:rPr lang="en-US" i="1" dirty="0"/>
              <a:t>zero </a:t>
            </a:r>
            <a:r>
              <a:rPr lang="en-US" dirty="0"/>
              <a:t>for a reversible process. </a:t>
            </a:r>
          </a:p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en-US" dirty="0"/>
              <a:t>Exergy destroyed represents the lost work potential and is also called the </a:t>
            </a:r>
            <a:r>
              <a:rPr lang="en-US" i="1" dirty="0">
                <a:solidFill>
                  <a:srgbClr val="CC00CC"/>
                </a:solidFill>
              </a:rPr>
              <a:t>irreversibility </a:t>
            </a:r>
            <a:r>
              <a:rPr lang="en-US" dirty="0"/>
              <a:t>or </a:t>
            </a:r>
            <a:r>
              <a:rPr lang="en-US" i="1" dirty="0">
                <a:solidFill>
                  <a:srgbClr val="CC00CC"/>
                </a:solidFill>
              </a:rPr>
              <a:t>lost work</a:t>
            </a:r>
            <a:r>
              <a:rPr lang="en-US" i="1" dirty="0"/>
              <a:t>.</a:t>
            </a:r>
          </a:p>
        </p:txBody>
      </p:sp>
      <p:sp>
        <p:nvSpPr>
          <p:cNvPr id="22535" name="Text Box 8"/>
          <p:cNvSpPr txBox="1">
            <a:spLocks noChangeArrowheads="1"/>
          </p:cNvSpPr>
          <p:nvPr/>
        </p:nvSpPr>
        <p:spPr bwMode="auto">
          <a:xfrm>
            <a:off x="609600" y="4495800"/>
            <a:ext cx="2590800" cy="935038"/>
          </a:xfrm>
          <a:prstGeom prst="rect">
            <a:avLst/>
          </a:prstGeom>
          <a:solidFill>
            <a:srgbClr val="FFCC99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Can the exergy change of a system during a process be negative?</a:t>
            </a:r>
          </a:p>
        </p:txBody>
      </p:sp>
      <p:sp>
        <p:nvSpPr>
          <p:cNvPr id="22536" name="Text Box 9"/>
          <p:cNvSpPr txBox="1">
            <a:spLocks noChangeArrowheads="1"/>
          </p:cNvSpPr>
          <p:nvPr/>
        </p:nvSpPr>
        <p:spPr bwMode="auto">
          <a:xfrm>
            <a:off x="609600" y="5562600"/>
            <a:ext cx="4419600" cy="1200150"/>
          </a:xfrm>
          <a:prstGeom prst="rect">
            <a:avLst/>
          </a:prstGeom>
          <a:solidFill>
            <a:srgbClr val="FFCC99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Consider heat transfer from a system to its surroundings. How do you compare exergy changes of the system and the surroundings?</a:t>
            </a:r>
          </a:p>
        </p:txBody>
      </p:sp>
      <p:pic>
        <p:nvPicPr>
          <p:cNvPr id="22537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00650" y="152400"/>
            <a:ext cx="3790950" cy="583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ADB53D-2F72-448A-9CE6-5ABFB9B2012B}" type="slidenum">
              <a:rPr lang="en-US" smtClean="0"/>
              <a:pPr/>
              <a:t>2</a:t>
            </a:fld>
            <a:endParaRPr lang="en-US" smtClean="0"/>
          </a:p>
        </p:txBody>
      </p:sp>
      <p:pic>
        <p:nvPicPr>
          <p:cNvPr id="1433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04800"/>
            <a:ext cx="4881563" cy="94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0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455738"/>
            <a:ext cx="6781800" cy="29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" y="1762125"/>
            <a:ext cx="66103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2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1000" y="2438400"/>
            <a:ext cx="7226300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3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2000" y="3049588"/>
            <a:ext cx="3721100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4" name="Text Box 9"/>
          <p:cNvSpPr txBox="1">
            <a:spLocks noChangeArrowheads="1"/>
          </p:cNvSpPr>
          <p:nvPr/>
        </p:nvSpPr>
        <p:spPr bwMode="auto">
          <a:xfrm>
            <a:off x="5486400" y="379413"/>
            <a:ext cx="175260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Closed system exergy per unit mass</a:t>
            </a:r>
          </a:p>
        </p:txBody>
      </p:sp>
      <p:sp>
        <p:nvSpPr>
          <p:cNvPr id="14345" name="Text Box 10"/>
          <p:cNvSpPr txBox="1">
            <a:spLocks noChangeArrowheads="1"/>
          </p:cNvSpPr>
          <p:nvPr/>
        </p:nvSpPr>
        <p:spPr bwMode="auto">
          <a:xfrm>
            <a:off x="7620000" y="1600200"/>
            <a:ext cx="12192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Exergy change of a closed system</a:t>
            </a:r>
          </a:p>
        </p:txBody>
      </p:sp>
      <p:pic>
        <p:nvPicPr>
          <p:cNvPr id="14346" name="Picture 1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57200" y="4191000"/>
            <a:ext cx="253682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7" name="Rectangle 12"/>
          <p:cNvSpPr>
            <a:spLocks noChangeArrowheads="1"/>
          </p:cNvSpPr>
          <p:nvPr/>
        </p:nvSpPr>
        <p:spPr bwMode="auto">
          <a:xfrm>
            <a:off x="381000" y="3503613"/>
            <a:ext cx="4191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When the properties of a system are not uniform, the exergy of the system is</a:t>
            </a:r>
          </a:p>
        </p:txBody>
      </p:sp>
      <p:pic>
        <p:nvPicPr>
          <p:cNvPr id="14348" name="Picture 1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172200" y="3048000"/>
            <a:ext cx="2667000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9" name="Picture 15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743200" y="5638800"/>
            <a:ext cx="334327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15A9DC5-A462-4C3C-9EB3-7247E3020944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228600" y="180975"/>
            <a:ext cx="86264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FF3300"/>
                </a:solidFill>
              </a:rPr>
              <a:t>Exergy of a Flow Stream: Flow (or Stream) Exergy</a:t>
            </a:r>
          </a:p>
        </p:txBody>
      </p:sp>
      <p:pic>
        <p:nvPicPr>
          <p:cNvPr id="1536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43600" y="2203450"/>
            <a:ext cx="2586038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5365" name="Group 12"/>
          <p:cNvGrpSpPr>
            <a:grpSpLocks/>
          </p:cNvGrpSpPr>
          <p:nvPr/>
        </p:nvGrpSpPr>
        <p:grpSpPr bwMode="auto">
          <a:xfrm>
            <a:off x="381000" y="762000"/>
            <a:ext cx="5791200" cy="1905000"/>
            <a:chOff x="384" y="795"/>
            <a:chExt cx="3899" cy="1317"/>
          </a:xfrm>
        </p:grpSpPr>
        <p:pic>
          <p:nvPicPr>
            <p:cNvPr id="15373" name="Picture 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12" y="1062"/>
              <a:ext cx="3371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374" name="Picture 10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84" y="795"/>
              <a:ext cx="1707" cy="2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375" name="Picture 11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912" y="1397"/>
              <a:ext cx="2717" cy="7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5366" name="Picture 1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200400" y="3429000"/>
            <a:ext cx="557212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7" name="Text Box 15"/>
          <p:cNvSpPr txBox="1">
            <a:spLocks noChangeArrowheads="1"/>
          </p:cNvSpPr>
          <p:nvPr/>
        </p:nvSpPr>
        <p:spPr bwMode="auto">
          <a:xfrm>
            <a:off x="5867400" y="1828800"/>
            <a:ext cx="2438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Exergy of flow energy</a:t>
            </a:r>
          </a:p>
        </p:txBody>
      </p:sp>
      <p:sp>
        <p:nvSpPr>
          <p:cNvPr id="15368" name="Text Box 16"/>
          <p:cNvSpPr txBox="1">
            <a:spLocks noChangeArrowheads="1"/>
          </p:cNvSpPr>
          <p:nvPr/>
        </p:nvSpPr>
        <p:spPr bwMode="auto">
          <a:xfrm>
            <a:off x="3810000" y="2727325"/>
            <a:ext cx="990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Flow exergy</a:t>
            </a:r>
          </a:p>
        </p:txBody>
      </p:sp>
      <p:pic>
        <p:nvPicPr>
          <p:cNvPr id="15369" name="Picture 1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800600" y="2728913"/>
            <a:ext cx="3968750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70" name="Text Box 19"/>
          <p:cNvSpPr txBox="1">
            <a:spLocks noChangeArrowheads="1"/>
          </p:cNvSpPr>
          <p:nvPr/>
        </p:nvSpPr>
        <p:spPr bwMode="auto">
          <a:xfrm>
            <a:off x="304800" y="3505200"/>
            <a:ext cx="2895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/>
              <a:t>Exergy change of flow</a:t>
            </a:r>
          </a:p>
        </p:txBody>
      </p:sp>
      <p:pic>
        <p:nvPicPr>
          <p:cNvPr id="15371" name="Picture 16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85800" y="4191000"/>
            <a:ext cx="3419475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2" name="Picture 17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191000" y="5410200"/>
            <a:ext cx="344805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38C731F-5C2E-45A1-A3B6-9ED6F6F04E56}" type="slidenum">
              <a:rPr lang="en-US" smtClean="0"/>
              <a:pPr/>
              <a:t>4</a:t>
            </a:fld>
            <a:endParaRPr lang="en-US" smtClean="0"/>
          </a:p>
        </p:txBody>
      </p:sp>
      <p:pic>
        <p:nvPicPr>
          <p:cNvPr id="1638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5075" y="95250"/>
            <a:ext cx="4006850" cy="661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6F7AFFB-746C-4485-8D90-202D8934E1B4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7411" name="2 Dikdörtgen"/>
          <p:cNvSpPr>
            <a:spLocks noChangeArrowheads="1"/>
          </p:cNvSpPr>
          <p:nvPr/>
        </p:nvSpPr>
        <p:spPr bwMode="auto">
          <a:xfrm>
            <a:off x="3505200" y="228600"/>
            <a:ext cx="38100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200" b="1"/>
              <a:t>Work Potential of Compressed Air in a Tank</a:t>
            </a:r>
            <a:endParaRPr lang="tr-TR" sz="2200"/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95250"/>
            <a:ext cx="3114675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514600"/>
            <a:ext cx="7000875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4524375"/>
            <a:ext cx="6238875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800" y="5981700"/>
            <a:ext cx="524827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6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943600" y="6172200"/>
            <a:ext cx="10382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1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F28578A-5E3F-44DC-A288-5DDB6FB0750F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8435" name="2 Dikdörtgen"/>
          <p:cNvSpPr>
            <a:spLocks noChangeArrowheads="1"/>
          </p:cNvSpPr>
          <p:nvPr/>
        </p:nvSpPr>
        <p:spPr bwMode="auto">
          <a:xfrm>
            <a:off x="3886200" y="685800"/>
            <a:ext cx="45720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sz="2200" b="1"/>
              <a:t>Exergy Change During a Compression Process</a:t>
            </a:r>
            <a:endParaRPr lang="tr-TR" sz="2200"/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5124450"/>
            <a:ext cx="7572375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723900"/>
            <a:ext cx="283845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29200" y="4419600"/>
            <a:ext cx="336232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0FCC170-B362-4BF0-B460-05A41AB560B0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381000" y="152400"/>
            <a:ext cx="4419600" cy="923925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700" b="1">
                <a:solidFill>
                  <a:srgbClr val="C00000"/>
                </a:solidFill>
              </a:rPr>
              <a:t>EXERGY TRANSFER BY HEAT, WORK, AND MASS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322263" y="1295400"/>
            <a:ext cx="4097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FF3300"/>
                </a:solidFill>
              </a:rPr>
              <a:t>Exergy by Heat Transfer, </a:t>
            </a:r>
            <a:r>
              <a:rPr lang="en-US" sz="2400" b="1" i="1">
                <a:solidFill>
                  <a:srgbClr val="FF3300"/>
                </a:solidFill>
              </a:rPr>
              <a:t>Q</a:t>
            </a:r>
          </a:p>
        </p:txBody>
      </p:sp>
      <p:pic>
        <p:nvPicPr>
          <p:cNvPr id="19461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879600"/>
            <a:ext cx="2017713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2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641600"/>
            <a:ext cx="24130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3" name="Text Box 8"/>
          <p:cNvSpPr txBox="1">
            <a:spLocks noChangeArrowheads="1"/>
          </p:cNvSpPr>
          <p:nvPr/>
        </p:nvSpPr>
        <p:spPr bwMode="auto">
          <a:xfrm>
            <a:off x="2438400" y="1873250"/>
            <a:ext cx="1981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Exergy transfer by heat</a:t>
            </a:r>
          </a:p>
        </p:txBody>
      </p:sp>
      <p:sp>
        <p:nvSpPr>
          <p:cNvPr id="19464" name="Text Box 9"/>
          <p:cNvSpPr txBox="1">
            <a:spLocks noChangeArrowheads="1"/>
          </p:cNvSpPr>
          <p:nvPr/>
        </p:nvSpPr>
        <p:spPr bwMode="auto">
          <a:xfrm>
            <a:off x="2819400" y="2635250"/>
            <a:ext cx="2667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When temperature is not constant</a:t>
            </a:r>
          </a:p>
        </p:txBody>
      </p:sp>
      <p:pic>
        <p:nvPicPr>
          <p:cNvPr id="19465" name="Picture 1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00400" y="4449763"/>
            <a:ext cx="2438400" cy="233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6" name="Picture 1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13438" y="157163"/>
            <a:ext cx="3078162" cy="662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7" name="Picture 1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52400" y="5153025"/>
            <a:ext cx="2971800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8BABAF0-F421-4824-84D4-80F4F4A8EB18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609600" y="152400"/>
            <a:ext cx="424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FF3300"/>
                </a:solidFill>
              </a:rPr>
              <a:t>Exergy Transfer by Work, </a:t>
            </a:r>
            <a:r>
              <a:rPr lang="en-US" sz="2400" b="1" i="1">
                <a:solidFill>
                  <a:srgbClr val="FF3300"/>
                </a:solidFill>
              </a:rPr>
              <a:t>W</a:t>
            </a:r>
          </a:p>
        </p:txBody>
      </p:sp>
      <p:pic>
        <p:nvPicPr>
          <p:cNvPr id="2048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685800"/>
            <a:ext cx="4881563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5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447800"/>
            <a:ext cx="209232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6" name="Rectangle 7"/>
          <p:cNvSpPr>
            <a:spLocks noChangeArrowheads="1"/>
          </p:cNvSpPr>
          <p:nvPr/>
        </p:nvSpPr>
        <p:spPr bwMode="auto">
          <a:xfrm>
            <a:off x="533400" y="2057400"/>
            <a:ext cx="4233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FF3300"/>
                </a:solidFill>
              </a:rPr>
              <a:t>Exergy Transfer by Mass, </a:t>
            </a:r>
            <a:r>
              <a:rPr lang="en-US" sz="2400" b="1" i="1">
                <a:solidFill>
                  <a:srgbClr val="FF3300"/>
                </a:solidFill>
              </a:rPr>
              <a:t>m</a:t>
            </a:r>
          </a:p>
        </p:txBody>
      </p:sp>
      <p:pic>
        <p:nvPicPr>
          <p:cNvPr id="20487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2590800"/>
            <a:ext cx="1203325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8" name="Picture 1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57400" y="2514600"/>
            <a:ext cx="3276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9" name="Picture 1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8025" y="3124200"/>
            <a:ext cx="142557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90" name="Picture 1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300288" y="3124200"/>
            <a:ext cx="2043112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91" name="Picture 15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334000" y="3200400"/>
            <a:ext cx="3514725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92" name="Picture 16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85800" y="3713163"/>
            <a:ext cx="3305175" cy="3068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22D95E2-5C4E-48C8-97C5-44FBBC3BEAE7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21507" name="Rectangle 2"/>
          <p:cNvSpPr>
            <a:spLocks noChangeArrowheads="1"/>
          </p:cNvSpPr>
          <p:nvPr/>
        </p:nvSpPr>
        <p:spPr bwMode="auto">
          <a:xfrm>
            <a:off x="152400" y="174625"/>
            <a:ext cx="6781800" cy="892175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600" b="1">
                <a:solidFill>
                  <a:srgbClr val="C00000"/>
                </a:solidFill>
              </a:rPr>
              <a:t>THE DECREASE OF EXERGY PRINCIPLE AND EXERGY DESTRUCTION</a:t>
            </a:r>
          </a:p>
        </p:txBody>
      </p:sp>
      <p:pic>
        <p:nvPicPr>
          <p:cNvPr id="21508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700" y="1219200"/>
            <a:ext cx="5499100" cy="407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9" name="Rectangle 6"/>
          <p:cNvSpPr>
            <a:spLocks noChangeArrowheads="1"/>
          </p:cNvSpPr>
          <p:nvPr/>
        </p:nvSpPr>
        <p:spPr bwMode="auto">
          <a:xfrm>
            <a:off x="381000" y="5438775"/>
            <a:ext cx="79248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1"/>
              <a:t>The exergy of an isolated system during a process always decreases or, in the limiting case of a reversible process, remains constant. </a:t>
            </a:r>
            <a:r>
              <a:rPr lang="en-US"/>
              <a:t>In other words, it </a:t>
            </a:r>
            <a:r>
              <a:rPr lang="en-US" i="1"/>
              <a:t>never </a:t>
            </a:r>
            <a:r>
              <a:rPr lang="en-US"/>
              <a:t>increases and </a:t>
            </a:r>
            <a:r>
              <a:rPr lang="en-US" i="1"/>
              <a:t>exergy is destroyed </a:t>
            </a:r>
            <a:r>
              <a:rPr lang="en-US"/>
              <a:t>during an actual process. This is known as the</a:t>
            </a:r>
            <a:r>
              <a:rPr lang="en-US">
                <a:solidFill>
                  <a:srgbClr val="CC00CC"/>
                </a:solidFill>
              </a:rPr>
              <a:t> </a:t>
            </a:r>
            <a:r>
              <a:rPr lang="en-US" b="1">
                <a:solidFill>
                  <a:srgbClr val="CC00CC"/>
                </a:solidFill>
              </a:rPr>
              <a:t>decrease of exergy principle</a:t>
            </a:r>
            <a:r>
              <a:rPr lang="en-US">
                <a:solidFill>
                  <a:srgbClr val="CC00CC"/>
                </a:solidFill>
              </a:rPr>
              <a:t>.</a:t>
            </a:r>
          </a:p>
        </p:txBody>
      </p:sp>
      <p:pic>
        <p:nvPicPr>
          <p:cNvPr id="21510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26113" y="1219200"/>
            <a:ext cx="3275012" cy="345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2074</TotalTime>
  <Words>265</Words>
  <Application>Microsoft Office PowerPoint</Application>
  <PresentationFormat>On-screen Show (4:3)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Times New Roman</vt:lpstr>
      <vt:lpstr>Wingdings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DC-UOIT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 INTRODUCTION AND BASIC CONCEPTS</dc:title>
  <dc:creator>WinXP Tablet</dc:creator>
  <cp:lastModifiedBy>Jishnu</cp:lastModifiedBy>
  <cp:revision>650</cp:revision>
  <dcterms:created xsi:type="dcterms:W3CDTF">2007-03-22T19:44:56Z</dcterms:created>
  <dcterms:modified xsi:type="dcterms:W3CDTF">2023-03-22T04:06:44Z</dcterms:modified>
</cp:coreProperties>
</file>