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388" r:id="rId2"/>
    <p:sldId id="387" r:id="rId3"/>
    <p:sldId id="409" r:id="rId4"/>
    <p:sldId id="394" r:id="rId5"/>
    <p:sldId id="412" r:id="rId6"/>
    <p:sldId id="395" r:id="rId7"/>
    <p:sldId id="410" r:id="rId8"/>
    <p:sldId id="411" r:id="rId9"/>
    <p:sldId id="392" r:id="rId10"/>
    <p:sldId id="393" r:id="rId11"/>
    <p:sldId id="385" r:id="rId12"/>
    <p:sldId id="398" r:id="rId13"/>
    <p:sldId id="399" r:id="rId14"/>
    <p:sldId id="414" r:id="rId15"/>
    <p:sldId id="413" r:id="rId16"/>
    <p:sldId id="374"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006600"/>
    <a:srgbClr val="33CC33"/>
    <a:srgbClr val="008000"/>
    <a:srgbClr val="FFFF99"/>
    <a:srgbClr val="3333FF"/>
    <a:srgbClr val="CC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08" autoAdjust="0"/>
    <p:restoredTop sz="94660"/>
  </p:normalViewPr>
  <p:slideViewPr>
    <p:cSldViewPr>
      <p:cViewPr varScale="1">
        <p:scale>
          <a:sx n="84" d="100"/>
          <a:sy n="84" d="100"/>
        </p:scale>
        <p:origin x="46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C3331EB-40E6-4DF9-80BD-3CE8C29C52C3}" type="slidenum">
              <a:rPr lang="en-US"/>
              <a:pPr>
                <a:defRPr/>
              </a:pPr>
              <a:t>‹#›</a:t>
            </a:fld>
            <a:endParaRPr lang="en-US"/>
          </a:p>
        </p:txBody>
      </p:sp>
    </p:spTree>
    <p:extLst>
      <p:ext uri="{BB962C8B-B14F-4D97-AF65-F5344CB8AC3E}">
        <p14:creationId xmlns:p14="http://schemas.microsoft.com/office/powerpoint/2010/main" val="2516934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EA325-AD8D-4B64-956B-894231A5EF6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6CA20C-25CD-429E-9738-C6D26187B3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7B3F40-154B-458C-943B-13ACAFA7744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A0F2FD-CF23-4FC8-B3EA-036386B08D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17F5D3-265F-4BE7-B984-5192D51A307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C131B10-9F3C-4A61-A38E-866439B57D2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9557D4-CFCF-49D0-A0A1-0DF95E58385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DB339EE-7285-44BC-A635-36E86E4EA9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CE7BCA6-602F-4546-B6AF-96559B89ED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2044E9-BB11-497C-A8B9-A11001AD85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D332A8-3794-4245-8755-F878B50787A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5273004-BF01-4266-8E0C-1D688F7E49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image" Target="../media/image5.png"/><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png"/><Relationship Id="rId2" Type="http://schemas.openxmlformats.org/officeDocument/2006/relationships/image" Target="../media/image54.wmf"/><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wmf"/><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wmf"/></Relationships>
</file>

<file path=ppt/slides/_rels/slide12.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slideLayout" Target="../slideLayouts/slideLayout7.xml"/><Relationship Id="rId6" Type="http://schemas.openxmlformats.org/officeDocument/2006/relationships/image" Target="../media/image67.wmf"/><Relationship Id="rId11" Type="http://schemas.openxmlformats.org/officeDocument/2006/relationships/image" Target="../media/image72.png"/><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png"/><Relationship Id="rId9" Type="http://schemas.openxmlformats.org/officeDocument/2006/relationships/image" Target="../media/image70.wmf"/></Relationships>
</file>

<file path=ppt/slides/_rels/slide1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wmf"/><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Slayt Numarası Yer Tutucusu"/>
          <p:cNvSpPr>
            <a:spLocks noGrp="1"/>
          </p:cNvSpPr>
          <p:nvPr>
            <p:ph type="sldNum" sz="quarter" idx="12"/>
          </p:nvPr>
        </p:nvSpPr>
        <p:spPr>
          <a:noFill/>
        </p:spPr>
        <p:txBody>
          <a:bodyPr/>
          <a:lstStyle/>
          <a:p>
            <a:fld id="{6783856A-900A-4898-9114-81B51926FA20}" type="slidenum">
              <a:rPr lang="en-US" smtClean="0"/>
              <a:pPr/>
              <a:t>1</a:t>
            </a:fld>
            <a:endParaRPr lang="en-US" smtClean="0"/>
          </a:p>
        </p:txBody>
      </p:sp>
      <p:sp>
        <p:nvSpPr>
          <p:cNvPr id="23555" name="Rectangle 2"/>
          <p:cNvSpPr>
            <a:spLocks noChangeArrowheads="1"/>
          </p:cNvSpPr>
          <p:nvPr/>
        </p:nvSpPr>
        <p:spPr bwMode="auto">
          <a:xfrm>
            <a:off x="304800" y="101600"/>
            <a:ext cx="6757988" cy="508000"/>
          </a:xfrm>
          <a:prstGeom prst="rect">
            <a:avLst/>
          </a:prstGeom>
          <a:solidFill>
            <a:srgbClr val="92D050"/>
          </a:solidFill>
          <a:ln w="9525">
            <a:noFill/>
            <a:miter lim="800000"/>
            <a:headEnd/>
            <a:tailEnd/>
          </a:ln>
        </p:spPr>
        <p:txBody>
          <a:bodyPr>
            <a:spAutoFit/>
          </a:bodyPr>
          <a:lstStyle/>
          <a:p>
            <a:r>
              <a:rPr lang="en-US" sz="2700" b="1">
                <a:solidFill>
                  <a:srgbClr val="C00000"/>
                </a:solidFill>
              </a:rPr>
              <a:t>EXERGY BALANCE: CLOSED SYSTEMS</a:t>
            </a:r>
          </a:p>
        </p:txBody>
      </p:sp>
      <p:sp>
        <p:nvSpPr>
          <p:cNvPr id="23556" name="Rectangle 6"/>
          <p:cNvSpPr>
            <a:spLocks noChangeArrowheads="1"/>
          </p:cNvSpPr>
          <p:nvPr/>
        </p:nvSpPr>
        <p:spPr bwMode="auto">
          <a:xfrm>
            <a:off x="6477000" y="990600"/>
            <a:ext cx="2438400" cy="2957513"/>
          </a:xfrm>
          <a:prstGeom prst="rect">
            <a:avLst/>
          </a:prstGeom>
          <a:solidFill>
            <a:srgbClr val="FFCC99"/>
          </a:solidFill>
          <a:ln w="19050">
            <a:solidFill>
              <a:schemeClr val="bg2"/>
            </a:solidFill>
            <a:miter lim="800000"/>
            <a:headEnd/>
            <a:tailEnd/>
          </a:ln>
        </p:spPr>
        <p:txBody>
          <a:bodyPr>
            <a:spAutoFit/>
          </a:bodyPr>
          <a:lstStyle/>
          <a:p>
            <a:r>
              <a:rPr lang="en-US" sz="1700"/>
              <a:t>The exergy change of a system during a process is equal to the difference between the net exergy transfer through the system boundary and the exergy destroyed within the system boundaries as a result of irreversibilities.</a:t>
            </a:r>
          </a:p>
        </p:txBody>
      </p:sp>
      <p:grpSp>
        <p:nvGrpSpPr>
          <p:cNvPr id="23557" name="Group 12"/>
          <p:cNvGrpSpPr>
            <a:grpSpLocks/>
          </p:cNvGrpSpPr>
          <p:nvPr/>
        </p:nvGrpSpPr>
        <p:grpSpPr bwMode="auto">
          <a:xfrm>
            <a:off x="287338" y="788988"/>
            <a:ext cx="6037262" cy="3706812"/>
            <a:chOff x="371" y="576"/>
            <a:chExt cx="3803" cy="2335"/>
          </a:xfrm>
        </p:grpSpPr>
        <p:pic>
          <p:nvPicPr>
            <p:cNvPr id="23559" name="Picture 5"/>
            <p:cNvPicPr>
              <a:picLocks noChangeAspect="1" noChangeArrowheads="1"/>
            </p:cNvPicPr>
            <p:nvPr/>
          </p:nvPicPr>
          <p:blipFill>
            <a:blip r:embed="rId2"/>
            <a:srcRect/>
            <a:stretch>
              <a:fillRect/>
            </a:stretch>
          </p:blipFill>
          <p:spPr bwMode="auto">
            <a:xfrm>
              <a:off x="384" y="576"/>
              <a:ext cx="2655" cy="420"/>
            </a:xfrm>
            <a:prstGeom prst="rect">
              <a:avLst/>
            </a:prstGeom>
            <a:noFill/>
            <a:ln w="9525">
              <a:noFill/>
              <a:miter lim="800000"/>
              <a:headEnd/>
              <a:tailEnd/>
            </a:ln>
          </p:spPr>
        </p:pic>
        <p:pic>
          <p:nvPicPr>
            <p:cNvPr id="23560" name="Picture 7"/>
            <p:cNvPicPr>
              <a:picLocks noChangeAspect="1" noChangeArrowheads="1"/>
            </p:cNvPicPr>
            <p:nvPr/>
          </p:nvPicPr>
          <p:blipFill>
            <a:blip r:embed="rId3"/>
            <a:srcRect/>
            <a:stretch>
              <a:fillRect/>
            </a:stretch>
          </p:blipFill>
          <p:spPr bwMode="auto">
            <a:xfrm>
              <a:off x="405" y="1152"/>
              <a:ext cx="3339" cy="412"/>
            </a:xfrm>
            <a:prstGeom prst="rect">
              <a:avLst/>
            </a:prstGeom>
            <a:noFill/>
            <a:ln w="9525">
              <a:noFill/>
              <a:miter lim="800000"/>
              <a:headEnd/>
              <a:tailEnd/>
            </a:ln>
          </p:spPr>
        </p:pic>
        <p:pic>
          <p:nvPicPr>
            <p:cNvPr id="23561" name="Picture 8"/>
            <p:cNvPicPr>
              <a:picLocks noChangeAspect="1" noChangeArrowheads="1"/>
            </p:cNvPicPr>
            <p:nvPr/>
          </p:nvPicPr>
          <p:blipFill>
            <a:blip r:embed="rId4"/>
            <a:srcRect/>
            <a:stretch>
              <a:fillRect/>
            </a:stretch>
          </p:blipFill>
          <p:spPr bwMode="auto">
            <a:xfrm>
              <a:off x="383" y="1680"/>
              <a:ext cx="3697" cy="432"/>
            </a:xfrm>
            <a:prstGeom prst="rect">
              <a:avLst/>
            </a:prstGeom>
            <a:noFill/>
            <a:ln w="9525">
              <a:noFill/>
              <a:miter lim="800000"/>
              <a:headEnd/>
              <a:tailEnd/>
            </a:ln>
          </p:spPr>
        </p:pic>
        <p:pic>
          <p:nvPicPr>
            <p:cNvPr id="23562" name="Picture 9"/>
            <p:cNvPicPr>
              <a:picLocks noChangeAspect="1" noChangeArrowheads="1"/>
            </p:cNvPicPr>
            <p:nvPr/>
          </p:nvPicPr>
          <p:blipFill>
            <a:blip r:embed="rId5"/>
            <a:srcRect/>
            <a:stretch>
              <a:fillRect/>
            </a:stretch>
          </p:blipFill>
          <p:spPr bwMode="auto">
            <a:xfrm>
              <a:off x="384" y="2185"/>
              <a:ext cx="3044" cy="167"/>
            </a:xfrm>
            <a:prstGeom prst="rect">
              <a:avLst/>
            </a:prstGeom>
            <a:noFill/>
            <a:ln w="9525">
              <a:noFill/>
              <a:miter lim="800000"/>
              <a:headEnd/>
              <a:tailEnd/>
            </a:ln>
          </p:spPr>
        </p:pic>
        <p:pic>
          <p:nvPicPr>
            <p:cNvPr id="23563" name="Picture 10"/>
            <p:cNvPicPr>
              <a:picLocks noChangeAspect="1" noChangeArrowheads="1"/>
            </p:cNvPicPr>
            <p:nvPr/>
          </p:nvPicPr>
          <p:blipFill>
            <a:blip r:embed="rId6"/>
            <a:srcRect/>
            <a:stretch>
              <a:fillRect/>
            </a:stretch>
          </p:blipFill>
          <p:spPr bwMode="auto">
            <a:xfrm>
              <a:off x="384" y="2448"/>
              <a:ext cx="3790" cy="159"/>
            </a:xfrm>
            <a:prstGeom prst="rect">
              <a:avLst/>
            </a:prstGeom>
            <a:noFill/>
            <a:ln w="9525">
              <a:noFill/>
              <a:miter lim="800000"/>
              <a:headEnd/>
              <a:tailEnd/>
            </a:ln>
          </p:spPr>
        </p:pic>
        <p:pic>
          <p:nvPicPr>
            <p:cNvPr id="23564" name="Picture 11"/>
            <p:cNvPicPr>
              <a:picLocks noChangeAspect="1" noChangeArrowheads="1"/>
            </p:cNvPicPr>
            <p:nvPr/>
          </p:nvPicPr>
          <p:blipFill>
            <a:blip r:embed="rId7"/>
            <a:srcRect/>
            <a:stretch>
              <a:fillRect/>
            </a:stretch>
          </p:blipFill>
          <p:spPr bwMode="auto">
            <a:xfrm>
              <a:off x="371" y="2736"/>
              <a:ext cx="2173" cy="175"/>
            </a:xfrm>
            <a:prstGeom prst="rect">
              <a:avLst/>
            </a:prstGeom>
            <a:noFill/>
            <a:ln w="9525">
              <a:noFill/>
              <a:miter lim="800000"/>
              <a:headEnd/>
              <a:tailEnd/>
            </a:ln>
          </p:spPr>
        </p:pic>
      </p:grpSp>
      <p:pic>
        <p:nvPicPr>
          <p:cNvPr id="23558" name="Picture 14"/>
          <p:cNvPicPr>
            <a:picLocks noChangeAspect="1" noChangeArrowheads="1"/>
          </p:cNvPicPr>
          <p:nvPr/>
        </p:nvPicPr>
        <p:blipFill>
          <a:blip r:embed="rId8"/>
          <a:srcRect/>
          <a:stretch>
            <a:fillRect/>
          </a:stretch>
        </p:blipFill>
        <p:spPr bwMode="auto">
          <a:xfrm>
            <a:off x="5181600" y="4114800"/>
            <a:ext cx="3771900" cy="2667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Slayt Numarası Yer Tutucusu"/>
          <p:cNvSpPr>
            <a:spLocks noGrp="1"/>
          </p:cNvSpPr>
          <p:nvPr>
            <p:ph type="sldNum" sz="quarter" idx="12"/>
          </p:nvPr>
        </p:nvSpPr>
        <p:spPr>
          <a:noFill/>
        </p:spPr>
        <p:txBody>
          <a:bodyPr/>
          <a:lstStyle/>
          <a:p>
            <a:fld id="{ED5587BC-52CE-48A1-9858-635C26648A5C}" type="slidenum">
              <a:rPr lang="en-US" smtClean="0"/>
              <a:pPr/>
              <a:t>10</a:t>
            </a:fld>
            <a:endParaRPr lang="en-US" smtClean="0"/>
          </a:p>
        </p:txBody>
      </p:sp>
      <p:sp>
        <p:nvSpPr>
          <p:cNvPr id="32771" name="Rectangle 2"/>
          <p:cNvSpPr>
            <a:spLocks noChangeArrowheads="1"/>
          </p:cNvSpPr>
          <p:nvPr/>
        </p:nvSpPr>
        <p:spPr bwMode="auto">
          <a:xfrm>
            <a:off x="457200" y="177800"/>
            <a:ext cx="7169150" cy="519113"/>
          </a:xfrm>
          <a:prstGeom prst="rect">
            <a:avLst/>
          </a:prstGeom>
          <a:noFill/>
          <a:ln w="9525">
            <a:noFill/>
            <a:miter lim="800000"/>
            <a:headEnd/>
            <a:tailEnd/>
          </a:ln>
        </p:spPr>
        <p:txBody>
          <a:bodyPr wrap="none">
            <a:spAutoFit/>
          </a:bodyPr>
          <a:lstStyle/>
          <a:p>
            <a:r>
              <a:rPr lang="en-US" sz="2800" b="1">
                <a:solidFill>
                  <a:srgbClr val="FF3300"/>
                </a:solidFill>
              </a:rPr>
              <a:t>Exergy Balance for Steady-Flow Systems</a:t>
            </a:r>
          </a:p>
        </p:txBody>
      </p:sp>
      <p:sp>
        <p:nvSpPr>
          <p:cNvPr id="32772" name="Rectangle 5"/>
          <p:cNvSpPr>
            <a:spLocks noChangeArrowheads="1"/>
          </p:cNvSpPr>
          <p:nvPr/>
        </p:nvSpPr>
        <p:spPr bwMode="auto">
          <a:xfrm>
            <a:off x="457200" y="685800"/>
            <a:ext cx="8229600" cy="1069975"/>
          </a:xfrm>
          <a:prstGeom prst="rect">
            <a:avLst/>
          </a:prstGeom>
          <a:noFill/>
          <a:ln w="9525">
            <a:noFill/>
            <a:miter lim="800000"/>
            <a:headEnd/>
            <a:tailEnd/>
          </a:ln>
        </p:spPr>
        <p:txBody>
          <a:bodyPr>
            <a:spAutoFit/>
          </a:bodyPr>
          <a:lstStyle/>
          <a:p>
            <a:r>
              <a:rPr lang="en-US" sz="1600"/>
              <a:t>Most control volumes encountered in practice such as turbines, compressors, nozzles, diffusers, heat exchangers, pipes, and ducts operate steadily, and thus they experience no changes in their mass, energy, entropy, and exergy contents as well as their volumes. Therefore, </a:t>
            </a:r>
            <a:r>
              <a:rPr lang="en-US" sz="1600" i="1"/>
              <a:t>dV</a:t>
            </a:r>
            <a:r>
              <a:rPr lang="en-US" sz="1600" baseline="-25000"/>
              <a:t>CV</a:t>
            </a:r>
            <a:r>
              <a:rPr lang="en-US" sz="1600"/>
              <a:t>/</a:t>
            </a:r>
            <a:r>
              <a:rPr lang="en-US" sz="1600" i="1"/>
              <a:t>dt =</a:t>
            </a:r>
            <a:r>
              <a:rPr lang="en-US" sz="1600"/>
              <a:t> 0 and </a:t>
            </a:r>
            <a:r>
              <a:rPr lang="en-US" sz="1600" i="1"/>
              <a:t>dX</a:t>
            </a:r>
            <a:r>
              <a:rPr lang="en-US" sz="1600" baseline="-25000"/>
              <a:t>CV</a:t>
            </a:r>
            <a:r>
              <a:rPr lang="en-US" sz="1600"/>
              <a:t>/</a:t>
            </a:r>
            <a:r>
              <a:rPr lang="en-US" sz="1600" i="1"/>
              <a:t>dt =</a:t>
            </a:r>
            <a:r>
              <a:rPr lang="en-US" sz="1600"/>
              <a:t> 0 for such systems.</a:t>
            </a:r>
          </a:p>
        </p:txBody>
      </p:sp>
      <p:pic>
        <p:nvPicPr>
          <p:cNvPr id="32773" name="Picture 6"/>
          <p:cNvPicPr>
            <a:picLocks noChangeAspect="1" noChangeArrowheads="1"/>
          </p:cNvPicPr>
          <p:nvPr/>
        </p:nvPicPr>
        <p:blipFill>
          <a:blip r:embed="rId2"/>
          <a:srcRect/>
          <a:stretch>
            <a:fillRect/>
          </a:stretch>
        </p:blipFill>
        <p:spPr bwMode="auto">
          <a:xfrm>
            <a:off x="533400" y="1828800"/>
            <a:ext cx="5992813" cy="536575"/>
          </a:xfrm>
          <a:prstGeom prst="rect">
            <a:avLst/>
          </a:prstGeom>
          <a:noFill/>
          <a:ln w="9525">
            <a:noFill/>
            <a:miter lim="800000"/>
            <a:headEnd/>
            <a:tailEnd/>
          </a:ln>
        </p:spPr>
      </p:pic>
      <p:pic>
        <p:nvPicPr>
          <p:cNvPr id="32774" name="Picture 7"/>
          <p:cNvPicPr>
            <a:picLocks noChangeAspect="1" noChangeArrowheads="1"/>
          </p:cNvPicPr>
          <p:nvPr/>
        </p:nvPicPr>
        <p:blipFill>
          <a:blip r:embed="rId3"/>
          <a:srcRect/>
          <a:stretch>
            <a:fillRect/>
          </a:stretch>
        </p:blipFill>
        <p:spPr bwMode="auto">
          <a:xfrm>
            <a:off x="533400" y="2438400"/>
            <a:ext cx="5892800" cy="500063"/>
          </a:xfrm>
          <a:prstGeom prst="rect">
            <a:avLst/>
          </a:prstGeom>
          <a:noFill/>
          <a:ln w="9525">
            <a:noFill/>
            <a:miter lim="800000"/>
            <a:headEnd/>
            <a:tailEnd/>
          </a:ln>
        </p:spPr>
      </p:pic>
      <p:pic>
        <p:nvPicPr>
          <p:cNvPr id="32775" name="Picture 8"/>
          <p:cNvPicPr>
            <a:picLocks noChangeAspect="1" noChangeArrowheads="1"/>
          </p:cNvPicPr>
          <p:nvPr/>
        </p:nvPicPr>
        <p:blipFill>
          <a:blip r:embed="rId4"/>
          <a:srcRect/>
          <a:stretch>
            <a:fillRect/>
          </a:stretch>
        </p:blipFill>
        <p:spPr bwMode="auto">
          <a:xfrm>
            <a:off x="533400" y="3032125"/>
            <a:ext cx="4979988" cy="549275"/>
          </a:xfrm>
          <a:prstGeom prst="rect">
            <a:avLst/>
          </a:prstGeom>
          <a:noFill/>
          <a:ln w="9525">
            <a:noFill/>
            <a:miter lim="800000"/>
            <a:headEnd/>
            <a:tailEnd/>
          </a:ln>
        </p:spPr>
      </p:pic>
      <p:pic>
        <p:nvPicPr>
          <p:cNvPr id="32776" name="Picture 9"/>
          <p:cNvPicPr>
            <a:picLocks noChangeAspect="1" noChangeArrowheads="1"/>
          </p:cNvPicPr>
          <p:nvPr/>
        </p:nvPicPr>
        <p:blipFill>
          <a:blip r:embed="rId5"/>
          <a:srcRect/>
          <a:stretch>
            <a:fillRect/>
          </a:stretch>
        </p:blipFill>
        <p:spPr bwMode="auto">
          <a:xfrm>
            <a:off x="530225" y="3657600"/>
            <a:ext cx="4956175" cy="506413"/>
          </a:xfrm>
          <a:prstGeom prst="rect">
            <a:avLst/>
          </a:prstGeom>
          <a:noFill/>
          <a:ln w="9525">
            <a:noFill/>
            <a:miter lim="800000"/>
            <a:headEnd/>
            <a:tailEnd/>
          </a:ln>
        </p:spPr>
      </p:pic>
      <p:pic>
        <p:nvPicPr>
          <p:cNvPr id="32777" name="Picture 11"/>
          <p:cNvPicPr>
            <a:picLocks noChangeAspect="1" noChangeArrowheads="1"/>
          </p:cNvPicPr>
          <p:nvPr/>
        </p:nvPicPr>
        <p:blipFill>
          <a:blip r:embed="rId6"/>
          <a:srcRect/>
          <a:stretch>
            <a:fillRect/>
          </a:stretch>
        </p:blipFill>
        <p:spPr bwMode="auto">
          <a:xfrm>
            <a:off x="4124325" y="4267200"/>
            <a:ext cx="4486275" cy="2409825"/>
          </a:xfrm>
          <a:prstGeom prst="rect">
            <a:avLst/>
          </a:prstGeom>
          <a:noFill/>
          <a:ln w="9525">
            <a:noFill/>
            <a:miter lim="800000"/>
            <a:headEnd/>
            <a:tailEnd/>
          </a:ln>
        </p:spPr>
      </p:pic>
      <p:pic>
        <p:nvPicPr>
          <p:cNvPr id="32778" name="Picture 12"/>
          <p:cNvPicPr>
            <a:picLocks noChangeAspect="1" noChangeArrowheads="1"/>
          </p:cNvPicPr>
          <p:nvPr/>
        </p:nvPicPr>
        <p:blipFill>
          <a:blip r:embed="rId7"/>
          <a:srcRect/>
          <a:stretch>
            <a:fillRect/>
          </a:stretch>
        </p:blipFill>
        <p:spPr bwMode="auto">
          <a:xfrm>
            <a:off x="666750" y="5334000"/>
            <a:ext cx="3371850" cy="13335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3 Slayt Numarası Yer Tutucusu"/>
          <p:cNvSpPr>
            <a:spLocks noGrp="1"/>
          </p:cNvSpPr>
          <p:nvPr>
            <p:ph type="sldNum" sz="quarter" idx="12"/>
          </p:nvPr>
        </p:nvSpPr>
        <p:spPr>
          <a:noFill/>
        </p:spPr>
        <p:txBody>
          <a:bodyPr/>
          <a:lstStyle/>
          <a:p>
            <a:fld id="{423A0291-DD2F-44B9-8B2C-F3052777F465}" type="slidenum">
              <a:rPr lang="en-US" smtClean="0"/>
              <a:pPr/>
              <a:t>11</a:t>
            </a:fld>
            <a:endParaRPr lang="en-US" smtClean="0"/>
          </a:p>
        </p:txBody>
      </p:sp>
      <p:sp>
        <p:nvSpPr>
          <p:cNvPr id="33795" name="Rectangle 2"/>
          <p:cNvSpPr>
            <a:spLocks noChangeArrowheads="1"/>
          </p:cNvSpPr>
          <p:nvPr/>
        </p:nvSpPr>
        <p:spPr bwMode="auto">
          <a:xfrm>
            <a:off x="609600" y="330200"/>
            <a:ext cx="2994025" cy="523875"/>
          </a:xfrm>
          <a:prstGeom prst="rect">
            <a:avLst/>
          </a:prstGeom>
          <a:noFill/>
          <a:ln w="9525">
            <a:noFill/>
            <a:miter lim="800000"/>
            <a:headEnd/>
            <a:tailEnd/>
          </a:ln>
        </p:spPr>
        <p:txBody>
          <a:bodyPr wrap="none">
            <a:spAutoFit/>
          </a:bodyPr>
          <a:lstStyle/>
          <a:p>
            <a:r>
              <a:rPr lang="en-US" sz="2800" b="1">
                <a:solidFill>
                  <a:srgbClr val="FF3300"/>
                </a:solidFill>
              </a:rPr>
              <a:t>Reversible Work</a:t>
            </a:r>
            <a:endParaRPr lang="en-US" sz="2800" b="1" baseline="-25000">
              <a:solidFill>
                <a:srgbClr val="FF3300"/>
              </a:solidFill>
            </a:endParaRPr>
          </a:p>
        </p:txBody>
      </p:sp>
      <p:pic>
        <p:nvPicPr>
          <p:cNvPr id="33796" name="Picture 4"/>
          <p:cNvPicPr>
            <a:picLocks noChangeAspect="1" noChangeArrowheads="1"/>
          </p:cNvPicPr>
          <p:nvPr/>
        </p:nvPicPr>
        <p:blipFill>
          <a:blip r:embed="rId2"/>
          <a:srcRect/>
          <a:stretch>
            <a:fillRect/>
          </a:stretch>
        </p:blipFill>
        <p:spPr bwMode="auto">
          <a:xfrm>
            <a:off x="685800" y="2057400"/>
            <a:ext cx="5794375" cy="388938"/>
          </a:xfrm>
          <a:prstGeom prst="rect">
            <a:avLst/>
          </a:prstGeom>
          <a:noFill/>
          <a:ln w="9525">
            <a:noFill/>
            <a:miter lim="800000"/>
            <a:headEnd/>
            <a:tailEnd/>
          </a:ln>
        </p:spPr>
      </p:pic>
      <p:pic>
        <p:nvPicPr>
          <p:cNvPr id="33797" name="Picture 5"/>
          <p:cNvPicPr>
            <a:picLocks noChangeAspect="1" noChangeArrowheads="1"/>
          </p:cNvPicPr>
          <p:nvPr/>
        </p:nvPicPr>
        <p:blipFill>
          <a:blip r:embed="rId3"/>
          <a:srcRect/>
          <a:stretch>
            <a:fillRect/>
          </a:stretch>
        </p:blipFill>
        <p:spPr bwMode="auto">
          <a:xfrm>
            <a:off x="685800" y="2667000"/>
            <a:ext cx="6881813" cy="666750"/>
          </a:xfrm>
          <a:prstGeom prst="rect">
            <a:avLst/>
          </a:prstGeom>
          <a:noFill/>
          <a:ln w="9525">
            <a:noFill/>
            <a:miter lim="800000"/>
            <a:headEnd/>
            <a:tailEnd/>
          </a:ln>
        </p:spPr>
      </p:pic>
      <p:pic>
        <p:nvPicPr>
          <p:cNvPr id="33798" name="Picture 6"/>
          <p:cNvPicPr>
            <a:picLocks noChangeAspect="1" noChangeArrowheads="1"/>
          </p:cNvPicPr>
          <p:nvPr/>
        </p:nvPicPr>
        <p:blipFill>
          <a:blip r:embed="rId4"/>
          <a:srcRect/>
          <a:stretch>
            <a:fillRect/>
          </a:stretch>
        </p:blipFill>
        <p:spPr bwMode="auto">
          <a:xfrm>
            <a:off x="685800" y="3581400"/>
            <a:ext cx="5868988" cy="357188"/>
          </a:xfrm>
          <a:prstGeom prst="rect">
            <a:avLst/>
          </a:prstGeom>
          <a:noFill/>
          <a:ln w="9525">
            <a:noFill/>
            <a:miter lim="800000"/>
            <a:headEnd/>
            <a:tailEnd/>
          </a:ln>
        </p:spPr>
      </p:pic>
      <p:sp>
        <p:nvSpPr>
          <p:cNvPr id="33799" name="Rectangle 7"/>
          <p:cNvSpPr>
            <a:spLocks noChangeArrowheads="1"/>
          </p:cNvSpPr>
          <p:nvPr/>
        </p:nvSpPr>
        <p:spPr bwMode="auto">
          <a:xfrm>
            <a:off x="609600" y="4219575"/>
            <a:ext cx="7086600" cy="1190625"/>
          </a:xfrm>
          <a:prstGeom prst="rect">
            <a:avLst/>
          </a:prstGeom>
          <a:noFill/>
          <a:ln w="9525">
            <a:noFill/>
            <a:miter lim="800000"/>
            <a:headEnd/>
            <a:tailEnd/>
          </a:ln>
        </p:spPr>
        <p:txBody>
          <a:bodyPr>
            <a:spAutoFit/>
          </a:bodyPr>
          <a:lstStyle/>
          <a:p>
            <a:r>
              <a:rPr lang="en-US"/>
              <a:t>The exergy destroyed is zero only for a reversible process, and reversible work represents the maximum work output for work- producing devices such as turbines and the minimum work input for work-consuming devices such as compressors.</a:t>
            </a:r>
          </a:p>
        </p:txBody>
      </p:sp>
      <p:sp>
        <p:nvSpPr>
          <p:cNvPr id="33800" name="Rectangle 8"/>
          <p:cNvSpPr>
            <a:spLocks noChangeArrowheads="1"/>
          </p:cNvSpPr>
          <p:nvPr/>
        </p:nvSpPr>
        <p:spPr bwMode="auto">
          <a:xfrm>
            <a:off x="609600" y="914400"/>
            <a:ext cx="7391400" cy="915988"/>
          </a:xfrm>
          <a:prstGeom prst="rect">
            <a:avLst/>
          </a:prstGeom>
          <a:noFill/>
          <a:ln w="9525">
            <a:noFill/>
            <a:miter lim="800000"/>
            <a:headEnd/>
            <a:tailEnd/>
          </a:ln>
        </p:spPr>
        <p:txBody>
          <a:bodyPr>
            <a:spAutoFit/>
          </a:bodyPr>
          <a:lstStyle/>
          <a:p>
            <a:r>
              <a:rPr lang="en-US"/>
              <a:t>The exergy balance relations presented above can be used to determine the reversible work </a:t>
            </a:r>
            <a:r>
              <a:rPr lang="en-US" i="1"/>
              <a:t>W</a:t>
            </a:r>
            <a:r>
              <a:rPr lang="en-US" baseline="-25000"/>
              <a:t>rev</a:t>
            </a:r>
            <a:r>
              <a:rPr lang="en-US"/>
              <a:t> by setting the exergy destroyed equal to zero. The work </a:t>
            </a:r>
            <a:r>
              <a:rPr lang="en-US" i="1"/>
              <a:t>W </a:t>
            </a:r>
            <a:r>
              <a:rPr lang="en-US"/>
              <a:t>in that case becomes the reversible 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Slayt Numarası Yer Tutucusu"/>
          <p:cNvSpPr>
            <a:spLocks noGrp="1"/>
          </p:cNvSpPr>
          <p:nvPr>
            <p:ph type="sldNum" sz="quarter" idx="12"/>
          </p:nvPr>
        </p:nvSpPr>
        <p:spPr>
          <a:noFill/>
        </p:spPr>
        <p:txBody>
          <a:bodyPr/>
          <a:lstStyle/>
          <a:p>
            <a:fld id="{318C7E02-825E-4F86-B78F-5A304493073F}" type="slidenum">
              <a:rPr lang="en-US" smtClean="0"/>
              <a:pPr/>
              <a:t>12</a:t>
            </a:fld>
            <a:endParaRPr lang="en-US" smtClean="0"/>
          </a:p>
        </p:txBody>
      </p:sp>
      <p:sp>
        <p:nvSpPr>
          <p:cNvPr id="34819" name="Rectangle 2"/>
          <p:cNvSpPr>
            <a:spLocks noChangeArrowheads="1"/>
          </p:cNvSpPr>
          <p:nvPr/>
        </p:nvSpPr>
        <p:spPr bwMode="auto">
          <a:xfrm>
            <a:off x="304800" y="153988"/>
            <a:ext cx="6500813" cy="430212"/>
          </a:xfrm>
          <a:prstGeom prst="rect">
            <a:avLst/>
          </a:prstGeom>
          <a:noFill/>
          <a:ln w="9525">
            <a:noFill/>
            <a:miter lim="800000"/>
            <a:headEnd/>
            <a:tailEnd/>
          </a:ln>
        </p:spPr>
        <p:txBody>
          <a:bodyPr wrap="none">
            <a:spAutoFit/>
          </a:bodyPr>
          <a:lstStyle/>
          <a:p>
            <a:r>
              <a:rPr lang="en-US" sz="2200" b="1">
                <a:solidFill>
                  <a:srgbClr val="FF3300"/>
                </a:solidFill>
              </a:rPr>
              <a:t>Second-Law Efficiency of Steady-Flow Devices</a:t>
            </a:r>
            <a:endParaRPr lang="en-US" sz="2200" baseline="-25000">
              <a:solidFill>
                <a:srgbClr val="FF3300"/>
              </a:solidFill>
            </a:endParaRPr>
          </a:p>
        </p:txBody>
      </p:sp>
      <p:pic>
        <p:nvPicPr>
          <p:cNvPr id="34820" name="Picture 3"/>
          <p:cNvPicPr>
            <a:picLocks noChangeAspect="1" noChangeArrowheads="1"/>
          </p:cNvPicPr>
          <p:nvPr/>
        </p:nvPicPr>
        <p:blipFill>
          <a:blip r:embed="rId2"/>
          <a:srcRect/>
          <a:stretch>
            <a:fillRect/>
          </a:stretch>
        </p:blipFill>
        <p:spPr bwMode="auto">
          <a:xfrm>
            <a:off x="685800" y="1524000"/>
            <a:ext cx="5326063" cy="654050"/>
          </a:xfrm>
          <a:prstGeom prst="rect">
            <a:avLst/>
          </a:prstGeom>
          <a:noFill/>
          <a:ln w="9525">
            <a:noFill/>
            <a:miter lim="800000"/>
            <a:headEnd/>
            <a:tailEnd/>
          </a:ln>
        </p:spPr>
      </p:pic>
      <p:pic>
        <p:nvPicPr>
          <p:cNvPr id="34821" name="Picture 4"/>
          <p:cNvPicPr>
            <a:picLocks noChangeAspect="1" noChangeArrowheads="1"/>
          </p:cNvPicPr>
          <p:nvPr/>
        </p:nvPicPr>
        <p:blipFill>
          <a:blip r:embed="rId3"/>
          <a:srcRect/>
          <a:stretch>
            <a:fillRect/>
          </a:stretch>
        </p:blipFill>
        <p:spPr bwMode="auto">
          <a:xfrm>
            <a:off x="685800" y="2286000"/>
            <a:ext cx="5597525" cy="660400"/>
          </a:xfrm>
          <a:prstGeom prst="rect">
            <a:avLst/>
          </a:prstGeom>
          <a:noFill/>
          <a:ln w="9525">
            <a:noFill/>
            <a:miter lim="800000"/>
            <a:headEnd/>
            <a:tailEnd/>
          </a:ln>
        </p:spPr>
      </p:pic>
      <p:pic>
        <p:nvPicPr>
          <p:cNvPr id="34822" name="Picture 5"/>
          <p:cNvPicPr>
            <a:picLocks noChangeAspect="1" noChangeArrowheads="1"/>
          </p:cNvPicPr>
          <p:nvPr/>
        </p:nvPicPr>
        <p:blipFill>
          <a:blip r:embed="rId4"/>
          <a:srcRect/>
          <a:stretch>
            <a:fillRect/>
          </a:stretch>
        </p:blipFill>
        <p:spPr bwMode="auto">
          <a:xfrm>
            <a:off x="6400800" y="2133600"/>
            <a:ext cx="1573213" cy="296863"/>
          </a:xfrm>
          <a:prstGeom prst="rect">
            <a:avLst/>
          </a:prstGeom>
          <a:noFill/>
          <a:ln w="9525">
            <a:noFill/>
            <a:miter lim="800000"/>
            <a:headEnd/>
            <a:tailEnd/>
          </a:ln>
        </p:spPr>
      </p:pic>
      <p:sp>
        <p:nvSpPr>
          <p:cNvPr id="34823" name="Rectangle 6"/>
          <p:cNvSpPr>
            <a:spLocks noChangeArrowheads="1"/>
          </p:cNvSpPr>
          <p:nvPr/>
        </p:nvSpPr>
        <p:spPr bwMode="auto">
          <a:xfrm>
            <a:off x="228600" y="533400"/>
            <a:ext cx="8686800" cy="877888"/>
          </a:xfrm>
          <a:prstGeom prst="rect">
            <a:avLst/>
          </a:prstGeom>
          <a:noFill/>
          <a:ln w="9525">
            <a:noFill/>
            <a:miter lim="800000"/>
            <a:headEnd/>
            <a:tailEnd/>
          </a:ln>
        </p:spPr>
        <p:txBody>
          <a:bodyPr>
            <a:spAutoFit/>
          </a:bodyPr>
          <a:lstStyle/>
          <a:p>
            <a:r>
              <a:rPr lang="en-US" sz="1700"/>
              <a:t>The </a:t>
            </a:r>
            <a:r>
              <a:rPr lang="en-US" sz="1700" i="1"/>
              <a:t>second-law efficiency </a:t>
            </a:r>
            <a:r>
              <a:rPr lang="en-US" sz="1700"/>
              <a:t>of various steady-flow devices can be determined from its general definition, </a:t>
            </a:r>
            <a:r>
              <a:rPr lang="en-US" sz="1700">
                <a:sym typeface="Symbol" pitchFamily="18" charset="2"/>
              </a:rPr>
              <a:t></a:t>
            </a:r>
            <a:r>
              <a:rPr lang="en-US" sz="1700" baseline="-25000"/>
              <a:t>II</a:t>
            </a:r>
            <a:r>
              <a:rPr lang="en-US" sz="1700"/>
              <a:t> = (Exergy recovered)/(Exergy </a:t>
            </a:r>
            <a:r>
              <a:rPr lang="tr-TR" sz="1700"/>
              <a:t>expended</a:t>
            </a:r>
            <a:r>
              <a:rPr lang="en-US" sz="1700"/>
              <a:t>). When the changes in kinetic and potential energies are negligible and the devices are adiabatic:</a:t>
            </a:r>
          </a:p>
        </p:txBody>
      </p:sp>
      <p:pic>
        <p:nvPicPr>
          <p:cNvPr id="34824" name="Picture 9"/>
          <p:cNvPicPr>
            <a:picLocks noChangeAspect="1" noChangeArrowheads="1"/>
          </p:cNvPicPr>
          <p:nvPr/>
        </p:nvPicPr>
        <p:blipFill>
          <a:blip r:embed="rId5"/>
          <a:srcRect/>
          <a:stretch>
            <a:fillRect/>
          </a:stretch>
        </p:blipFill>
        <p:spPr bwMode="auto">
          <a:xfrm>
            <a:off x="3429000" y="6130925"/>
            <a:ext cx="2832100" cy="346075"/>
          </a:xfrm>
          <a:prstGeom prst="rect">
            <a:avLst/>
          </a:prstGeom>
          <a:noFill/>
          <a:ln w="9525">
            <a:noFill/>
            <a:miter lim="800000"/>
            <a:headEnd/>
            <a:tailEnd/>
          </a:ln>
        </p:spPr>
      </p:pic>
      <p:pic>
        <p:nvPicPr>
          <p:cNvPr id="34825" name="Picture 11"/>
          <p:cNvPicPr>
            <a:picLocks noChangeAspect="1" noChangeArrowheads="1"/>
          </p:cNvPicPr>
          <p:nvPr/>
        </p:nvPicPr>
        <p:blipFill>
          <a:blip r:embed="rId6"/>
          <a:srcRect/>
          <a:stretch>
            <a:fillRect/>
          </a:stretch>
        </p:blipFill>
        <p:spPr bwMode="auto">
          <a:xfrm>
            <a:off x="704850" y="5105400"/>
            <a:ext cx="2190750" cy="617538"/>
          </a:xfrm>
          <a:prstGeom prst="rect">
            <a:avLst/>
          </a:prstGeom>
          <a:noFill/>
          <a:ln w="9525">
            <a:noFill/>
            <a:miter lim="800000"/>
            <a:headEnd/>
            <a:tailEnd/>
          </a:ln>
        </p:spPr>
      </p:pic>
      <p:pic>
        <p:nvPicPr>
          <p:cNvPr id="34826" name="Picture 12"/>
          <p:cNvPicPr>
            <a:picLocks noChangeAspect="1" noChangeArrowheads="1"/>
          </p:cNvPicPr>
          <p:nvPr/>
        </p:nvPicPr>
        <p:blipFill>
          <a:blip r:embed="rId7"/>
          <a:srcRect/>
          <a:stretch>
            <a:fillRect/>
          </a:stretch>
        </p:blipFill>
        <p:spPr bwMode="auto">
          <a:xfrm>
            <a:off x="685800" y="5791200"/>
            <a:ext cx="2684463" cy="685800"/>
          </a:xfrm>
          <a:prstGeom prst="rect">
            <a:avLst/>
          </a:prstGeom>
          <a:noFill/>
          <a:ln w="9525">
            <a:noFill/>
            <a:miter lim="800000"/>
            <a:headEnd/>
            <a:tailEnd/>
          </a:ln>
        </p:spPr>
      </p:pic>
      <p:pic>
        <p:nvPicPr>
          <p:cNvPr id="34827" name="Picture 13"/>
          <p:cNvPicPr>
            <a:picLocks noChangeAspect="1" noChangeArrowheads="1"/>
          </p:cNvPicPr>
          <p:nvPr/>
        </p:nvPicPr>
        <p:blipFill>
          <a:blip r:embed="rId8"/>
          <a:srcRect/>
          <a:stretch>
            <a:fillRect/>
          </a:stretch>
        </p:blipFill>
        <p:spPr bwMode="auto">
          <a:xfrm>
            <a:off x="685800" y="3048000"/>
            <a:ext cx="2363788" cy="660400"/>
          </a:xfrm>
          <a:prstGeom prst="rect">
            <a:avLst/>
          </a:prstGeom>
          <a:noFill/>
          <a:ln w="9525">
            <a:noFill/>
            <a:miter lim="800000"/>
            <a:headEnd/>
            <a:tailEnd/>
          </a:ln>
        </p:spPr>
      </p:pic>
      <p:pic>
        <p:nvPicPr>
          <p:cNvPr id="34828" name="Picture 14"/>
          <p:cNvPicPr>
            <a:picLocks noChangeAspect="1" noChangeArrowheads="1"/>
          </p:cNvPicPr>
          <p:nvPr/>
        </p:nvPicPr>
        <p:blipFill>
          <a:blip r:embed="rId9"/>
          <a:srcRect/>
          <a:stretch>
            <a:fillRect/>
          </a:stretch>
        </p:blipFill>
        <p:spPr bwMode="auto">
          <a:xfrm>
            <a:off x="685800" y="3786188"/>
            <a:ext cx="2709863" cy="709612"/>
          </a:xfrm>
          <a:prstGeom prst="rect">
            <a:avLst/>
          </a:prstGeom>
          <a:noFill/>
          <a:ln w="9525">
            <a:noFill/>
            <a:miter lim="800000"/>
            <a:headEnd/>
            <a:tailEnd/>
          </a:ln>
        </p:spPr>
      </p:pic>
      <p:pic>
        <p:nvPicPr>
          <p:cNvPr id="34829" name="Picture 15"/>
          <p:cNvPicPr>
            <a:picLocks noChangeAspect="1" noChangeArrowheads="1"/>
          </p:cNvPicPr>
          <p:nvPr/>
        </p:nvPicPr>
        <p:blipFill>
          <a:blip r:embed="rId10"/>
          <a:srcRect/>
          <a:stretch>
            <a:fillRect/>
          </a:stretch>
        </p:blipFill>
        <p:spPr bwMode="auto">
          <a:xfrm>
            <a:off x="685800" y="4665663"/>
            <a:ext cx="3770313" cy="363537"/>
          </a:xfrm>
          <a:prstGeom prst="rect">
            <a:avLst/>
          </a:prstGeom>
          <a:noFill/>
          <a:ln w="9525">
            <a:noFill/>
            <a:miter lim="800000"/>
            <a:headEnd/>
            <a:tailEnd/>
          </a:ln>
        </p:spPr>
      </p:pic>
      <p:sp>
        <p:nvSpPr>
          <p:cNvPr id="34830" name="Text Box 16"/>
          <p:cNvSpPr txBox="1">
            <a:spLocks noChangeArrowheads="1"/>
          </p:cNvSpPr>
          <p:nvPr/>
        </p:nvSpPr>
        <p:spPr bwMode="auto">
          <a:xfrm>
            <a:off x="3048000" y="3124200"/>
            <a:ext cx="1371600" cy="641350"/>
          </a:xfrm>
          <a:prstGeom prst="rect">
            <a:avLst/>
          </a:prstGeom>
          <a:noFill/>
          <a:ln w="9525">
            <a:noFill/>
            <a:miter lim="800000"/>
            <a:headEnd/>
            <a:tailEnd/>
          </a:ln>
        </p:spPr>
        <p:txBody>
          <a:bodyPr>
            <a:spAutoFit/>
          </a:bodyPr>
          <a:lstStyle/>
          <a:p>
            <a:pPr>
              <a:spcBef>
                <a:spcPct val="50000"/>
              </a:spcBef>
            </a:pPr>
            <a:r>
              <a:rPr lang="en-US">
                <a:solidFill>
                  <a:srgbClr val="CC00CC"/>
                </a:solidFill>
              </a:rPr>
              <a:t>Heat exchanger</a:t>
            </a:r>
          </a:p>
        </p:txBody>
      </p:sp>
      <p:sp>
        <p:nvSpPr>
          <p:cNvPr id="34831" name="Text Box 17"/>
          <p:cNvSpPr txBox="1">
            <a:spLocks noChangeArrowheads="1"/>
          </p:cNvSpPr>
          <p:nvPr/>
        </p:nvSpPr>
        <p:spPr bwMode="auto">
          <a:xfrm>
            <a:off x="6019800" y="1600200"/>
            <a:ext cx="1371600" cy="366713"/>
          </a:xfrm>
          <a:prstGeom prst="rect">
            <a:avLst/>
          </a:prstGeom>
          <a:noFill/>
          <a:ln w="9525">
            <a:noFill/>
            <a:miter lim="800000"/>
            <a:headEnd/>
            <a:tailEnd/>
          </a:ln>
        </p:spPr>
        <p:txBody>
          <a:bodyPr>
            <a:spAutoFit/>
          </a:bodyPr>
          <a:lstStyle/>
          <a:p>
            <a:pPr>
              <a:spcBef>
                <a:spcPct val="50000"/>
              </a:spcBef>
            </a:pPr>
            <a:r>
              <a:rPr lang="en-US">
                <a:solidFill>
                  <a:srgbClr val="CC00CC"/>
                </a:solidFill>
              </a:rPr>
              <a:t>Turbine</a:t>
            </a:r>
          </a:p>
        </p:txBody>
      </p:sp>
      <p:sp>
        <p:nvSpPr>
          <p:cNvPr id="34832" name="Text Box 18"/>
          <p:cNvSpPr txBox="1">
            <a:spLocks noChangeArrowheads="1"/>
          </p:cNvSpPr>
          <p:nvPr/>
        </p:nvSpPr>
        <p:spPr bwMode="auto">
          <a:xfrm>
            <a:off x="6248400" y="2528888"/>
            <a:ext cx="1524000" cy="366712"/>
          </a:xfrm>
          <a:prstGeom prst="rect">
            <a:avLst/>
          </a:prstGeom>
          <a:noFill/>
          <a:ln w="9525">
            <a:noFill/>
            <a:miter lim="800000"/>
            <a:headEnd/>
            <a:tailEnd/>
          </a:ln>
        </p:spPr>
        <p:txBody>
          <a:bodyPr>
            <a:spAutoFit/>
          </a:bodyPr>
          <a:lstStyle/>
          <a:p>
            <a:pPr>
              <a:spcBef>
                <a:spcPct val="50000"/>
              </a:spcBef>
            </a:pPr>
            <a:r>
              <a:rPr lang="en-US">
                <a:solidFill>
                  <a:srgbClr val="CC00CC"/>
                </a:solidFill>
              </a:rPr>
              <a:t>Compressor</a:t>
            </a:r>
          </a:p>
        </p:txBody>
      </p:sp>
      <p:sp>
        <p:nvSpPr>
          <p:cNvPr id="34833" name="Text Box 19"/>
          <p:cNvSpPr txBox="1">
            <a:spLocks noChangeArrowheads="1"/>
          </p:cNvSpPr>
          <p:nvPr/>
        </p:nvSpPr>
        <p:spPr bwMode="auto">
          <a:xfrm>
            <a:off x="2895600" y="5149850"/>
            <a:ext cx="1371600" cy="641350"/>
          </a:xfrm>
          <a:prstGeom prst="rect">
            <a:avLst/>
          </a:prstGeom>
          <a:noFill/>
          <a:ln w="9525">
            <a:noFill/>
            <a:miter lim="800000"/>
            <a:headEnd/>
            <a:tailEnd/>
          </a:ln>
        </p:spPr>
        <p:txBody>
          <a:bodyPr>
            <a:spAutoFit/>
          </a:bodyPr>
          <a:lstStyle/>
          <a:p>
            <a:pPr>
              <a:spcBef>
                <a:spcPct val="50000"/>
              </a:spcBef>
            </a:pPr>
            <a:r>
              <a:rPr lang="en-US">
                <a:solidFill>
                  <a:srgbClr val="CC00CC"/>
                </a:solidFill>
              </a:rPr>
              <a:t>Mixing chamber</a:t>
            </a:r>
          </a:p>
        </p:txBody>
      </p:sp>
      <p:pic>
        <p:nvPicPr>
          <p:cNvPr id="34834" name="Picture 20"/>
          <p:cNvPicPr>
            <a:picLocks noChangeAspect="1" noChangeArrowheads="1"/>
          </p:cNvPicPr>
          <p:nvPr/>
        </p:nvPicPr>
        <p:blipFill>
          <a:blip r:embed="rId11"/>
          <a:srcRect/>
          <a:stretch>
            <a:fillRect/>
          </a:stretch>
        </p:blipFill>
        <p:spPr bwMode="auto">
          <a:xfrm>
            <a:off x="5486400" y="2971800"/>
            <a:ext cx="3124200" cy="3060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Slayt Numarası Yer Tutucusu"/>
          <p:cNvSpPr>
            <a:spLocks noGrp="1"/>
          </p:cNvSpPr>
          <p:nvPr>
            <p:ph type="sldNum" sz="quarter" idx="12"/>
          </p:nvPr>
        </p:nvSpPr>
        <p:spPr>
          <a:noFill/>
        </p:spPr>
        <p:txBody>
          <a:bodyPr/>
          <a:lstStyle/>
          <a:p>
            <a:fld id="{168668A9-F2C3-4B9D-A54D-E4A457F694B1}" type="slidenum">
              <a:rPr lang="en-US" smtClean="0"/>
              <a:pPr/>
              <a:t>13</a:t>
            </a:fld>
            <a:endParaRPr lang="en-US" smtClean="0"/>
          </a:p>
        </p:txBody>
      </p:sp>
      <p:sp>
        <p:nvSpPr>
          <p:cNvPr id="35843" name="Text Box 4"/>
          <p:cNvSpPr txBox="1">
            <a:spLocks noChangeArrowheads="1"/>
          </p:cNvSpPr>
          <p:nvPr/>
        </p:nvSpPr>
        <p:spPr bwMode="auto">
          <a:xfrm>
            <a:off x="381000" y="152400"/>
            <a:ext cx="6019800" cy="430213"/>
          </a:xfrm>
          <a:prstGeom prst="rect">
            <a:avLst/>
          </a:prstGeom>
          <a:noFill/>
          <a:ln w="9525">
            <a:noFill/>
            <a:miter lim="800000"/>
            <a:headEnd/>
            <a:tailEnd/>
          </a:ln>
        </p:spPr>
        <p:txBody>
          <a:bodyPr>
            <a:spAutoFit/>
          </a:bodyPr>
          <a:lstStyle/>
          <a:p>
            <a:pPr>
              <a:spcBef>
                <a:spcPct val="50000"/>
              </a:spcBef>
            </a:pPr>
            <a:r>
              <a:rPr lang="tr-TR" sz="2200" b="1"/>
              <a:t>Second-law </a:t>
            </a:r>
            <a:r>
              <a:rPr lang="en-US" sz="2200" b="1"/>
              <a:t>analysis of a steam turbine</a:t>
            </a:r>
          </a:p>
        </p:txBody>
      </p:sp>
      <p:pic>
        <p:nvPicPr>
          <p:cNvPr id="35844" name="Picture 12"/>
          <p:cNvPicPr>
            <a:picLocks noChangeAspect="1" noChangeArrowheads="1"/>
          </p:cNvPicPr>
          <p:nvPr/>
        </p:nvPicPr>
        <p:blipFill>
          <a:blip r:embed="rId2"/>
          <a:srcRect/>
          <a:stretch>
            <a:fillRect/>
          </a:stretch>
        </p:blipFill>
        <p:spPr bwMode="auto">
          <a:xfrm>
            <a:off x="6324600" y="695325"/>
            <a:ext cx="2562225" cy="3419475"/>
          </a:xfrm>
          <a:prstGeom prst="rect">
            <a:avLst/>
          </a:prstGeom>
          <a:noFill/>
          <a:ln w="9525">
            <a:noFill/>
            <a:miter lim="800000"/>
            <a:headEnd/>
            <a:tailEnd/>
          </a:ln>
        </p:spPr>
      </p:pic>
      <p:pic>
        <p:nvPicPr>
          <p:cNvPr id="35845" name="Picture 13"/>
          <p:cNvPicPr>
            <a:picLocks noChangeAspect="1" noChangeArrowheads="1"/>
          </p:cNvPicPr>
          <p:nvPr/>
        </p:nvPicPr>
        <p:blipFill>
          <a:blip r:embed="rId3"/>
          <a:srcRect/>
          <a:stretch>
            <a:fillRect/>
          </a:stretch>
        </p:blipFill>
        <p:spPr bwMode="auto">
          <a:xfrm>
            <a:off x="3543300" y="4619625"/>
            <a:ext cx="5372100" cy="2085975"/>
          </a:xfrm>
          <a:prstGeom prst="rect">
            <a:avLst/>
          </a:prstGeom>
          <a:noFill/>
          <a:ln w="9525">
            <a:noFill/>
            <a:miter lim="800000"/>
            <a:headEnd/>
            <a:tailEnd/>
          </a:ln>
        </p:spPr>
      </p:pic>
      <p:pic>
        <p:nvPicPr>
          <p:cNvPr id="35846" name="Picture 14"/>
          <p:cNvPicPr>
            <a:picLocks noChangeAspect="1" noChangeArrowheads="1"/>
          </p:cNvPicPr>
          <p:nvPr/>
        </p:nvPicPr>
        <p:blipFill>
          <a:blip r:embed="rId4"/>
          <a:srcRect/>
          <a:stretch>
            <a:fillRect/>
          </a:stretch>
        </p:blipFill>
        <p:spPr bwMode="auto">
          <a:xfrm>
            <a:off x="457200" y="1676400"/>
            <a:ext cx="5095875" cy="1914525"/>
          </a:xfrm>
          <a:prstGeom prst="rect">
            <a:avLst/>
          </a:prstGeom>
          <a:noFill/>
          <a:ln w="9525">
            <a:noFill/>
            <a:miter lim="800000"/>
            <a:headEnd/>
            <a:tailEnd/>
          </a:ln>
        </p:spPr>
      </p:pic>
      <p:pic>
        <p:nvPicPr>
          <p:cNvPr id="35847" name="Picture 15"/>
          <p:cNvPicPr>
            <a:picLocks noChangeAspect="1" noChangeArrowheads="1"/>
          </p:cNvPicPr>
          <p:nvPr/>
        </p:nvPicPr>
        <p:blipFill>
          <a:blip r:embed="rId5"/>
          <a:srcRect/>
          <a:stretch>
            <a:fillRect/>
          </a:stretch>
        </p:blipFill>
        <p:spPr bwMode="auto">
          <a:xfrm>
            <a:off x="438150" y="685800"/>
            <a:ext cx="5657850" cy="962025"/>
          </a:xfrm>
          <a:prstGeom prst="rect">
            <a:avLst/>
          </a:prstGeom>
          <a:noFill/>
          <a:ln w="9525">
            <a:noFill/>
            <a:miter lim="800000"/>
            <a:headEnd/>
            <a:tailEnd/>
          </a:ln>
        </p:spPr>
      </p:pic>
      <p:pic>
        <p:nvPicPr>
          <p:cNvPr id="35848" name="Picture 16"/>
          <p:cNvPicPr>
            <a:picLocks noChangeAspect="1" noChangeArrowheads="1"/>
          </p:cNvPicPr>
          <p:nvPr/>
        </p:nvPicPr>
        <p:blipFill>
          <a:blip r:embed="rId6"/>
          <a:srcRect/>
          <a:stretch>
            <a:fillRect/>
          </a:stretch>
        </p:blipFill>
        <p:spPr bwMode="auto">
          <a:xfrm>
            <a:off x="457200" y="3733800"/>
            <a:ext cx="1181100" cy="733425"/>
          </a:xfrm>
          <a:prstGeom prst="rect">
            <a:avLst/>
          </a:prstGeom>
          <a:noFill/>
          <a:ln w="9525">
            <a:noFill/>
            <a:miter lim="800000"/>
            <a:headEnd/>
            <a:tailEnd/>
          </a:ln>
        </p:spPr>
      </p:pic>
      <p:pic>
        <p:nvPicPr>
          <p:cNvPr id="35849" name="Picture 17"/>
          <p:cNvPicPr>
            <a:picLocks noChangeAspect="1" noChangeArrowheads="1"/>
          </p:cNvPicPr>
          <p:nvPr/>
        </p:nvPicPr>
        <p:blipFill>
          <a:blip r:embed="rId7"/>
          <a:srcRect/>
          <a:stretch>
            <a:fillRect/>
          </a:stretch>
        </p:blipFill>
        <p:spPr bwMode="auto">
          <a:xfrm>
            <a:off x="1905000" y="4038600"/>
            <a:ext cx="2286000" cy="4095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Numarası Yer Tutucusu"/>
          <p:cNvSpPr>
            <a:spLocks noGrp="1"/>
          </p:cNvSpPr>
          <p:nvPr>
            <p:ph type="sldNum" sz="quarter" idx="12"/>
          </p:nvPr>
        </p:nvSpPr>
        <p:spPr>
          <a:noFill/>
        </p:spPr>
        <p:txBody>
          <a:bodyPr/>
          <a:lstStyle/>
          <a:p>
            <a:fld id="{83AA2F93-09D4-49CC-96EA-2F4DFEB70D84}" type="slidenum">
              <a:rPr lang="en-US" smtClean="0"/>
              <a:pPr/>
              <a:t>14</a:t>
            </a:fld>
            <a:endParaRPr lang="en-US" smtClean="0"/>
          </a:p>
        </p:txBody>
      </p:sp>
      <p:sp>
        <p:nvSpPr>
          <p:cNvPr id="36867" name="2 Dikdörtgen"/>
          <p:cNvSpPr>
            <a:spLocks noChangeArrowheads="1"/>
          </p:cNvSpPr>
          <p:nvPr/>
        </p:nvSpPr>
        <p:spPr bwMode="auto">
          <a:xfrm>
            <a:off x="381000" y="304800"/>
            <a:ext cx="4572000" cy="769938"/>
          </a:xfrm>
          <a:prstGeom prst="rect">
            <a:avLst/>
          </a:prstGeom>
          <a:noFill/>
          <a:ln w="9525">
            <a:noFill/>
            <a:miter lim="800000"/>
            <a:headEnd/>
            <a:tailEnd/>
          </a:ln>
        </p:spPr>
        <p:txBody>
          <a:bodyPr>
            <a:spAutoFit/>
          </a:bodyPr>
          <a:lstStyle/>
          <a:p>
            <a:r>
              <a:rPr lang="en-US" sz="2200" b="1"/>
              <a:t>Exergy Destroyed During Mixing of Fluid Streams</a:t>
            </a:r>
            <a:endParaRPr lang="tr-TR" sz="2200"/>
          </a:p>
        </p:txBody>
      </p:sp>
      <p:pic>
        <p:nvPicPr>
          <p:cNvPr id="36868" name="Picture 2"/>
          <p:cNvPicPr>
            <a:picLocks noChangeAspect="1" noChangeArrowheads="1"/>
          </p:cNvPicPr>
          <p:nvPr/>
        </p:nvPicPr>
        <p:blipFill>
          <a:blip r:embed="rId2"/>
          <a:srcRect/>
          <a:stretch>
            <a:fillRect/>
          </a:stretch>
        </p:blipFill>
        <p:spPr bwMode="auto">
          <a:xfrm>
            <a:off x="5810250" y="476250"/>
            <a:ext cx="3028950" cy="2571750"/>
          </a:xfrm>
          <a:prstGeom prst="rect">
            <a:avLst/>
          </a:prstGeom>
          <a:noFill/>
          <a:ln w="9525">
            <a:noFill/>
            <a:miter lim="800000"/>
            <a:headEnd/>
            <a:tailEnd/>
          </a:ln>
        </p:spPr>
      </p:pic>
      <p:pic>
        <p:nvPicPr>
          <p:cNvPr id="36869" name="Picture 3"/>
          <p:cNvPicPr>
            <a:picLocks noChangeAspect="1" noChangeArrowheads="1"/>
          </p:cNvPicPr>
          <p:nvPr/>
        </p:nvPicPr>
        <p:blipFill>
          <a:blip r:embed="rId3"/>
          <a:srcRect/>
          <a:stretch>
            <a:fillRect/>
          </a:stretch>
        </p:blipFill>
        <p:spPr bwMode="auto">
          <a:xfrm>
            <a:off x="152400" y="4191000"/>
            <a:ext cx="6638925" cy="2114550"/>
          </a:xfrm>
          <a:prstGeom prst="rect">
            <a:avLst/>
          </a:prstGeom>
          <a:noFill/>
          <a:ln w="9525">
            <a:noFill/>
            <a:miter lim="800000"/>
            <a:headEnd/>
            <a:tailEnd/>
          </a:ln>
        </p:spPr>
      </p:pic>
      <p:pic>
        <p:nvPicPr>
          <p:cNvPr id="36870" name="Picture 4"/>
          <p:cNvPicPr>
            <a:picLocks noChangeAspect="1" noChangeArrowheads="1"/>
          </p:cNvPicPr>
          <p:nvPr/>
        </p:nvPicPr>
        <p:blipFill>
          <a:blip r:embed="rId4"/>
          <a:srcRect/>
          <a:stretch>
            <a:fillRect/>
          </a:stretch>
        </p:blipFill>
        <p:spPr bwMode="auto">
          <a:xfrm>
            <a:off x="2543175" y="6315075"/>
            <a:ext cx="3171825" cy="390525"/>
          </a:xfrm>
          <a:prstGeom prst="rect">
            <a:avLst/>
          </a:prstGeom>
          <a:noFill/>
          <a:ln w="9525">
            <a:noFill/>
            <a:miter lim="800000"/>
            <a:headEnd/>
            <a:tailEnd/>
          </a:ln>
        </p:spPr>
      </p:pic>
      <p:pic>
        <p:nvPicPr>
          <p:cNvPr id="36871" name="Picture 5"/>
          <p:cNvPicPr>
            <a:picLocks noChangeAspect="1" noChangeArrowheads="1"/>
          </p:cNvPicPr>
          <p:nvPr/>
        </p:nvPicPr>
        <p:blipFill>
          <a:blip r:embed="rId5"/>
          <a:srcRect/>
          <a:stretch>
            <a:fillRect/>
          </a:stretch>
        </p:blipFill>
        <p:spPr bwMode="auto">
          <a:xfrm>
            <a:off x="381000" y="1143000"/>
            <a:ext cx="4867275" cy="990600"/>
          </a:xfrm>
          <a:prstGeom prst="rect">
            <a:avLst/>
          </a:prstGeom>
          <a:noFill/>
          <a:ln w="9525">
            <a:noFill/>
            <a:miter lim="800000"/>
            <a:headEnd/>
            <a:tailEnd/>
          </a:ln>
        </p:spPr>
      </p:pic>
      <p:pic>
        <p:nvPicPr>
          <p:cNvPr id="36872" name="Picture 6"/>
          <p:cNvPicPr>
            <a:picLocks noChangeAspect="1" noChangeArrowheads="1"/>
          </p:cNvPicPr>
          <p:nvPr/>
        </p:nvPicPr>
        <p:blipFill>
          <a:blip r:embed="rId6"/>
          <a:srcRect/>
          <a:stretch>
            <a:fillRect/>
          </a:stretch>
        </p:blipFill>
        <p:spPr bwMode="auto">
          <a:xfrm>
            <a:off x="1990725" y="2209800"/>
            <a:ext cx="3495675" cy="1371600"/>
          </a:xfrm>
          <a:prstGeom prst="rect">
            <a:avLst/>
          </a:prstGeom>
          <a:noFill/>
          <a:ln w="9525">
            <a:noFill/>
            <a:miter lim="800000"/>
            <a:headEnd/>
            <a:tailEnd/>
          </a:ln>
        </p:spPr>
      </p:pic>
      <p:pic>
        <p:nvPicPr>
          <p:cNvPr id="36873" name="Picture 7"/>
          <p:cNvPicPr>
            <a:picLocks noChangeAspect="1" noChangeArrowheads="1"/>
          </p:cNvPicPr>
          <p:nvPr/>
        </p:nvPicPr>
        <p:blipFill>
          <a:blip r:embed="rId7"/>
          <a:srcRect/>
          <a:stretch>
            <a:fillRect/>
          </a:stretch>
        </p:blipFill>
        <p:spPr bwMode="auto">
          <a:xfrm>
            <a:off x="5791200" y="3200400"/>
            <a:ext cx="2990850" cy="628650"/>
          </a:xfrm>
          <a:prstGeom prst="rect">
            <a:avLst/>
          </a:prstGeom>
          <a:noFill/>
          <a:ln w="9525">
            <a:noFill/>
            <a:miter lim="800000"/>
            <a:headEnd/>
            <a:tailEnd/>
          </a:ln>
        </p:spPr>
      </p:pic>
      <p:pic>
        <p:nvPicPr>
          <p:cNvPr id="36874" name="Picture 8"/>
          <p:cNvPicPr>
            <a:picLocks noChangeAspect="1" noChangeArrowheads="1"/>
          </p:cNvPicPr>
          <p:nvPr/>
        </p:nvPicPr>
        <p:blipFill>
          <a:blip r:embed="rId8"/>
          <a:srcRect/>
          <a:stretch>
            <a:fillRect/>
          </a:stretch>
        </p:blipFill>
        <p:spPr bwMode="auto">
          <a:xfrm>
            <a:off x="7162800" y="3962400"/>
            <a:ext cx="1619250" cy="4095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Slayt Numarası Yer Tutucusu"/>
          <p:cNvSpPr>
            <a:spLocks noGrp="1"/>
          </p:cNvSpPr>
          <p:nvPr>
            <p:ph type="sldNum" sz="quarter" idx="12"/>
          </p:nvPr>
        </p:nvSpPr>
        <p:spPr>
          <a:noFill/>
        </p:spPr>
        <p:txBody>
          <a:bodyPr/>
          <a:lstStyle/>
          <a:p>
            <a:fld id="{557CA034-4B2A-4AAF-A348-40229B289DF9}" type="slidenum">
              <a:rPr lang="en-US" smtClean="0"/>
              <a:pPr/>
              <a:t>15</a:t>
            </a:fld>
            <a:endParaRPr lang="en-US" smtClean="0"/>
          </a:p>
        </p:txBody>
      </p:sp>
      <p:sp>
        <p:nvSpPr>
          <p:cNvPr id="37891" name="11 Dikdörtgen"/>
          <p:cNvSpPr>
            <a:spLocks noChangeArrowheads="1"/>
          </p:cNvSpPr>
          <p:nvPr/>
        </p:nvSpPr>
        <p:spPr bwMode="auto">
          <a:xfrm>
            <a:off x="228600" y="228600"/>
            <a:ext cx="7391400" cy="430213"/>
          </a:xfrm>
          <a:prstGeom prst="rect">
            <a:avLst/>
          </a:prstGeom>
          <a:noFill/>
          <a:ln w="9525">
            <a:noFill/>
            <a:miter lim="800000"/>
            <a:headEnd/>
            <a:tailEnd/>
          </a:ln>
        </p:spPr>
        <p:txBody>
          <a:bodyPr>
            <a:spAutoFit/>
          </a:bodyPr>
          <a:lstStyle/>
          <a:p>
            <a:r>
              <a:rPr lang="en-US" sz="2200" b="1"/>
              <a:t>Charging a Compressed Air Storage System</a:t>
            </a:r>
            <a:endParaRPr lang="tr-TR" sz="2200"/>
          </a:p>
        </p:txBody>
      </p:sp>
      <p:pic>
        <p:nvPicPr>
          <p:cNvPr id="37892" name="Picture 2"/>
          <p:cNvPicPr>
            <a:picLocks noChangeAspect="1" noChangeArrowheads="1"/>
          </p:cNvPicPr>
          <p:nvPr/>
        </p:nvPicPr>
        <p:blipFill>
          <a:blip r:embed="rId2"/>
          <a:srcRect/>
          <a:stretch>
            <a:fillRect/>
          </a:stretch>
        </p:blipFill>
        <p:spPr bwMode="auto">
          <a:xfrm>
            <a:off x="5600700" y="838200"/>
            <a:ext cx="3314700" cy="3457575"/>
          </a:xfrm>
          <a:prstGeom prst="rect">
            <a:avLst/>
          </a:prstGeom>
          <a:noFill/>
          <a:ln w="9525">
            <a:noFill/>
            <a:miter lim="800000"/>
            <a:headEnd/>
            <a:tailEnd/>
          </a:ln>
        </p:spPr>
      </p:pic>
      <p:pic>
        <p:nvPicPr>
          <p:cNvPr id="37893" name="Picture 3"/>
          <p:cNvPicPr>
            <a:picLocks noChangeAspect="1" noChangeArrowheads="1"/>
          </p:cNvPicPr>
          <p:nvPr/>
        </p:nvPicPr>
        <p:blipFill>
          <a:blip r:embed="rId3"/>
          <a:srcRect/>
          <a:stretch>
            <a:fillRect/>
          </a:stretch>
        </p:blipFill>
        <p:spPr bwMode="auto">
          <a:xfrm>
            <a:off x="228600" y="838200"/>
            <a:ext cx="5153025" cy="2152650"/>
          </a:xfrm>
          <a:prstGeom prst="rect">
            <a:avLst/>
          </a:prstGeom>
          <a:noFill/>
          <a:ln w="9525">
            <a:noFill/>
            <a:miter lim="800000"/>
            <a:headEnd/>
            <a:tailEnd/>
          </a:ln>
        </p:spPr>
      </p:pic>
      <p:pic>
        <p:nvPicPr>
          <p:cNvPr id="37894" name="Picture 4"/>
          <p:cNvPicPr>
            <a:picLocks noChangeAspect="1" noChangeArrowheads="1"/>
          </p:cNvPicPr>
          <p:nvPr/>
        </p:nvPicPr>
        <p:blipFill>
          <a:blip r:embed="rId4"/>
          <a:srcRect/>
          <a:stretch>
            <a:fillRect/>
          </a:stretch>
        </p:blipFill>
        <p:spPr bwMode="auto">
          <a:xfrm>
            <a:off x="209550" y="3124200"/>
            <a:ext cx="6496050" cy="1038225"/>
          </a:xfrm>
          <a:prstGeom prst="rect">
            <a:avLst/>
          </a:prstGeom>
          <a:noFill/>
          <a:ln w="9525">
            <a:noFill/>
            <a:miter lim="800000"/>
            <a:headEnd/>
            <a:tailEnd/>
          </a:ln>
        </p:spPr>
      </p:pic>
      <p:pic>
        <p:nvPicPr>
          <p:cNvPr id="37895" name="Picture 5"/>
          <p:cNvPicPr>
            <a:picLocks noChangeAspect="1" noChangeArrowheads="1"/>
          </p:cNvPicPr>
          <p:nvPr/>
        </p:nvPicPr>
        <p:blipFill>
          <a:blip r:embed="rId5"/>
          <a:srcRect/>
          <a:stretch>
            <a:fillRect/>
          </a:stretch>
        </p:blipFill>
        <p:spPr bwMode="auto">
          <a:xfrm>
            <a:off x="228600" y="4267200"/>
            <a:ext cx="5924550" cy="685800"/>
          </a:xfrm>
          <a:prstGeom prst="rect">
            <a:avLst/>
          </a:prstGeom>
          <a:noFill/>
          <a:ln w="9525">
            <a:noFill/>
            <a:miter lim="800000"/>
            <a:headEnd/>
            <a:tailEnd/>
          </a:ln>
        </p:spPr>
      </p:pic>
      <p:pic>
        <p:nvPicPr>
          <p:cNvPr id="37896" name="Picture 6"/>
          <p:cNvPicPr>
            <a:picLocks noChangeAspect="1" noChangeArrowheads="1"/>
          </p:cNvPicPr>
          <p:nvPr/>
        </p:nvPicPr>
        <p:blipFill>
          <a:blip r:embed="rId6"/>
          <a:srcRect/>
          <a:stretch>
            <a:fillRect/>
          </a:stretch>
        </p:blipFill>
        <p:spPr bwMode="auto">
          <a:xfrm>
            <a:off x="190500" y="5048250"/>
            <a:ext cx="6286500" cy="819150"/>
          </a:xfrm>
          <a:prstGeom prst="rect">
            <a:avLst/>
          </a:prstGeom>
          <a:noFill/>
          <a:ln w="9525">
            <a:noFill/>
            <a:miter lim="800000"/>
            <a:headEnd/>
            <a:tailEnd/>
          </a:ln>
        </p:spPr>
      </p:pic>
      <p:pic>
        <p:nvPicPr>
          <p:cNvPr id="37897" name="Picture 7"/>
          <p:cNvPicPr>
            <a:picLocks noChangeAspect="1" noChangeArrowheads="1"/>
          </p:cNvPicPr>
          <p:nvPr/>
        </p:nvPicPr>
        <p:blipFill>
          <a:blip r:embed="rId7"/>
          <a:srcRect/>
          <a:stretch>
            <a:fillRect/>
          </a:stretch>
        </p:blipFill>
        <p:spPr bwMode="auto">
          <a:xfrm>
            <a:off x="228600" y="5943600"/>
            <a:ext cx="5162550" cy="6762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FD5EE38D-BFD8-48C5-8E31-9D0C6E789B24}" type="slidenum">
              <a:rPr lang="en-US" smtClean="0"/>
              <a:pPr/>
              <a:t>16</a:t>
            </a:fld>
            <a:endParaRPr lang="en-US" smtClean="0"/>
          </a:p>
        </p:txBody>
      </p:sp>
      <p:sp>
        <p:nvSpPr>
          <p:cNvPr id="38915" name="Rectangle 2"/>
          <p:cNvSpPr>
            <a:spLocks noGrp="1" noChangeArrowheads="1"/>
          </p:cNvSpPr>
          <p:nvPr>
            <p:ph type="title"/>
          </p:nvPr>
        </p:nvSpPr>
        <p:spPr>
          <a:xfrm>
            <a:off x="838200" y="274638"/>
            <a:ext cx="2362200" cy="639762"/>
          </a:xfrm>
        </p:spPr>
        <p:txBody>
          <a:bodyPr/>
          <a:lstStyle/>
          <a:p>
            <a:pPr eaLnBrk="1" hangingPunct="1"/>
            <a:r>
              <a:rPr lang="en-US" smtClean="0">
                <a:solidFill>
                  <a:srgbClr val="C00000"/>
                </a:solidFill>
              </a:rPr>
              <a:t>Summary</a:t>
            </a:r>
          </a:p>
        </p:txBody>
      </p:sp>
      <p:sp>
        <p:nvSpPr>
          <p:cNvPr id="38916" name="Rectangle 3"/>
          <p:cNvSpPr>
            <a:spLocks noGrp="1" noChangeArrowheads="1"/>
          </p:cNvSpPr>
          <p:nvPr>
            <p:ph type="body" idx="1"/>
          </p:nvPr>
        </p:nvSpPr>
        <p:spPr>
          <a:xfrm>
            <a:off x="533400" y="990600"/>
            <a:ext cx="8305800" cy="5410200"/>
          </a:xfrm>
        </p:spPr>
        <p:txBody>
          <a:bodyPr/>
          <a:lstStyle/>
          <a:p>
            <a:pPr eaLnBrk="1" hangingPunct="1">
              <a:lnSpc>
                <a:spcPct val="90000"/>
              </a:lnSpc>
            </a:pPr>
            <a:r>
              <a:rPr lang="en-US" dirty="0" smtClean="0"/>
              <a:t>Exergy: Work potential of energy</a:t>
            </a:r>
          </a:p>
          <a:p>
            <a:pPr lvl="1" eaLnBrk="1" hangingPunct="1">
              <a:lnSpc>
                <a:spcPct val="90000"/>
              </a:lnSpc>
            </a:pPr>
            <a:r>
              <a:rPr lang="en-US" sz="1800" dirty="0" smtClean="0">
                <a:solidFill>
                  <a:srgbClr val="CC00CC"/>
                </a:solidFill>
              </a:rPr>
              <a:t>Exergy (work potential) associated with kinetic and potential energy</a:t>
            </a:r>
          </a:p>
          <a:p>
            <a:pPr eaLnBrk="1" hangingPunct="1">
              <a:lnSpc>
                <a:spcPct val="90000"/>
              </a:lnSpc>
            </a:pPr>
            <a:r>
              <a:rPr lang="en-US" dirty="0" smtClean="0"/>
              <a:t>Reversible work and irreversibility</a:t>
            </a:r>
          </a:p>
          <a:p>
            <a:pPr eaLnBrk="1" hangingPunct="1">
              <a:lnSpc>
                <a:spcPct val="90000"/>
              </a:lnSpc>
            </a:pPr>
            <a:r>
              <a:rPr lang="en-US" dirty="0" smtClean="0"/>
              <a:t>Second-law efficiency</a:t>
            </a:r>
          </a:p>
          <a:p>
            <a:pPr eaLnBrk="1" hangingPunct="1">
              <a:lnSpc>
                <a:spcPct val="90000"/>
              </a:lnSpc>
            </a:pPr>
            <a:r>
              <a:rPr lang="en-US" dirty="0" smtClean="0"/>
              <a:t>Exergy change of a system</a:t>
            </a:r>
          </a:p>
          <a:p>
            <a:pPr lvl="1" eaLnBrk="1" hangingPunct="1">
              <a:lnSpc>
                <a:spcPct val="90000"/>
              </a:lnSpc>
            </a:pPr>
            <a:r>
              <a:rPr lang="en-US" sz="1800" dirty="0" smtClean="0">
                <a:solidFill>
                  <a:srgbClr val="CC00CC"/>
                </a:solidFill>
              </a:rPr>
              <a:t>Exergy of a fixed mass: </a:t>
            </a:r>
            <a:r>
              <a:rPr lang="en-US" sz="1800" dirty="0" err="1" smtClean="0">
                <a:solidFill>
                  <a:srgbClr val="CC00CC"/>
                </a:solidFill>
              </a:rPr>
              <a:t>Nonflow</a:t>
            </a:r>
            <a:r>
              <a:rPr lang="en-US" sz="1800" dirty="0" smtClean="0">
                <a:solidFill>
                  <a:srgbClr val="CC00CC"/>
                </a:solidFill>
              </a:rPr>
              <a:t> (or closed system) exergy</a:t>
            </a:r>
          </a:p>
          <a:p>
            <a:pPr lvl="1" eaLnBrk="1" hangingPunct="1">
              <a:lnSpc>
                <a:spcPct val="90000"/>
              </a:lnSpc>
            </a:pPr>
            <a:r>
              <a:rPr lang="en-US" sz="1800" dirty="0" smtClean="0">
                <a:solidFill>
                  <a:srgbClr val="CC00CC"/>
                </a:solidFill>
              </a:rPr>
              <a:t>Exergy of a flow stream: Flow (or stream) exergy</a:t>
            </a:r>
          </a:p>
          <a:p>
            <a:pPr eaLnBrk="1" hangingPunct="1">
              <a:lnSpc>
                <a:spcPct val="90000"/>
              </a:lnSpc>
            </a:pPr>
            <a:r>
              <a:rPr lang="en-US" dirty="0" smtClean="0"/>
              <a:t>Exergy transfer by heat, work, and mass</a:t>
            </a:r>
          </a:p>
          <a:p>
            <a:pPr eaLnBrk="1" hangingPunct="1">
              <a:lnSpc>
                <a:spcPct val="90000"/>
              </a:lnSpc>
            </a:pPr>
            <a:r>
              <a:rPr lang="en-US" dirty="0" smtClean="0"/>
              <a:t>The decrease of exergy principle and exergy destruction</a:t>
            </a:r>
          </a:p>
          <a:p>
            <a:pPr eaLnBrk="1" hangingPunct="1">
              <a:lnSpc>
                <a:spcPct val="90000"/>
              </a:lnSpc>
            </a:pPr>
            <a:r>
              <a:rPr lang="en-US" dirty="0" smtClean="0"/>
              <a:t>Exergy balance: Closed systems</a:t>
            </a:r>
          </a:p>
          <a:p>
            <a:pPr eaLnBrk="1" hangingPunct="1">
              <a:lnSpc>
                <a:spcPct val="90000"/>
              </a:lnSpc>
            </a:pPr>
            <a:r>
              <a:rPr lang="en-US" smtClean="0"/>
              <a:t>Exergy balance: Control volumes</a:t>
            </a:r>
          </a:p>
          <a:p>
            <a:pPr lvl="1" eaLnBrk="1" hangingPunct="1">
              <a:lnSpc>
                <a:spcPct val="90000"/>
              </a:lnSpc>
            </a:pPr>
            <a:r>
              <a:rPr lang="en-US" sz="1800" dirty="0" smtClean="0">
                <a:solidFill>
                  <a:srgbClr val="CC00CC"/>
                </a:solidFill>
              </a:rPr>
              <a:t>Exergy balance for steady-flow systems</a:t>
            </a:r>
          </a:p>
          <a:p>
            <a:pPr lvl="1" eaLnBrk="1" hangingPunct="1">
              <a:lnSpc>
                <a:spcPct val="90000"/>
              </a:lnSpc>
            </a:pPr>
            <a:r>
              <a:rPr lang="en-US" sz="1800" dirty="0" smtClean="0">
                <a:solidFill>
                  <a:srgbClr val="CC00CC"/>
                </a:solidFill>
              </a:rPr>
              <a:t>Reversible work</a:t>
            </a:r>
          </a:p>
          <a:p>
            <a:pPr lvl="1" eaLnBrk="1" hangingPunct="1">
              <a:lnSpc>
                <a:spcPct val="90000"/>
              </a:lnSpc>
            </a:pPr>
            <a:r>
              <a:rPr lang="en-US" sz="1800" dirty="0" smtClean="0">
                <a:solidFill>
                  <a:srgbClr val="CC00CC"/>
                </a:solidFill>
              </a:rPr>
              <a:t>Second-law efficiency of steady-flow devices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3 Slayt Numarası Yer Tutucusu"/>
          <p:cNvSpPr>
            <a:spLocks noGrp="1"/>
          </p:cNvSpPr>
          <p:nvPr>
            <p:ph type="sldNum" sz="quarter" idx="12"/>
          </p:nvPr>
        </p:nvSpPr>
        <p:spPr>
          <a:noFill/>
        </p:spPr>
        <p:txBody>
          <a:bodyPr/>
          <a:lstStyle/>
          <a:p>
            <a:fld id="{8A452247-EFB6-4095-B929-DE6831FD6C78}" type="slidenum">
              <a:rPr lang="en-US" smtClean="0"/>
              <a:pPr/>
              <a:t>2</a:t>
            </a:fld>
            <a:endParaRPr lang="en-US" smtClean="0"/>
          </a:p>
        </p:txBody>
      </p:sp>
      <p:pic>
        <p:nvPicPr>
          <p:cNvPr id="24579" name="Picture 4"/>
          <p:cNvPicPr>
            <a:picLocks noChangeAspect="1" noChangeArrowheads="1"/>
          </p:cNvPicPr>
          <p:nvPr/>
        </p:nvPicPr>
        <p:blipFill>
          <a:blip r:embed="rId2"/>
          <a:srcRect/>
          <a:stretch>
            <a:fillRect/>
          </a:stretch>
        </p:blipFill>
        <p:spPr bwMode="auto">
          <a:xfrm>
            <a:off x="509588" y="457200"/>
            <a:ext cx="5129212" cy="290513"/>
          </a:xfrm>
          <a:prstGeom prst="rect">
            <a:avLst/>
          </a:prstGeom>
          <a:noFill/>
          <a:ln w="9525">
            <a:noFill/>
            <a:miter lim="800000"/>
            <a:headEnd/>
            <a:tailEnd/>
          </a:ln>
        </p:spPr>
      </p:pic>
      <p:pic>
        <p:nvPicPr>
          <p:cNvPr id="24580" name="Picture 5"/>
          <p:cNvPicPr>
            <a:picLocks noChangeAspect="1" noChangeArrowheads="1"/>
          </p:cNvPicPr>
          <p:nvPr/>
        </p:nvPicPr>
        <p:blipFill>
          <a:blip r:embed="rId3"/>
          <a:srcRect/>
          <a:stretch>
            <a:fillRect/>
          </a:stretch>
        </p:blipFill>
        <p:spPr bwMode="auto">
          <a:xfrm>
            <a:off x="515938" y="914400"/>
            <a:ext cx="6189662" cy="506413"/>
          </a:xfrm>
          <a:prstGeom prst="rect">
            <a:avLst/>
          </a:prstGeom>
          <a:noFill/>
          <a:ln w="9525">
            <a:noFill/>
            <a:miter lim="800000"/>
            <a:headEnd/>
            <a:tailEnd/>
          </a:ln>
        </p:spPr>
      </p:pic>
      <p:pic>
        <p:nvPicPr>
          <p:cNvPr id="24581" name="Picture 6"/>
          <p:cNvPicPr>
            <a:picLocks noChangeAspect="1" noChangeArrowheads="1"/>
          </p:cNvPicPr>
          <p:nvPr/>
        </p:nvPicPr>
        <p:blipFill>
          <a:blip r:embed="rId4"/>
          <a:srcRect/>
          <a:stretch>
            <a:fillRect/>
          </a:stretch>
        </p:blipFill>
        <p:spPr bwMode="auto">
          <a:xfrm>
            <a:off x="533400" y="1600200"/>
            <a:ext cx="6018213" cy="604838"/>
          </a:xfrm>
          <a:prstGeom prst="rect">
            <a:avLst/>
          </a:prstGeom>
          <a:noFill/>
          <a:ln w="9525">
            <a:noFill/>
            <a:miter lim="800000"/>
            <a:headEnd/>
            <a:tailEnd/>
          </a:ln>
        </p:spPr>
      </p:pic>
      <p:sp>
        <p:nvSpPr>
          <p:cNvPr id="24582" name="Rectangle 7"/>
          <p:cNvSpPr>
            <a:spLocks noChangeArrowheads="1"/>
          </p:cNvSpPr>
          <p:nvPr/>
        </p:nvSpPr>
        <p:spPr bwMode="auto">
          <a:xfrm>
            <a:off x="6705600" y="609600"/>
            <a:ext cx="2209800" cy="1385888"/>
          </a:xfrm>
          <a:prstGeom prst="rect">
            <a:avLst/>
          </a:prstGeom>
          <a:noFill/>
          <a:ln w="9525">
            <a:noFill/>
            <a:miter lim="800000"/>
            <a:headEnd/>
            <a:tailEnd/>
          </a:ln>
        </p:spPr>
        <p:txBody>
          <a:bodyPr>
            <a:spAutoFit/>
          </a:bodyPr>
          <a:lstStyle/>
          <a:p>
            <a:r>
              <a:rPr lang="en-US" sz="1700"/>
              <a:t>The heat transfer to a system and work done by the system are taken to be positive quantities.</a:t>
            </a:r>
          </a:p>
        </p:txBody>
      </p:sp>
      <p:sp>
        <p:nvSpPr>
          <p:cNvPr id="24583" name="Rectangle 8"/>
          <p:cNvSpPr>
            <a:spLocks noChangeArrowheads="1"/>
          </p:cNvSpPr>
          <p:nvPr/>
        </p:nvSpPr>
        <p:spPr bwMode="auto">
          <a:xfrm>
            <a:off x="381000" y="2209800"/>
            <a:ext cx="7467600" cy="350838"/>
          </a:xfrm>
          <a:prstGeom prst="rect">
            <a:avLst/>
          </a:prstGeom>
          <a:noFill/>
          <a:ln w="9525">
            <a:noFill/>
            <a:miter lim="800000"/>
            <a:headEnd/>
            <a:tailEnd/>
          </a:ln>
        </p:spPr>
        <p:txBody>
          <a:bodyPr>
            <a:spAutoFit/>
          </a:bodyPr>
          <a:lstStyle/>
          <a:p>
            <a:r>
              <a:rPr lang="en-US" sz="1700" i="1"/>
              <a:t>Q</a:t>
            </a:r>
            <a:r>
              <a:rPr lang="en-US" sz="1700" i="1" baseline="-25000"/>
              <a:t>k</a:t>
            </a:r>
            <a:r>
              <a:rPr lang="en-US" sz="1700" i="1"/>
              <a:t> </a:t>
            </a:r>
            <a:r>
              <a:rPr lang="en-US" sz="1700"/>
              <a:t>is the heat transfer through the boundary at temperature </a:t>
            </a:r>
            <a:r>
              <a:rPr lang="en-US" sz="1700" i="1"/>
              <a:t>T</a:t>
            </a:r>
            <a:r>
              <a:rPr lang="en-US" sz="1700" i="1" baseline="-25000"/>
              <a:t>k</a:t>
            </a:r>
            <a:r>
              <a:rPr lang="en-US" sz="1700" i="1"/>
              <a:t> </a:t>
            </a:r>
            <a:r>
              <a:rPr lang="en-US" sz="1700"/>
              <a:t>at location </a:t>
            </a:r>
            <a:r>
              <a:rPr lang="en-US" sz="1700" i="1"/>
              <a:t>k.</a:t>
            </a:r>
          </a:p>
        </p:txBody>
      </p:sp>
      <p:sp>
        <p:nvSpPr>
          <p:cNvPr id="24584" name="Rectangle 9"/>
          <p:cNvSpPr>
            <a:spLocks noChangeArrowheads="1"/>
          </p:cNvSpPr>
          <p:nvPr/>
        </p:nvSpPr>
        <p:spPr bwMode="auto">
          <a:xfrm>
            <a:off x="4114800" y="3249613"/>
            <a:ext cx="1828800" cy="3455987"/>
          </a:xfrm>
          <a:prstGeom prst="rect">
            <a:avLst/>
          </a:prstGeom>
          <a:noFill/>
          <a:ln w="9525">
            <a:noFill/>
            <a:miter lim="800000"/>
            <a:headEnd/>
            <a:tailEnd/>
          </a:ln>
        </p:spPr>
        <p:txBody>
          <a:bodyPr>
            <a:spAutoFit/>
          </a:bodyPr>
          <a:lstStyle/>
          <a:p>
            <a:pPr algn="r"/>
            <a:r>
              <a:rPr lang="en-US" sz="1700">
                <a:solidFill>
                  <a:srgbClr val="3333FF"/>
                </a:solidFill>
              </a:rPr>
              <a:t>Exergy destroyed outside system boundaries can be accounted for by writing an exergy balance on the extended system that includes the system and its immediate surroundings.</a:t>
            </a:r>
          </a:p>
        </p:txBody>
      </p:sp>
      <p:pic>
        <p:nvPicPr>
          <p:cNvPr id="24585" name="Picture 13"/>
          <p:cNvPicPr>
            <a:picLocks noChangeAspect="1" noChangeArrowheads="1"/>
          </p:cNvPicPr>
          <p:nvPr/>
        </p:nvPicPr>
        <p:blipFill>
          <a:blip r:embed="rId5"/>
          <a:srcRect/>
          <a:stretch>
            <a:fillRect/>
          </a:stretch>
        </p:blipFill>
        <p:spPr bwMode="auto">
          <a:xfrm>
            <a:off x="152400" y="2657475"/>
            <a:ext cx="2990850" cy="4048125"/>
          </a:xfrm>
          <a:prstGeom prst="rect">
            <a:avLst/>
          </a:prstGeom>
          <a:noFill/>
          <a:ln w="9525">
            <a:noFill/>
            <a:miter lim="800000"/>
            <a:headEnd/>
            <a:tailEnd/>
          </a:ln>
        </p:spPr>
      </p:pic>
      <p:sp>
        <p:nvSpPr>
          <p:cNvPr id="24586" name="Rectangle 10"/>
          <p:cNvSpPr>
            <a:spLocks noChangeArrowheads="1"/>
          </p:cNvSpPr>
          <p:nvPr/>
        </p:nvSpPr>
        <p:spPr bwMode="auto">
          <a:xfrm>
            <a:off x="2819400" y="3352800"/>
            <a:ext cx="1371600" cy="2938463"/>
          </a:xfrm>
          <a:prstGeom prst="rect">
            <a:avLst/>
          </a:prstGeom>
          <a:noFill/>
          <a:ln w="9525">
            <a:noFill/>
            <a:miter lim="800000"/>
            <a:headEnd/>
            <a:tailEnd/>
          </a:ln>
        </p:spPr>
        <p:txBody>
          <a:bodyPr>
            <a:spAutoFit/>
          </a:bodyPr>
          <a:lstStyle/>
          <a:p>
            <a:r>
              <a:rPr lang="en-US" sz="1700">
                <a:solidFill>
                  <a:srgbClr val="3333FF"/>
                </a:solidFill>
              </a:rPr>
              <a:t>Exergy balance for a closed system when heat transfer is to the system and the work is from the system.</a:t>
            </a:r>
          </a:p>
        </p:txBody>
      </p:sp>
      <p:pic>
        <p:nvPicPr>
          <p:cNvPr id="24587" name="Picture 14"/>
          <p:cNvPicPr>
            <a:picLocks noChangeAspect="1" noChangeArrowheads="1"/>
          </p:cNvPicPr>
          <p:nvPr/>
        </p:nvPicPr>
        <p:blipFill>
          <a:blip r:embed="rId6"/>
          <a:srcRect/>
          <a:stretch>
            <a:fillRect/>
          </a:stretch>
        </p:blipFill>
        <p:spPr bwMode="auto">
          <a:xfrm>
            <a:off x="5924550" y="2808288"/>
            <a:ext cx="3143250" cy="389731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Slayt Numarası Yer Tutucusu"/>
          <p:cNvSpPr>
            <a:spLocks noGrp="1"/>
          </p:cNvSpPr>
          <p:nvPr>
            <p:ph type="sldNum" sz="quarter" idx="12"/>
          </p:nvPr>
        </p:nvSpPr>
        <p:spPr>
          <a:noFill/>
        </p:spPr>
        <p:txBody>
          <a:bodyPr/>
          <a:lstStyle/>
          <a:p>
            <a:fld id="{7BF3D4DC-62F7-4FCE-96F0-6F8A69D02B78}" type="slidenum">
              <a:rPr lang="en-US" smtClean="0"/>
              <a:pPr/>
              <a:t>3</a:t>
            </a:fld>
            <a:endParaRPr lang="en-US" smtClean="0"/>
          </a:p>
        </p:txBody>
      </p:sp>
      <p:pic>
        <p:nvPicPr>
          <p:cNvPr id="25603" name="Picture 3"/>
          <p:cNvPicPr>
            <a:picLocks noChangeAspect="1" noChangeArrowheads="1"/>
          </p:cNvPicPr>
          <p:nvPr/>
        </p:nvPicPr>
        <p:blipFill>
          <a:blip r:embed="rId2"/>
          <a:srcRect/>
          <a:stretch>
            <a:fillRect/>
          </a:stretch>
        </p:blipFill>
        <p:spPr bwMode="auto">
          <a:xfrm>
            <a:off x="3305175" y="1276350"/>
            <a:ext cx="5610225" cy="400050"/>
          </a:xfrm>
          <a:prstGeom prst="rect">
            <a:avLst/>
          </a:prstGeom>
          <a:noFill/>
          <a:ln w="9525">
            <a:noFill/>
            <a:miter lim="800000"/>
            <a:headEnd/>
            <a:tailEnd/>
          </a:ln>
        </p:spPr>
      </p:pic>
      <p:pic>
        <p:nvPicPr>
          <p:cNvPr id="25604" name="Picture 4"/>
          <p:cNvPicPr>
            <a:picLocks noChangeAspect="1" noChangeArrowheads="1"/>
          </p:cNvPicPr>
          <p:nvPr/>
        </p:nvPicPr>
        <p:blipFill>
          <a:blip r:embed="rId3"/>
          <a:srcRect/>
          <a:stretch>
            <a:fillRect/>
          </a:stretch>
        </p:blipFill>
        <p:spPr bwMode="auto">
          <a:xfrm>
            <a:off x="2209800" y="1905000"/>
            <a:ext cx="6705600" cy="752475"/>
          </a:xfrm>
          <a:prstGeom prst="rect">
            <a:avLst/>
          </a:prstGeom>
          <a:noFill/>
          <a:ln w="9525">
            <a:noFill/>
            <a:miter lim="800000"/>
            <a:headEnd/>
            <a:tailEnd/>
          </a:ln>
        </p:spPr>
      </p:pic>
      <p:pic>
        <p:nvPicPr>
          <p:cNvPr id="25605" name="Picture 5"/>
          <p:cNvPicPr>
            <a:picLocks noChangeAspect="1" noChangeArrowheads="1"/>
          </p:cNvPicPr>
          <p:nvPr/>
        </p:nvPicPr>
        <p:blipFill>
          <a:blip r:embed="rId4"/>
          <a:srcRect/>
          <a:stretch>
            <a:fillRect/>
          </a:stretch>
        </p:blipFill>
        <p:spPr bwMode="auto">
          <a:xfrm>
            <a:off x="3276600" y="2819400"/>
            <a:ext cx="5629275" cy="762000"/>
          </a:xfrm>
          <a:prstGeom prst="rect">
            <a:avLst/>
          </a:prstGeom>
          <a:noFill/>
          <a:ln w="9525">
            <a:noFill/>
            <a:miter lim="800000"/>
            <a:headEnd/>
            <a:tailEnd/>
          </a:ln>
        </p:spPr>
      </p:pic>
      <p:pic>
        <p:nvPicPr>
          <p:cNvPr id="25606" name="Picture 6"/>
          <p:cNvPicPr>
            <a:picLocks noChangeAspect="1" noChangeArrowheads="1"/>
          </p:cNvPicPr>
          <p:nvPr/>
        </p:nvPicPr>
        <p:blipFill>
          <a:blip r:embed="rId5"/>
          <a:srcRect/>
          <a:stretch>
            <a:fillRect/>
          </a:stretch>
        </p:blipFill>
        <p:spPr bwMode="auto">
          <a:xfrm>
            <a:off x="2743200" y="3810000"/>
            <a:ext cx="6153150" cy="685800"/>
          </a:xfrm>
          <a:prstGeom prst="rect">
            <a:avLst/>
          </a:prstGeom>
          <a:noFill/>
          <a:ln w="9525">
            <a:noFill/>
            <a:miter lim="800000"/>
            <a:headEnd/>
            <a:tailEnd/>
          </a:ln>
        </p:spPr>
      </p:pic>
      <p:pic>
        <p:nvPicPr>
          <p:cNvPr id="25607" name="Picture 7"/>
          <p:cNvPicPr>
            <a:picLocks noChangeAspect="1" noChangeArrowheads="1"/>
          </p:cNvPicPr>
          <p:nvPr/>
        </p:nvPicPr>
        <p:blipFill>
          <a:blip r:embed="rId6"/>
          <a:srcRect/>
          <a:stretch>
            <a:fillRect/>
          </a:stretch>
        </p:blipFill>
        <p:spPr bwMode="auto">
          <a:xfrm>
            <a:off x="3486150" y="4648200"/>
            <a:ext cx="5429250" cy="752475"/>
          </a:xfrm>
          <a:prstGeom prst="rect">
            <a:avLst/>
          </a:prstGeom>
          <a:noFill/>
          <a:ln w="9525">
            <a:noFill/>
            <a:miter lim="800000"/>
            <a:headEnd/>
            <a:tailEnd/>
          </a:ln>
        </p:spPr>
      </p:pic>
      <p:sp>
        <p:nvSpPr>
          <p:cNvPr id="25608" name="8 Dikdörtgen"/>
          <p:cNvSpPr>
            <a:spLocks noChangeArrowheads="1"/>
          </p:cNvSpPr>
          <p:nvPr/>
        </p:nvSpPr>
        <p:spPr bwMode="auto">
          <a:xfrm>
            <a:off x="457200" y="381000"/>
            <a:ext cx="8077200" cy="430213"/>
          </a:xfrm>
          <a:prstGeom prst="rect">
            <a:avLst/>
          </a:prstGeom>
          <a:noFill/>
          <a:ln w="9525">
            <a:noFill/>
            <a:miter lim="800000"/>
            <a:headEnd/>
            <a:tailEnd/>
          </a:ln>
        </p:spPr>
        <p:txBody>
          <a:bodyPr>
            <a:spAutoFit/>
          </a:bodyPr>
          <a:lstStyle/>
          <a:p>
            <a:r>
              <a:rPr lang="en-US" sz="2200" b="1"/>
              <a:t>General Exergy Balance for Closed Systems</a:t>
            </a:r>
            <a:endParaRPr lang="tr-TR" sz="2200"/>
          </a:p>
        </p:txBody>
      </p:sp>
      <p:pic>
        <p:nvPicPr>
          <p:cNvPr id="25609" name="Picture 8"/>
          <p:cNvPicPr>
            <a:picLocks noChangeAspect="1" noChangeArrowheads="1"/>
          </p:cNvPicPr>
          <p:nvPr/>
        </p:nvPicPr>
        <p:blipFill>
          <a:blip r:embed="rId7"/>
          <a:srcRect/>
          <a:stretch>
            <a:fillRect/>
          </a:stretch>
        </p:blipFill>
        <p:spPr bwMode="auto">
          <a:xfrm>
            <a:off x="209550" y="2876550"/>
            <a:ext cx="2305050" cy="30670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Slayt Numarası Yer Tutucusu"/>
          <p:cNvSpPr>
            <a:spLocks noGrp="1"/>
          </p:cNvSpPr>
          <p:nvPr>
            <p:ph type="sldNum" sz="quarter" idx="12"/>
          </p:nvPr>
        </p:nvSpPr>
        <p:spPr>
          <a:noFill/>
        </p:spPr>
        <p:txBody>
          <a:bodyPr/>
          <a:lstStyle/>
          <a:p>
            <a:fld id="{F9756A38-3C74-44A4-8360-51B2C0ECA1AF}" type="slidenum">
              <a:rPr lang="en-US" smtClean="0"/>
              <a:pPr/>
              <a:t>4</a:t>
            </a:fld>
            <a:endParaRPr lang="en-US" smtClean="0"/>
          </a:p>
        </p:txBody>
      </p:sp>
      <p:pic>
        <p:nvPicPr>
          <p:cNvPr id="26627" name="Picture 11"/>
          <p:cNvPicPr>
            <a:picLocks noChangeAspect="1" noChangeArrowheads="1"/>
          </p:cNvPicPr>
          <p:nvPr/>
        </p:nvPicPr>
        <p:blipFill>
          <a:blip r:embed="rId2"/>
          <a:srcRect/>
          <a:stretch>
            <a:fillRect/>
          </a:stretch>
        </p:blipFill>
        <p:spPr bwMode="auto">
          <a:xfrm>
            <a:off x="6210300" y="762000"/>
            <a:ext cx="2781300" cy="3228975"/>
          </a:xfrm>
          <a:prstGeom prst="rect">
            <a:avLst/>
          </a:prstGeom>
          <a:noFill/>
          <a:ln w="9525">
            <a:noFill/>
            <a:miter lim="800000"/>
            <a:headEnd/>
            <a:tailEnd/>
          </a:ln>
        </p:spPr>
      </p:pic>
      <p:sp>
        <p:nvSpPr>
          <p:cNvPr id="26628" name="13 Dikdörtgen"/>
          <p:cNvSpPr>
            <a:spLocks noChangeArrowheads="1"/>
          </p:cNvSpPr>
          <p:nvPr/>
        </p:nvSpPr>
        <p:spPr bwMode="auto">
          <a:xfrm>
            <a:off x="228600" y="152400"/>
            <a:ext cx="6019800" cy="430213"/>
          </a:xfrm>
          <a:prstGeom prst="rect">
            <a:avLst/>
          </a:prstGeom>
          <a:noFill/>
          <a:ln w="9525">
            <a:noFill/>
            <a:miter lim="800000"/>
            <a:headEnd/>
            <a:tailEnd/>
          </a:ln>
        </p:spPr>
        <p:txBody>
          <a:bodyPr>
            <a:spAutoFit/>
          </a:bodyPr>
          <a:lstStyle/>
          <a:p>
            <a:r>
              <a:rPr lang="en-US" sz="2200" b="1"/>
              <a:t>Exergy Destruction during Heat Conduction</a:t>
            </a:r>
            <a:endParaRPr lang="tr-TR" sz="2200"/>
          </a:p>
        </p:txBody>
      </p:sp>
      <p:pic>
        <p:nvPicPr>
          <p:cNvPr id="26629" name="Picture 13"/>
          <p:cNvPicPr>
            <a:picLocks noChangeAspect="1" noChangeArrowheads="1"/>
          </p:cNvPicPr>
          <p:nvPr/>
        </p:nvPicPr>
        <p:blipFill>
          <a:blip r:embed="rId3"/>
          <a:srcRect/>
          <a:stretch>
            <a:fillRect/>
          </a:stretch>
        </p:blipFill>
        <p:spPr bwMode="auto">
          <a:xfrm>
            <a:off x="276225" y="762000"/>
            <a:ext cx="5819775" cy="2295525"/>
          </a:xfrm>
          <a:prstGeom prst="rect">
            <a:avLst/>
          </a:prstGeom>
          <a:noFill/>
          <a:ln w="9525">
            <a:noFill/>
            <a:miter lim="800000"/>
            <a:headEnd/>
            <a:tailEnd/>
          </a:ln>
        </p:spPr>
      </p:pic>
      <p:pic>
        <p:nvPicPr>
          <p:cNvPr id="26630" name="Picture 15"/>
          <p:cNvPicPr>
            <a:picLocks noChangeAspect="1" noChangeArrowheads="1"/>
          </p:cNvPicPr>
          <p:nvPr/>
        </p:nvPicPr>
        <p:blipFill>
          <a:blip r:embed="rId4"/>
          <a:srcRect/>
          <a:stretch>
            <a:fillRect/>
          </a:stretch>
        </p:blipFill>
        <p:spPr bwMode="auto">
          <a:xfrm>
            <a:off x="4410075" y="3124200"/>
            <a:ext cx="1685925" cy="400050"/>
          </a:xfrm>
          <a:prstGeom prst="rect">
            <a:avLst/>
          </a:prstGeom>
          <a:noFill/>
          <a:ln w="9525">
            <a:noFill/>
            <a:miter lim="800000"/>
            <a:headEnd/>
            <a:tailEnd/>
          </a:ln>
        </p:spPr>
      </p:pic>
      <p:pic>
        <p:nvPicPr>
          <p:cNvPr id="26631" name="Picture 16"/>
          <p:cNvPicPr>
            <a:picLocks noChangeAspect="1" noChangeArrowheads="1"/>
          </p:cNvPicPr>
          <p:nvPr/>
        </p:nvPicPr>
        <p:blipFill>
          <a:blip r:embed="rId5"/>
          <a:srcRect/>
          <a:stretch>
            <a:fillRect/>
          </a:stretch>
        </p:blipFill>
        <p:spPr bwMode="auto">
          <a:xfrm>
            <a:off x="685800" y="4114800"/>
            <a:ext cx="6781800" cy="26003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Slayt Numarası Yer Tutucusu"/>
          <p:cNvSpPr>
            <a:spLocks noGrp="1"/>
          </p:cNvSpPr>
          <p:nvPr>
            <p:ph type="sldNum" sz="quarter" idx="12"/>
          </p:nvPr>
        </p:nvSpPr>
        <p:spPr>
          <a:noFill/>
        </p:spPr>
        <p:txBody>
          <a:bodyPr/>
          <a:lstStyle/>
          <a:p>
            <a:fld id="{90A7B3CB-3C97-4514-9E6D-B9119822DF89}" type="slidenum">
              <a:rPr lang="en-US" smtClean="0"/>
              <a:pPr/>
              <a:t>5</a:t>
            </a:fld>
            <a:endParaRPr lang="en-US" smtClean="0"/>
          </a:p>
        </p:txBody>
      </p:sp>
      <p:sp>
        <p:nvSpPr>
          <p:cNvPr id="27651" name="Rectangle 11"/>
          <p:cNvSpPr>
            <a:spLocks noChangeArrowheads="1"/>
          </p:cNvSpPr>
          <p:nvPr/>
        </p:nvSpPr>
        <p:spPr bwMode="auto">
          <a:xfrm>
            <a:off x="4114800" y="762000"/>
            <a:ext cx="4572000" cy="1127125"/>
          </a:xfrm>
          <a:prstGeom prst="rect">
            <a:avLst/>
          </a:prstGeom>
          <a:noFill/>
          <a:ln w="9525">
            <a:noFill/>
            <a:miter lim="800000"/>
            <a:headEnd/>
            <a:tailEnd/>
          </a:ln>
        </p:spPr>
        <p:txBody>
          <a:bodyPr>
            <a:spAutoFit/>
          </a:bodyPr>
          <a:lstStyle/>
          <a:p>
            <a:r>
              <a:rPr lang="en-US" sz="1700"/>
              <a:t>The exergy balance applied on the  </a:t>
            </a:r>
            <a:r>
              <a:rPr lang="en-US" sz="1700" i="1"/>
              <a:t>extended system </a:t>
            </a:r>
            <a:r>
              <a:rPr lang="en-US" sz="1700"/>
              <a:t>(system + immediate surroundings) whose boundary is at the environment temperature of </a:t>
            </a:r>
            <a:r>
              <a:rPr lang="en-US" sz="1700" i="1"/>
              <a:t>T</a:t>
            </a:r>
            <a:r>
              <a:rPr lang="en-US" sz="1700" baseline="-25000"/>
              <a:t>0</a:t>
            </a:r>
            <a:r>
              <a:rPr lang="en-US" sz="1700"/>
              <a:t> gives</a:t>
            </a:r>
          </a:p>
        </p:txBody>
      </p:sp>
      <p:pic>
        <p:nvPicPr>
          <p:cNvPr id="27652" name="Picture 12"/>
          <p:cNvPicPr>
            <a:picLocks noChangeAspect="1" noChangeArrowheads="1"/>
          </p:cNvPicPr>
          <p:nvPr/>
        </p:nvPicPr>
        <p:blipFill>
          <a:blip r:embed="rId2"/>
          <a:srcRect/>
          <a:stretch>
            <a:fillRect/>
          </a:stretch>
        </p:blipFill>
        <p:spPr bwMode="auto">
          <a:xfrm>
            <a:off x="457200" y="762000"/>
            <a:ext cx="3400425" cy="2752725"/>
          </a:xfrm>
          <a:prstGeom prst="rect">
            <a:avLst/>
          </a:prstGeom>
          <a:noFill/>
          <a:ln w="9525">
            <a:noFill/>
            <a:miter lim="800000"/>
            <a:headEnd/>
            <a:tailEnd/>
          </a:ln>
        </p:spPr>
      </p:pic>
      <p:sp>
        <p:nvSpPr>
          <p:cNvPr id="27653" name="12 Dikdörtgen"/>
          <p:cNvSpPr>
            <a:spLocks noChangeArrowheads="1"/>
          </p:cNvSpPr>
          <p:nvPr/>
        </p:nvSpPr>
        <p:spPr bwMode="auto">
          <a:xfrm>
            <a:off x="381000" y="228600"/>
            <a:ext cx="7239000" cy="430213"/>
          </a:xfrm>
          <a:prstGeom prst="rect">
            <a:avLst/>
          </a:prstGeom>
          <a:noFill/>
          <a:ln w="9525">
            <a:noFill/>
            <a:miter lim="800000"/>
            <a:headEnd/>
            <a:tailEnd/>
          </a:ln>
        </p:spPr>
        <p:txBody>
          <a:bodyPr>
            <a:spAutoFit/>
          </a:bodyPr>
          <a:lstStyle/>
          <a:p>
            <a:r>
              <a:rPr lang="en-US" sz="2200" b="1"/>
              <a:t>Exergy Destruction During Expansion of Steam</a:t>
            </a:r>
            <a:endParaRPr lang="tr-TR" sz="2200"/>
          </a:p>
        </p:txBody>
      </p:sp>
      <p:pic>
        <p:nvPicPr>
          <p:cNvPr id="27654" name="Picture 2"/>
          <p:cNvPicPr>
            <a:picLocks noChangeAspect="1" noChangeArrowheads="1"/>
          </p:cNvPicPr>
          <p:nvPr/>
        </p:nvPicPr>
        <p:blipFill>
          <a:blip r:embed="rId3"/>
          <a:srcRect/>
          <a:stretch>
            <a:fillRect/>
          </a:stretch>
        </p:blipFill>
        <p:spPr bwMode="auto">
          <a:xfrm>
            <a:off x="381000" y="3657600"/>
            <a:ext cx="4267200" cy="361950"/>
          </a:xfrm>
          <a:prstGeom prst="rect">
            <a:avLst/>
          </a:prstGeom>
          <a:noFill/>
          <a:ln w="9525">
            <a:noFill/>
            <a:miter lim="800000"/>
            <a:headEnd/>
            <a:tailEnd/>
          </a:ln>
        </p:spPr>
      </p:pic>
      <p:pic>
        <p:nvPicPr>
          <p:cNvPr id="27655" name="Picture 3"/>
          <p:cNvPicPr>
            <a:picLocks noChangeAspect="1" noChangeArrowheads="1"/>
          </p:cNvPicPr>
          <p:nvPr/>
        </p:nvPicPr>
        <p:blipFill>
          <a:blip r:embed="rId4"/>
          <a:srcRect/>
          <a:stretch>
            <a:fillRect/>
          </a:stretch>
        </p:blipFill>
        <p:spPr bwMode="auto">
          <a:xfrm>
            <a:off x="390525" y="4114800"/>
            <a:ext cx="4257675" cy="323850"/>
          </a:xfrm>
          <a:prstGeom prst="rect">
            <a:avLst/>
          </a:prstGeom>
          <a:noFill/>
          <a:ln w="9525">
            <a:noFill/>
            <a:miter lim="800000"/>
            <a:headEnd/>
            <a:tailEnd/>
          </a:ln>
        </p:spPr>
      </p:pic>
      <p:pic>
        <p:nvPicPr>
          <p:cNvPr id="27656" name="Picture 4"/>
          <p:cNvPicPr>
            <a:picLocks noChangeAspect="1" noChangeArrowheads="1"/>
          </p:cNvPicPr>
          <p:nvPr/>
        </p:nvPicPr>
        <p:blipFill>
          <a:blip r:embed="rId5"/>
          <a:srcRect/>
          <a:stretch>
            <a:fillRect/>
          </a:stretch>
        </p:blipFill>
        <p:spPr bwMode="auto">
          <a:xfrm>
            <a:off x="295275" y="4495800"/>
            <a:ext cx="1381125" cy="333375"/>
          </a:xfrm>
          <a:prstGeom prst="rect">
            <a:avLst/>
          </a:prstGeom>
          <a:noFill/>
          <a:ln w="9525">
            <a:noFill/>
            <a:miter lim="800000"/>
            <a:headEnd/>
            <a:tailEnd/>
          </a:ln>
        </p:spPr>
      </p:pic>
      <p:pic>
        <p:nvPicPr>
          <p:cNvPr id="27657" name="Picture 5"/>
          <p:cNvPicPr>
            <a:picLocks noChangeAspect="1" noChangeArrowheads="1"/>
          </p:cNvPicPr>
          <p:nvPr/>
        </p:nvPicPr>
        <p:blipFill>
          <a:blip r:embed="rId6"/>
          <a:srcRect/>
          <a:stretch>
            <a:fillRect/>
          </a:stretch>
        </p:blipFill>
        <p:spPr bwMode="auto">
          <a:xfrm>
            <a:off x="4057650" y="1905000"/>
            <a:ext cx="4705350" cy="1638300"/>
          </a:xfrm>
          <a:prstGeom prst="rect">
            <a:avLst/>
          </a:prstGeom>
          <a:noFill/>
          <a:ln w="9525">
            <a:noFill/>
            <a:miter lim="800000"/>
            <a:headEnd/>
            <a:tailEnd/>
          </a:ln>
        </p:spPr>
      </p:pic>
      <p:pic>
        <p:nvPicPr>
          <p:cNvPr id="27658" name="Picture 6"/>
          <p:cNvPicPr>
            <a:picLocks noChangeAspect="1" noChangeArrowheads="1"/>
          </p:cNvPicPr>
          <p:nvPr/>
        </p:nvPicPr>
        <p:blipFill>
          <a:blip r:embed="rId7"/>
          <a:srcRect/>
          <a:stretch>
            <a:fillRect/>
          </a:stretch>
        </p:blipFill>
        <p:spPr bwMode="auto">
          <a:xfrm>
            <a:off x="4191000" y="5324475"/>
            <a:ext cx="4829175" cy="1457325"/>
          </a:xfrm>
          <a:prstGeom prst="rect">
            <a:avLst/>
          </a:prstGeom>
          <a:noFill/>
          <a:ln w="9525">
            <a:noFill/>
            <a:miter lim="800000"/>
            <a:headEnd/>
            <a:tailEnd/>
          </a:ln>
        </p:spPr>
      </p:pic>
      <p:pic>
        <p:nvPicPr>
          <p:cNvPr id="27659" name="Picture 7"/>
          <p:cNvPicPr>
            <a:picLocks noChangeAspect="1" noChangeArrowheads="1"/>
          </p:cNvPicPr>
          <p:nvPr/>
        </p:nvPicPr>
        <p:blipFill>
          <a:blip r:embed="rId8"/>
          <a:srcRect/>
          <a:stretch>
            <a:fillRect/>
          </a:stretch>
        </p:blipFill>
        <p:spPr bwMode="auto">
          <a:xfrm>
            <a:off x="333375" y="4876800"/>
            <a:ext cx="5915025" cy="361950"/>
          </a:xfrm>
          <a:prstGeom prst="rect">
            <a:avLst/>
          </a:prstGeom>
          <a:noFill/>
          <a:ln w="9525">
            <a:noFill/>
            <a:miter lim="800000"/>
            <a:headEnd/>
            <a:tailEnd/>
          </a:ln>
        </p:spPr>
      </p:pic>
      <p:pic>
        <p:nvPicPr>
          <p:cNvPr id="27660" name="Picture 8"/>
          <p:cNvPicPr>
            <a:picLocks noChangeAspect="1" noChangeArrowheads="1"/>
          </p:cNvPicPr>
          <p:nvPr/>
        </p:nvPicPr>
        <p:blipFill>
          <a:blip r:embed="rId9"/>
          <a:srcRect/>
          <a:stretch>
            <a:fillRect/>
          </a:stretch>
        </p:blipFill>
        <p:spPr bwMode="auto">
          <a:xfrm>
            <a:off x="228600" y="6096000"/>
            <a:ext cx="3867150" cy="619125"/>
          </a:xfrm>
          <a:prstGeom prst="rect">
            <a:avLst/>
          </a:prstGeom>
          <a:noFill/>
          <a:ln w="9525">
            <a:noFill/>
            <a:miter lim="800000"/>
            <a:headEnd/>
            <a:tailEnd/>
          </a:ln>
        </p:spPr>
      </p:pic>
      <p:pic>
        <p:nvPicPr>
          <p:cNvPr id="27661" name="Picture 9"/>
          <p:cNvPicPr>
            <a:picLocks noChangeAspect="1" noChangeArrowheads="1"/>
          </p:cNvPicPr>
          <p:nvPr/>
        </p:nvPicPr>
        <p:blipFill>
          <a:blip r:embed="rId10"/>
          <a:srcRect/>
          <a:stretch>
            <a:fillRect/>
          </a:stretch>
        </p:blipFill>
        <p:spPr bwMode="auto">
          <a:xfrm>
            <a:off x="5638800" y="3810000"/>
            <a:ext cx="3152775" cy="657225"/>
          </a:xfrm>
          <a:prstGeom prst="rect">
            <a:avLst/>
          </a:prstGeom>
          <a:noFill/>
          <a:ln w="9525">
            <a:noFill/>
            <a:miter lim="800000"/>
            <a:headEnd/>
            <a:tailEnd/>
          </a:ln>
        </p:spPr>
      </p:pic>
      <p:sp>
        <p:nvSpPr>
          <p:cNvPr id="27662" name="Rectangle 11"/>
          <p:cNvSpPr>
            <a:spLocks noChangeArrowheads="1"/>
          </p:cNvSpPr>
          <p:nvPr/>
        </p:nvSpPr>
        <p:spPr bwMode="auto">
          <a:xfrm>
            <a:off x="228600" y="5486400"/>
            <a:ext cx="3505200" cy="615950"/>
          </a:xfrm>
          <a:prstGeom prst="rect">
            <a:avLst/>
          </a:prstGeom>
          <a:noFill/>
          <a:ln w="9525">
            <a:noFill/>
            <a:miter lim="800000"/>
            <a:headEnd/>
            <a:tailEnd/>
          </a:ln>
        </p:spPr>
        <p:txBody>
          <a:bodyPr>
            <a:spAutoFit/>
          </a:bodyPr>
          <a:lstStyle/>
          <a:p>
            <a:r>
              <a:rPr lang="tr-TR" sz="1700"/>
              <a:t>Alternative method of exergy destruction calculation:</a:t>
            </a:r>
            <a:endParaRPr 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Slayt Numarası Yer Tutucusu"/>
          <p:cNvSpPr>
            <a:spLocks noGrp="1"/>
          </p:cNvSpPr>
          <p:nvPr>
            <p:ph type="sldNum" sz="quarter" idx="12"/>
          </p:nvPr>
        </p:nvSpPr>
        <p:spPr>
          <a:noFill/>
        </p:spPr>
        <p:txBody>
          <a:bodyPr/>
          <a:lstStyle/>
          <a:p>
            <a:fld id="{D6C2A59A-860F-405F-B2DE-2BF2AB02945B}" type="slidenum">
              <a:rPr lang="en-US" smtClean="0"/>
              <a:pPr/>
              <a:t>6</a:t>
            </a:fld>
            <a:endParaRPr lang="en-US" smtClean="0"/>
          </a:p>
        </p:txBody>
      </p:sp>
      <p:pic>
        <p:nvPicPr>
          <p:cNvPr id="28675" name="Picture 10"/>
          <p:cNvPicPr>
            <a:picLocks noChangeAspect="1" noChangeArrowheads="1"/>
          </p:cNvPicPr>
          <p:nvPr/>
        </p:nvPicPr>
        <p:blipFill>
          <a:blip r:embed="rId2"/>
          <a:srcRect/>
          <a:stretch>
            <a:fillRect/>
          </a:stretch>
        </p:blipFill>
        <p:spPr bwMode="auto">
          <a:xfrm>
            <a:off x="184150" y="687388"/>
            <a:ext cx="4387850" cy="2055812"/>
          </a:xfrm>
          <a:prstGeom prst="rect">
            <a:avLst/>
          </a:prstGeom>
          <a:noFill/>
          <a:ln w="19050">
            <a:solidFill>
              <a:schemeClr val="bg2"/>
            </a:solidFill>
            <a:miter lim="800000"/>
            <a:headEnd/>
            <a:tailEnd/>
          </a:ln>
        </p:spPr>
      </p:pic>
      <p:sp>
        <p:nvSpPr>
          <p:cNvPr id="28676" name="Text Box 7"/>
          <p:cNvSpPr txBox="1">
            <a:spLocks noChangeArrowheads="1"/>
          </p:cNvSpPr>
          <p:nvPr/>
        </p:nvSpPr>
        <p:spPr bwMode="auto">
          <a:xfrm>
            <a:off x="3505200" y="2819400"/>
            <a:ext cx="914400" cy="338138"/>
          </a:xfrm>
          <a:prstGeom prst="rect">
            <a:avLst/>
          </a:prstGeom>
          <a:noFill/>
          <a:ln w="9525">
            <a:noFill/>
            <a:miter lim="800000"/>
            <a:headEnd/>
            <a:tailEnd/>
          </a:ln>
        </p:spPr>
        <p:txBody>
          <a:bodyPr>
            <a:spAutoFit/>
          </a:bodyPr>
          <a:lstStyle/>
          <a:p>
            <a:pPr>
              <a:spcBef>
                <a:spcPct val="50000"/>
              </a:spcBef>
            </a:pPr>
            <a:r>
              <a:rPr lang="en-US" sz="1600"/>
              <a:t>= 1 </a:t>
            </a:r>
            <a:r>
              <a:rPr lang="tr-TR" sz="1600"/>
              <a:t>Btu</a:t>
            </a:r>
            <a:endParaRPr lang="en-US" sz="1600"/>
          </a:p>
        </p:txBody>
      </p:sp>
      <p:pic>
        <p:nvPicPr>
          <p:cNvPr id="28677" name="Picture 22"/>
          <p:cNvPicPr>
            <a:picLocks noChangeAspect="1" noChangeArrowheads="1"/>
          </p:cNvPicPr>
          <p:nvPr/>
        </p:nvPicPr>
        <p:blipFill>
          <a:blip r:embed="rId3"/>
          <a:srcRect/>
          <a:stretch>
            <a:fillRect/>
          </a:stretch>
        </p:blipFill>
        <p:spPr bwMode="auto">
          <a:xfrm>
            <a:off x="2667000" y="4010025"/>
            <a:ext cx="2886075" cy="2771775"/>
          </a:xfrm>
          <a:prstGeom prst="rect">
            <a:avLst/>
          </a:prstGeom>
          <a:noFill/>
          <a:ln w="9525">
            <a:noFill/>
            <a:miter lim="800000"/>
            <a:headEnd/>
            <a:tailEnd/>
          </a:ln>
        </p:spPr>
      </p:pic>
      <p:pic>
        <p:nvPicPr>
          <p:cNvPr id="28678" name="Picture 24"/>
          <p:cNvPicPr>
            <a:picLocks noChangeAspect="1" noChangeArrowheads="1"/>
          </p:cNvPicPr>
          <p:nvPr/>
        </p:nvPicPr>
        <p:blipFill>
          <a:blip r:embed="rId4"/>
          <a:srcRect/>
          <a:stretch>
            <a:fillRect/>
          </a:stretch>
        </p:blipFill>
        <p:spPr bwMode="auto">
          <a:xfrm>
            <a:off x="5638800" y="476250"/>
            <a:ext cx="3343275" cy="6305550"/>
          </a:xfrm>
          <a:prstGeom prst="rect">
            <a:avLst/>
          </a:prstGeom>
          <a:noFill/>
          <a:ln w="9525">
            <a:noFill/>
            <a:miter lim="800000"/>
            <a:headEnd/>
            <a:tailEnd/>
          </a:ln>
        </p:spPr>
      </p:pic>
      <p:pic>
        <p:nvPicPr>
          <p:cNvPr id="28679" name="Picture 25"/>
          <p:cNvPicPr>
            <a:picLocks noChangeAspect="1" noChangeArrowheads="1"/>
          </p:cNvPicPr>
          <p:nvPr/>
        </p:nvPicPr>
        <p:blipFill>
          <a:blip r:embed="rId5"/>
          <a:srcRect/>
          <a:stretch>
            <a:fillRect/>
          </a:stretch>
        </p:blipFill>
        <p:spPr bwMode="auto">
          <a:xfrm>
            <a:off x="171450" y="2828925"/>
            <a:ext cx="3333750" cy="371475"/>
          </a:xfrm>
          <a:prstGeom prst="rect">
            <a:avLst/>
          </a:prstGeom>
          <a:noFill/>
          <a:ln w="9525">
            <a:noFill/>
            <a:miter lim="800000"/>
            <a:headEnd/>
            <a:tailEnd/>
          </a:ln>
        </p:spPr>
      </p:pic>
      <p:pic>
        <p:nvPicPr>
          <p:cNvPr id="28680" name="Picture 26"/>
          <p:cNvPicPr>
            <a:picLocks noChangeAspect="1" noChangeArrowheads="1"/>
          </p:cNvPicPr>
          <p:nvPr/>
        </p:nvPicPr>
        <p:blipFill>
          <a:blip r:embed="rId6"/>
          <a:srcRect/>
          <a:stretch>
            <a:fillRect/>
          </a:stretch>
        </p:blipFill>
        <p:spPr bwMode="auto">
          <a:xfrm>
            <a:off x="152400" y="3276600"/>
            <a:ext cx="2914650" cy="647700"/>
          </a:xfrm>
          <a:prstGeom prst="rect">
            <a:avLst/>
          </a:prstGeom>
          <a:noFill/>
          <a:ln w="9525">
            <a:noFill/>
            <a:miter lim="800000"/>
            <a:headEnd/>
            <a:tailEnd/>
          </a:ln>
        </p:spPr>
      </p:pic>
      <p:sp>
        <p:nvSpPr>
          <p:cNvPr id="28681" name="Text Box 7"/>
          <p:cNvSpPr txBox="1">
            <a:spLocks noChangeArrowheads="1"/>
          </p:cNvSpPr>
          <p:nvPr/>
        </p:nvSpPr>
        <p:spPr bwMode="auto">
          <a:xfrm>
            <a:off x="3048000" y="3429000"/>
            <a:ext cx="1219200" cy="338138"/>
          </a:xfrm>
          <a:prstGeom prst="rect">
            <a:avLst/>
          </a:prstGeom>
          <a:noFill/>
          <a:ln w="9525">
            <a:noFill/>
            <a:miter lim="800000"/>
            <a:headEnd/>
            <a:tailEnd/>
          </a:ln>
        </p:spPr>
        <p:txBody>
          <a:bodyPr>
            <a:spAutoFit/>
          </a:bodyPr>
          <a:lstStyle/>
          <a:p>
            <a:pPr>
              <a:spcBef>
                <a:spcPct val="50000"/>
              </a:spcBef>
            </a:pPr>
            <a:r>
              <a:rPr lang="en-US" sz="1600"/>
              <a:t>= 1</a:t>
            </a:r>
            <a:r>
              <a:rPr lang="tr-TR" sz="1600"/>
              <a:t>9.6</a:t>
            </a:r>
            <a:r>
              <a:rPr lang="en-US" sz="1600"/>
              <a:t> </a:t>
            </a:r>
            <a:r>
              <a:rPr lang="tr-TR" sz="1600"/>
              <a:t>Btu</a:t>
            </a:r>
            <a:endParaRPr lang="en-US" sz="1600"/>
          </a:p>
        </p:txBody>
      </p:sp>
      <p:pic>
        <p:nvPicPr>
          <p:cNvPr id="28682" name="Picture 27"/>
          <p:cNvPicPr>
            <a:picLocks noChangeAspect="1" noChangeArrowheads="1"/>
          </p:cNvPicPr>
          <p:nvPr/>
        </p:nvPicPr>
        <p:blipFill>
          <a:blip r:embed="rId7"/>
          <a:srcRect/>
          <a:stretch>
            <a:fillRect/>
          </a:stretch>
        </p:blipFill>
        <p:spPr bwMode="auto">
          <a:xfrm>
            <a:off x="152400" y="4038600"/>
            <a:ext cx="2305050" cy="352425"/>
          </a:xfrm>
          <a:prstGeom prst="rect">
            <a:avLst/>
          </a:prstGeom>
          <a:noFill/>
          <a:ln w="9525">
            <a:noFill/>
            <a:miter lim="800000"/>
            <a:headEnd/>
            <a:tailEnd/>
          </a:ln>
        </p:spPr>
      </p:pic>
      <p:sp>
        <p:nvSpPr>
          <p:cNvPr id="28683" name="28 Dikdörtgen"/>
          <p:cNvSpPr>
            <a:spLocks noChangeArrowheads="1"/>
          </p:cNvSpPr>
          <p:nvPr/>
        </p:nvSpPr>
        <p:spPr bwMode="auto">
          <a:xfrm>
            <a:off x="76200" y="76200"/>
            <a:ext cx="6400800" cy="430213"/>
          </a:xfrm>
          <a:prstGeom prst="rect">
            <a:avLst/>
          </a:prstGeom>
          <a:noFill/>
          <a:ln w="9525">
            <a:noFill/>
            <a:miter lim="800000"/>
            <a:headEnd/>
            <a:tailEnd/>
          </a:ln>
        </p:spPr>
        <p:txBody>
          <a:bodyPr>
            <a:spAutoFit/>
          </a:bodyPr>
          <a:lstStyle/>
          <a:p>
            <a:r>
              <a:rPr lang="en-US" sz="2200" b="1"/>
              <a:t>Exergy Destroyed During Stirring of a Gas</a:t>
            </a:r>
            <a:endParaRPr lang="tr-T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Slayt Numarası Yer Tutucusu"/>
          <p:cNvSpPr>
            <a:spLocks noGrp="1"/>
          </p:cNvSpPr>
          <p:nvPr>
            <p:ph type="sldNum" sz="quarter" idx="12"/>
          </p:nvPr>
        </p:nvSpPr>
        <p:spPr>
          <a:noFill/>
        </p:spPr>
        <p:txBody>
          <a:bodyPr/>
          <a:lstStyle/>
          <a:p>
            <a:fld id="{91811C4D-2F84-4300-A311-1CDBA375C577}" type="slidenum">
              <a:rPr lang="en-US" smtClean="0"/>
              <a:pPr/>
              <a:t>7</a:t>
            </a:fld>
            <a:endParaRPr lang="en-US" smtClean="0"/>
          </a:p>
        </p:txBody>
      </p:sp>
      <p:pic>
        <p:nvPicPr>
          <p:cNvPr id="29699" name="Picture 2"/>
          <p:cNvPicPr>
            <a:picLocks noChangeAspect="1" noChangeArrowheads="1"/>
          </p:cNvPicPr>
          <p:nvPr/>
        </p:nvPicPr>
        <p:blipFill>
          <a:blip r:embed="rId2"/>
          <a:srcRect/>
          <a:stretch>
            <a:fillRect/>
          </a:stretch>
        </p:blipFill>
        <p:spPr bwMode="auto">
          <a:xfrm>
            <a:off x="304800" y="933450"/>
            <a:ext cx="3276600" cy="2266950"/>
          </a:xfrm>
          <a:prstGeom prst="rect">
            <a:avLst/>
          </a:prstGeom>
          <a:noFill/>
          <a:ln w="9525">
            <a:noFill/>
            <a:miter lim="800000"/>
            <a:headEnd/>
            <a:tailEnd/>
          </a:ln>
        </p:spPr>
      </p:pic>
      <p:pic>
        <p:nvPicPr>
          <p:cNvPr id="29700" name="Picture 3"/>
          <p:cNvPicPr>
            <a:picLocks noChangeAspect="1" noChangeArrowheads="1"/>
          </p:cNvPicPr>
          <p:nvPr/>
        </p:nvPicPr>
        <p:blipFill>
          <a:blip r:embed="rId3"/>
          <a:srcRect/>
          <a:stretch>
            <a:fillRect/>
          </a:stretch>
        </p:blipFill>
        <p:spPr bwMode="auto">
          <a:xfrm>
            <a:off x="3857625" y="914400"/>
            <a:ext cx="4905375" cy="1847850"/>
          </a:xfrm>
          <a:prstGeom prst="rect">
            <a:avLst/>
          </a:prstGeom>
          <a:noFill/>
          <a:ln w="9525">
            <a:noFill/>
            <a:miter lim="800000"/>
            <a:headEnd/>
            <a:tailEnd/>
          </a:ln>
        </p:spPr>
      </p:pic>
      <p:pic>
        <p:nvPicPr>
          <p:cNvPr id="29701" name="Picture 4"/>
          <p:cNvPicPr>
            <a:picLocks noChangeAspect="1" noChangeArrowheads="1"/>
          </p:cNvPicPr>
          <p:nvPr/>
        </p:nvPicPr>
        <p:blipFill>
          <a:blip r:embed="rId4"/>
          <a:srcRect/>
          <a:stretch>
            <a:fillRect/>
          </a:stretch>
        </p:blipFill>
        <p:spPr bwMode="auto">
          <a:xfrm>
            <a:off x="3886200" y="2971800"/>
            <a:ext cx="3857625" cy="1733550"/>
          </a:xfrm>
          <a:prstGeom prst="rect">
            <a:avLst/>
          </a:prstGeom>
          <a:noFill/>
          <a:ln w="9525">
            <a:noFill/>
            <a:miter lim="800000"/>
            <a:headEnd/>
            <a:tailEnd/>
          </a:ln>
        </p:spPr>
      </p:pic>
      <p:pic>
        <p:nvPicPr>
          <p:cNvPr id="29702" name="Picture 5"/>
          <p:cNvPicPr>
            <a:picLocks noChangeAspect="1" noChangeArrowheads="1"/>
          </p:cNvPicPr>
          <p:nvPr/>
        </p:nvPicPr>
        <p:blipFill>
          <a:blip r:embed="rId5"/>
          <a:srcRect/>
          <a:stretch>
            <a:fillRect/>
          </a:stretch>
        </p:blipFill>
        <p:spPr bwMode="auto">
          <a:xfrm>
            <a:off x="3924300" y="4962525"/>
            <a:ext cx="3390900" cy="1590675"/>
          </a:xfrm>
          <a:prstGeom prst="rect">
            <a:avLst/>
          </a:prstGeom>
          <a:noFill/>
          <a:ln w="9525">
            <a:noFill/>
            <a:miter lim="800000"/>
            <a:headEnd/>
            <a:tailEnd/>
          </a:ln>
        </p:spPr>
      </p:pic>
      <p:sp>
        <p:nvSpPr>
          <p:cNvPr id="29703" name="6 Dikdörtgen"/>
          <p:cNvSpPr>
            <a:spLocks noChangeArrowheads="1"/>
          </p:cNvSpPr>
          <p:nvPr/>
        </p:nvSpPr>
        <p:spPr bwMode="auto">
          <a:xfrm>
            <a:off x="304800" y="304800"/>
            <a:ext cx="5137150" cy="430213"/>
          </a:xfrm>
          <a:prstGeom prst="rect">
            <a:avLst/>
          </a:prstGeom>
          <a:noFill/>
          <a:ln w="9525">
            <a:noFill/>
            <a:miter lim="800000"/>
            <a:headEnd/>
            <a:tailEnd/>
          </a:ln>
        </p:spPr>
        <p:txBody>
          <a:bodyPr wrap="none">
            <a:spAutoFit/>
          </a:bodyPr>
          <a:lstStyle/>
          <a:p>
            <a:r>
              <a:rPr lang="en-US" sz="2200" b="1"/>
              <a:t>Dropping a Hot Iron Block into Water</a:t>
            </a:r>
            <a:endParaRPr lang="tr-T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Slayt Numarası Yer Tutucusu"/>
          <p:cNvSpPr>
            <a:spLocks noGrp="1"/>
          </p:cNvSpPr>
          <p:nvPr>
            <p:ph type="sldNum" sz="quarter" idx="12"/>
          </p:nvPr>
        </p:nvSpPr>
        <p:spPr>
          <a:noFill/>
        </p:spPr>
        <p:txBody>
          <a:bodyPr/>
          <a:lstStyle/>
          <a:p>
            <a:fld id="{F351D0C5-0345-43A9-B994-126218730C43}" type="slidenum">
              <a:rPr lang="en-US" smtClean="0"/>
              <a:pPr/>
              <a:t>8</a:t>
            </a:fld>
            <a:endParaRPr lang="en-US" smtClean="0"/>
          </a:p>
        </p:txBody>
      </p:sp>
      <p:pic>
        <p:nvPicPr>
          <p:cNvPr id="30723" name="Picture 2"/>
          <p:cNvPicPr>
            <a:picLocks noChangeAspect="1" noChangeArrowheads="1"/>
          </p:cNvPicPr>
          <p:nvPr/>
        </p:nvPicPr>
        <p:blipFill>
          <a:blip r:embed="rId2"/>
          <a:srcRect/>
          <a:stretch>
            <a:fillRect/>
          </a:stretch>
        </p:blipFill>
        <p:spPr bwMode="auto">
          <a:xfrm>
            <a:off x="76200" y="1138238"/>
            <a:ext cx="2582863" cy="4500562"/>
          </a:xfrm>
          <a:prstGeom prst="rect">
            <a:avLst/>
          </a:prstGeom>
          <a:noFill/>
          <a:ln w="9525">
            <a:noFill/>
            <a:miter lim="800000"/>
            <a:headEnd/>
            <a:tailEnd/>
          </a:ln>
        </p:spPr>
      </p:pic>
      <p:sp>
        <p:nvSpPr>
          <p:cNvPr id="30724" name="3 Dikdörtgen"/>
          <p:cNvSpPr>
            <a:spLocks noChangeArrowheads="1"/>
          </p:cNvSpPr>
          <p:nvPr/>
        </p:nvSpPr>
        <p:spPr bwMode="auto">
          <a:xfrm>
            <a:off x="228600" y="304800"/>
            <a:ext cx="8534400" cy="430213"/>
          </a:xfrm>
          <a:prstGeom prst="rect">
            <a:avLst/>
          </a:prstGeom>
          <a:noFill/>
          <a:ln w="9525">
            <a:noFill/>
            <a:miter lim="800000"/>
            <a:headEnd/>
            <a:tailEnd/>
          </a:ln>
        </p:spPr>
        <p:txBody>
          <a:bodyPr>
            <a:spAutoFit/>
          </a:bodyPr>
          <a:lstStyle/>
          <a:p>
            <a:r>
              <a:rPr lang="en-US" sz="2200" b="1"/>
              <a:t>Work Potential of Heat Transfer Between Two Tanks</a:t>
            </a:r>
            <a:endParaRPr lang="tr-TR" sz="2200"/>
          </a:p>
        </p:txBody>
      </p:sp>
      <p:pic>
        <p:nvPicPr>
          <p:cNvPr id="30725" name="Picture 3"/>
          <p:cNvPicPr>
            <a:picLocks noChangeAspect="1" noChangeArrowheads="1"/>
          </p:cNvPicPr>
          <p:nvPr/>
        </p:nvPicPr>
        <p:blipFill>
          <a:blip r:embed="rId3"/>
          <a:srcRect/>
          <a:stretch>
            <a:fillRect/>
          </a:stretch>
        </p:blipFill>
        <p:spPr bwMode="auto">
          <a:xfrm>
            <a:off x="2695575" y="1143000"/>
            <a:ext cx="6372225" cy="3152775"/>
          </a:xfrm>
          <a:prstGeom prst="rect">
            <a:avLst/>
          </a:prstGeom>
          <a:noFill/>
          <a:ln w="9525">
            <a:noFill/>
            <a:miter lim="800000"/>
            <a:headEnd/>
            <a:tailEnd/>
          </a:ln>
        </p:spPr>
      </p:pic>
      <p:pic>
        <p:nvPicPr>
          <p:cNvPr id="30726" name="Picture 4"/>
          <p:cNvPicPr>
            <a:picLocks noChangeAspect="1" noChangeArrowheads="1"/>
          </p:cNvPicPr>
          <p:nvPr/>
        </p:nvPicPr>
        <p:blipFill>
          <a:blip r:embed="rId4"/>
          <a:srcRect/>
          <a:stretch>
            <a:fillRect/>
          </a:stretch>
        </p:blipFill>
        <p:spPr bwMode="auto">
          <a:xfrm>
            <a:off x="7467600" y="4362450"/>
            <a:ext cx="1428750" cy="438150"/>
          </a:xfrm>
          <a:prstGeom prst="rect">
            <a:avLst/>
          </a:prstGeom>
          <a:noFill/>
          <a:ln w="9525">
            <a:noFill/>
            <a:miter lim="800000"/>
            <a:headEnd/>
            <a:tailEnd/>
          </a:ln>
        </p:spPr>
      </p:pic>
      <p:pic>
        <p:nvPicPr>
          <p:cNvPr id="30727" name="Picture 5"/>
          <p:cNvPicPr>
            <a:picLocks noChangeAspect="1" noChangeArrowheads="1"/>
          </p:cNvPicPr>
          <p:nvPr/>
        </p:nvPicPr>
        <p:blipFill>
          <a:blip r:embed="rId5"/>
          <a:srcRect/>
          <a:stretch>
            <a:fillRect/>
          </a:stretch>
        </p:blipFill>
        <p:spPr bwMode="auto">
          <a:xfrm>
            <a:off x="3386138" y="4648200"/>
            <a:ext cx="2371725" cy="333375"/>
          </a:xfrm>
          <a:prstGeom prst="rect">
            <a:avLst/>
          </a:prstGeom>
          <a:noFill/>
          <a:ln w="9525">
            <a:noFill/>
            <a:miter lim="800000"/>
            <a:headEnd/>
            <a:tailEnd/>
          </a:ln>
        </p:spPr>
      </p:pic>
      <p:pic>
        <p:nvPicPr>
          <p:cNvPr id="30728" name="Picture 6"/>
          <p:cNvPicPr>
            <a:picLocks noChangeAspect="1" noChangeArrowheads="1"/>
          </p:cNvPicPr>
          <p:nvPr/>
        </p:nvPicPr>
        <p:blipFill>
          <a:blip r:embed="rId6"/>
          <a:srcRect/>
          <a:stretch>
            <a:fillRect/>
          </a:stretch>
        </p:blipFill>
        <p:spPr bwMode="auto">
          <a:xfrm>
            <a:off x="3562350" y="5105400"/>
            <a:ext cx="2152650" cy="323850"/>
          </a:xfrm>
          <a:prstGeom prst="rect">
            <a:avLst/>
          </a:prstGeom>
          <a:noFill/>
          <a:ln w="9525">
            <a:noFill/>
            <a:miter lim="800000"/>
            <a:headEnd/>
            <a:tailEnd/>
          </a:ln>
        </p:spPr>
      </p:pic>
      <p:pic>
        <p:nvPicPr>
          <p:cNvPr id="30729" name="Picture 7"/>
          <p:cNvPicPr>
            <a:picLocks noChangeAspect="1" noChangeArrowheads="1"/>
          </p:cNvPicPr>
          <p:nvPr/>
        </p:nvPicPr>
        <p:blipFill>
          <a:blip r:embed="rId7"/>
          <a:srcRect/>
          <a:stretch>
            <a:fillRect/>
          </a:stretch>
        </p:blipFill>
        <p:spPr bwMode="auto">
          <a:xfrm>
            <a:off x="3457575" y="5543550"/>
            <a:ext cx="3705225" cy="400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3 Slayt Numarası Yer Tutucusu"/>
          <p:cNvSpPr>
            <a:spLocks noGrp="1"/>
          </p:cNvSpPr>
          <p:nvPr>
            <p:ph type="sldNum" sz="quarter" idx="12"/>
          </p:nvPr>
        </p:nvSpPr>
        <p:spPr>
          <a:noFill/>
        </p:spPr>
        <p:txBody>
          <a:bodyPr/>
          <a:lstStyle/>
          <a:p>
            <a:fld id="{5D2BFC0C-BC09-4B90-94F7-18B7405A5B31}" type="slidenum">
              <a:rPr lang="en-US" smtClean="0"/>
              <a:pPr/>
              <a:t>9</a:t>
            </a:fld>
            <a:endParaRPr lang="en-US" smtClean="0"/>
          </a:p>
        </p:txBody>
      </p:sp>
      <p:sp>
        <p:nvSpPr>
          <p:cNvPr id="31747" name="Rectangle 2"/>
          <p:cNvSpPr>
            <a:spLocks noChangeArrowheads="1"/>
          </p:cNvSpPr>
          <p:nvPr/>
        </p:nvSpPr>
        <p:spPr bwMode="auto">
          <a:xfrm>
            <a:off x="304800" y="304800"/>
            <a:ext cx="8358188" cy="579438"/>
          </a:xfrm>
          <a:prstGeom prst="rect">
            <a:avLst/>
          </a:prstGeom>
          <a:solidFill>
            <a:srgbClr val="92D050"/>
          </a:solidFill>
          <a:ln w="9525">
            <a:noFill/>
            <a:miter lim="800000"/>
            <a:headEnd/>
            <a:tailEnd/>
          </a:ln>
        </p:spPr>
        <p:txBody>
          <a:bodyPr wrap="none">
            <a:spAutoFit/>
          </a:bodyPr>
          <a:lstStyle/>
          <a:p>
            <a:r>
              <a:rPr lang="en-US" sz="3200" b="1">
                <a:solidFill>
                  <a:srgbClr val="C00000"/>
                </a:solidFill>
              </a:rPr>
              <a:t>EXERGY BALANCE: CONTROL VOLUMES</a:t>
            </a:r>
          </a:p>
        </p:txBody>
      </p:sp>
      <p:pic>
        <p:nvPicPr>
          <p:cNvPr id="31748" name="Picture 4"/>
          <p:cNvPicPr>
            <a:picLocks noChangeAspect="1" noChangeArrowheads="1"/>
          </p:cNvPicPr>
          <p:nvPr/>
        </p:nvPicPr>
        <p:blipFill>
          <a:blip r:embed="rId2"/>
          <a:srcRect/>
          <a:stretch>
            <a:fillRect/>
          </a:stretch>
        </p:blipFill>
        <p:spPr bwMode="auto">
          <a:xfrm>
            <a:off x="609600" y="1143000"/>
            <a:ext cx="5005388" cy="284163"/>
          </a:xfrm>
          <a:prstGeom prst="rect">
            <a:avLst/>
          </a:prstGeom>
          <a:noFill/>
          <a:ln w="9525">
            <a:noFill/>
            <a:miter lim="800000"/>
            <a:headEnd/>
            <a:tailEnd/>
          </a:ln>
        </p:spPr>
      </p:pic>
      <p:pic>
        <p:nvPicPr>
          <p:cNvPr id="31749" name="Picture 5"/>
          <p:cNvPicPr>
            <a:picLocks noChangeAspect="1" noChangeArrowheads="1"/>
          </p:cNvPicPr>
          <p:nvPr/>
        </p:nvPicPr>
        <p:blipFill>
          <a:blip r:embed="rId3"/>
          <a:srcRect/>
          <a:stretch>
            <a:fillRect/>
          </a:stretch>
        </p:blipFill>
        <p:spPr bwMode="auto">
          <a:xfrm>
            <a:off x="609600" y="1676400"/>
            <a:ext cx="6313488" cy="579438"/>
          </a:xfrm>
          <a:prstGeom prst="rect">
            <a:avLst/>
          </a:prstGeom>
          <a:noFill/>
          <a:ln w="9525">
            <a:noFill/>
            <a:miter lim="800000"/>
            <a:headEnd/>
            <a:tailEnd/>
          </a:ln>
        </p:spPr>
      </p:pic>
      <p:pic>
        <p:nvPicPr>
          <p:cNvPr id="31750" name="Picture 6"/>
          <p:cNvPicPr>
            <a:picLocks noChangeAspect="1" noChangeArrowheads="1"/>
          </p:cNvPicPr>
          <p:nvPr/>
        </p:nvPicPr>
        <p:blipFill>
          <a:blip r:embed="rId4"/>
          <a:srcRect/>
          <a:stretch>
            <a:fillRect/>
          </a:stretch>
        </p:blipFill>
        <p:spPr bwMode="auto">
          <a:xfrm>
            <a:off x="609600" y="2514600"/>
            <a:ext cx="6362700" cy="617538"/>
          </a:xfrm>
          <a:prstGeom prst="rect">
            <a:avLst/>
          </a:prstGeom>
          <a:noFill/>
          <a:ln w="9525">
            <a:noFill/>
            <a:miter lim="800000"/>
            <a:headEnd/>
            <a:tailEnd/>
          </a:ln>
        </p:spPr>
      </p:pic>
      <p:sp>
        <p:nvSpPr>
          <p:cNvPr id="31751" name="Rectangle 7"/>
          <p:cNvSpPr>
            <a:spLocks noChangeArrowheads="1"/>
          </p:cNvSpPr>
          <p:nvPr/>
        </p:nvSpPr>
        <p:spPr bwMode="auto">
          <a:xfrm>
            <a:off x="609600" y="3319463"/>
            <a:ext cx="4191000" cy="2033587"/>
          </a:xfrm>
          <a:prstGeom prst="rect">
            <a:avLst/>
          </a:prstGeom>
          <a:solidFill>
            <a:srgbClr val="FFCC99"/>
          </a:solidFill>
          <a:ln w="19050">
            <a:solidFill>
              <a:schemeClr val="bg2"/>
            </a:solidFill>
            <a:miter lim="800000"/>
            <a:headEnd/>
            <a:tailEnd/>
          </a:ln>
        </p:spPr>
        <p:txBody>
          <a:bodyPr>
            <a:spAutoFit/>
          </a:bodyPr>
          <a:lstStyle/>
          <a:p>
            <a:r>
              <a:rPr lang="en-US"/>
              <a:t>The rate of exergy change within the control volume during a process is equal to the rate of net exergy transfer through the control volume boundary by heat, work, and mass flow minus the rate of exergy destruction within the boundaries of the control volume.</a:t>
            </a:r>
          </a:p>
        </p:txBody>
      </p:sp>
      <p:pic>
        <p:nvPicPr>
          <p:cNvPr id="31752" name="Picture 10"/>
          <p:cNvPicPr>
            <a:picLocks noChangeAspect="1" noChangeArrowheads="1"/>
          </p:cNvPicPr>
          <p:nvPr/>
        </p:nvPicPr>
        <p:blipFill>
          <a:blip r:embed="rId5"/>
          <a:srcRect/>
          <a:stretch>
            <a:fillRect/>
          </a:stretch>
        </p:blipFill>
        <p:spPr bwMode="auto">
          <a:xfrm>
            <a:off x="5181600" y="3248025"/>
            <a:ext cx="3505200" cy="2314575"/>
          </a:xfrm>
          <a:prstGeom prst="rect">
            <a:avLst/>
          </a:prstGeom>
          <a:noFill/>
          <a:ln w="9525">
            <a:noFill/>
            <a:miter lim="800000"/>
            <a:headEnd/>
            <a:tailEnd/>
          </a:ln>
        </p:spPr>
      </p:pic>
      <p:pic>
        <p:nvPicPr>
          <p:cNvPr id="31753" name="Picture 11"/>
          <p:cNvPicPr>
            <a:picLocks noChangeAspect="1" noChangeArrowheads="1"/>
          </p:cNvPicPr>
          <p:nvPr/>
        </p:nvPicPr>
        <p:blipFill>
          <a:blip r:embed="rId6"/>
          <a:srcRect/>
          <a:stretch>
            <a:fillRect/>
          </a:stretch>
        </p:blipFill>
        <p:spPr bwMode="auto">
          <a:xfrm>
            <a:off x="5476875" y="5638800"/>
            <a:ext cx="3209925" cy="10763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2200</TotalTime>
  <Words>576</Words>
  <Application>Microsoft Office PowerPoint</Application>
  <PresentationFormat>On-screen Show (4:3)</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Symbol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Jishnu</cp:lastModifiedBy>
  <cp:revision>650</cp:revision>
  <dcterms:created xsi:type="dcterms:W3CDTF">2007-03-22T19:44:56Z</dcterms:created>
  <dcterms:modified xsi:type="dcterms:W3CDTF">2023-03-24T14:02:43Z</dcterms:modified>
</cp:coreProperties>
</file>