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413" r:id="rId2"/>
    <p:sldId id="357" r:id="rId3"/>
    <p:sldId id="383" r:id="rId4"/>
    <p:sldId id="402" r:id="rId5"/>
    <p:sldId id="382" r:id="rId6"/>
    <p:sldId id="381" r:id="rId7"/>
    <p:sldId id="408" r:id="rId8"/>
    <p:sldId id="380" r:id="rId9"/>
    <p:sldId id="37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00"/>
    <a:srgbClr val="FF3300"/>
    <a:srgbClr val="008000"/>
    <a:srgbClr val="CC00CC"/>
    <a:srgbClr val="B2B2B2"/>
    <a:srgbClr val="33CC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 autoAdjust="0"/>
    <p:restoredTop sz="94660"/>
  </p:normalViewPr>
  <p:slideViewPr>
    <p:cSldViewPr>
      <p:cViewPr varScale="1">
        <p:scale>
          <a:sx n="84" d="100"/>
          <a:sy n="84" d="100"/>
        </p:scale>
        <p:origin x="4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A8BB7B-0B60-459E-AF5F-9AB89C91B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6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090C9-9278-4A45-87FD-CC1EF391E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58C48-A6B7-4362-8B6D-EE30CB01A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A810F-A48E-4B33-B432-3EC5EA6D1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ECFEF-2345-4BD3-AC68-3F47480B3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51097-D34A-4E1D-9B74-E6E56C6C0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201CB-8BC9-48E7-98A5-7CA7B29D3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5FBA3-3732-4718-A310-85C58FDC5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FF159-3AB9-4A35-9C5C-F097E72C2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405C7-3333-4EAF-9BC0-558CD40BA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278FD-60D8-4A8A-A5A2-8613A0DAD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5FA3F-1D2A-4AFC-BF8B-965045611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06508C4-20A7-42BC-B619-73EC56653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</p:spPr>
        <p:txBody>
          <a:bodyPr/>
          <a:lstStyle/>
          <a:p>
            <a:pPr algn="ctr" eaLnBrk="1" hangingPunct="1"/>
            <a:r>
              <a:rPr lang="en-US" sz="2800" smtClean="0">
                <a:solidFill>
                  <a:srgbClr val="C00000"/>
                </a:solidFill>
              </a:rPr>
              <a:t>C</a:t>
            </a:r>
            <a:r>
              <a:rPr lang="tr-TR" sz="2800" smtClean="0">
                <a:solidFill>
                  <a:srgbClr val="C00000"/>
                </a:solidFill>
              </a:rPr>
              <a:t>HAPTER</a:t>
            </a:r>
            <a:r>
              <a:rPr lang="en-US" sz="2800" smtClean="0">
                <a:solidFill>
                  <a:srgbClr val="C00000"/>
                </a:solidFill>
              </a:rPr>
              <a:t> </a:t>
            </a:r>
            <a:r>
              <a:rPr lang="tr-TR" sz="2800" smtClean="0">
                <a:solidFill>
                  <a:srgbClr val="C00000"/>
                </a:solidFill>
              </a:rPr>
              <a:t>9</a:t>
            </a:r>
            <a:r>
              <a:rPr lang="en-US" b="0" smtClean="0"/>
              <a:t/>
            </a:r>
            <a:br>
              <a:rPr lang="en-US" b="0" smtClean="0"/>
            </a:br>
            <a:r>
              <a:rPr lang="en-US" smtClean="0">
                <a:solidFill>
                  <a:srgbClr val="3333FF"/>
                </a:solidFill>
              </a:rPr>
              <a:t> GAS POWER CYCLES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r>
              <a:rPr lang="en-US" sz="2400" b="1">
                <a:solidFill>
                  <a:schemeClr val="bg2"/>
                </a:solidFill>
              </a:rPr>
              <a:t/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b="1">
                <a:solidFill>
                  <a:schemeClr val="bg2"/>
                </a:solidFill>
              </a:rPr>
              <a:t>Yunus A. </a:t>
            </a:r>
            <a:r>
              <a:rPr lang="tr-TR" b="1">
                <a:solidFill>
                  <a:schemeClr val="bg2"/>
                </a:solidFill>
              </a:rPr>
              <a:t>Ç</a:t>
            </a:r>
            <a:r>
              <a:rPr lang="en-US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McGraw-Hill, 20</a:t>
            </a:r>
            <a:r>
              <a:rPr lang="tr-TR" b="1">
                <a:solidFill>
                  <a:schemeClr val="bg2"/>
                </a:solidFill>
              </a:rPr>
              <a:t>15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8402" y="6212413"/>
            <a:ext cx="6847195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rgbClr val="996633"/>
                </a:solidFill>
              </a:rPr>
              <a:t>Adapted from the lecture </a:t>
            </a:r>
            <a:r>
              <a:rPr lang="en-US" sz="1200" dirty="0">
                <a:solidFill>
                  <a:srgbClr val="996633"/>
                </a:solidFill>
              </a:rPr>
              <a:t>slides </a:t>
            </a:r>
            <a:r>
              <a:rPr lang="en-US" sz="1200" dirty="0" smtClean="0">
                <a:solidFill>
                  <a:srgbClr val="996633"/>
                </a:solidFill>
              </a:rPr>
              <a:t>by </a:t>
            </a:r>
            <a:r>
              <a:rPr lang="en-US" sz="1400" b="1" dirty="0" smtClean="0">
                <a:solidFill>
                  <a:srgbClr val="996633"/>
                </a:solidFill>
              </a:rPr>
              <a:t>Mehmet </a:t>
            </a:r>
            <a:r>
              <a:rPr lang="en-US" sz="1400" b="1" dirty="0" err="1" smtClean="0">
                <a:solidFill>
                  <a:srgbClr val="996633"/>
                </a:solidFill>
              </a:rPr>
              <a:t>Kanoglu</a:t>
            </a:r>
            <a:r>
              <a:rPr lang="en-US" sz="1400" b="1" dirty="0" smtClean="0">
                <a:solidFill>
                  <a:srgbClr val="996633"/>
                </a:solidFill>
              </a:rPr>
              <a:t> </a:t>
            </a:r>
            <a:r>
              <a:rPr lang="en-US" sz="1200" dirty="0" smtClean="0">
                <a:cs typeface="Times New Roman" pitchFamily="18" charset="0"/>
              </a:rPr>
              <a:t>Copyright </a:t>
            </a:r>
            <a:r>
              <a:rPr lang="en-US" sz="1200" dirty="0">
                <a:cs typeface="Times New Roman" pitchFamily="18" charset="0"/>
              </a:rPr>
              <a:t>© The McGraw-Hill Education. </a:t>
            </a:r>
            <a:endParaRPr lang="en-US" sz="1200" dirty="0" smtClean="0">
              <a:cs typeface="Times New Roman" pitchFamily="18" charset="0"/>
            </a:endParaRPr>
          </a:p>
          <a:p>
            <a:pPr algn="ct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Permission </a:t>
            </a:r>
            <a:r>
              <a:rPr lang="en-US" sz="1200" dirty="0">
                <a:cs typeface="Times New Roman" pitchFamily="18" charset="0"/>
              </a:rPr>
              <a:t>required for reproduction or display.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91FA06-4D22-4F83-90B8-E080493BDF7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89000" y="228600"/>
            <a:ext cx="223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838200"/>
            <a:ext cx="75438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/>
              <a:t>Evaluate the performance of gas power cycles for which the working fluid remains a gas throughout the entire cycle.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>
                <a:solidFill>
                  <a:srgbClr val="CC00CC"/>
                </a:solidFill>
              </a:rPr>
              <a:t>Develop simplifying assumptions applicable to gas power cycles.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/>
              <a:t>Review the operation of reciprocating engines.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>
                <a:solidFill>
                  <a:srgbClr val="CC00CC"/>
                </a:solidFill>
              </a:rPr>
              <a:t>Analyze both closed and open gas power cycles.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/>
              <a:t>Solve problems based on the Otto, Diesel, Stirling, and Ericsson cycles.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>
                <a:solidFill>
                  <a:srgbClr val="CC00CC"/>
                </a:solidFill>
              </a:rPr>
              <a:t>Solve problems based on the Brayton cycle; the Brayton cycle with regeneration; and the Brayton cycle with intercooling, reheating, and regeneration.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/>
              <a:t>Analyze jet-propulsion cycles.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>
                <a:solidFill>
                  <a:srgbClr val="CC00CC"/>
                </a:solidFill>
              </a:rPr>
              <a:t>Identify simplifying assumptions for second-law analysis of gas power cycles.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/>
              <a:t>Perform second-law analysis of gas power cycles.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3B7DAE-379C-435B-B936-8D3139B66C5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304800" y="76200"/>
            <a:ext cx="5638800" cy="8921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>
                <a:solidFill>
                  <a:srgbClr val="C00000"/>
                </a:solidFill>
              </a:rPr>
              <a:t>BASIC CONSIDERATIONS IN THE ANALYSIS</a:t>
            </a:r>
            <a:r>
              <a:rPr lang="tr-TR" sz="2600" b="1">
                <a:solidFill>
                  <a:srgbClr val="C00000"/>
                </a:solidFill>
              </a:rPr>
              <a:t> </a:t>
            </a:r>
            <a:r>
              <a:rPr lang="en-US" sz="2600" b="1">
                <a:solidFill>
                  <a:srgbClr val="C00000"/>
                </a:solidFill>
              </a:rPr>
              <a:t>OF POWER CYCLES</a:t>
            </a: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228600" y="990600"/>
            <a:ext cx="54102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0000"/>
              </a:spcAft>
            </a:pPr>
            <a:r>
              <a:rPr lang="en-US" sz="1700"/>
              <a:t>Most power-producing devices operate on cycles.</a:t>
            </a:r>
          </a:p>
          <a:p>
            <a:pPr>
              <a:spcBef>
                <a:spcPct val="15000"/>
              </a:spcBef>
              <a:spcAft>
                <a:spcPct val="10000"/>
              </a:spcAft>
            </a:pPr>
            <a:r>
              <a:rPr lang="en-US" sz="1700" b="1">
                <a:solidFill>
                  <a:srgbClr val="CC00CC"/>
                </a:solidFill>
              </a:rPr>
              <a:t>Ideal cycle:</a:t>
            </a:r>
            <a:r>
              <a:rPr lang="en-US" sz="1700"/>
              <a:t> A cycle that resembles the actual cycle closely but is made up totally of internally reversible processes is called an</a:t>
            </a:r>
            <a:r>
              <a:rPr lang="en-US" sz="1700" b="1"/>
              <a:t>.</a:t>
            </a:r>
          </a:p>
          <a:p>
            <a:pPr>
              <a:spcBef>
                <a:spcPct val="15000"/>
              </a:spcBef>
              <a:spcAft>
                <a:spcPct val="10000"/>
              </a:spcAft>
            </a:pPr>
            <a:r>
              <a:rPr lang="en-US" sz="1700" b="1">
                <a:solidFill>
                  <a:srgbClr val="CC00CC"/>
                </a:solidFill>
              </a:rPr>
              <a:t>Reversible cycles </a:t>
            </a:r>
            <a:r>
              <a:rPr lang="en-US" sz="1700"/>
              <a:t>such as</a:t>
            </a:r>
            <a:r>
              <a:rPr lang="en-US" sz="1700" b="1">
                <a:solidFill>
                  <a:srgbClr val="CC00CC"/>
                </a:solidFill>
              </a:rPr>
              <a:t> Carnot cycle</a:t>
            </a:r>
            <a:r>
              <a:rPr lang="en-US" sz="1700"/>
              <a:t> have the highest thermal efficiency of all heat engines operating between the same temperature levels. Unlike ideal cycles, they are totally reversible, and unsuitable as a realistic model.</a:t>
            </a:r>
          </a:p>
        </p:txBody>
      </p:sp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3925" y="1454150"/>
            <a:ext cx="275907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6705600" y="80645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</a:rPr>
              <a:t>Thermal efficiency of heat engines</a:t>
            </a:r>
            <a:r>
              <a:rPr lang="tr-TR">
                <a:solidFill>
                  <a:srgbClr val="008000"/>
                </a:solidFill>
              </a:rPr>
              <a:t>:</a:t>
            </a:r>
            <a:endParaRPr lang="en-US">
              <a:solidFill>
                <a:srgbClr val="008000"/>
              </a:solidFill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81400"/>
            <a:ext cx="35052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1175" y="2286000"/>
            <a:ext cx="34766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5791200"/>
            <a:ext cx="34194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D5810E-FD91-4E0A-A83B-7DF9E6D82F9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228600" y="223838"/>
            <a:ext cx="85344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The ideal cycles are </a:t>
            </a:r>
            <a:r>
              <a:rPr lang="en-US" i="1">
                <a:solidFill>
                  <a:srgbClr val="CC00CC"/>
                </a:solidFill>
              </a:rPr>
              <a:t>internally reversible</a:t>
            </a:r>
            <a:r>
              <a:rPr lang="en-US" i="1"/>
              <a:t>, </a:t>
            </a:r>
            <a:r>
              <a:rPr lang="en-US"/>
              <a:t>but, unlike the Carnot cycle, they</a:t>
            </a:r>
            <a:r>
              <a:rPr lang="tr-TR"/>
              <a:t> </a:t>
            </a:r>
            <a:r>
              <a:rPr lang="en-US"/>
              <a:t>are not necessarily externally reversible. </a:t>
            </a:r>
            <a:endParaRPr lang="tr-TR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Therefore, the thermal efficiency of an ideal cycle, in general, is</a:t>
            </a:r>
            <a:r>
              <a:rPr lang="tr-TR"/>
              <a:t> </a:t>
            </a:r>
            <a:r>
              <a:rPr lang="en-US"/>
              <a:t>less than that of a totally reversible cycle operating between the same</a:t>
            </a:r>
            <a:r>
              <a:rPr lang="tr-TR"/>
              <a:t> </a:t>
            </a:r>
            <a:r>
              <a:rPr lang="en-US"/>
              <a:t>temperature limits. </a:t>
            </a:r>
            <a:endParaRPr lang="tr-TR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However, it is still considerably higher than the thermal</a:t>
            </a:r>
            <a:r>
              <a:rPr lang="tr-TR"/>
              <a:t> </a:t>
            </a:r>
            <a:r>
              <a:rPr lang="en-US"/>
              <a:t>efficiency of an actual cycle because of the idealizations utilized</a:t>
            </a:r>
            <a:r>
              <a:rPr lang="tr-TR"/>
              <a:t>.</a:t>
            </a:r>
            <a:endParaRPr lang="en-US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543175"/>
            <a:ext cx="61245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791200"/>
            <a:ext cx="2819400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9BC75D-C7A1-415A-9508-BE40D4366A9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267200" y="155575"/>
            <a:ext cx="4648200" cy="33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"/>
              </a:spcBef>
              <a:spcAft>
                <a:spcPct val="5000"/>
              </a:spcAft>
              <a:buClr>
                <a:srgbClr val="FF3300"/>
              </a:buClr>
            </a:pPr>
            <a:r>
              <a:rPr lang="en-US" sz="1700" b="1">
                <a:solidFill>
                  <a:srgbClr val="CC00CC"/>
                </a:solidFill>
              </a:rPr>
              <a:t>The idealizations and simplifications in the analysis of power cycles:</a:t>
            </a:r>
          </a:p>
          <a:p>
            <a:pPr marL="342900" indent="-342900">
              <a:spcBef>
                <a:spcPct val="5000"/>
              </a:spcBef>
              <a:spcAft>
                <a:spcPct val="5000"/>
              </a:spcAft>
              <a:buClr>
                <a:srgbClr val="FF3300"/>
              </a:buClr>
              <a:buFontTx/>
              <a:buAutoNum type="arabicPeriod"/>
            </a:pPr>
            <a:r>
              <a:rPr lang="en-US" sz="1700"/>
              <a:t>The cycle does not involve any </a:t>
            </a:r>
            <a:r>
              <a:rPr lang="en-US" sz="1700" i="1"/>
              <a:t>friction. </a:t>
            </a:r>
            <a:r>
              <a:rPr lang="en-US" sz="1700"/>
              <a:t>Therefore, the working fluid does not experience any pressure drop as it flows in pipes or devices such as heat exchangers.</a:t>
            </a:r>
          </a:p>
          <a:p>
            <a:pPr marL="342900" indent="-342900">
              <a:spcBef>
                <a:spcPct val="5000"/>
              </a:spcBef>
              <a:spcAft>
                <a:spcPct val="5000"/>
              </a:spcAft>
              <a:buClr>
                <a:srgbClr val="FF3300"/>
              </a:buClr>
              <a:buFontTx/>
              <a:buAutoNum type="arabicPeriod"/>
            </a:pPr>
            <a:r>
              <a:rPr lang="en-US" sz="1700"/>
              <a:t>All expansion and compression processes take place in a </a:t>
            </a:r>
            <a:r>
              <a:rPr lang="en-US" sz="1700" i="1">
                <a:solidFill>
                  <a:srgbClr val="3333FF"/>
                </a:solidFill>
              </a:rPr>
              <a:t>quasi-equilibrium</a:t>
            </a:r>
            <a:r>
              <a:rPr lang="en-US" sz="1700" i="1"/>
              <a:t> </a:t>
            </a:r>
            <a:r>
              <a:rPr lang="en-US" sz="1700"/>
              <a:t>manner.</a:t>
            </a:r>
          </a:p>
          <a:p>
            <a:pPr marL="342900" indent="-342900">
              <a:spcBef>
                <a:spcPct val="5000"/>
              </a:spcBef>
              <a:spcAft>
                <a:spcPct val="5000"/>
              </a:spcAft>
              <a:buClr>
                <a:srgbClr val="FF3300"/>
              </a:buClr>
              <a:buFontTx/>
              <a:buAutoNum type="arabicPeriod"/>
            </a:pPr>
            <a:r>
              <a:rPr lang="en-US" sz="1700"/>
              <a:t>The pipes connecting the various components of a system are well insulated, and </a:t>
            </a:r>
            <a:r>
              <a:rPr lang="en-US" sz="1700" i="1">
                <a:solidFill>
                  <a:srgbClr val="3333FF"/>
                </a:solidFill>
              </a:rPr>
              <a:t>heat transfer</a:t>
            </a:r>
            <a:r>
              <a:rPr lang="en-US" sz="1700" i="1"/>
              <a:t> </a:t>
            </a:r>
            <a:r>
              <a:rPr lang="en-US" sz="1700"/>
              <a:t>through them is negligible.</a:t>
            </a: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4038600" y="3657600"/>
            <a:ext cx="3810000" cy="2708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/>
              <a:t>On a </a:t>
            </a:r>
            <a:r>
              <a:rPr lang="en-US" sz="1700" i="1"/>
              <a:t>T</a:t>
            </a:r>
            <a:r>
              <a:rPr lang="en-US" sz="1700"/>
              <a:t>-</a:t>
            </a:r>
            <a:r>
              <a:rPr lang="en-US" sz="1700" i="1"/>
              <a:t>s </a:t>
            </a:r>
            <a:r>
              <a:rPr lang="en-US" sz="1700"/>
              <a:t>diagram, the ratio of the area enclosed by the cyclic curve to the area under the heat-addition process curve represents the thermal efficiency of the cycle. </a:t>
            </a:r>
            <a:endParaRPr lang="tr-TR" sz="1700"/>
          </a:p>
          <a:p>
            <a:endParaRPr lang="tr-TR" sz="1700">
              <a:solidFill>
                <a:srgbClr val="CC00CC"/>
              </a:solidFill>
            </a:endParaRPr>
          </a:p>
          <a:p>
            <a:r>
              <a:rPr lang="en-US" sz="1700">
                <a:solidFill>
                  <a:srgbClr val="3333FF"/>
                </a:solidFill>
              </a:rPr>
              <a:t>Any modification that increases the ratio of these two areas will also increase the thermal efficiency of the cycle.</a:t>
            </a:r>
          </a:p>
        </p:txBody>
      </p:sp>
      <p:pic>
        <p:nvPicPr>
          <p:cNvPr id="614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14300"/>
            <a:ext cx="33147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FE73C2-1297-40F8-B552-F415F487545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81000" y="76200"/>
            <a:ext cx="5105400" cy="83026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THE CARNOT CYCLE AND ITS VALUE IN ENGINEERING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304800" y="914400"/>
            <a:ext cx="55626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/>
              <a:t>The Carnot cycle is composed of four totally reversible processes: </a:t>
            </a:r>
            <a:r>
              <a:rPr lang="en-US" sz="1700">
                <a:solidFill>
                  <a:srgbClr val="CC00CC"/>
                </a:solidFill>
              </a:rPr>
              <a:t>isothermal heat addition, isentropic expansion, isothermal heat rejection, </a:t>
            </a:r>
            <a:r>
              <a:rPr lang="en-US" sz="1700"/>
              <a:t>and</a:t>
            </a:r>
            <a:r>
              <a:rPr lang="en-US" sz="1700">
                <a:solidFill>
                  <a:srgbClr val="CC00CC"/>
                </a:solidFill>
              </a:rPr>
              <a:t> isentropic compression.</a:t>
            </a: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304800" y="2024063"/>
            <a:ext cx="5638800" cy="1404937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 b="1" i="1"/>
              <a:t>For both ideal and actual cycles:</a:t>
            </a:r>
            <a:r>
              <a:rPr lang="en-US" sz="1700" i="1"/>
              <a:t> Thermal efficiency increases with an increase in the average temperature at which heat is supplied to the system or with a decrease in the average temperature at which heat is rejected from the system.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6200" y="35052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A steady-flow Carnot engine.</a:t>
            </a:r>
          </a:p>
        </p:txBody>
      </p:sp>
      <p:pic>
        <p:nvPicPr>
          <p:cNvPr id="717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4088" y="14288"/>
            <a:ext cx="2957512" cy="676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819400"/>
            <a:ext cx="1752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988" y="3810000"/>
            <a:ext cx="578961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8A3A43-980F-48F9-9BF0-39EB3F35087E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400050"/>
            <a:ext cx="36957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38650"/>
            <a:ext cx="18288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4650" y="4391025"/>
            <a:ext cx="33147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5057775"/>
            <a:ext cx="54768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6 Dikdörtgen"/>
          <p:cNvSpPr>
            <a:spLocks noChangeArrowheads="1"/>
          </p:cNvSpPr>
          <p:nvPr/>
        </p:nvSpPr>
        <p:spPr bwMode="auto">
          <a:xfrm>
            <a:off x="4572000" y="415925"/>
            <a:ext cx="3048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b="1"/>
              <a:t>Derivation of the Efficiency of the Carnot Cycle</a:t>
            </a:r>
            <a:endParaRPr lang="tr-TR" sz="2200"/>
          </a:p>
        </p:txBody>
      </p:sp>
      <p:pic>
        <p:nvPicPr>
          <p:cNvPr id="820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15100" y="4495800"/>
            <a:ext cx="217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D4767C-7CF3-4C80-9437-9975C09C3A2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81000" y="228600"/>
            <a:ext cx="5770563" cy="523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AIR-STANDARD ASSUMPTIONS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4343400" y="1044575"/>
            <a:ext cx="4495800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</a:pPr>
            <a:r>
              <a:rPr lang="en-US" b="1">
                <a:solidFill>
                  <a:srgbClr val="CC00CC"/>
                </a:solidFill>
              </a:rPr>
              <a:t>Air-standard assumptions</a:t>
            </a:r>
            <a:r>
              <a:rPr lang="en-US">
                <a:solidFill>
                  <a:srgbClr val="CC00CC"/>
                </a:solidFill>
              </a:rPr>
              <a:t>: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</a:pPr>
            <a:r>
              <a:rPr lang="en-US"/>
              <a:t>The working fluid is air, which continuously circulates in a closed loop and always behaves as an ideal gas.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</a:pPr>
            <a:r>
              <a:rPr lang="en-US"/>
              <a:t>All the processes that make up the cycle are internally reversible.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</a:pPr>
            <a:r>
              <a:rPr lang="en-US"/>
              <a:t>The combustion process is replaced by a heat-addition process from an external source.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</a:pPr>
            <a:r>
              <a:rPr lang="en-US"/>
              <a:t>The exhaust process is replaced by a heat-rejection process that restores the working fluid to its initial state.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304800" y="5410200"/>
            <a:ext cx="746760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Cold-air-standard assumptions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When the working fluid is considered to be air with constant specific heats at room temperature</a:t>
            </a:r>
            <a:r>
              <a:rPr lang="en-US" i="1"/>
              <a:t> </a:t>
            </a:r>
            <a:r>
              <a:rPr lang="en-US"/>
              <a:t>(25°C).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Air-standard cycle:</a:t>
            </a:r>
            <a:r>
              <a:rPr lang="en-US"/>
              <a:t> A cycle for which the air-standard assumptions are applicable. </a:t>
            </a:r>
          </a:p>
        </p:txBody>
      </p:sp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914400"/>
            <a:ext cx="35337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7B9EEA-95FB-4226-9323-7410019EC98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28600" y="288925"/>
            <a:ext cx="8653463" cy="5492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rgbClr val="C00000"/>
                </a:solidFill>
              </a:rPr>
              <a:t>AN OVERVIEW OF RECIPROCATING ENGINES</a:t>
            </a:r>
          </a:p>
        </p:txBody>
      </p:sp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350" y="1422400"/>
            <a:ext cx="17462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12"/>
          <p:cNvSpPr>
            <a:spLocks noChangeArrowheads="1"/>
          </p:cNvSpPr>
          <p:nvPr/>
        </p:nvSpPr>
        <p:spPr bwMode="auto">
          <a:xfrm>
            <a:off x="2743200" y="1362075"/>
            <a:ext cx="4419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b="1">
                <a:solidFill>
                  <a:srgbClr val="CC00CC"/>
                </a:solidFill>
              </a:rPr>
              <a:t>Spark-ignition (SI) engines</a:t>
            </a:r>
            <a:endParaRPr lang="en-US">
              <a:solidFill>
                <a:srgbClr val="CC00CC"/>
              </a:solidFill>
            </a:endParaRP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b="1">
                <a:solidFill>
                  <a:srgbClr val="CC00CC"/>
                </a:solidFill>
              </a:rPr>
              <a:t>Compression-ignition (CI) engines</a:t>
            </a:r>
            <a:endParaRPr lang="en-US">
              <a:solidFill>
                <a:srgbClr val="CC00CC"/>
              </a:solidFill>
            </a:endParaRPr>
          </a:p>
        </p:txBody>
      </p:sp>
      <p:sp>
        <p:nvSpPr>
          <p:cNvPr id="10246" name="Text Box 13"/>
          <p:cNvSpPr txBox="1">
            <a:spLocks noChangeArrowheads="1"/>
          </p:cNvSpPr>
          <p:nvPr/>
        </p:nvSpPr>
        <p:spPr bwMode="auto">
          <a:xfrm>
            <a:off x="304800" y="1004888"/>
            <a:ext cx="205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Compression ratio</a:t>
            </a:r>
          </a:p>
        </p:txBody>
      </p:sp>
      <p:pic>
        <p:nvPicPr>
          <p:cNvPr id="10247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" y="2447925"/>
            <a:ext cx="29146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500" y="2286000"/>
            <a:ext cx="33909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641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Default Design</vt:lpstr>
      <vt:lpstr>CHAPTER 9  GAS POWER CYCLES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Jishnu</cp:lastModifiedBy>
  <cp:revision>721</cp:revision>
  <dcterms:created xsi:type="dcterms:W3CDTF">2007-03-22T19:44:56Z</dcterms:created>
  <dcterms:modified xsi:type="dcterms:W3CDTF">2023-03-24T14:03:31Z</dcterms:modified>
</cp:coreProperties>
</file>