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410" r:id="rId2"/>
    <p:sldId id="378" r:id="rId3"/>
    <p:sldId id="377" r:id="rId4"/>
    <p:sldId id="403" r:id="rId5"/>
    <p:sldId id="411" r:id="rId6"/>
    <p:sldId id="384" r:id="rId7"/>
    <p:sldId id="376" r:id="rId8"/>
    <p:sldId id="391" r:id="rId9"/>
    <p:sldId id="390"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6600"/>
    <a:srgbClr val="FF3300"/>
    <a:srgbClr val="008000"/>
    <a:srgbClr val="CC00CC"/>
    <a:srgbClr val="B2B2B2"/>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1" autoAdjust="0"/>
    <p:restoredTop sz="94660"/>
  </p:normalViewPr>
  <p:slideViewPr>
    <p:cSldViewPr>
      <p:cViewPr varScale="1">
        <p:scale>
          <a:sx n="84" d="100"/>
          <a:sy n="84" d="100"/>
        </p:scale>
        <p:origin x="4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0A8BB7B-0B60-459E-AF5F-9AB89C91B6B9}" type="slidenum">
              <a:rPr lang="en-US"/>
              <a:pPr>
                <a:defRPr/>
              </a:pPr>
              <a:t>‹#›</a:t>
            </a:fld>
            <a:endParaRPr lang="en-US"/>
          </a:p>
        </p:txBody>
      </p:sp>
    </p:spTree>
    <p:extLst>
      <p:ext uri="{BB962C8B-B14F-4D97-AF65-F5344CB8AC3E}">
        <p14:creationId xmlns:p14="http://schemas.microsoft.com/office/powerpoint/2010/main" val="29061662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1090C9-9278-4A45-87FD-CC1EF391E08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958C48-A6B7-4362-8B6D-EE30CB01A9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7A810F-A48E-4B33-B432-3EC5EA6D1F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3ECFEF-2345-4BD3-AC68-3F47480B387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451097-D34A-4E1D-9B74-E6E56C6C0EA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9201CB-8BC9-48E7-98A5-7CA7B29D36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1D5FBA3-3732-4718-A310-85C58FDC52B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A2FF159-3AB9-4A35-9C5C-F097E72C2BF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29405C7-3333-4EAF-9BC0-558CD40BABA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4278FD-60D8-4A8A-A5A2-8613A0DAD9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65FA3F-1D2A-4AFC-BF8B-9650456117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06508C4-20A7-42BC-B619-73EC566534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w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wmf"/><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wmf"/><Relationship Id="rId7" Type="http://schemas.openxmlformats.org/officeDocument/2006/relationships/image" Target="../media/image22.png"/><Relationship Id="rId2" Type="http://schemas.openxmlformats.org/officeDocument/2006/relationships/image" Target="../media/image23.wmf"/><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image" Target="../media/image25.wmf"/><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2"/>
          </p:nvPr>
        </p:nvSpPr>
        <p:spPr>
          <a:noFill/>
        </p:spPr>
        <p:txBody>
          <a:bodyPr/>
          <a:lstStyle/>
          <a:p>
            <a:fld id="{A927E4D5-219F-4ECB-9151-3A4F34FA1032}" type="slidenum">
              <a:rPr lang="en-US" smtClean="0"/>
              <a:pPr/>
              <a:t>1</a:t>
            </a:fld>
            <a:endParaRPr lang="en-US" smtClean="0"/>
          </a:p>
        </p:txBody>
      </p:sp>
      <p:sp>
        <p:nvSpPr>
          <p:cNvPr id="11267" name="Text Box 14"/>
          <p:cNvSpPr txBox="1">
            <a:spLocks noChangeArrowheads="1"/>
          </p:cNvSpPr>
          <p:nvPr/>
        </p:nvSpPr>
        <p:spPr bwMode="auto">
          <a:xfrm>
            <a:off x="4800600" y="1828800"/>
            <a:ext cx="2895600" cy="369888"/>
          </a:xfrm>
          <a:prstGeom prst="rect">
            <a:avLst/>
          </a:prstGeom>
          <a:noFill/>
          <a:ln w="9525">
            <a:noFill/>
            <a:miter lim="800000"/>
            <a:headEnd/>
            <a:tailEnd/>
          </a:ln>
        </p:spPr>
        <p:txBody>
          <a:bodyPr>
            <a:spAutoFit/>
          </a:bodyPr>
          <a:lstStyle/>
          <a:p>
            <a:pPr algn="r">
              <a:spcBef>
                <a:spcPct val="50000"/>
              </a:spcBef>
            </a:pPr>
            <a:r>
              <a:rPr lang="en-US" b="1">
                <a:solidFill>
                  <a:srgbClr val="008000"/>
                </a:solidFill>
              </a:rPr>
              <a:t>Mean effective pressure</a:t>
            </a:r>
          </a:p>
        </p:txBody>
      </p:sp>
      <p:pic>
        <p:nvPicPr>
          <p:cNvPr id="11268" name="Picture 2"/>
          <p:cNvPicPr>
            <a:picLocks noChangeAspect="1" noChangeArrowheads="1"/>
          </p:cNvPicPr>
          <p:nvPr/>
        </p:nvPicPr>
        <p:blipFill>
          <a:blip r:embed="rId2"/>
          <a:srcRect/>
          <a:stretch>
            <a:fillRect/>
          </a:stretch>
        </p:blipFill>
        <p:spPr bwMode="auto">
          <a:xfrm>
            <a:off x="304800" y="914400"/>
            <a:ext cx="3352800" cy="5848350"/>
          </a:xfrm>
          <a:prstGeom prst="rect">
            <a:avLst/>
          </a:prstGeom>
          <a:noFill/>
          <a:ln w="9525">
            <a:noFill/>
            <a:miter lim="800000"/>
            <a:headEnd/>
            <a:tailEnd/>
          </a:ln>
        </p:spPr>
      </p:pic>
      <p:pic>
        <p:nvPicPr>
          <p:cNvPr id="11269" name="Picture 3"/>
          <p:cNvPicPr>
            <a:picLocks noChangeAspect="1" noChangeArrowheads="1"/>
          </p:cNvPicPr>
          <p:nvPr/>
        </p:nvPicPr>
        <p:blipFill>
          <a:blip r:embed="rId3"/>
          <a:srcRect/>
          <a:stretch>
            <a:fillRect/>
          </a:stretch>
        </p:blipFill>
        <p:spPr bwMode="auto">
          <a:xfrm>
            <a:off x="1685925" y="381000"/>
            <a:ext cx="7153275" cy="409575"/>
          </a:xfrm>
          <a:prstGeom prst="rect">
            <a:avLst/>
          </a:prstGeom>
          <a:noFill/>
          <a:ln w="9525">
            <a:noFill/>
            <a:miter lim="800000"/>
            <a:headEnd/>
            <a:tailEnd/>
          </a:ln>
        </p:spPr>
      </p:pic>
      <p:pic>
        <p:nvPicPr>
          <p:cNvPr id="11270" name="Picture 4"/>
          <p:cNvPicPr>
            <a:picLocks noChangeAspect="1" noChangeArrowheads="1"/>
          </p:cNvPicPr>
          <p:nvPr/>
        </p:nvPicPr>
        <p:blipFill>
          <a:blip r:embed="rId4"/>
          <a:srcRect/>
          <a:stretch>
            <a:fillRect/>
          </a:stretch>
        </p:blipFill>
        <p:spPr bwMode="auto">
          <a:xfrm>
            <a:off x="4191000" y="1019175"/>
            <a:ext cx="4676775" cy="733425"/>
          </a:xfrm>
          <a:prstGeom prst="rect">
            <a:avLst/>
          </a:prstGeom>
          <a:noFill/>
          <a:ln w="9525">
            <a:noFill/>
            <a:miter lim="800000"/>
            <a:headEnd/>
            <a:tailEnd/>
          </a:ln>
        </p:spPr>
      </p:pic>
      <p:sp>
        <p:nvSpPr>
          <p:cNvPr id="11271" name="16 Dikdörtgen"/>
          <p:cNvSpPr>
            <a:spLocks noChangeArrowheads="1"/>
          </p:cNvSpPr>
          <p:nvPr/>
        </p:nvSpPr>
        <p:spPr bwMode="auto">
          <a:xfrm>
            <a:off x="3962400" y="2797175"/>
            <a:ext cx="4724400" cy="2032000"/>
          </a:xfrm>
          <a:prstGeom prst="rect">
            <a:avLst/>
          </a:prstGeom>
          <a:noFill/>
          <a:ln w="9525">
            <a:noFill/>
            <a:miter lim="800000"/>
            <a:headEnd/>
            <a:tailEnd/>
          </a:ln>
        </p:spPr>
        <p:txBody>
          <a:bodyPr>
            <a:spAutoFit/>
          </a:bodyPr>
          <a:lstStyle/>
          <a:p>
            <a:r>
              <a:rPr lang="en-US"/>
              <a:t>The mean effective pressure can be used as a parameter to compare the</a:t>
            </a:r>
            <a:r>
              <a:rPr lang="tr-TR"/>
              <a:t> </a:t>
            </a:r>
            <a:r>
              <a:rPr lang="en-US"/>
              <a:t>performances of reciprocating engines of equal size. </a:t>
            </a:r>
            <a:endParaRPr lang="tr-TR"/>
          </a:p>
          <a:p>
            <a:endParaRPr lang="tr-TR"/>
          </a:p>
          <a:p>
            <a:r>
              <a:rPr lang="en-US"/>
              <a:t>The engine with a</a:t>
            </a:r>
            <a:r>
              <a:rPr lang="tr-TR"/>
              <a:t> </a:t>
            </a:r>
            <a:r>
              <a:rPr lang="en-US"/>
              <a:t>larger value of MEP delivers more net work per cycle and thus performs</a:t>
            </a:r>
            <a:r>
              <a:rPr lang="tr-TR"/>
              <a:t> better.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Slayt Numarası Yer Tutucusu"/>
          <p:cNvSpPr>
            <a:spLocks noGrp="1"/>
          </p:cNvSpPr>
          <p:nvPr>
            <p:ph type="sldNum" sz="quarter" idx="12"/>
          </p:nvPr>
        </p:nvSpPr>
        <p:spPr>
          <a:noFill/>
        </p:spPr>
        <p:txBody>
          <a:bodyPr/>
          <a:lstStyle/>
          <a:p>
            <a:fld id="{C2139571-852E-470E-B60D-C003EC5C8AAE}" type="slidenum">
              <a:rPr lang="en-US" smtClean="0"/>
              <a:pPr/>
              <a:t>2</a:t>
            </a:fld>
            <a:endParaRPr lang="en-US" smtClean="0"/>
          </a:p>
        </p:txBody>
      </p:sp>
      <p:sp>
        <p:nvSpPr>
          <p:cNvPr id="12291" name="Rectangle 2"/>
          <p:cNvSpPr>
            <a:spLocks noChangeArrowheads="1"/>
          </p:cNvSpPr>
          <p:nvPr/>
        </p:nvSpPr>
        <p:spPr bwMode="auto">
          <a:xfrm>
            <a:off x="76200" y="193675"/>
            <a:ext cx="8915400" cy="415925"/>
          </a:xfrm>
          <a:prstGeom prst="rect">
            <a:avLst/>
          </a:prstGeom>
          <a:solidFill>
            <a:srgbClr val="92D050"/>
          </a:solidFill>
          <a:ln w="9525">
            <a:noFill/>
            <a:miter lim="800000"/>
            <a:headEnd/>
            <a:tailEnd/>
          </a:ln>
        </p:spPr>
        <p:txBody>
          <a:bodyPr>
            <a:spAutoFit/>
          </a:bodyPr>
          <a:lstStyle/>
          <a:p>
            <a:r>
              <a:rPr lang="en-US" sz="2100" b="1">
                <a:solidFill>
                  <a:srgbClr val="C00000"/>
                </a:solidFill>
              </a:rPr>
              <a:t>OTTO CYCLE: THE IDEAL CYCLE FOR SPARK-IGNITION ENGINES</a:t>
            </a:r>
          </a:p>
        </p:txBody>
      </p:sp>
      <p:pic>
        <p:nvPicPr>
          <p:cNvPr id="12292" name="Picture 7"/>
          <p:cNvPicPr>
            <a:picLocks noChangeAspect="1" noChangeArrowheads="1"/>
          </p:cNvPicPr>
          <p:nvPr/>
        </p:nvPicPr>
        <p:blipFill>
          <a:blip r:embed="rId2"/>
          <a:srcRect/>
          <a:stretch>
            <a:fillRect/>
          </a:stretch>
        </p:blipFill>
        <p:spPr bwMode="auto">
          <a:xfrm>
            <a:off x="95250" y="819150"/>
            <a:ext cx="8953500" cy="58864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5DF34DCD-2920-43EF-97BA-E15760E1F4DD}" type="slidenum">
              <a:rPr lang="en-US" smtClean="0"/>
              <a:pPr/>
              <a:t>3</a:t>
            </a:fld>
            <a:endParaRPr lang="en-US" smtClean="0"/>
          </a:p>
        </p:txBody>
      </p:sp>
      <p:grpSp>
        <p:nvGrpSpPr>
          <p:cNvPr id="13315" name="Group 14"/>
          <p:cNvGrpSpPr>
            <a:grpSpLocks/>
          </p:cNvGrpSpPr>
          <p:nvPr/>
        </p:nvGrpSpPr>
        <p:grpSpPr bwMode="auto">
          <a:xfrm>
            <a:off x="5486400" y="304800"/>
            <a:ext cx="3200400" cy="6129338"/>
            <a:chOff x="3456" y="192"/>
            <a:chExt cx="2016" cy="3861"/>
          </a:xfrm>
        </p:grpSpPr>
        <p:sp>
          <p:nvSpPr>
            <p:cNvPr id="13320" name="Rectangle 5"/>
            <p:cNvSpPr>
              <a:spLocks noChangeArrowheads="1"/>
            </p:cNvSpPr>
            <p:nvPr/>
          </p:nvSpPr>
          <p:spPr bwMode="auto">
            <a:xfrm>
              <a:off x="3456" y="213"/>
              <a:ext cx="2016" cy="3840"/>
            </a:xfrm>
            <a:prstGeom prst="rect">
              <a:avLst/>
            </a:prstGeom>
            <a:solidFill>
              <a:srgbClr val="FFCC99"/>
            </a:solidFill>
            <a:ln w="9525">
              <a:solidFill>
                <a:schemeClr val="tx1"/>
              </a:solidFill>
              <a:miter lim="800000"/>
              <a:headEnd/>
              <a:tailEnd/>
            </a:ln>
          </p:spPr>
          <p:txBody>
            <a:bodyPr wrap="none" anchor="ctr"/>
            <a:lstStyle/>
            <a:p>
              <a:endParaRPr lang="tr-TR"/>
            </a:p>
          </p:txBody>
        </p:sp>
        <p:sp>
          <p:nvSpPr>
            <p:cNvPr id="13321" name="Rectangle 3"/>
            <p:cNvSpPr>
              <a:spLocks noChangeArrowheads="1"/>
            </p:cNvSpPr>
            <p:nvPr/>
          </p:nvSpPr>
          <p:spPr bwMode="auto">
            <a:xfrm>
              <a:off x="3552" y="3621"/>
              <a:ext cx="1824" cy="404"/>
            </a:xfrm>
            <a:prstGeom prst="rect">
              <a:avLst/>
            </a:prstGeom>
            <a:noFill/>
            <a:ln w="9525">
              <a:noFill/>
              <a:miter lim="800000"/>
              <a:headEnd/>
              <a:tailEnd/>
            </a:ln>
          </p:spPr>
          <p:txBody>
            <a:bodyPr>
              <a:spAutoFit/>
            </a:bodyPr>
            <a:lstStyle/>
            <a:p>
              <a:r>
                <a:rPr lang="en-US">
                  <a:solidFill>
                    <a:srgbClr val="3333FF"/>
                  </a:solidFill>
                </a:rPr>
                <a:t>Schematic of a two-stroke reciprocating engine.</a:t>
              </a:r>
            </a:p>
          </p:txBody>
        </p:sp>
        <p:sp>
          <p:nvSpPr>
            <p:cNvPr id="13322" name="Rectangle 4"/>
            <p:cNvSpPr>
              <a:spLocks noChangeArrowheads="1"/>
            </p:cNvSpPr>
            <p:nvPr/>
          </p:nvSpPr>
          <p:spPr bwMode="auto">
            <a:xfrm>
              <a:off x="3504" y="192"/>
              <a:ext cx="1968" cy="1269"/>
            </a:xfrm>
            <a:prstGeom prst="rect">
              <a:avLst/>
            </a:prstGeom>
            <a:noFill/>
            <a:ln w="9525">
              <a:noFill/>
              <a:miter lim="800000"/>
              <a:headEnd/>
              <a:tailEnd/>
            </a:ln>
          </p:spPr>
          <p:txBody>
            <a:bodyPr>
              <a:spAutoFit/>
            </a:bodyPr>
            <a:lstStyle/>
            <a:p>
              <a:r>
                <a:rPr lang="en-US"/>
                <a:t>The two-stroke engines are generally less efficient than their four-stroke counterparts but they are relatively simple and inexpensive, and they have high power-to-weight and power-to-volume ratios.</a:t>
              </a:r>
            </a:p>
          </p:txBody>
        </p:sp>
      </p:grpSp>
      <p:pic>
        <p:nvPicPr>
          <p:cNvPr id="13316" name="Picture 9"/>
          <p:cNvPicPr>
            <a:picLocks noChangeAspect="1" noChangeArrowheads="1"/>
          </p:cNvPicPr>
          <p:nvPr/>
        </p:nvPicPr>
        <p:blipFill>
          <a:blip r:embed="rId2"/>
          <a:srcRect/>
          <a:stretch>
            <a:fillRect/>
          </a:stretch>
        </p:blipFill>
        <p:spPr bwMode="auto">
          <a:xfrm>
            <a:off x="457200" y="1679575"/>
            <a:ext cx="3325813" cy="1216025"/>
          </a:xfrm>
          <a:prstGeom prst="rect">
            <a:avLst/>
          </a:prstGeom>
          <a:noFill/>
          <a:ln w="9525">
            <a:noFill/>
            <a:miter lim="800000"/>
            <a:headEnd/>
            <a:tailEnd/>
          </a:ln>
        </p:spPr>
      </p:pic>
      <p:sp>
        <p:nvSpPr>
          <p:cNvPr id="13317" name="Text Box 12"/>
          <p:cNvSpPr txBox="1">
            <a:spLocks noChangeArrowheads="1"/>
          </p:cNvSpPr>
          <p:nvPr/>
        </p:nvSpPr>
        <p:spPr bwMode="auto">
          <a:xfrm>
            <a:off x="457200" y="152400"/>
            <a:ext cx="3581400" cy="1295400"/>
          </a:xfrm>
          <a:prstGeom prst="rect">
            <a:avLst/>
          </a:prstGeom>
          <a:solidFill>
            <a:srgbClr val="FFCC99"/>
          </a:solidFill>
          <a:ln w="19050">
            <a:solidFill>
              <a:schemeClr val="bg2"/>
            </a:solidFill>
            <a:miter lim="800000"/>
            <a:headEnd/>
            <a:tailEnd/>
          </a:ln>
        </p:spPr>
        <p:txBody>
          <a:bodyPr>
            <a:spAutoFit/>
          </a:bodyPr>
          <a:lstStyle/>
          <a:p>
            <a:pPr>
              <a:spcBef>
                <a:spcPct val="5000"/>
              </a:spcBef>
              <a:spcAft>
                <a:spcPct val="5000"/>
              </a:spcAft>
            </a:pPr>
            <a:r>
              <a:rPr lang="en-US" b="1">
                <a:solidFill>
                  <a:srgbClr val="CC00CC"/>
                </a:solidFill>
              </a:rPr>
              <a:t>Four-stroke cycle</a:t>
            </a:r>
          </a:p>
          <a:p>
            <a:pPr>
              <a:spcBef>
                <a:spcPct val="5000"/>
              </a:spcBef>
              <a:spcAft>
                <a:spcPct val="5000"/>
              </a:spcAft>
            </a:pPr>
            <a:r>
              <a:rPr lang="en-US"/>
              <a:t>1 cycle = 4 stroke = 2 revolution</a:t>
            </a:r>
          </a:p>
          <a:p>
            <a:pPr>
              <a:spcBef>
                <a:spcPct val="5000"/>
              </a:spcBef>
              <a:spcAft>
                <a:spcPct val="5000"/>
              </a:spcAft>
            </a:pPr>
            <a:r>
              <a:rPr lang="en-US" b="1">
                <a:solidFill>
                  <a:srgbClr val="CC00CC"/>
                </a:solidFill>
              </a:rPr>
              <a:t>Two-stroke cycle</a:t>
            </a:r>
          </a:p>
          <a:p>
            <a:pPr>
              <a:spcBef>
                <a:spcPct val="5000"/>
              </a:spcBef>
              <a:spcAft>
                <a:spcPct val="5000"/>
              </a:spcAft>
            </a:pPr>
            <a:r>
              <a:rPr lang="en-US"/>
              <a:t>1 cycle = 2 stroke = 1 revolution</a:t>
            </a:r>
          </a:p>
        </p:txBody>
      </p:sp>
      <p:pic>
        <p:nvPicPr>
          <p:cNvPr id="13318" name="Picture 13"/>
          <p:cNvPicPr>
            <a:picLocks noChangeAspect="1" noChangeArrowheads="1"/>
          </p:cNvPicPr>
          <p:nvPr/>
        </p:nvPicPr>
        <p:blipFill>
          <a:blip r:embed="rId3"/>
          <a:srcRect/>
          <a:stretch>
            <a:fillRect/>
          </a:stretch>
        </p:blipFill>
        <p:spPr bwMode="auto">
          <a:xfrm>
            <a:off x="5667375" y="2362200"/>
            <a:ext cx="2867025" cy="3429000"/>
          </a:xfrm>
          <a:prstGeom prst="rect">
            <a:avLst/>
          </a:prstGeom>
          <a:noFill/>
          <a:ln w="9525">
            <a:noFill/>
            <a:miter lim="800000"/>
            <a:headEnd/>
            <a:tailEnd/>
          </a:ln>
        </p:spPr>
      </p:pic>
      <p:pic>
        <p:nvPicPr>
          <p:cNvPr id="13319" name="Picture 12"/>
          <p:cNvPicPr>
            <a:picLocks noChangeAspect="1" noChangeArrowheads="1"/>
          </p:cNvPicPr>
          <p:nvPr/>
        </p:nvPicPr>
        <p:blipFill>
          <a:blip r:embed="rId4"/>
          <a:srcRect/>
          <a:stretch>
            <a:fillRect/>
          </a:stretch>
        </p:blipFill>
        <p:spPr bwMode="auto">
          <a:xfrm>
            <a:off x="457200" y="2971800"/>
            <a:ext cx="3219450" cy="37623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371B8B5D-0366-4B18-BAAC-C9806E943B3B}" type="slidenum">
              <a:rPr lang="en-US" smtClean="0"/>
              <a:pPr/>
              <a:t>4</a:t>
            </a:fld>
            <a:endParaRPr lang="en-US" smtClean="0"/>
          </a:p>
        </p:txBody>
      </p:sp>
      <p:pic>
        <p:nvPicPr>
          <p:cNvPr id="14339" name="Picture 4"/>
          <p:cNvPicPr>
            <a:picLocks noChangeAspect="1" noChangeArrowheads="1"/>
          </p:cNvPicPr>
          <p:nvPr/>
        </p:nvPicPr>
        <p:blipFill>
          <a:blip r:embed="rId2"/>
          <a:srcRect/>
          <a:stretch>
            <a:fillRect/>
          </a:stretch>
        </p:blipFill>
        <p:spPr bwMode="auto">
          <a:xfrm>
            <a:off x="2466975" y="90488"/>
            <a:ext cx="4210050" cy="66770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Slayt Numarası Yer Tutucusu"/>
          <p:cNvSpPr>
            <a:spLocks noGrp="1"/>
          </p:cNvSpPr>
          <p:nvPr>
            <p:ph type="sldNum" sz="quarter" idx="12"/>
          </p:nvPr>
        </p:nvSpPr>
        <p:spPr>
          <a:noFill/>
        </p:spPr>
        <p:txBody>
          <a:bodyPr/>
          <a:lstStyle/>
          <a:p>
            <a:fld id="{A0F8890A-BD70-4AF6-87FF-8E95530E779B}" type="slidenum">
              <a:rPr lang="en-US" smtClean="0"/>
              <a:pPr/>
              <a:t>5</a:t>
            </a:fld>
            <a:endParaRPr lang="en-US" smtClean="0"/>
          </a:p>
        </p:txBody>
      </p:sp>
      <p:pic>
        <p:nvPicPr>
          <p:cNvPr id="15363" name="Picture 2"/>
          <p:cNvPicPr>
            <a:picLocks noChangeAspect="1" noChangeArrowheads="1"/>
          </p:cNvPicPr>
          <p:nvPr/>
        </p:nvPicPr>
        <p:blipFill>
          <a:blip r:embed="rId2"/>
          <a:srcRect/>
          <a:stretch>
            <a:fillRect/>
          </a:stretch>
        </p:blipFill>
        <p:spPr bwMode="auto">
          <a:xfrm>
            <a:off x="171450" y="304800"/>
            <a:ext cx="3790950" cy="5067300"/>
          </a:xfrm>
          <a:prstGeom prst="rect">
            <a:avLst/>
          </a:prstGeom>
          <a:noFill/>
          <a:ln w="9525">
            <a:noFill/>
            <a:miter lim="800000"/>
            <a:headEnd/>
            <a:tailEnd/>
          </a:ln>
        </p:spPr>
      </p:pic>
      <p:pic>
        <p:nvPicPr>
          <p:cNvPr id="15364" name="Picture 3"/>
          <p:cNvPicPr>
            <a:picLocks noChangeAspect="1" noChangeArrowheads="1"/>
          </p:cNvPicPr>
          <p:nvPr/>
        </p:nvPicPr>
        <p:blipFill>
          <a:blip r:embed="rId3"/>
          <a:srcRect/>
          <a:stretch>
            <a:fillRect/>
          </a:stretch>
        </p:blipFill>
        <p:spPr bwMode="auto">
          <a:xfrm>
            <a:off x="609600" y="5486400"/>
            <a:ext cx="2800350" cy="971550"/>
          </a:xfrm>
          <a:prstGeom prst="rect">
            <a:avLst/>
          </a:prstGeom>
          <a:noFill/>
          <a:ln w="9525">
            <a:noFill/>
            <a:miter lim="800000"/>
            <a:headEnd/>
            <a:tailEnd/>
          </a:ln>
        </p:spPr>
      </p:pic>
      <p:sp>
        <p:nvSpPr>
          <p:cNvPr id="15365" name="4 Dikdörtgen"/>
          <p:cNvSpPr>
            <a:spLocks noChangeArrowheads="1"/>
          </p:cNvSpPr>
          <p:nvPr/>
        </p:nvSpPr>
        <p:spPr bwMode="auto">
          <a:xfrm>
            <a:off x="4267200" y="304800"/>
            <a:ext cx="4572000" cy="6048375"/>
          </a:xfrm>
          <a:prstGeom prst="rect">
            <a:avLst/>
          </a:prstGeom>
          <a:noFill/>
          <a:ln w="9525">
            <a:noFill/>
            <a:miter lim="800000"/>
            <a:headEnd/>
            <a:tailEnd/>
          </a:ln>
        </p:spPr>
        <p:txBody>
          <a:bodyPr>
            <a:spAutoFit/>
          </a:bodyPr>
          <a:lstStyle/>
          <a:p>
            <a:pPr>
              <a:spcAft>
                <a:spcPts val="600"/>
              </a:spcAft>
            </a:pPr>
            <a:r>
              <a:rPr lang="tr-TR" sz="1700" dirty="0">
                <a:solidFill>
                  <a:srgbClr val="3333FF"/>
                </a:solidFill>
              </a:rPr>
              <a:t>A</a:t>
            </a:r>
            <a:r>
              <a:rPr lang="en-US" sz="1700" dirty="0" err="1">
                <a:solidFill>
                  <a:srgbClr val="3333FF"/>
                </a:solidFill>
              </a:rPr>
              <a:t>ir</a:t>
            </a:r>
            <a:r>
              <a:rPr lang="tr-TR" sz="1700" dirty="0">
                <a:solidFill>
                  <a:srgbClr val="3333FF"/>
                </a:solidFill>
              </a:rPr>
              <a:t> </a:t>
            </a:r>
            <a:r>
              <a:rPr lang="en-US" sz="1700" dirty="0">
                <a:solidFill>
                  <a:srgbClr val="3333FF"/>
                </a:solidFill>
              </a:rPr>
              <a:t>enters the cylinder through the open intake valve at atmospheric pressure </a:t>
            </a:r>
            <a:r>
              <a:rPr lang="en-US" sz="1700" i="1" dirty="0">
                <a:solidFill>
                  <a:srgbClr val="3333FF"/>
                </a:solidFill>
              </a:rPr>
              <a:t>P</a:t>
            </a:r>
            <a:r>
              <a:rPr lang="en-US" sz="1700" baseline="-25000" dirty="0">
                <a:solidFill>
                  <a:srgbClr val="3333FF"/>
                </a:solidFill>
              </a:rPr>
              <a:t>0</a:t>
            </a:r>
            <a:r>
              <a:rPr lang="tr-TR" sz="1700" i="1" dirty="0">
                <a:solidFill>
                  <a:srgbClr val="3333FF"/>
                </a:solidFill>
              </a:rPr>
              <a:t> </a:t>
            </a:r>
            <a:r>
              <a:rPr lang="en-US" sz="1700" dirty="0">
                <a:solidFill>
                  <a:srgbClr val="3333FF"/>
                </a:solidFill>
              </a:rPr>
              <a:t>during process 0-1 as the piston moves from TDC to BDC. </a:t>
            </a:r>
            <a:endParaRPr lang="tr-TR" sz="1700" dirty="0">
              <a:solidFill>
                <a:srgbClr val="3333FF"/>
              </a:solidFill>
            </a:endParaRPr>
          </a:p>
          <a:p>
            <a:pPr>
              <a:spcAft>
                <a:spcPts val="600"/>
              </a:spcAft>
            </a:pPr>
            <a:r>
              <a:rPr lang="en-US" sz="1700" dirty="0"/>
              <a:t>The intake valve</a:t>
            </a:r>
            <a:r>
              <a:rPr lang="tr-TR" sz="1700" dirty="0"/>
              <a:t> </a:t>
            </a:r>
            <a:r>
              <a:rPr lang="en-US" sz="1700" dirty="0"/>
              <a:t>is closed at state 1 and air is compressed </a:t>
            </a:r>
            <a:r>
              <a:rPr lang="en-US" sz="1700" dirty="0" err="1"/>
              <a:t>isentropically</a:t>
            </a:r>
            <a:r>
              <a:rPr lang="en-US" sz="1700" dirty="0"/>
              <a:t> to state 2.</a:t>
            </a:r>
            <a:r>
              <a:rPr lang="tr-TR" sz="1700" dirty="0"/>
              <a:t> </a:t>
            </a:r>
            <a:r>
              <a:rPr lang="en-US" sz="1700" dirty="0"/>
              <a:t>Heat is</a:t>
            </a:r>
            <a:r>
              <a:rPr lang="tr-TR" sz="1700" dirty="0"/>
              <a:t> </a:t>
            </a:r>
            <a:r>
              <a:rPr lang="en-US" sz="1700" dirty="0"/>
              <a:t>transferred at constant volume (process 2-3); it is expanded </a:t>
            </a:r>
            <a:r>
              <a:rPr lang="en-US" sz="1700" dirty="0" err="1"/>
              <a:t>isentropically</a:t>
            </a:r>
            <a:r>
              <a:rPr lang="en-US" sz="1700" dirty="0"/>
              <a:t> to</a:t>
            </a:r>
            <a:r>
              <a:rPr lang="tr-TR" sz="1700" dirty="0"/>
              <a:t> </a:t>
            </a:r>
            <a:r>
              <a:rPr lang="en-US" sz="1700" dirty="0"/>
              <a:t>state 4; and heat is rejected at constant volume (process 4-1). </a:t>
            </a:r>
            <a:endParaRPr lang="tr-TR" sz="1700" dirty="0"/>
          </a:p>
          <a:p>
            <a:pPr>
              <a:spcAft>
                <a:spcPts val="600"/>
              </a:spcAft>
            </a:pPr>
            <a:r>
              <a:rPr lang="tr-TR" sz="1700" dirty="0">
                <a:solidFill>
                  <a:srgbClr val="3333FF"/>
                </a:solidFill>
              </a:rPr>
              <a:t>Air  is </a:t>
            </a:r>
            <a:r>
              <a:rPr lang="en-US" sz="1700" dirty="0">
                <a:solidFill>
                  <a:srgbClr val="3333FF"/>
                </a:solidFill>
              </a:rPr>
              <a:t>expelled through the open exhaust valve</a:t>
            </a:r>
            <a:r>
              <a:rPr lang="tr-TR" sz="1700" dirty="0">
                <a:solidFill>
                  <a:srgbClr val="3333FF"/>
                </a:solidFill>
              </a:rPr>
              <a:t> </a:t>
            </a:r>
            <a:r>
              <a:rPr lang="en-US" sz="1700" dirty="0">
                <a:solidFill>
                  <a:srgbClr val="3333FF"/>
                </a:solidFill>
              </a:rPr>
              <a:t>(process 1-0)</a:t>
            </a:r>
            <a:r>
              <a:rPr lang="en-US" sz="1700" i="1" dirty="0">
                <a:solidFill>
                  <a:srgbClr val="3333FF"/>
                </a:solidFill>
              </a:rPr>
              <a:t>.</a:t>
            </a:r>
            <a:endParaRPr lang="tr-TR" sz="1700" i="1" dirty="0">
              <a:solidFill>
                <a:srgbClr val="3333FF"/>
              </a:solidFill>
            </a:endParaRPr>
          </a:p>
          <a:p>
            <a:pPr>
              <a:spcAft>
                <a:spcPts val="600"/>
              </a:spcAft>
            </a:pPr>
            <a:r>
              <a:rPr lang="tr-TR" sz="1700" dirty="0"/>
              <a:t>Work interactions during intake and exhaust cancel each other, and thus i</a:t>
            </a:r>
            <a:r>
              <a:rPr lang="en-US" sz="1700" dirty="0" err="1"/>
              <a:t>nclusion</a:t>
            </a:r>
            <a:r>
              <a:rPr lang="en-US" sz="1700" dirty="0"/>
              <a:t> of the intake and exhaust processes has</a:t>
            </a:r>
            <a:r>
              <a:rPr lang="tr-TR" sz="1700" dirty="0"/>
              <a:t> </a:t>
            </a:r>
            <a:r>
              <a:rPr lang="en-US" sz="1700" dirty="0"/>
              <a:t>no effect on the net work output from the cycle. </a:t>
            </a:r>
            <a:endParaRPr lang="tr-TR" sz="1700" dirty="0"/>
          </a:p>
          <a:p>
            <a:pPr>
              <a:spcAft>
                <a:spcPts val="600"/>
              </a:spcAft>
            </a:pPr>
            <a:r>
              <a:rPr lang="en-US" sz="1700" dirty="0"/>
              <a:t>However, when calculating</a:t>
            </a:r>
            <a:r>
              <a:rPr lang="tr-TR" sz="1700" dirty="0"/>
              <a:t> </a:t>
            </a:r>
            <a:r>
              <a:rPr lang="en-US" sz="1700" dirty="0"/>
              <a:t>power output from the cycle during an ideal Otto cycle analysis, we</a:t>
            </a:r>
            <a:r>
              <a:rPr lang="tr-TR" sz="1700" dirty="0"/>
              <a:t> </a:t>
            </a:r>
            <a:r>
              <a:rPr lang="en-US" sz="1700" dirty="0"/>
              <a:t>must consider the fact that the ideal Otto cycle has four strokes just like</a:t>
            </a:r>
            <a:r>
              <a:rPr lang="tr-TR" sz="1700" dirty="0"/>
              <a:t> actual four-stroke spark-ignition engine.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9872B7A3-77BF-4AEE-81C3-50D54984AC51}" type="slidenum">
              <a:rPr lang="en-US" smtClean="0"/>
              <a:pPr/>
              <a:t>6</a:t>
            </a:fld>
            <a:endParaRPr lang="en-US" smtClean="0"/>
          </a:p>
        </p:txBody>
      </p:sp>
      <p:pic>
        <p:nvPicPr>
          <p:cNvPr id="16387" name="Picture 13"/>
          <p:cNvPicPr>
            <a:picLocks noChangeAspect="1" noChangeArrowheads="1"/>
          </p:cNvPicPr>
          <p:nvPr/>
        </p:nvPicPr>
        <p:blipFill>
          <a:blip r:embed="rId2"/>
          <a:srcRect/>
          <a:stretch>
            <a:fillRect/>
          </a:stretch>
        </p:blipFill>
        <p:spPr bwMode="auto">
          <a:xfrm>
            <a:off x="3378200" y="573088"/>
            <a:ext cx="2413000" cy="722312"/>
          </a:xfrm>
          <a:prstGeom prst="rect">
            <a:avLst/>
          </a:prstGeom>
          <a:noFill/>
          <a:ln w="9525">
            <a:noFill/>
            <a:miter lim="800000"/>
            <a:headEnd/>
            <a:tailEnd/>
          </a:ln>
        </p:spPr>
      </p:pic>
      <p:pic>
        <p:nvPicPr>
          <p:cNvPr id="16388" name="Picture 15"/>
          <p:cNvPicPr>
            <a:picLocks noChangeAspect="1" noChangeArrowheads="1"/>
          </p:cNvPicPr>
          <p:nvPr/>
        </p:nvPicPr>
        <p:blipFill>
          <a:blip r:embed="rId3"/>
          <a:srcRect/>
          <a:stretch>
            <a:fillRect/>
          </a:stretch>
        </p:blipFill>
        <p:spPr bwMode="auto">
          <a:xfrm>
            <a:off x="3362325" y="1981200"/>
            <a:ext cx="2733675" cy="555625"/>
          </a:xfrm>
          <a:prstGeom prst="rect">
            <a:avLst/>
          </a:prstGeom>
          <a:noFill/>
          <a:ln w="9525">
            <a:noFill/>
            <a:miter lim="800000"/>
            <a:headEnd/>
            <a:tailEnd/>
          </a:ln>
        </p:spPr>
      </p:pic>
      <p:pic>
        <p:nvPicPr>
          <p:cNvPr id="16389" name="Picture 16"/>
          <p:cNvPicPr>
            <a:picLocks noChangeAspect="1" noChangeArrowheads="1"/>
          </p:cNvPicPr>
          <p:nvPr/>
        </p:nvPicPr>
        <p:blipFill>
          <a:blip r:embed="rId4"/>
          <a:srcRect/>
          <a:stretch>
            <a:fillRect/>
          </a:stretch>
        </p:blipFill>
        <p:spPr bwMode="auto">
          <a:xfrm>
            <a:off x="6202363" y="1984375"/>
            <a:ext cx="1722437" cy="530225"/>
          </a:xfrm>
          <a:prstGeom prst="rect">
            <a:avLst/>
          </a:prstGeom>
          <a:noFill/>
          <a:ln w="9525">
            <a:noFill/>
            <a:miter lim="800000"/>
            <a:headEnd/>
            <a:tailEnd/>
          </a:ln>
        </p:spPr>
      </p:pic>
      <p:pic>
        <p:nvPicPr>
          <p:cNvPr id="16390" name="Picture 25"/>
          <p:cNvPicPr>
            <a:picLocks noChangeAspect="1" noChangeArrowheads="1"/>
          </p:cNvPicPr>
          <p:nvPr/>
        </p:nvPicPr>
        <p:blipFill>
          <a:blip r:embed="rId5"/>
          <a:srcRect/>
          <a:stretch>
            <a:fillRect/>
          </a:stretch>
        </p:blipFill>
        <p:spPr bwMode="auto">
          <a:xfrm>
            <a:off x="3352800" y="1331913"/>
            <a:ext cx="5129213" cy="573087"/>
          </a:xfrm>
          <a:prstGeom prst="rect">
            <a:avLst/>
          </a:prstGeom>
          <a:noFill/>
          <a:ln w="9525">
            <a:noFill/>
            <a:miter lim="800000"/>
            <a:headEnd/>
            <a:tailEnd/>
          </a:ln>
        </p:spPr>
      </p:pic>
      <p:sp>
        <p:nvSpPr>
          <p:cNvPr id="16391" name="Text Box 28"/>
          <p:cNvSpPr txBox="1">
            <a:spLocks noChangeArrowheads="1"/>
          </p:cNvSpPr>
          <p:nvPr/>
        </p:nvSpPr>
        <p:spPr bwMode="auto">
          <a:xfrm>
            <a:off x="3505200" y="4846638"/>
            <a:ext cx="1981200" cy="1477962"/>
          </a:xfrm>
          <a:prstGeom prst="rect">
            <a:avLst/>
          </a:prstGeom>
          <a:solidFill>
            <a:srgbClr val="FFCC99"/>
          </a:solidFill>
          <a:ln w="19050">
            <a:solidFill>
              <a:schemeClr val="bg2"/>
            </a:solidFill>
            <a:miter lim="800000"/>
            <a:headEnd/>
            <a:tailEnd/>
          </a:ln>
        </p:spPr>
        <p:txBody>
          <a:bodyPr>
            <a:spAutoFit/>
          </a:bodyPr>
          <a:lstStyle/>
          <a:p>
            <a:pPr>
              <a:spcBef>
                <a:spcPct val="50000"/>
              </a:spcBef>
            </a:pPr>
            <a:r>
              <a:rPr lang="en-US"/>
              <a:t>In SI engines, the compression ratio is limited by </a:t>
            </a:r>
            <a:r>
              <a:rPr lang="en-US" b="1"/>
              <a:t>autoignition </a:t>
            </a:r>
            <a:r>
              <a:rPr lang="en-US"/>
              <a:t>or </a:t>
            </a:r>
            <a:r>
              <a:rPr lang="en-US" b="1"/>
              <a:t>engine knock</a:t>
            </a:r>
            <a:r>
              <a:rPr lang="en-US"/>
              <a:t>.</a:t>
            </a:r>
          </a:p>
        </p:txBody>
      </p:sp>
      <p:pic>
        <p:nvPicPr>
          <p:cNvPr id="16393" name="Picture 15"/>
          <p:cNvPicPr>
            <a:picLocks noChangeAspect="1" noChangeArrowheads="1"/>
          </p:cNvPicPr>
          <p:nvPr/>
        </p:nvPicPr>
        <p:blipFill>
          <a:blip r:embed="rId6"/>
          <a:srcRect/>
          <a:stretch>
            <a:fillRect/>
          </a:stretch>
        </p:blipFill>
        <p:spPr bwMode="auto">
          <a:xfrm>
            <a:off x="228600" y="104775"/>
            <a:ext cx="2876550" cy="2333625"/>
          </a:xfrm>
          <a:prstGeom prst="rect">
            <a:avLst/>
          </a:prstGeom>
          <a:noFill/>
          <a:ln w="9525">
            <a:noFill/>
            <a:miter lim="800000"/>
            <a:headEnd/>
            <a:tailEnd/>
          </a:ln>
        </p:spPr>
      </p:pic>
      <p:pic>
        <p:nvPicPr>
          <p:cNvPr id="16394" name="Picture 16"/>
          <p:cNvPicPr>
            <a:picLocks noChangeAspect="1" noChangeArrowheads="1"/>
          </p:cNvPicPr>
          <p:nvPr/>
        </p:nvPicPr>
        <p:blipFill>
          <a:blip r:embed="rId7"/>
          <a:srcRect/>
          <a:stretch>
            <a:fillRect/>
          </a:stretch>
        </p:blipFill>
        <p:spPr bwMode="auto">
          <a:xfrm>
            <a:off x="95250" y="2590800"/>
            <a:ext cx="3306763" cy="4219575"/>
          </a:xfrm>
          <a:prstGeom prst="rect">
            <a:avLst/>
          </a:prstGeom>
          <a:noFill/>
          <a:ln w="9525">
            <a:noFill/>
            <a:miter lim="800000"/>
            <a:headEnd/>
            <a:tailEnd/>
          </a:ln>
        </p:spPr>
      </p:pic>
      <p:pic>
        <p:nvPicPr>
          <p:cNvPr id="16395" name="Picture 17"/>
          <p:cNvPicPr>
            <a:picLocks noChangeAspect="1" noChangeArrowheads="1"/>
          </p:cNvPicPr>
          <p:nvPr/>
        </p:nvPicPr>
        <p:blipFill>
          <a:blip r:embed="rId8"/>
          <a:srcRect/>
          <a:stretch>
            <a:fillRect/>
          </a:stretch>
        </p:blipFill>
        <p:spPr bwMode="auto">
          <a:xfrm>
            <a:off x="5715000" y="2773363"/>
            <a:ext cx="3352800" cy="4008437"/>
          </a:xfrm>
          <a:prstGeom prst="rect">
            <a:avLst/>
          </a:prstGeom>
          <a:noFill/>
          <a:ln w="9525">
            <a:noFill/>
            <a:miter lim="800000"/>
            <a:headEnd/>
            <a:tailEnd/>
          </a:ln>
        </p:spPr>
      </p:pic>
      <p:pic>
        <p:nvPicPr>
          <p:cNvPr id="16396" name="Picture 18"/>
          <p:cNvPicPr>
            <a:picLocks noChangeAspect="1" noChangeArrowheads="1"/>
          </p:cNvPicPr>
          <p:nvPr/>
        </p:nvPicPr>
        <p:blipFill>
          <a:blip r:embed="rId9"/>
          <a:srcRect/>
          <a:stretch>
            <a:fillRect/>
          </a:stretch>
        </p:blipFill>
        <p:spPr bwMode="auto">
          <a:xfrm>
            <a:off x="3476625" y="2667000"/>
            <a:ext cx="2163763" cy="685800"/>
          </a:xfrm>
          <a:prstGeom prst="rect">
            <a:avLst/>
          </a:prstGeom>
          <a:noFill/>
          <a:ln w="9525">
            <a:noFill/>
            <a:miter lim="800000"/>
            <a:headEnd/>
            <a:tailEnd/>
          </a:ln>
        </p:spPr>
      </p:pic>
      <p:pic>
        <p:nvPicPr>
          <p:cNvPr id="2" name="Picture 1"/>
          <p:cNvPicPr>
            <a:picLocks noChangeAspect="1"/>
          </p:cNvPicPr>
          <p:nvPr/>
        </p:nvPicPr>
        <p:blipFill>
          <a:blip r:embed="rId10"/>
          <a:stretch>
            <a:fillRect/>
          </a:stretch>
        </p:blipFill>
        <p:spPr>
          <a:xfrm>
            <a:off x="3362326" y="177320"/>
            <a:ext cx="3089746" cy="2655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p:spPr>
        <p:txBody>
          <a:bodyPr/>
          <a:lstStyle/>
          <a:p>
            <a:fld id="{DC838D81-8062-419D-A7DD-2037E3AE93A7}" type="slidenum">
              <a:rPr lang="en-US" smtClean="0"/>
              <a:pPr/>
              <a:t>7</a:t>
            </a:fld>
            <a:endParaRPr lang="en-US" smtClean="0"/>
          </a:p>
        </p:txBody>
      </p:sp>
      <p:sp>
        <p:nvSpPr>
          <p:cNvPr id="17411" name="Rectangle 2"/>
          <p:cNvSpPr>
            <a:spLocks noChangeArrowheads="1"/>
          </p:cNvSpPr>
          <p:nvPr/>
        </p:nvSpPr>
        <p:spPr bwMode="auto">
          <a:xfrm>
            <a:off x="152400" y="152400"/>
            <a:ext cx="5791200" cy="769938"/>
          </a:xfrm>
          <a:prstGeom prst="rect">
            <a:avLst/>
          </a:prstGeom>
          <a:solidFill>
            <a:srgbClr val="92D050"/>
          </a:solidFill>
          <a:ln w="9525">
            <a:noFill/>
            <a:miter lim="800000"/>
            <a:headEnd/>
            <a:tailEnd/>
          </a:ln>
        </p:spPr>
        <p:txBody>
          <a:bodyPr>
            <a:spAutoFit/>
          </a:bodyPr>
          <a:lstStyle/>
          <a:p>
            <a:r>
              <a:rPr lang="en-US" sz="2200" b="1">
                <a:solidFill>
                  <a:srgbClr val="C00000"/>
                </a:solidFill>
              </a:rPr>
              <a:t>DIESEL CYCLE: THE IDEAL CYCLE</a:t>
            </a:r>
          </a:p>
          <a:p>
            <a:r>
              <a:rPr lang="en-US" sz="2200" b="1">
                <a:solidFill>
                  <a:srgbClr val="C00000"/>
                </a:solidFill>
              </a:rPr>
              <a:t>FOR COMPRESSION-IGNITION ENGINES</a:t>
            </a:r>
          </a:p>
        </p:txBody>
      </p:sp>
      <p:sp>
        <p:nvSpPr>
          <p:cNvPr id="17412" name="Rectangle 5"/>
          <p:cNvSpPr>
            <a:spLocks noChangeArrowheads="1"/>
          </p:cNvSpPr>
          <p:nvPr/>
        </p:nvSpPr>
        <p:spPr bwMode="auto">
          <a:xfrm>
            <a:off x="152400" y="990600"/>
            <a:ext cx="5867400" cy="1323975"/>
          </a:xfrm>
          <a:prstGeom prst="rect">
            <a:avLst/>
          </a:prstGeom>
          <a:noFill/>
          <a:ln w="9525">
            <a:noFill/>
            <a:miter lim="800000"/>
            <a:headEnd/>
            <a:tailEnd/>
          </a:ln>
        </p:spPr>
        <p:txBody>
          <a:bodyPr>
            <a:spAutoFit/>
          </a:bodyPr>
          <a:lstStyle/>
          <a:p>
            <a:r>
              <a:rPr lang="en-US" sz="1600"/>
              <a:t>In diesel engines, only air is compressed during the compression stroke, eliminating the possibility of autoignition (engine knock). Therefore, diesel engines can be designed to operate at much higher compression ratios than SI engines, typically between 12 and 24.</a:t>
            </a:r>
          </a:p>
        </p:txBody>
      </p:sp>
      <p:sp>
        <p:nvSpPr>
          <p:cNvPr id="17413" name="Rectangle 7"/>
          <p:cNvSpPr>
            <a:spLocks noChangeArrowheads="1"/>
          </p:cNvSpPr>
          <p:nvPr/>
        </p:nvSpPr>
        <p:spPr bwMode="auto">
          <a:xfrm>
            <a:off x="3810000" y="2705100"/>
            <a:ext cx="2057400" cy="2857500"/>
          </a:xfrm>
          <a:prstGeom prst="rect">
            <a:avLst/>
          </a:prstGeom>
          <a:solidFill>
            <a:srgbClr val="FFCC99"/>
          </a:solidFill>
          <a:ln w="19050">
            <a:solidFill>
              <a:schemeClr val="bg2"/>
            </a:solidFill>
            <a:miter lim="800000"/>
            <a:headEnd/>
            <a:tailEnd/>
          </a:ln>
        </p:spPr>
        <p:txBody>
          <a:bodyPr>
            <a:spAutoFit/>
          </a:bodyPr>
          <a:lstStyle/>
          <a:p>
            <a:pPr marL="342900" indent="-342900"/>
            <a:r>
              <a:rPr lang="en-US" b="1">
                <a:solidFill>
                  <a:srgbClr val="CC00CC"/>
                </a:solidFill>
              </a:rPr>
              <a:t>1-2</a:t>
            </a:r>
            <a:r>
              <a:rPr lang="en-US"/>
              <a:t> isentropic compression </a:t>
            </a:r>
          </a:p>
          <a:p>
            <a:pPr marL="342900" indent="-342900"/>
            <a:r>
              <a:rPr lang="en-US" b="1">
                <a:solidFill>
                  <a:srgbClr val="CC00CC"/>
                </a:solidFill>
              </a:rPr>
              <a:t>2-3</a:t>
            </a:r>
            <a:r>
              <a:rPr lang="en-US"/>
              <a:t> constant-volume heat addition </a:t>
            </a:r>
          </a:p>
          <a:p>
            <a:pPr marL="342900" indent="-342900"/>
            <a:r>
              <a:rPr lang="en-US" b="1">
                <a:solidFill>
                  <a:srgbClr val="CC00CC"/>
                </a:solidFill>
              </a:rPr>
              <a:t>3-4</a:t>
            </a:r>
            <a:r>
              <a:rPr lang="en-US"/>
              <a:t> isentropic expansion </a:t>
            </a:r>
          </a:p>
          <a:p>
            <a:pPr marL="342900" indent="-342900"/>
            <a:r>
              <a:rPr lang="en-US" b="1">
                <a:solidFill>
                  <a:srgbClr val="CC00CC"/>
                </a:solidFill>
              </a:rPr>
              <a:t>4-1</a:t>
            </a:r>
            <a:r>
              <a:rPr lang="en-US"/>
              <a:t> constant-volume heat rejection.</a:t>
            </a:r>
          </a:p>
        </p:txBody>
      </p:sp>
      <p:pic>
        <p:nvPicPr>
          <p:cNvPr id="17414" name="Picture 9"/>
          <p:cNvPicPr>
            <a:picLocks noChangeAspect="1" noChangeArrowheads="1"/>
          </p:cNvPicPr>
          <p:nvPr/>
        </p:nvPicPr>
        <p:blipFill>
          <a:blip r:embed="rId2"/>
          <a:srcRect/>
          <a:stretch>
            <a:fillRect/>
          </a:stretch>
        </p:blipFill>
        <p:spPr bwMode="auto">
          <a:xfrm>
            <a:off x="228600" y="2362200"/>
            <a:ext cx="3352800" cy="4305300"/>
          </a:xfrm>
          <a:prstGeom prst="rect">
            <a:avLst/>
          </a:prstGeom>
          <a:noFill/>
          <a:ln w="9525">
            <a:noFill/>
            <a:miter lim="800000"/>
            <a:headEnd/>
            <a:tailEnd/>
          </a:ln>
        </p:spPr>
      </p:pic>
      <p:pic>
        <p:nvPicPr>
          <p:cNvPr id="17415" name="Picture 10"/>
          <p:cNvPicPr>
            <a:picLocks noChangeAspect="1" noChangeArrowheads="1"/>
          </p:cNvPicPr>
          <p:nvPr/>
        </p:nvPicPr>
        <p:blipFill>
          <a:blip r:embed="rId3"/>
          <a:srcRect/>
          <a:stretch>
            <a:fillRect/>
          </a:stretch>
        </p:blipFill>
        <p:spPr bwMode="auto">
          <a:xfrm>
            <a:off x="6096000" y="276225"/>
            <a:ext cx="2943225" cy="64293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p:spPr>
        <p:txBody>
          <a:bodyPr/>
          <a:lstStyle/>
          <a:p>
            <a:fld id="{F9E3508D-0775-4041-A269-5562B0ED4EAE}" type="slidenum">
              <a:rPr lang="en-US" smtClean="0"/>
              <a:pPr/>
              <a:t>8</a:t>
            </a:fld>
            <a:endParaRPr lang="en-US" smtClean="0"/>
          </a:p>
        </p:txBody>
      </p:sp>
      <p:pic>
        <p:nvPicPr>
          <p:cNvPr id="18435" name="Picture 3"/>
          <p:cNvPicPr>
            <a:picLocks noChangeAspect="1" noChangeArrowheads="1"/>
          </p:cNvPicPr>
          <p:nvPr/>
        </p:nvPicPr>
        <p:blipFill>
          <a:blip r:embed="rId2"/>
          <a:srcRect/>
          <a:stretch>
            <a:fillRect/>
          </a:stretch>
        </p:blipFill>
        <p:spPr bwMode="auto">
          <a:xfrm>
            <a:off x="3429000" y="381000"/>
            <a:ext cx="4610100" cy="611188"/>
          </a:xfrm>
          <a:prstGeom prst="rect">
            <a:avLst/>
          </a:prstGeom>
          <a:noFill/>
          <a:ln w="9525">
            <a:noFill/>
            <a:miter lim="800000"/>
            <a:headEnd/>
            <a:tailEnd/>
          </a:ln>
        </p:spPr>
      </p:pic>
      <p:pic>
        <p:nvPicPr>
          <p:cNvPr id="18436" name="Picture 4"/>
          <p:cNvPicPr>
            <a:picLocks noChangeAspect="1" noChangeArrowheads="1"/>
          </p:cNvPicPr>
          <p:nvPr/>
        </p:nvPicPr>
        <p:blipFill>
          <a:blip r:embed="rId3"/>
          <a:srcRect/>
          <a:stretch>
            <a:fillRect/>
          </a:stretch>
        </p:blipFill>
        <p:spPr bwMode="auto">
          <a:xfrm>
            <a:off x="3429000" y="1066800"/>
            <a:ext cx="3992563" cy="265113"/>
          </a:xfrm>
          <a:prstGeom prst="rect">
            <a:avLst/>
          </a:prstGeom>
          <a:noFill/>
          <a:ln w="9525">
            <a:noFill/>
            <a:miter lim="800000"/>
            <a:headEnd/>
            <a:tailEnd/>
          </a:ln>
        </p:spPr>
      </p:pic>
      <p:pic>
        <p:nvPicPr>
          <p:cNvPr id="18437" name="Picture 5"/>
          <p:cNvPicPr>
            <a:picLocks noChangeAspect="1" noChangeArrowheads="1"/>
          </p:cNvPicPr>
          <p:nvPr/>
        </p:nvPicPr>
        <p:blipFill>
          <a:blip r:embed="rId4"/>
          <a:srcRect/>
          <a:stretch>
            <a:fillRect/>
          </a:stretch>
        </p:blipFill>
        <p:spPr bwMode="auto">
          <a:xfrm>
            <a:off x="3429000" y="1371600"/>
            <a:ext cx="5548313" cy="561975"/>
          </a:xfrm>
          <a:prstGeom prst="rect">
            <a:avLst/>
          </a:prstGeom>
          <a:noFill/>
          <a:ln w="9525">
            <a:noFill/>
            <a:miter lim="800000"/>
            <a:headEnd/>
            <a:tailEnd/>
          </a:ln>
        </p:spPr>
      </p:pic>
      <p:pic>
        <p:nvPicPr>
          <p:cNvPr id="18438" name="Picture 6"/>
          <p:cNvPicPr>
            <a:picLocks noChangeAspect="1" noChangeArrowheads="1"/>
          </p:cNvPicPr>
          <p:nvPr/>
        </p:nvPicPr>
        <p:blipFill>
          <a:blip r:embed="rId5"/>
          <a:srcRect/>
          <a:stretch>
            <a:fillRect/>
          </a:stretch>
        </p:blipFill>
        <p:spPr bwMode="auto">
          <a:xfrm>
            <a:off x="3429000" y="2008188"/>
            <a:ext cx="1154113" cy="506412"/>
          </a:xfrm>
          <a:prstGeom prst="rect">
            <a:avLst/>
          </a:prstGeom>
          <a:noFill/>
          <a:ln w="9525">
            <a:noFill/>
            <a:miter lim="800000"/>
            <a:headEnd/>
            <a:tailEnd/>
          </a:ln>
        </p:spPr>
      </p:pic>
      <p:sp>
        <p:nvSpPr>
          <p:cNvPr id="18439" name="Rectangle 10"/>
          <p:cNvSpPr>
            <a:spLocks noChangeArrowheads="1"/>
          </p:cNvSpPr>
          <p:nvPr/>
        </p:nvSpPr>
        <p:spPr bwMode="auto">
          <a:xfrm>
            <a:off x="6858000" y="4187825"/>
            <a:ext cx="1981200" cy="2014538"/>
          </a:xfrm>
          <a:prstGeom prst="rect">
            <a:avLst/>
          </a:prstGeom>
          <a:noFill/>
          <a:ln w="9525">
            <a:noFill/>
            <a:miter lim="800000"/>
            <a:headEnd/>
            <a:tailEnd/>
          </a:ln>
        </p:spPr>
        <p:txBody>
          <a:bodyPr>
            <a:spAutoFit/>
          </a:bodyPr>
          <a:lstStyle/>
          <a:p>
            <a:r>
              <a:rPr lang="en-US">
                <a:solidFill>
                  <a:srgbClr val="3333FF"/>
                </a:solidFill>
              </a:rPr>
              <a:t>Thermal efficiency of the ideal Diesel cycle as a function of compression and cutoff ratios (</a:t>
            </a:r>
            <a:r>
              <a:rPr lang="en-US" i="1">
                <a:solidFill>
                  <a:srgbClr val="3333FF"/>
                </a:solidFill>
              </a:rPr>
              <a:t>k=</a:t>
            </a:r>
            <a:r>
              <a:rPr lang="en-US">
                <a:solidFill>
                  <a:srgbClr val="3333FF"/>
                </a:solidFill>
              </a:rPr>
              <a:t>1.4).</a:t>
            </a:r>
          </a:p>
        </p:txBody>
      </p:sp>
      <p:sp>
        <p:nvSpPr>
          <p:cNvPr id="18440" name="Text Box 11"/>
          <p:cNvSpPr txBox="1">
            <a:spLocks noChangeArrowheads="1"/>
          </p:cNvSpPr>
          <p:nvPr/>
        </p:nvSpPr>
        <p:spPr bwMode="auto">
          <a:xfrm>
            <a:off x="4572000" y="1981200"/>
            <a:ext cx="838200" cy="641350"/>
          </a:xfrm>
          <a:prstGeom prst="rect">
            <a:avLst/>
          </a:prstGeom>
          <a:noFill/>
          <a:ln w="9525">
            <a:noFill/>
            <a:miter lim="800000"/>
            <a:headEnd/>
            <a:tailEnd/>
          </a:ln>
        </p:spPr>
        <p:txBody>
          <a:bodyPr>
            <a:spAutoFit/>
          </a:bodyPr>
          <a:lstStyle/>
          <a:p>
            <a:pPr>
              <a:spcBef>
                <a:spcPct val="50000"/>
              </a:spcBef>
            </a:pPr>
            <a:r>
              <a:rPr lang="en-US"/>
              <a:t>Cutoff ratio</a:t>
            </a:r>
          </a:p>
        </p:txBody>
      </p:sp>
      <p:sp>
        <p:nvSpPr>
          <p:cNvPr id="18441" name="Text Box 12"/>
          <p:cNvSpPr txBox="1">
            <a:spLocks noChangeArrowheads="1"/>
          </p:cNvSpPr>
          <p:nvPr/>
        </p:nvSpPr>
        <p:spPr bwMode="auto">
          <a:xfrm>
            <a:off x="5181600" y="2819400"/>
            <a:ext cx="3352800" cy="366713"/>
          </a:xfrm>
          <a:prstGeom prst="rect">
            <a:avLst/>
          </a:prstGeom>
          <a:noFill/>
          <a:ln w="9525">
            <a:noFill/>
            <a:miter lim="800000"/>
            <a:headEnd/>
            <a:tailEnd/>
          </a:ln>
        </p:spPr>
        <p:txBody>
          <a:bodyPr>
            <a:spAutoFit/>
          </a:bodyPr>
          <a:lstStyle/>
          <a:p>
            <a:pPr>
              <a:spcBef>
                <a:spcPct val="50000"/>
              </a:spcBef>
            </a:pPr>
            <a:r>
              <a:rPr lang="en-US">
                <a:solidFill>
                  <a:srgbClr val="CC00CC"/>
                </a:solidFill>
              </a:rPr>
              <a:t>for the same compression ratio</a:t>
            </a:r>
          </a:p>
        </p:txBody>
      </p:sp>
      <p:pic>
        <p:nvPicPr>
          <p:cNvPr id="18442" name="Picture 15"/>
          <p:cNvPicPr>
            <a:picLocks noChangeAspect="1" noChangeArrowheads="1"/>
          </p:cNvPicPr>
          <p:nvPr/>
        </p:nvPicPr>
        <p:blipFill>
          <a:blip r:embed="rId6"/>
          <a:srcRect/>
          <a:stretch>
            <a:fillRect/>
          </a:stretch>
        </p:blipFill>
        <p:spPr bwMode="auto">
          <a:xfrm>
            <a:off x="3429000" y="2819400"/>
            <a:ext cx="1809750" cy="371475"/>
          </a:xfrm>
          <a:prstGeom prst="rect">
            <a:avLst/>
          </a:prstGeom>
          <a:noFill/>
          <a:ln w="9525">
            <a:noFill/>
            <a:miter lim="800000"/>
            <a:headEnd/>
            <a:tailEnd/>
          </a:ln>
        </p:spPr>
      </p:pic>
      <p:pic>
        <p:nvPicPr>
          <p:cNvPr id="18443" name="Picture 10"/>
          <p:cNvPicPr>
            <a:picLocks noChangeAspect="1" noChangeArrowheads="1"/>
          </p:cNvPicPr>
          <p:nvPr/>
        </p:nvPicPr>
        <p:blipFill>
          <a:blip r:embed="rId7"/>
          <a:srcRect/>
          <a:stretch>
            <a:fillRect/>
          </a:stretch>
        </p:blipFill>
        <p:spPr bwMode="auto">
          <a:xfrm>
            <a:off x="152400" y="276225"/>
            <a:ext cx="2943225" cy="6429375"/>
          </a:xfrm>
          <a:prstGeom prst="rect">
            <a:avLst/>
          </a:prstGeom>
          <a:noFill/>
          <a:ln w="9525">
            <a:noFill/>
            <a:miter lim="800000"/>
            <a:headEnd/>
            <a:tailEnd/>
          </a:ln>
        </p:spPr>
      </p:pic>
      <p:pic>
        <p:nvPicPr>
          <p:cNvPr id="18444" name="Picture 14"/>
          <p:cNvPicPr>
            <a:picLocks noChangeAspect="1" noChangeArrowheads="1"/>
          </p:cNvPicPr>
          <p:nvPr/>
        </p:nvPicPr>
        <p:blipFill>
          <a:blip r:embed="rId8"/>
          <a:srcRect/>
          <a:stretch>
            <a:fillRect/>
          </a:stretch>
        </p:blipFill>
        <p:spPr bwMode="auto">
          <a:xfrm>
            <a:off x="3429000" y="3419475"/>
            <a:ext cx="3438525" cy="3286125"/>
          </a:xfrm>
          <a:prstGeom prst="rect">
            <a:avLst/>
          </a:prstGeom>
          <a:noFill/>
          <a:ln w="9525">
            <a:noFill/>
            <a:miter lim="800000"/>
            <a:headEnd/>
            <a:tailEnd/>
          </a:ln>
        </p:spPr>
      </p:pic>
      <p:pic>
        <p:nvPicPr>
          <p:cNvPr id="18445" name="Picture 15"/>
          <p:cNvPicPr>
            <a:picLocks noChangeAspect="1" noChangeArrowheads="1"/>
          </p:cNvPicPr>
          <p:nvPr/>
        </p:nvPicPr>
        <p:blipFill>
          <a:blip r:embed="rId9"/>
          <a:srcRect/>
          <a:stretch>
            <a:fillRect/>
          </a:stretch>
        </p:blipFill>
        <p:spPr bwMode="auto">
          <a:xfrm>
            <a:off x="5705475" y="2019300"/>
            <a:ext cx="3286125" cy="800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p:spPr>
        <p:txBody>
          <a:bodyPr/>
          <a:lstStyle/>
          <a:p>
            <a:fld id="{95AACCCD-20D6-4F3A-BA1F-41E40FA81895}" type="slidenum">
              <a:rPr lang="en-US" smtClean="0"/>
              <a:pPr/>
              <a:t>9</a:t>
            </a:fld>
            <a:endParaRPr lang="en-US" smtClean="0"/>
          </a:p>
        </p:txBody>
      </p:sp>
      <p:sp>
        <p:nvSpPr>
          <p:cNvPr id="19459" name="10 Dikdörtgen"/>
          <p:cNvSpPr>
            <a:spLocks noChangeArrowheads="1"/>
          </p:cNvSpPr>
          <p:nvPr/>
        </p:nvSpPr>
        <p:spPr bwMode="auto">
          <a:xfrm>
            <a:off x="381000" y="355600"/>
            <a:ext cx="4038600" cy="1016000"/>
          </a:xfrm>
          <a:prstGeom prst="rect">
            <a:avLst/>
          </a:prstGeom>
          <a:noFill/>
          <a:ln w="9525">
            <a:noFill/>
            <a:miter lim="800000"/>
            <a:headEnd/>
            <a:tailEnd/>
          </a:ln>
        </p:spPr>
        <p:txBody>
          <a:bodyPr>
            <a:spAutoFit/>
          </a:bodyPr>
          <a:lstStyle/>
          <a:p>
            <a:pPr>
              <a:spcBef>
                <a:spcPct val="50000"/>
              </a:spcBef>
            </a:pPr>
            <a:r>
              <a:rPr lang="en-US" sz="2400" b="1">
                <a:solidFill>
                  <a:srgbClr val="CC00CC"/>
                </a:solidFill>
              </a:rPr>
              <a:t>Dual cycle:</a:t>
            </a:r>
            <a:r>
              <a:rPr lang="en-US"/>
              <a:t> A more realistic ideal cycle model for modern, high-speed compression ignition engine.</a:t>
            </a:r>
          </a:p>
        </p:txBody>
      </p:sp>
      <p:pic>
        <p:nvPicPr>
          <p:cNvPr id="19460" name="Picture 11"/>
          <p:cNvPicPr>
            <a:picLocks noChangeAspect="1" noChangeArrowheads="1"/>
          </p:cNvPicPr>
          <p:nvPr/>
        </p:nvPicPr>
        <p:blipFill>
          <a:blip r:embed="rId2"/>
          <a:srcRect/>
          <a:stretch>
            <a:fillRect/>
          </a:stretch>
        </p:blipFill>
        <p:spPr bwMode="auto">
          <a:xfrm>
            <a:off x="457200" y="1447800"/>
            <a:ext cx="4276725" cy="5038725"/>
          </a:xfrm>
          <a:prstGeom prst="rect">
            <a:avLst/>
          </a:prstGeom>
          <a:noFill/>
          <a:ln w="9525">
            <a:noFill/>
            <a:miter lim="800000"/>
            <a:headEnd/>
            <a:tailEnd/>
          </a:ln>
        </p:spPr>
      </p:pic>
      <p:sp>
        <p:nvSpPr>
          <p:cNvPr id="19461" name="12 Dikdörtgen"/>
          <p:cNvSpPr>
            <a:spLocks noChangeArrowheads="1"/>
          </p:cNvSpPr>
          <p:nvPr/>
        </p:nvSpPr>
        <p:spPr bwMode="auto">
          <a:xfrm>
            <a:off x="4953000" y="479425"/>
            <a:ext cx="3886200" cy="5540375"/>
          </a:xfrm>
          <a:prstGeom prst="rect">
            <a:avLst/>
          </a:prstGeom>
          <a:noFill/>
          <a:ln w="9525">
            <a:noFill/>
            <a:miter lim="800000"/>
            <a:headEnd/>
            <a:tailEnd/>
          </a:ln>
        </p:spPr>
        <p:txBody>
          <a:bodyPr>
            <a:spAutoFit/>
          </a:bodyPr>
          <a:lstStyle/>
          <a:p>
            <a:pPr>
              <a:spcBef>
                <a:spcPts val="600"/>
              </a:spcBef>
              <a:spcAft>
                <a:spcPts val="600"/>
              </a:spcAft>
            </a:pPr>
            <a:r>
              <a:rPr lang="en-US"/>
              <a:t>In modern high-speed compression ignition engines, fuel is injected</a:t>
            </a:r>
            <a:r>
              <a:rPr lang="tr-TR"/>
              <a:t> </a:t>
            </a:r>
            <a:r>
              <a:rPr lang="en-US"/>
              <a:t>into the combustion chamber much sooner compared to the early diesel</a:t>
            </a:r>
            <a:r>
              <a:rPr lang="tr-TR"/>
              <a:t> </a:t>
            </a:r>
            <a:r>
              <a:rPr lang="en-US"/>
              <a:t>engines. </a:t>
            </a:r>
            <a:endParaRPr lang="tr-TR"/>
          </a:p>
          <a:p>
            <a:pPr>
              <a:spcBef>
                <a:spcPts val="600"/>
              </a:spcBef>
              <a:spcAft>
                <a:spcPts val="600"/>
              </a:spcAft>
            </a:pPr>
            <a:r>
              <a:rPr lang="en-US"/>
              <a:t>Fuel starts to ignite late in the compression stroke, and consequently</a:t>
            </a:r>
            <a:r>
              <a:rPr lang="tr-TR"/>
              <a:t> </a:t>
            </a:r>
            <a:r>
              <a:rPr lang="en-US"/>
              <a:t>part of the combustion occurs almost at constant volume.</a:t>
            </a:r>
            <a:endParaRPr lang="tr-TR"/>
          </a:p>
          <a:p>
            <a:pPr>
              <a:spcBef>
                <a:spcPts val="600"/>
              </a:spcBef>
              <a:spcAft>
                <a:spcPts val="600"/>
              </a:spcAft>
            </a:pPr>
            <a:r>
              <a:rPr lang="en-US"/>
              <a:t>Fuel</a:t>
            </a:r>
            <a:r>
              <a:rPr lang="tr-TR"/>
              <a:t> </a:t>
            </a:r>
            <a:r>
              <a:rPr lang="en-US"/>
              <a:t>injection continues until the piston reaches the top dead center, and combustion</a:t>
            </a:r>
            <a:r>
              <a:rPr lang="tr-TR"/>
              <a:t> </a:t>
            </a:r>
            <a:r>
              <a:rPr lang="en-US"/>
              <a:t>of the fuel keeps the pressure high well into the expansion stroke.</a:t>
            </a:r>
          </a:p>
          <a:p>
            <a:pPr>
              <a:spcBef>
                <a:spcPts val="600"/>
              </a:spcBef>
              <a:spcAft>
                <a:spcPts val="600"/>
              </a:spcAft>
            </a:pPr>
            <a:r>
              <a:rPr lang="en-US"/>
              <a:t>Thus, the entire combustion process can better be modeled as the combination</a:t>
            </a:r>
            <a:r>
              <a:rPr lang="tr-TR"/>
              <a:t> of constant-volume and constant-pressure processes.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2303</TotalTime>
  <Words>486</Words>
  <Application>Microsoft Office PowerPoint</Application>
  <PresentationFormat>On-screen Show (4:3)</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Jishnu</cp:lastModifiedBy>
  <cp:revision>721</cp:revision>
  <dcterms:created xsi:type="dcterms:W3CDTF">2007-03-22T19:44:56Z</dcterms:created>
  <dcterms:modified xsi:type="dcterms:W3CDTF">2023-03-29T12:03:22Z</dcterms:modified>
</cp:coreProperties>
</file>