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389" r:id="rId2"/>
    <p:sldId id="412" r:id="rId3"/>
    <p:sldId id="388" r:id="rId4"/>
    <p:sldId id="387" r:id="rId5"/>
    <p:sldId id="386" r:id="rId6"/>
    <p:sldId id="397" r:id="rId7"/>
    <p:sldId id="396" r:id="rId8"/>
    <p:sldId id="395" r:id="rId9"/>
    <p:sldId id="394" r:id="rId10"/>
    <p:sldId id="393" r:id="rId11"/>
    <p:sldId id="392" r:id="rId12"/>
    <p:sldId id="400" r:id="rId13"/>
    <p:sldId id="401" r:id="rId14"/>
    <p:sldId id="404" r:id="rId15"/>
    <p:sldId id="399" r:id="rId16"/>
    <p:sldId id="405" r:id="rId17"/>
    <p:sldId id="406" r:id="rId18"/>
    <p:sldId id="385" r:id="rId19"/>
    <p:sldId id="374"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6600"/>
    <a:srgbClr val="FF3300"/>
    <a:srgbClr val="008000"/>
    <a:srgbClr val="CC00CC"/>
    <a:srgbClr val="B2B2B2"/>
    <a:srgbClr val="33CC33"/>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91" autoAdjust="0"/>
    <p:restoredTop sz="94660"/>
  </p:normalViewPr>
  <p:slideViewPr>
    <p:cSldViewPr>
      <p:cViewPr varScale="1">
        <p:scale>
          <a:sx n="84" d="100"/>
          <a:sy n="84" d="100"/>
        </p:scale>
        <p:origin x="49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0A8BB7B-0B60-459E-AF5F-9AB89C91B6B9}" type="slidenum">
              <a:rPr lang="en-US"/>
              <a:pPr>
                <a:defRPr/>
              </a:pPr>
              <a:t>‹#›</a:t>
            </a:fld>
            <a:endParaRPr lang="en-US"/>
          </a:p>
        </p:txBody>
      </p:sp>
    </p:spTree>
    <p:extLst>
      <p:ext uri="{BB962C8B-B14F-4D97-AF65-F5344CB8AC3E}">
        <p14:creationId xmlns:p14="http://schemas.microsoft.com/office/powerpoint/2010/main" val="29061662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smtClean="0"/>
              <a:t>Asıl alt başlık stilini düzenlemek için tıklatın</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31090C9-9278-4A45-87FD-CC1EF391E08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7958C48-A6B7-4362-8B6D-EE30CB01A97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A7A810F-A48E-4B33-B432-3EC5EA6D1FC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3ECFEF-2345-4BD3-AC68-3F47480B387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9451097-D34A-4E1D-9B74-E6E56C6C0EA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F9201CB-8BC9-48E7-98A5-7CA7B29D361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1D5FBA3-3732-4718-A310-85C58FDC52B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A2FF159-3AB9-4A35-9C5C-F097E72C2BF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29405C7-3333-4EAF-9BC0-558CD40BABA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B4278FD-60D8-4A8A-A5A2-8613A0DAD9A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665FA3F-1D2A-4AFC-BF8B-9650456117A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06508C4-20A7-42BC-B619-73EC5665347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p:titleStyle>
    <p:bodyStyle>
      <a:lvl1pPr marL="342900" indent="-342900" algn="l" rtl="0" eaLnBrk="0" fontAlgn="base" hangingPunct="0">
        <a:spcBef>
          <a:spcPct val="20000"/>
        </a:spcBef>
        <a:spcAft>
          <a:spcPct val="20000"/>
        </a:spcAft>
        <a:buClr>
          <a:srgbClr val="FF0000"/>
        </a:buClr>
        <a:buChar char="•"/>
        <a:defRPr sz="2000">
          <a:solidFill>
            <a:schemeClr val="tx1"/>
          </a:solidFill>
          <a:latin typeface="+mn-lt"/>
          <a:ea typeface="+mn-ea"/>
          <a:cs typeface="+mn-cs"/>
        </a:defRPr>
      </a:lvl1pPr>
      <a:lvl2pPr marL="742950" indent="-285750" algn="l" rtl="0" eaLnBrk="0" fontAlgn="base" hangingPunct="0">
        <a:spcBef>
          <a:spcPct val="20000"/>
        </a:spcBef>
        <a:spcAft>
          <a:spcPct val="20000"/>
        </a:spcAft>
        <a:buClr>
          <a:srgbClr val="FF0000"/>
        </a:buClr>
        <a:buFont typeface="Wingdings" pitchFamily="2" charset="2"/>
        <a:buChar char="ü"/>
        <a:defRPr sz="2800">
          <a:solidFill>
            <a:schemeClr val="tx1"/>
          </a:solidFill>
          <a:latin typeface="+mn-lt"/>
        </a:defRPr>
      </a:lvl2pPr>
      <a:lvl3pPr marL="1143000" indent="-228600" algn="l" rtl="0" eaLnBrk="0" fontAlgn="base" hangingPunct="0">
        <a:spcBef>
          <a:spcPct val="20000"/>
        </a:spcBef>
        <a:spcAft>
          <a:spcPct val="20000"/>
        </a:spcAft>
        <a:buChar char="•"/>
        <a:defRPr sz="2400">
          <a:solidFill>
            <a:schemeClr val="tx1"/>
          </a:solidFill>
          <a:latin typeface="Times New Roman" pitchFamily="18" charset="0"/>
        </a:defRPr>
      </a:lvl3pPr>
      <a:lvl4pPr marL="1600200" indent="-228600" algn="l" rtl="0" eaLnBrk="0" fontAlgn="base" hangingPunct="0">
        <a:spcBef>
          <a:spcPct val="20000"/>
        </a:spcBef>
        <a:spcAft>
          <a:spcPct val="2000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20000"/>
        </a:spcAft>
        <a:buChar char="»"/>
        <a:defRPr sz="2000">
          <a:solidFill>
            <a:schemeClr val="tx1"/>
          </a:solidFill>
          <a:latin typeface="Times New Roman" pitchFamily="18" charset="0"/>
        </a:defRPr>
      </a:lvl5pPr>
      <a:lvl6pPr marL="2514600" indent="-228600" algn="l" rtl="0" fontAlgn="base">
        <a:spcBef>
          <a:spcPct val="20000"/>
        </a:spcBef>
        <a:spcAft>
          <a:spcPct val="20000"/>
        </a:spcAft>
        <a:buChar char="»"/>
        <a:defRPr sz="2000">
          <a:solidFill>
            <a:schemeClr val="tx1"/>
          </a:solidFill>
          <a:latin typeface="Times New Roman" pitchFamily="18" charset="0"/>
        </a:defRPr>
      </a:lvl6pPr>
      <a:lvl7pPr marL="2971800" indent="-228600" algn="l" rtl="0" fontAlgn="base">
        <a:spcBef>
          <a:spcPct val="20000"/>
        </a:spcBef>
        <a:spcAft>
          <a:spcPct val="20000"/>
        </a:spcAft>
        <a:buChar char="»"/>
        <a:defRPr sz="2000">
          <a:solidFill>
            <a:schemeClr val="tx1"/>
          </a:solidFill>
          <a:latin typeface="Times New Roman" pitchFamily="18" charset="0"/>
        </a:defRPr>
      </a:lvl7pPr>
      <a:lvl8pPr marL="3429000" indent="-228600" algn="l" rtl="0" fontAlgn="base">
        <a:spcBef>
          <a:spcPct val="20000"/>
        </a:spcBef>
        <a:spcAft>
          <a:spcPct val="20000"/>
        </a:spcAft>
        <a:buChar char="»"/>
        <a:defRPr sz="2000">
          <a:solidFill>
            <a:schemeClr val="tx1"/>
          </a:solidFill>
          <a:latin typeface="Times New Roman" pitchFamily="18" charset="0"/>
        </a:defRPr>
      </a:lvl8pPr>
      <a:lvl9pPr marL="3886200" indent="-228600" algn="l" rtl="0" fontAlgn="base">
        <a:spcBef>
          <a:spcPct val="20000"/>
        </a:spcBef>
        <a:spcAft>
          <a:spcPct val="20000"/>
        </a:spcAft>
        <a:buChar char="»"/>
        <a:defRPr sz="2000">
          <a:solidFill>
            <a:schemeClr val="tx1"/>
          </a:solidFill>
          <a:latin typeface="Times New Roman" pitchFamily="18"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wmf"/><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3.wmf"/><Relationship Id="rId7" Type="http://schemas.openxmlformats.org/officeDocument/2006/relationships/image" Target="../media/image47.png"/><Relationship Id="rId2" Type="http://schemas.openxmlformats.org/officeDocument/2006/relationships/image" Target="../media/image42.wmf"/><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5" Type="http://schemas.openxmlformats.org/officeDocument/2006/relationships/image" Target="../media/image56.png"/><Relationship Id="rId4" Type="http://schemas.openxmlformats.org/officeDocument/2006/relationships/image" Target="../media/image55.png"/></Relationships>
</file>

<file path=ppt/slides/_rels/slide18.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image" Target="../media/image58.wmf"/><Relationship Id="rId7" Type="http://schemas.openxmlformats.org/officeDocument/2006/relationships/image" Target="../media/image62.wmf"/><Relationship Id="rId2" Type="http://schemas.openxmlformats.org/officeDocument/2006/relationships/image" Target="../media/image57.wmf"/><Relationship Id="rId1" Type="http://schemas.openxmlformats.org/officeDocument/2006/relationships/slideLayout" Target="../slideLayouts/slideLayout7.xml"/><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wmf"/><Relationship Id="rId7" Type="http://schemas.openxmlformats.org/officeDocument/2006/relationships/image" Target="../media/image14.png"/><Relationship Id="rId2" Type="http://schemas.openxmlformats.org/officeDocument/2006/relationships/image" Target="../media/image9.wmf"/><Relationship Id="rId1" Type="http://schemas.openxmlformats.org/officeDocument/2006/relationships/slideLayout" Target="../slideLayouts/slideLayout7.xml"/><Relationship Id="rId6" Type="http://schemas.openxmlformats.org/officeDocument/2006/relationships/image" Target="../media/image13.wmf"/><Relationship Id="rId5" Type="http://schemas.openxmlformats.org/officeDocument/2006/relationships/image" Target="../media/image12.wmf"/><Relationship Id="rId10" Type="http://schemas.openxmlformats.org/officeDocument/2006/relationships/image" Target="../media/image17.png"/><Relationship Id="rId4" Type="http://schemas.openxmlformats.org/officeDocument/2006/relationships/image" Target="../media/image11.wmf"/><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wmf"/><Relationship Id="rId1" Type="http://schemas.openxmlformats.org/officeDocument/2006/relationships/slideLayout" Target="../slideLayouts/slideLayout7.xml"/><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 Id="rId9"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3 Slayt Numarası Yer Tutucusu"/>
          <p:cNvSpPr>
            <a:spLocks noGrp="1"/>
          </p:cNvSpPr>
          <p:nvPr>
            <p:ph type="sldNum" sz="quarter" idx="12"/>
          </p:nvPr>
        </p:nvSpPr>
        <p:spPr>
          <a:noFill/>
        </p:spPr>
        <p:txBody>
          <a:bodyPr/>
          <a:lstStyle/>
          <a:p>
            <a:fld id="{F30C63C9-F484-4474-8766-B3650E9D9121}" type="slidenum">
              <a:rPr lang="en-US" smtClean="0"/>
              <a:pPr/>
              <a:t>1</a:t>
            </a:fld>
            <a:endParaRPr lang="en-US" smtClean="0"/>
          </a:p>
        </p:txBody>
      </p:sp>
      <p:sp>
        <p:nvSpPr>
          <p:cNvPr id="20483" name="Rectangle 2"/>
          <p:cNvSpPr>
            <a:spLocks noChangeArrowheads="1"/>
          </p:cNvSpPr>
          <p:nvPr/>
        </p:nvSpPr>
        <p:spPr bwMode="auto">
          <a:xfrm>
            <a:off x="228600" y="193675"/>
            <a:ext cx="5867400" cy="492125"/>
          </a:xfrm>
          <a:prstGeom prst="rect">
            <a:avLst/>
          </a:prstGeom>
          <a:solidFill>
            <a:srgbClr val="92D050"/>
          </a:solidFill>
          <a:ln w="9525">
            <a:noFill/>
            <a:miter lim="800000"/>
            <a:headEnd/>
            <a:tailEnd/>
          </a:ln>
        </p:spPr>
        <p:txBody>
          <a:bodyPr>
            <a:spAutoFit/>
          </a:bodyPr>
          <a:lstStyle/>
          <a:p>
            <a:r>
              <a:rPr lang="en-US" sz="2600" b="1">
                <a:solidFill>
                  <a:srgbClr val="C00000"/>
                </a:solidFill>
              </a:rPr>
              <a:t>STIRLING AND ERICSSON CYCLES</a:t>
            </a:r>
          </a:p>
        </p:txBody>
      </p:sp>
      <p:sp>
        <p:nvSpPr>
          <p:cNvPr id="20484" name="Rectangle 6"/>
          <p:cNvSpPr>
            <a:spLocks noChangeArrowheads="1"/>
          </p:cNvSpPr>
          <p:nvPr/>
        </p:nvSpPr>
        <p:spPr bwMode="auto">
          <a:xfrm>
            <a:off x="4648200" y="1547813"/>
            <a:ext cx="4191000" cy="3816350"/>
          </a:xfrm>
          <a:prstGeom prst="rect">
            <a:avLst/>
          </a:prstGeom>
          <a:noFill/>
          <a:ln w="9525">
            <a:noFill/>
            <a:miter lim="800000"/>
            <a:headEnd/>
            <a:tailEnd/>
          </a:ln>
        </p:spPr>
        <p:txBody>
          <a:bodyPr>
            <a:spAutoFit/>
          </a:bodyPr>
          <a:lstStyle/>
          <a:p>
            <a:pPr marL="342900" indent="-342900">
              <a:spcBef>
                <a:spcPts val="600"/>
              </a:spcBef>
              <a:spcAft>
                <a:spcPts val="600"/>
              </a:spcAft>
              <a:buClr>
                <a:srgbClr val="FF3300"/>
              </a:buClr>
            </a:pPr>
            <a:r>
              <a:rPr lang="en-US" sz="2200" b="1">
                <a:solidFill>
                  <a:srgbClr val="CC00CC"/>
                </a:solidFill>
              </a:rPr>
              <a:t>Stirling cycle</a:t>
            </a:r>
          </a:p>
          <a:p>
            <a:pPr marL="342900" indent="-342900">
              <a:spcBef>
                <a:spcPts val="600"/>
              </a:spcBef>
              <a:spcAft>
                <a:spcPts val="600"/>
              </a:spcAft>
              <a:buClr>
                <a:srgbClr val="FF3300"/>
              </a:buClr>
            </a:pPr>
            <a:r>
              <a:rPr lang="en-US" b="1">
                <a:solidFill>
                  <a:srgbClr val="3333FF"/>
                </a:solidFill>
              </a:rPr>
              <a:t>1-2</a:t>
            </a:r>
            <a:r>
              <a:rPr lang="en-US">
                <a:solidFill>
                  <a:srgbClr val="3333FF"/>
                </a:solidFill>
              </a:rPr>
              <a:t> </a:t>
            </a:r>
            <a:r>
              <a:rPr lang="en-US" i="1">
                <a:solidFill>
                  <a:srgbClr val="3333FF"/>
                </a:solidFill>
              </a:rPr>
              <a:t>T =</a:t>
            </a:r>
            <a:r>
              <a:rPr lang="en-US">
                <a:solidFill>
                  <a:srgbClr val="3333FF"/>
                </a:solidFill>
              </a:rPr>
              <a:t> </a:t>
            </a:r>
            <a:r>
              <a:rPr lang="en-US" i="1">
                <a:solidFill>
                  <a:srgbClr val="3333FF"/>
                </a:solidFill>
              </a:rPr>
              <a:t>constant</a:t>
            </a:r>
            <a:r>
              <a:rPr lang="en-US" i="1"/>
              <a:t> </a:t>
            </a:r>
            <a:r>
              <a:rPr lang="en-US"/>
              <a:t>expansion (heat addition from the external source)</a:t>
            </a:r>
          </a:p>
          <a:p>
            <a:pPr marL="342900" indent="-342900">
              <a:spcBef>
                <a:spcPts val="600"/>
              </a:spcBef>
              <a:spcAft>
                <a:spcPts val="600"/>
              </a:spcAft>
              <a:buClr>
                <a:srgbClr val="FF3300"/>
              </a:buClr>
            </a:pPr>
            <a:r>
              <a:rPr lang="en-US" b="1">
                <a:solidFill>
                  <a:srgbClr val="3333FF"/>
                </a:solidFill>
              </a:rPr>
              <a:t>2-3</a:t>
            </a:r>
            <a:r>
              <a:rPr lang="en-US">
                <a:solidFill>
                  <a:srgbClr val="3333FF"/>
                </a:solidFill>
              </a:rPr>
              <a:t> </a:t>
            </a:r>
            <a:r>
              <a:rPr lang="en-US" i="1">
                <a:solidFill>
                  <a:srgbClr val="3333FF"/>
                </a:solidFill>
              </a:rPr>
              <a:t>v =</a:t>
            </a:r>
            <a:r>
              <a:rPr lang="en-US">
                <a:solidFill>
                  <a:srgbClr val="3333FF"/>
                </a:solidFill>
              </a:rPr>
              <a:t> </a:t>
            </a:r>
            <a:r>
              <a:rPr lang="en-US" i="1">
                <a:solidFill>
                  <a:srgbClr val="3333FF"/>
                </a:solidFill>
              </a:rPr>
              <a:t>constant</a:t>
            </a:r>
            <a:r>
              <a:rPr lang="en-US" i="1"/>
              <a:t> </a:t>
            </a:r>
            <a:r>
              <a:rPr lang="en-US"/>
              <a:t>regeneration (internal heat transfer from the working fluid to the regenerator)</a:t>
            </a:r>
          </a:p>
          <a:p>
            <a:pPr marL="342900" indent="-342900">
              <a:spcBef>
                <a:spcPts val="600"/>
              </a:spcBef>
              <a:spcAft>
                <a:spcPts val="600"/>
              </a:spcAft>
              <a:buClr>
                <a:srgbClr val="FF3300"/>
              </a:buClr>
            </a:pPr>
            <a:r>
              <a:rPr lang="en-US" b="1">
                <a:solidFill>
                  <a:srgbClr val="3333FF"/>
                </a:solidFill>
              </a:rPr>
              <a:t>3-4</a:t>
            </a:r>
            <a:r>
              <a:rPr lang="en-US">
                <a:solidFill>
                  <a:srgbClr val="3333FF"/>
                </a:solidFill>
              </a:rPr>
              <a:t> </a:t>
            </a:r>
            <a:r>
              <a:rPr lang="en-US" i="1">
                <a:solidFill>
                  <a:srgbClr val="3333FF"/>
                </a:solidFill>
              </a:rPr>
              <a:t>T =</a:t>
            </a:r>
            <a:r>
              <a:rPr lang="en-US">
                <a:solidFill>
                  <a:srgbClr val="3333FF"/>
                </a:solidFill>
              </a:rPr>
              <a:t> </a:t>
            </a:r>
            <a:r>
              <a:rPr lang="en-US" i="1">
                <a:solidFill>
                  <a:srgbClr val="3333FF"/>
                </a:solidFill>
              </a:rPr>
              <a:t>constant</a:t>
            </a:r>
            <a:r>
              <a:rPr lang="en-US" i="1"/>
              <a:t> </a:t>
            </a:r>
            <a:r>
              <a:rPr lang="en-US"/>
              <a:t>compression (heat rejection to the external sink)</a:t>
            </a:r>
          </a:p>
          <a:p>
            <a:pPr marL="342900" indent="-342900">
              <a:spcBef>
                <a:spcPts val="600"/>
              </a:spcBef>
              <a:spcAft>
                <a:spcPts val="600"/>
              </a:spcAft>
              <a:buClr>
                <a:srgbClr val="FF3300"/>
              </a:buClr>
            </a:pPr>
            <a:r>
              <a:rPr lang="en-US" b="1">
                <a:solidFill>
                  <a:srgbClr val="3333FF"/>
                </a:solidFill>
              </a:rPr>
              <a:t>4-1</a:t>
            </a:r>
            <a:r>
              <a:rPr lang="en-US">
                <a:solidFill>
                  <a:srgbClr val="3333FF"/>
                </a:solidFill>
              </a:rPr>
              <a:t> </a:t>
            </a:r>
            <a:r>
              <a:rPr lang="en-US" i="1">
                <a:solidFill>
                  <a:srgbClr val="3333FF"/>
                </a:solidFill>
              </a:rPr>
              <a:t>v =</a:t>
            </a:r>
            <a:r>
              <a:rPr lang="en-US">
                <a:solidFill>
                  <a:srgbClr val="3333FF"/>
                </a:solidFill>
              </a:rPr>
              <a:t> </a:t>
            </a:r>
            <a:r>
              <a:rPr lang="en-US" i="1">
                <a:solidFill>
                  <a:srgbClr val="3333FF"/>
                </a:solidFill>
              </a:rPr>
              <a:t>constant</a:t>
            </a:r>
            <a:r>
              <a:rPr lang="en-US" i="1"/>
              <a:t> </a:t>
            </a:r>
            <a:r>
              <a:rPr lang="en-US"/>
              <a:t>regeneration (internal heat transfer from the regenerator back to the working</a:t>
            </a:r>
            <a:r>
              <a:rPr lang="tr-TR"/>
              <a:t> </a:t>
            </a:r>
            <a:r>
              <a:rPr lang="en-US"/>
              <a:t>fluid)</a:t>
            </a:r>
          </a:p>
        </p:txBody>
      </p:sp>
      <p:pic>
        <p:nvPicPr>
          <p:cNvPr id="20485" name="Picture 10"/>
          <p:cNvPicPr>
            <a:picLocks noChangeAspect="1" noChangeArrowheads="1"/>
          </p:cNvPicPr>
          <p:nvPr/>
        </p:nvPicPr>
        <p:blipFill>
          <a:blip r:embed="rId2"/>
          <a:srcRect/>
          <a:stretch>
            <a:fillRect/>
          </a:stretch>
        </p:blipFill>
        <p:spPr bwMode="auto">
          <a:xfrm>
            <a:off x="228600" y="828675"/>
            <a:ext cx="4048125" cy="587692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3 Slayt Numarası Yer Tutucusu"/>
          <p:cNvSpPr>
            <a:spLocks noGrp="1"/>
          </p:cNvSpPr>
          <p:nvPr>
            <p:ph type="sldNum" sz="quarter" idx="12"/>
          </p:nvPr>
        </p:nvSpPr>
        <p:spPr>
          <a:noFill/>
        </p:spPr>
        <p:txBody>
          <a:bodyPr/>
          <a:lstStyle/>
          <a:p>
            <a:fld id="{38491A3C-A4CB-4A3E-9172-4D9A0879C02E}" type="slidenum">
              <a:rPr lang="en-US" smtClean="0"/>
              <a:pPr/>
              <a:t>10</a:t>
            </a:fld>
            <a:endParaRPr lang="en-US" smtClean="0"/>
          </a:p>
        </p:txBody>
      </p:sp>
      <p:sp>
        <p:nvSpPr>
          <p:cNvPr id="29699" name="Rectangle 2"/>
          <p:cNvSpPr>
            <a:spLocks noChangeArrowheads="1"/>
          </p:cNvSpPr>
          <p:nvPr/>
        </p:nvSpPr>
        <p:spPr bwMode="auto">
          <a:xfrm>
            <a:off x="228600" y="152400"/>
            <a:ext cx="4267200" cy="1108075"/>
          </a:xfrm>
          <a:prstGeom prst="rect">
            <a:avLst/>
          </a:prstGeom>
          <a:solidFill>
            <a:srgbClr val="92D050"/>
          </a:solidFill>
          <a:ln w="9525">
            <a:noFill/>
            <a:miter lim="800000"/>
            <a:headEnd/>
            <a:tailEnd/>
          </a:ln>
        </p:spPr>
        <p:txBody>
          <a:bodyPr>
            <a:spAutoFit/>
          </a:bodyPr>
          <a:lstStyle/>
          <a:p>
            <a:r>
              <a:rPr lang="en-US" sz="2200" b="1">
                <a:solidFill>
                  <a:srgbClr val="C00000"/>
                </a:solidFill>
              </a:rPr>
              <a:t>THE BRAYTON CYCLE WITH INTERCOOLING, REHEATING, AND REGENERATION</a:t>
            </a:r>
          </a:p>
        </p:txBody>
      </p:sp>
      <p:pic>
        <p:nvPicPr>
          <p:cNvPr id="29700" name="Picture 8"/>
          <p:cNvPicPr>
            <a:picLocks noChangeAspect="1" noChangeArrowheads="1"/>
          </p:cNvPicPr>
          <p:nvPr/>
        </p:nvPicPr>
        <p:blipFill>
          <a:blip r:embed="rId2"/>
          <a:srcRect/>
          <a:stretch>
            <a:fillRect/>
          </a:stretch>
        </p:blipFill>
        <p:spPr bwMode="auto">
          <a:xfrm>
            <a:off x="387350" y="1879600"/>
            <a:ext cx="2660650" cy="635000"/>
          </a:xfrm>
          <a:prstGeom prst="rect">
            <a:avLst/>
          </a:prstGeom>
          <a:noFill/>
          <a:ln w="9525">
            <a:noFill/>
            <a:miter lim="800000"/>
            <a:headEnd/>
            <a:tailEnd/>
          </a:ln>
        </p:spPr>
      </p:pic>
      <p:sp>
        <p:nvSpPr>
          <p:cNvPr id="29701" name="Text Box 9"/>
          <p:cNvSpPr txBox="1">
            <a:spLocks noChangeArrowheads="1"/>
          </p:cNvSpPr>
          <p:nvPr/>
        </p:nvSpPr>
        <p:spPr bwMode="auto">
          <a:xfrm>
            <a:off x="228600" y="1320800"/>
            <a:ext cx="4572000" cy="584200"/>
          </a:xfrm>
          <a:prstGeom prst="rect">
            <a:avLst/>
          </a:prstGeom>
          <a:noFill/>
          <a:ln w="9525">
            <a:noFill/>
            <a:miter lim="800000"/>
            <a:headEnd/>
            <a:tailEnd/>
          </a:ln>
        </p:spPr>
        <p:txBody>
          <a:bodyPr>
            <a:spAutoFit/>
          </a:bodyPr>
          <a:lstStyle/>
          <a:p>
            <a:pPr>
              <a:spcBef>
                <a:spcPct val="50000"/>
              </a:spcBef>
            </a:pPr>
            <a:r>
              <a:rPr lang="en-US" sz="1600"/>
              <a:t>For minimizing work input to compressor and maximizing work output from turbine:</a:t>
            </a:r>
          </a:p>
        </p:txBody>
      </p:sp>
      <p:pic>
        <p:nvPicPr>
          <p:cNvPr id="29702" name="Picture 9"/>
          <p:cNvPicPr>
            <a:picLocks noChangeAspect="1" noChangeArrowheads="1"/>
          </p:cNvPicPr>
          <p:nvPr/>
        </p:nvPicPr>
        <p:blipFill>
          <a:blip r:embed="rId3"/>
          <a:srcRect/>
          <a:stretch>
            <a:fillRect/>
          </a:stretch>
        </p:blipFill>
        <p:spPr bwMode="auto">
          <a:xfrm>
            <a:off x="152400" y="2590800"/>
            <a:ext cx="7058025" cy="4171950"/>
          </a:xfrm>
          <a:prstGeom prst="rect">
            <a:avLst/>
          </a:prstGeom>
          <a:noFill/>
          <a:ln w="9525">
            <a:noFill/>
            <a:miter lim="800000"/>
            <a:headEnd/>
            <a:tailEnd/>
          </a:ln>
        </p:spPr>
      </p:pic>
      <p:pic>
        <p:nvPicPr>
          <p:cNvPr id="29703" name="Picture 10"/>
          <p:cNvPicPr>
            <a:picLocks noChangeAspect="1" noChangeArrowheads="1"/>
          </p:cNvPicPr>
          <p:nvPr/>
        </p:nvPicPr>
        <p:blipFill>
          <a:blip r:embed="rId4"/>
          <a:srcRect/>
          <a:stretch>
            <a:fillRect/>
          </a:stretch>
        </p:blipFill>
        <p:spPr bwMode="auto">
          <a:xfrm>
            <a:off x="2133600" y="6019800"/>
            <a:ext cx="6896100" cy="733425"/>
          </a:xfrm>
          <a:prstGeom prst="rect">
            <a:avLst/>
          </a:prstGeom>
          <a:noFill/>
          <a:ln w="9525">
            <a:noFill/>
            <a:miter lim="800000"/>
            <a:headEnd/>
            <a:tailEnd/>
          </a:ln>
        </p:spPr>
      </p:pic>
      <p:pic>
        <p:nvPicPr>
          <p:cNvPr id="29704" name="Picture 11"/>
          <p:cNvPicPr>
            <a:picLocks noChangeAspect="1" noChangeArrowheads="1"/>
          </p:cNvPicPr>
          <p:nvPr/>
        </p:nvPicPr>
        <p:blipFill>
          <a:blip r:embed="rId5"/>
          <a:srcRect/>
          <a:stretch>
            <a:fillRect/>
          </a:stretch>
        </p:blipFill>
        <p:spPr bwMode="auto">
          <a:xfrm>
            <a:off x="5838825" y="76200"/>
            <a:ext cx="3228975" cy="3248025"/>
          </a:xfrm>
          <a:prstGeom prst="rect">
            <a:avLst/>
          </a:prstGeom>
          <a:noFill/>
          <a:ln w="9525">
            <a:noFill/>
            <a:miter lim="800000"/>
            <a:headEnd/>
            <a:tailEnd/>
          </a:ln>
        </p:spPr>
      </p:pic>
      <p:sp>
        <p:nvSpPr>
          <p:cNvPr id="29705" name="8 Dikdörtgen"/>
          <p:cNvSpPr>
            <a:spLocks noChangeArrowheads="1"/>
          </p:cNvSpPr>
          <p:nvPr/>
        </p:nvSpPr>
        <p:spPr bwMode="auto">
          <a:xfrm>
            <a:off x="7391400" y="3340100"/>
            <a:ext cx="1600200" cy="1384300"/>
          </a:xfrm>
          <a:prstGeom prst="rect">
            <a:avLst/>
          </a:prstGeom>
          <a:noFill/>
          <a:ln w="9525">
            <a:noFill/>
            <a:miter lim="800000"/>
            <a:headEnd/>
            <a:tailEnd/>
          </a:ln>
        </p:spPr>
        <p:txBody>
          <a:bodyPr>
            <a:spAutoFit/>
          </a:bodyPr>
          <a:lstStyle/>
          <a:p>
            <a:r>
              <a:rPr lang="en-US" sz="1400" i="1">
                <a:solidFill>
                  <a:srgbClr val="006600"/>
                </a:solidFill>
              </a:rPr>
              <a:t>T-s diagram of an ideal gas-turbine</a:t>
            </a:r>
            <a:r>
              <a:rPr lang="tr-TR" sz="1400" i="1">
                <a:solidFill>
                  <a:srgbClr val="006600"/>
                </a:solidFill>
              </a:rPr>
              <a:t> </a:t>
            </a:r>
            <a:r>
              <a:rPr lang="en-US" sz="1400">
                <a:solidFill>
                  <a:srgbClr val="006600"/>
                </a:solidFill>
              </a:rPr>
              <a:t>cycle with intercooling, reheating, and</a:t>
            </a:r>
            <a:r>
              <a:rPr lang="tr-TR" sz="1400">
                <a:solidFill>
                  <a:srgbClr val="006600"/>
                </a:solidFill>
              </a:rPr>
              <a:t> regeneration.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3 Slayt Numarası Yer Tutucusu"/>
          <p:cNvSpPr>
            <a:spLocks noGrp="1"/>
          </p:cNvSpPr>
          <p:nvPr>
            <p:ph type="sldNum" sz="quarter" idx="12"/>
          </p:nvPr>
        </p:nvSpPr>
        <p:spPr>
          <a:noFill/>
        </p:spPr>
        <p:txBody>
          <a:bodyPr/>
          <a:lstStyle/>
          <a:p>
            <a:fld id="{7B42B6ED-CF60-4824-8C8C-752CD6047A93}" type="slidenum">
              <a:rPr lang="en-US" smtClean="0"/>
              <a:pPr/>
              <a:t>11</a:t>
            </a:fld>
            <a:endParaRPr lang="en-US" smtClean="0"/>
          </a:p>
        </p:txBody>
      </p:sp>
      <p:sp>
        <p:nvSpPr>
          <p:cNvPr id="30723" name="Rectangle 4"/>
          <p:cNvSpPr>
            <a:spLocks noChangeArrowheads="1"/>
          </p:cNvSpPr>
          <p:nvPr/>
        </p:nvSpPr>
        <p:spPr bwMode="auto">
          <a:xfrm>
            <a:off x="152400" y="76200"/>
            <a:ext cx="8763000" cy="1914525"/>
          </a:xfrm>
          <a:prstGeom prst="rect">
            <a:avLst/>
          </a:prstGeom>
          <a:noFill/>
          <a:ln w="9525">
            <a:noFill/>
            <a:miter lim="800000"/>
            <a:headEnd/>
            <a:tailEnd/>
          </a:ln>
        </p:spPr>
        <p:txBody>
          <a:bodyPr>
            <a:spAutoFit/>
          </a:bodyPr>
          <a:lstStyle/>
          <a:p>
            <a:pPr>
              <a:spcBef>
                <a:spcPct val="10000"/>
              </a:spcBef>
              <a:spcAft>
                <a:spcPct val="10000"/>
              </a:spcAft>
            </a:pPr>
            <a:r>
              <a:rPr lang="en-US" sz="1600" b="1">
                <a:solidFill>
                  <a:srgbClr val="CC00CC"/>
                </a:solidFill>
              </a:rPr>
              <a:t>Multistage compression with intercooling:</a:t>
            </a:r>
            <a:r>
              <a:rPr lang="en-US" sz="1600"/>
              <a:t> The work required to compress a gas between two specified pressures can be decreased by carrying out the compression process in stages and cooling the gas in between.</a:t>
            </a:r>
            <a:r>
              <a:rPr lang="en-US" sz="1600" i="1"/>
              <a:t> </a:t>
            </a:r>
            <a:r>
              <a:rPr lang="en-US" sz="1600"/>
              <a:t>This keeps the specific volume as low as possible.</a:t>
            </a:r>
          </a:p>
          <a:p>
            <a:pPr>
              <a:spcBef>
                <a:spcPct val="10000"/>
              </a:spcBef>
              <a:spcAft>
                <a:spcPct val="10000"/>
              </a:spcAft>
            </a:pPr>
            <a:r>
              <a:rPr lang="en-US" sz="1600" b="1">
                <a:solidFill>
                  <a:srgbClr val="CC00CC"/>
                </a:solidFill>
              </a:rPr>
              <a:t>Multistage expansion with reheating</a:t>
            </a:r>
            <a:r>
              <a:rPr lang="en-US" sz="1600"/>
              <a:t> keeps the specific volume of the working fluid as high as possible during an expansion process, thus maximizing work output.</a:t>
            </a:r>
          </a:p>
          <a:p>
            <a:pPr>
              <a:spcBef>
                <a:spcPct val="10000"/>
              </a:spcBef>
              <a:spcAft>
                <a:spcPct val="10000"/>
              </a:spcAft>
            </a:pPr>
            <a:r>
              <a:rPr lang="en-US" sz="1600" b="1">
                <a:solidFill>
                  <a:srgbClr val="CC00CC"/>
                </a:solidFill>
              </a:rPr>
              <a:t>Intercooling and reheating</a:t>
            </a:r>
            <a:r>
              <a:rPr lang="en-US" sz="1600"/>
              <a:t> always decreases the thermal efficiency unless they are accompanied by regeneration. </a:t>
            </a:r>
            <a:r>
              <a:rPr lang="en-US" sz="1600" b="1">
                <a:solidFill>
                  <a:srgbClr val="CC00CC"/>
                </a:solidFill>
              </a:rPr>
              <a:t>Why?</a:t>
            </a:r>
          </a:p>
        </p:txBody>
      </p:sp>
      <p:pic>
        <p:nvPicPr>
          <p:cNvPr id="30724" name="Picture 8"/>
          <p:cNvPicPr>
            <a:picLocks noChangeAspect="1" noChangeArrowheads="1"/>
          </p:cNvPicPr>
          <p:nvPr/>
        </p:nvPicPr>
        <p:blipFill>
          <a:blip r:embed="rId2"/>
          <a:srcRect/>
          <a:stretch>
            <a:fillRect/>
          </a:stretch>
        </p:blipFill>
        <p:spPr bwMode="auto">
          <a:xfrm>
            <a:off x="152400" y="2667000"/>
            <a:ext cx="3295650" cy="4048125"/>
          </a:xfrm>
          <a:prstGeom prst="rect">
            <a:avLst/>
          </a:prstGeom>
          <a:noFill/>
          <a:ln w="9525">
            <a:noFill/>
            <a:miter lim="800000"/>
            <a:headEnd/>
            <a:tailEnd/>
          </a:ln>
        </p:spPr>
      </p:pic>
      <p:pic>
        <p:nvPicPr>
          <p:cNvPr id="30725" name="Picture 9"/>
          <p:cNvPicPr>
            <a:picLocks noChangeAspect="1" noChangeArrowheads="1"/>
          </p:cNvPicPr>
          <p:nvPr/>
        </p:nvPicPr>
        <p:blipFill>
          <a:blip r:embed="rId3"/>
          <a:srcRect/>
          <a:stretch>
            <a:fillRect/>
          </a:stretch>
        </p:blipFill>
        <p:spPr bwMode="auto">
          <a:xfrm>
            <a:off x="5486400" y="1828800"/>
            <a:ext cx="3505200" cy="4857750"/>
          </a:xfrm>
          <a:prstGeom prst="rect">
            <a:avLst/>
          </a:prstGeom>
          <a:noFill/>
          <a:ln w="9525">
            <a:noFill/>
            <a:miter lim="800000"/>
            <a:headEnd/>
            <a:tailEnd/>
          </a:ln>
        </p:spPr>
      </p:pic>
      <p:pic>
        <p:nvPicPr>
          <p:cNvPr id="30726" name="Picture 10"/>
          <p:cNvPicPr>
            <a:picLocks noChangeAspect="1" noChangeArrowheads="1"/>
          </p:cNvPicPr>
          <p:nvPr/>
        </p:nvPicPr>
        <p:blipFill>
          <a:blip r:embed="rId4"/>
          <a:srcRect/>
          <a:stretch>
            <a:fillRect/>
          </a:stretch>
        </p:blipFill>
        <p:spPr bwMode="auto">
          <a:xfrm>
            <a:off x="2057400" y="2095500"/>
            <a:ext cx="2962275" cy="10287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3 Slayt Numarası Yer Tutucusu"/>
          <p:cNvSpPr>
            <a:spLocks noGrp="1"/>
          </p:cNvSpPr>
          <p:nvPr>
            <p:ph type="sldNum" sz="quarter" idx="12"/>
          </p:nvPr>
        </p:nvSpPr>
        <p:spPr>
          <a:noFill/>
        </p:spPr>
        <p:txBody>
          <a:bodyPr/>
          <a:lstStyle/>
          <a:p>
            <a:fld id="{578847AC-8D5C-44BE-9EA8-1D9D72D93218}" type="slidenum">
              <a:rPr lang="en-US" smtClean="0"/>
              <a:pPr/>
              <a:t>12</a:t>
            </a:fld>
            <a:endParaRPr lang="en-US" smtClean="0"/>
          </a:p>
        </p:txBody>
      </p:sp>
      <p:sp>
        <p:nvSpPr>
          <p:cNvPr id="31747" name="Rectangle 2"/>
          <p:cNvSpPr>
            <a:spLocks noChangeArrowheads="1"/>
          </p:cNvSpPr>
          <p:nvPr/>
        </p:nvSpPr>
        <p:spPr bwMode="auto">
          <a:xfrm>
            <a:off x="304800" y="152400"/>
            <a:ext cx="6934200" cy="579438"/>
          </a:xfrm>
          <a:prstGeom prst="rect">
            <a:avLst/>
          </a:prstGeom>
          <a:solidFill>
            <a:srgbClr val="92D050"/>
          </a:solidFill>
          <a:ln w="9525">
            <a:noFill/>
            <a:miter lim="800000"/>
            <a:headEnd/>
            <a:tailEnd/>
          </a:ln>
        </p:spPr>
        <p:txBody>
          <a:bodyPr>
            <a:spAutoFit/>
          </a:bodyPr>
          <a:lstStyle/>
          <a:p>
            <a:r>
              <a:rPr lang="en-US" sz="3200" b="1">
                <a:solidFill>
                  <a:srgbClr val="C00000"/>
                </a:solidFill>
              </a:rPr>
              <a:t>IDEAL JET-PROPULSION CYCLES</a:t>
            </a:r>
          </a:p>
        </p:txBody>
      </p:sp>
      <p:sp>
        <p:nvSpPr>
          <p:cNvPr id="31748" name="Rectangle 6"/>
          <p:cNvSpPr>
            <a:spLocks noChangeArrowheads="1"/>
          </p:cNvSpPr>
          <p:nvPr/>
        </p:nvSpPr>
        <p:spPr bwMode="auto">
          <a:xfrm>
            <a:off x="228600" y="838200"/>
            <a:ext cx="8763000" cy="4068763"/>
          </a:xfrm>
          <a:prstGeom prst="rect">
            <a:avLst/>
          </a:prstGeom>
          <a:noFill/>
          <a:ln w="9525">
            <a:noFill/>
            <a:miter lim="800000"/>
            <a:headEnd/>
            <a:tailEnd/>
          </a:ln>
        </p:spPr>
        <p:txBody>
          <a:bodyPr>
            <a:spAutoFit/>
          </a:bodyPr>
          <a:lstStyle/>
          <a:p>
            <a:pPr>
              <a:spcBef>
                <a:spcPct val="15000"/>
              </a:spcBef>
              <a:spcAft>
                <a:spcPct val="15000"/>
              </a:spcAft>
            </a:pPr>
            <a:r>
              <a:rPr lang="en-US" sz="1700"/>
              <a:t>Gas-turbine engines are widely used to power aircraft because they are light and compact and have a high power-to-weight ratio. </a:t>
            </a:r>
          </a:p>
          <a:p>
            <a:pPr>
              <a:spcBef>
                <a:spcPct val="15000"/>
              </a:spcBef>
              <a:spcAft>
                <a:spcPct val="15000"/>
              </a:spcAft>
            </a:pPr>
            <a:r>
              <a:rPr lang="en-US" sz="1700">
                <a:solidFill>
                  <a:srgbClr val="CC00CC"/>
                </a:solidFill>
              </a:rPr>
              <a:t>Aircraft gas turbines operate on an open cycle called a </a:t>
            </a:r>
            <a:r>
              <a:rPr lang="en-US" sz="1700" b="1">
                <a:solidFill>
                  <a:srgbClr val="CC00CC"/>
                </a:solidFill>
              </a:rPr>
              <a:t>jet-propulsion cycle</a:t>
            </a:r>
            <a:r>
              <a:rPr lang="en-US" sz="1700">
                <a:solidFill>
                  <a:srgbClr val="CC00CC"/>
                </a:solidFill>
              </a:rPr>
              <a:t>.</a:t>
            </a:r>
          </a:p>
          <a:p>
            <a:pPr>
              <a:spcBef>
                <a:spcPct val="15000"/>
              </a:spcBef>
              <a:spcAft>
                <a:spcPct val="15000"/>
              </a:spcAft>
            </a:pPr>
            <a:r>
              <a:rPr lang="en-US" sz="1700"/>
              <a:t>The ideal jet-propulsion cycle differs from the simple ideal Brayton cycle in that the gases are not expanded to the ambient pressure in the turbine. Instead, they are expanded to a pressure such that the power produced by the turbine is just sufficient to drive the compressor and the auxiliary equipment.</a:t>
            </a:r>
          </a:p>
          <a:p>
            <a:pPr>
              <a:spcBef>
                <a:spcPct val="15000"/>
              </a:spcBef>
              <a:spcAft>
                <a:spcPct val="15000"/>
              </a:spcAft>
            </a:pPr>
            <a:r>
              <a:rPr lang="en-US" sz="1700">
                <a:solidFill>
                  <a:srgbClr val="CC00CC"/>
                </a:solidFill>
              </a:rPr>
              <a:t>The net work output of a jet-propulsion cycle is zero. The gases that exit the turbine at a relatively high pressure are subsequently accelerated in a nozzle to provide the thrust to propel the aircraft.</a:t>
            </a:r>
          </a:p>
          <a:p>
            <a:pPr>
              <a:spcBef>
                <a:spcPct val="15000"/>
              </a:spcBef>
              <a:spcAft>
                <a:spcPct val="15000"/>
              </a:spcAft>
            </a:pPr>
            <a:r>
              <a:rPr lang="en-US" sz="1700"/>
              <a:t>Aircraft are propelled by accelerating a fluid in the opposite direction to motion. This is accomplished by either slightly accelerating a large mass of fluid (</a:t>
            </a:r>
            <a:r>
              <a:rPr lang="en-US" sz="1700" b="1" i="1"/>
              <a:t>propeller-driven engine</a:t>
            </a:r>
            <a:r>
              <a:rPr lang="en-US" sz="1700"/>
              <a:t>) or greatly accelerating a small mass of fluid (</a:t>
            </a:r>
            <a:r>
              <a:rPr lang="en-US" sz="1700" b="1" i="1"/>
              <a:t>jet </a:t>
            </a:r>
            <a:r>
              <a:rPr lang="en-US" sz="1700" b="1"/>
              <a:t>or </a:t>
            </a:r>
            <a:r>
              <a:rPr lang="en-US" sz="1700" b="1" i="1"/>
              <a:t>turbojet engine</a:t>
            </a:r>
            <a:r>
              <a:rPr lang="en-US" sz="1700"/>
              <a:t>) or both (</a:t>
            </a:r>
            <a:r>
              <a:rPr lang="en-US" sz="1700" b="1" i="1"/>
              <a:t>turboprop engine</a:t>
            </a:r>
            <a:r>
              <a:rPr lang="en-US" sz="1700"/>
              <a:t>).</a:t>
            </a:r>
            <a:endParaRPr lang="en-US" sz="1700">
              <a:solidFill>
                <a:srgbClr val="CC00CC"/>
              </a:solidFill>
            </a:endParaRPr>
          </a:p>
        </p:txBody>
      </p:sp>
      <p:pic>
        <p:nvPicPr>
          <p:cNvPr id="31749" name="Picture 7"/>
          <p:cNvPicPr>
            <a:picLocks noChangeAspect="1" noChangeArrowheads="1"/>
          </p:cNvPicPr>
          <p:nvPr/>
        </p:nvPicPr>
        <p:blipFill>
          <a:blip r:embed="rId2"/>
          <a:srcRect/>
          <a:stretch>
            <a:fillRect/>
          </a:stretch>
        </p:blipFill>
        <p:spPr bwMode="auto">
          <a:xfrm>
            <a:off x="4038600" y="4595813"/>
            <a:ext cx="2971800" cy="2224087"/>
          </a:xfrm>
          <a:prstGeom prst="rect">
            <a:avLst/>
          </a:prstGeom>
          <a:noFill/>
          <a:ln w="9525">
            <a:noFill/>
            <a:miter lim="800000"/>
            <a:headEnd/>
            <a:tailEnd/>
          </a:ln>
        </p:spPr>
      </p:pic>
      <p:pic>
        <p:nvPicPr>
          <p:cNvPr id="31750" name="Picture 8"/>
          <p:cNvPicPr>
            <a:picLocks noChangeAspect="1" noChangeArrowheads="1"/>
          </p:cNvPicPr>
          <p:nvPr/>
        </p:nvPicPr>
        <p:blipFill>
          <a:blip r:embed="rId3"/>
          <a:srcRect/>
          <a:stretch>
            <a:fillRect/>
          </a:stretch>
        </p:blipFill>
        <p:spPr bwMode="auto">
          <a:xfrm>
            <a:off x="685800" y="5457825"/>
            <a:ext cx="3286125" cy="13239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3 Slayt Numarası Yer Tutucusu"/>
          <p:cNvSpPr>
            <a:spLocks noGrp="1"/>
          </p:cNvSpPr>
          <p:nvPr>
            <p:ph type="sldNum" sz="quarter" idx="12"/>
          </p:nvPr>
        </p:nvSpPr>
        <p:spPr>
          <a:noFill/>
        </p:spPr>
        <p:txBody>
          <a:bodyPr/>
          <a:lstStyle/>
          <a:p>
            <a:fld id="{47D101B6-5DA5-4047-A4D3-37466CDFBBDF}" type="slidenum">
              <a:rPr lang="en-US" smtClean="0"/>
              <a:pPr/>
              <a:t>13</a:t>
            </a:fld>
            <a:endParaRPr lang="en-US" smtClean="0"/>
          </a:p>
        </p:txBody>
      </p:sp>
      <p:pic>
        <p:nvPicPr>
          <p:cNvPr id="32771" name="Picture 4"/>
          <p:cNvPicPr>
            <a:picLocks noChangeAspect="1" noChangeArrowheads="1"/>
          </p:cNvPicPr>
          <p:nvPr/>
        </p:nvPicPr>
        <p:blipFill>
          <a:blip r:embed="rId2"/>
          <a:srcRect/>
          <a:stretch>
            <a:fillRect/>
          </a:stretch>
        </p:blipFill>
        <p:spPr bwMode="auto">
          <a:xfrm>
            <a:off x="533400" y="457200"/>
            <a:ext cx="5129213" cy="296863"/>
          </a:xfrm>
          <a:prstGeom prst="rect">
            <a:avLst/>
          </a:prstGeom>
          <a:noFill/>
          <a:ln w="9525">
            <a:noFill/>
            <a:miter lim="800000"/>
            <a:headEnd/>
            <a:tailEnd/>
          </a:ln>
        </p:spPr>
      </p:pic>
      <p:pic>
        <p:nvPicPr>
          <p:cNvPr id="32772" name="Picture 5"/>
          <p:cNvPicPr>
            <a:picLocks noChangeAspect="1" noChangeArrowheads="1"/>
          </p:cNvPicPr>
          <p:nvPr/>
        </p:nvPicPr>
        <p:blipFill>
          <a:blip r:embed="rId3"/>
          <a:srcRect/>
          <a:stretch>
            <a:fillRect/>
          </a:stretch>
        </p:blipFill>
        <p:spPr bwMode="auto">
          <a:xfrm>
            <a:off x="533400" y="1143000"/>
            <a:ext cx="4881563" cy="357188"/>
          </a:xfrm>
          <a:prstGeom prst="rect">
            <a:avLst/>
          </a:prstGeom>
          <a:noFill/>
          <a:ln w="9525">
            <a:noFill/>
            <a:miter lim="800000"/>
            <a:headEnd/>
            <a:tailEnd/>
          </a:ln>
        </p:spPr>
      </p:pic>
      <p:pic>
        <p:nvPicPr>
          <p:cNvPr id="32773" name="Picture 6"/>
          <p:cNvPicPr>
            <a:picLocks noChangeAspect="1" noChangeArrowheads="1"/>
          </p:cNvPicPr>
          <p:nvPr/>
        </p:nvPicPr>
        <p:blipFill>
          <a:blip r:embed="rId4"/>
          <a:srcRect/>
          <a:stretch>
            <a:fillRect/>
          </a:stretch>
        </p:blipFill>
        <p:spPr bwMode="auto">
          <a:xfrm>
            <a:off x="5867400" y="731838"/>
            <a:ext cx="3005138" cy="715962"/>
          </a:xfrm>
          <a:prstGeom prst="rect">
            <a:avLst/>
          </a:prstGeom>
          <a:noFill/>
          <a:ln w="9525">
            <a:noFill/>
            <a:miter lim="800000"/>
            <a:headEnd/>
            <a:tailEnd/>
          </a:ln>
        </p:spPr>
      </p:pic>
      <p:sp>
        <p:nvSpPr>
          <p:cNvPr id="32774" name="Text Box 9"/>
          <p:cNvSpPr txBox="1">
            <a:spLocks noChangeArrowheads="1"/>
          </p:cNvSpPr>
          <p:nvPr/>
        </p:nvSpPr>
        <p:spPr bwMode="auto">
          <a:xfrm>
            <a:off x="6400800" y="304800"/>
            <a:ext cx="2362200" cy="366713"/>
          </a:xfrm>
          <a:prstGeom prst="rect">
            <a:avLst/>
          </a:prstGeom>
          <a:noFill/>
          <a:ln w="9525">
            <a:noFill/>
            <a:miter lim="800000"/>
            <a:headEnd/>
            <a:tailEnd/>
          </a:ln>
        </p:spPr>
        <p:txBody>
          <a:bodyPr>
            <a:spAutoFit/>
          </a:bodyPr>
          <a:lstStyle/>
          <a:p>
            <a:pPr>
              <a:spcBef>
                <a:spcPct val="50000"/>
              </a:spcBef>
            </a:pPr>
            <a:r>
              <a:rPr lang="en-US"/>
              <a:t>Propulsive efficiency</a:t>
            </a:r>
          </a:p>
        </p:txBody>
      </p:sp>
      <p:sp>
        <p:nvSpPr>
          <p:cNvPr id="32775" name="Text Box 10"/>
          <p:cNvSpPr txBox="1">
            <a:spLocks noChangeArrowheads="1"/>
          </p:cNvSpPr>
          <p:nvPr/>
        </p:nvSpPr>
        <p:spPr bwMode="auto">
          <a:xfrm>
            <a:off x="457200" y="776288"/>
            <a:ext cx="1981200" cy="366712"/>
          </a:xfrm>
          <a:prstGeom prst="rect">
            <a:avLst/>
          </a:prstGeom>
          <a:noFill/>
          <a:ln w="9525">
            <a:noFill/>
            <a:miter lim="800000"/>
            <a:headEnd/>
            <a:tailEnd/>
          </a:ln>
        </p:spPr>
        <p:txBody>
          <a:bodyPr>
            <a:spAutoFit/>
          </a:bodyPr>
          <a:lstStyle/>
          <a:p>
            <a:pPr>
              <a:spcBef>
                <a:spcPct val="50000"/>
              </a:spcBef>
            </a:pPr>
            <a:r>
              <a:rPr lang="en-US"/>
              <a:t>Propulsive power</a:t>
            </a:r>
          </a:p>
        </p:txBody>
      </p:sp>
      <p:sp>
        <p:nvSpPr>
          <p:cNvPr id="32776" name="Text Box 11"/>
          <p:cNvSpPr txBox="1">
            <a:spLocks noChangeArrowheads="1"/>
          </p:cNvSpPr>
          <p:nvPr/>
        </p:nvSpPr>
        <p:spPr bwMode="auto">
          <a:xfrm>
            <a:off x="457200" y="76200"/>
            <a:ext cx="3124200" cy="366713"/>
          </a:xfrm>
          <a:prstGeom prst="rect">
            <a:avLst/>
          </a:prstGeom>
          <a:noFill/>
          <a:ln w="9525">
            <a:noFill/>
            <a:miter lim="800000"/>
            <a:headEnd/>
            <a:tailEnd/>
          </a:ln>
        </p:spPr>
        <p:txBody>
          <a:bodyPr>
            <a:spAutoFit/>
          </a:bodyPr>
          <a:lstStyle/>
          <a:p>
            <a:pPr>
              <a:spcBef>
                <a:spcPct val="50000"/>
              </a:spcBef>
            </a:pPr>
            <a:r>
              <a:rPr lang="en-US"/>
              <a:t>Thrust (propulsive force)</a:t>
            </a:r>
          </a:p>
        </p:txBody>
      </p:sp>
      <p:pic>
        <p:nvPicPr>
          <p:cNvPr id="32777" name="Picture 15"/>
          <p:cNvPicPr>
            <a:picLocks noChangeAspect="1" noChangeArrowheads="1"/>
          </p:cNvPicPr>
          <p:nvPr/>
        </p:nvPicPr>
        <p:blipFill>
          <a:blip r:embed="rId5"/>
          <a:srcRect/>
          <a:stretch>
            <a:fillRect/>
          </a:stretch>
        </p:blipFill>
        <p:spPr bwMode="auto">
          <a:xfrm>
            <a:off x="4743450" y="1676400"/>
            <a:ext cx="3790950" cy="1419225"/>
          </a:xfrm>
          <a:prstGeom prst="rect">
            <a:avLst/>
          </a:prstGeom>
          <a:noFill/>
          <a:ln w="9525">
            <a:noFill/>
            <a:miter lim="800000"/>
            <a:headEnd/>
            <a:tailEnd/>
          </a:ln>
        </p:spPr>
      </p:pic>
      <p:pic>
        <p:nvPicPr>
          <p:cNvPr id="32778" name="Picture 16"/>
          <p:cNvPicPr>
            <a:picLocks noChangeAspect="1" noChangeArrowheads="1"/>
          </p:cNvPicPr>
          <p:nvPr/>
        </p:nvPicPr>
        <p:blipFill>
          <a:blip r:embed="rId6"/>
          <a:srcRect/>
          <a:stretch>
            <a:fillRect/>
          </a:stretch>
        </p:blipFill>
        <p:spPr bwMode="auto">
          <a:xfrm>
            <a:off x="1371600" y="1981200"/>
            <a:ext cx="3295650" cy="1066800"/>
          </a:xfrm>
          <a:prstGeom prst="rect">
            <a:avLst/>
          </a:prstGeom>
          <a:noFill/>
          <a:ln w="9525">
            <a:noFill/>
            <a:miter lim="800000"/>
            <a:headEnd/>
            <a:tailEnd/>
          </a:ln>
        </p:spPr>
      </p:pic>
      <p:pic>
        <p:nvPicPr>
          <p:cNvPr id="32779" name="Picture 17"/>
          <p:cNvPicPr>
            <a:picLocks noChangeAspect="1" noChangeArrowheads="1"/>
          </p:cNvPicPr>
          <p:nvPr/>
        </p:nvPicPr>
        <p:blipFill>
          <a:blip r:embed="rId7"/>
          <a:srcRect/>
          <a:stretch>
            <a:fillRect/>
          </a:stretch>
        </p:blipFill>
        <p:spPr bwMode="auto">
          <a:xfrm>
            <a:off x="200025" y="3200400"/>
            <a:ext cx="8791575" cy="35814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3 Slayt Numarası Yer Tutucusu"/>
          <p:cNvSpPr>
            <a:spLocks noGrp="1"/>
          </p:cNvSpPr>
          <p:nvPr>
            <p:ph type="sldNum" sz="quarter" idx="12"/>
          </p:nvPr>
        </p:nvSpPr>
        <p:spPr>
          <a:noFill/>
        </p:spPr>
        <p:txBody>
          <a:bodyPr/>
          <a:lstStyle/>
          <a:p>
            <a:fld id="{8C824BF5-7B29-4743-9E6B-9141980D772C}" type="slidenum">
              <a:rPr lang="en-US" smtClean="0"/>
              <a:pPr/>
              <a:t>14</a:t>
            </a:fld>
            <a:endParaRPr lang="en-US" smtClean="0"/>
          </a:p>
        </p:txBody>
      </p:sp>
      <p:pic>
        <p:nvPicPr>
          <p:cNvPr id="33795" name="Picture 4"/>
          <p:cNvPicPr>
            <a:picLocks noChangeAspect="1" noChangeArrowheads="1"/>
          </p:cNvPicPr>
          <p:nvPr/>
        </p:nvPicPr>
        <p:blipFill>
          <a:blip r:embed="rId2"/>
          <a:srcRect/>
          <a:stretch>
            <a:fillRect/>
          </a:stretch>
        </p:blipFill>
        <p:spPr bwMode="auto">
          <a:xfrm>
            <a:off x="2271713" y="1271588"/>
            <a:ext cx="4600575" cy="43148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3 Slayt Numarası Yer Tutucusu"/>
          <p:cNvSpPr>
            <a:spLocks noGrp="1"/>
          </p:cNvSpPr>
          <p:nvPr>
            <p:ph type="sldNum" sz="quarter" idx="12"/>
          </p:nvPr>
        </p:nvSpPr>
        <p:spPr>
          <a:noFill/>
        </p:spPr>
        <p:txBody>
          <a:bodyPr/>
          <a:lstStyle/>
          <a:p>
            <a:fld id="{681BC465-B7FB-41E4-8996-8C8E414326DE}" type="slidenum">
              <a:rPr lang="en-US" smtClean="0"/>
              <a:pPr/>
              <a:t>15</a:t>
            </a:fld>
            <a:endParaRPr lang="en-US" smtClean="0"/>
          </a:p>
        </p:txBody>
      </p:sp>
      <p:sp>
        <p:nvSpPr>
          <p:cNvPr id="34819" name="Rectangle 2"/>
          <p:cNvSpPr>
            <a:spLocks noChangeArrowheads="1"/>
          </p:cNvSpPr>
          <p:nvPr/>
        </p:nvSpPr>
        <p:spPr bwMode="auto">
          <a:xfrm>
            <a:off x="304800" y="152400"/>
            <a:ext cx="6400800" cy="457200"/>
          </a:xfrm>
          <a:prstGeom prst="rect">
            <a:avLst/>
          </a:prstGeom>
          <a:noFill/>
          <a:ln w="9525">
            <a:noFill/>
            <a:miter lim="800000"/>
            <a:headEnd/>
            <a:tailEnd/>
          </a:ln>
        </p:spPr>
        <p:txBody>
          <a:bodyPr>
            <a:spAutoFit/>
          </a:bodyPr>
          <a:lstStyle/>
          <a:p>
            <a:r>
              <a:rPr lang="en-US" sz="2400" b="1">
                <a:solidFill>
                  <a:srgbClr val="FF3300"/>
                </a:solidFill>
              </a:rPr>
              <a:t>Modifications to Turbojet Engines</a:t>
            </a:r>
          </a:p>
        </p:txBody>
      </p:sp>
      <p:sp>
        <p:nvSpPr>
          <p:cNvPr id="34820" name="Rectangle 9"/>
          <p:cNvSpPr>
            <a:spLocks noChangeArrowheads="1"/>
          </p:cNvSpPr>
          <p:nvPr/>
        </p:nvSpPr>
        <p:spPr bwMode="auto">
          <a:xfrm>
            <a:off x="304800" y="609600"/>
            <a:ext cx="8382000" cy="1905000"/>
          </a:xfrm>
          <a:prstGeom prst="rect">
            <a:avLst/>
          </a:prstGeom>
          <a:noFill/>
          <a:ln w="9525">
            <a:noFill/>
            <a:miter lim="800000"/>
            <a:headEnd/>
            <a:tailEnd/>
          </a:ln>
        </p:spPr>
        <p:txBody>
          <a:bodyPr>
            <a:spAutoFit/>
          </a:bodyPr>
          <a:lstStyle/>
          <a:p>
            <a:pPr>
              <a:spcBef>
                <a:spcPct val="15000"/>
              </a:spcBef>
              <a:spcAft>
                <a:spcPct val="15000"/>
              </a:spcAft>
            </a:pPr>
            <a:r>
              <a:rPr lang="en-US"/>
              <a:t>The first airplanes built were all propeller-driven, with propellers powered by engines essentially identical to automobile engines.</a:t>
            </a:r>
          </a:p>
          <a:p>
            <a:pPr>
              <a:spcBef>
                <a:spcPct val="15000"/>
              </a:spcBef>
              <a:spcAft>
                <a:spcPct val="15000"/>
              </a:spcAft>
            </a:pPr>
            <a:r>
              <a:rPr lang="en-US">
                <a:solidFill>
                  <a:srgbClr val="CC00CC"/>
                </a:solidFill>
              </a:rPr>
              <a:t>Both propeller-driven engines and jet-propulsion-driven engines have their own strengths and limitations, and several attempts have been made to combine the desirable characteristics of both in one engine.</a:t>
            </a:r>
            <a:r>
              <a:rPr lang="en-US"/>
              <a:t> </a:t>
            </a:r>
          </a:p>
          <a:p>
            <a:pPr>
              <a:spcBef>
                <a:spcPct val="15000"/>
              </a:spcBef>
              <a:spcAft>
                <a:spcPct val="15000"/>
              </a:spcAft>
            </a:pPr>
            <a:r>
              <a:rPr lang="en-US"/>
              <a:t>Two such modifications are the </a:t>
            </a:r>
            <a:r>
              <a:rPr lang="en-US" b="1" i="1"/>
              <a:t>propjet engine</a:t>
            </a:r>
            <a:r>
              <a:rPr lang="en-US" i="1"/>
              <a:t> </a:t>
            </a:r>
            <a:r>
              <a:rPr lang="en-US"/>
              <a:t>and the </a:t>
            </a:r>
            <a:r>
              <a:rPr lang="en-US" b="1" i="1"/>
              <a:t>turbofan engine</a:t>
            </a:r>
            <a:r>
              <a:rPr lang="en-US" i="1"/>
              <a:t>.</a:t>
            </a:r>
          </a:p>
        </p:txBody>
      </p:sp>
      <p:sp>
        <p:nvSpPr>
          <p:cNvPr id="34821" name="Rectangle 10"/>
          <p:cNvSpPr>
            <a:spLocks noChangeArrowheads="1"/>
          </p:cNvSpPr>
          <p:nvPr/>
        </p:nvSpPr>
        <p:spPr bwMode="auto">
          <a:xfrm>
            <a:off x="381000" y="2590800"/>
            <a:ext cx="8001000" cy="915988"/>
          </a:xfrm>
          <a:prstGeom prst="rect">
            <a:avLst/>
          </a:prstGeom>
          <a:solidFill>
            <a:srgbClr val="FFCC99"/>
          </a:solidFill>
          <a:ln w="9525">
            <a:noFill/>
            <a:miter lim="800000"/>
            <a:headEnd/>
            <a:tailEnd/>
          </a:ln>
        </p:spPr>
        <p:txBody>
          <a:bodyPr>
            <a:spAutoFit/>
          </a:bodyPr>
          <a:lstStyle/>
          <a:p>
            <a:r>
              <a:rPr lang="en-US"/>
              <a:t>The most widely used engine in aircraft propulsion is the </a:t>
            </a:r>
            <a:r>
              <a:rPr lang="en-US" b="1"/>
              <a:t>turbofan </a:t>
            </a:r>
            <a:r>
              <a:rPr lang="en-US"/>
              <a:t>(or </a:t>
            </a:r>
            <a:r>
              <a:rPr lang="en-US" i="1"/>
              <a:t>fanjet</a:t>
            </a:r>
            <a:r>
              <a:rPr lang="en-US"/>
              <a:t>) engine wherein a large fan driven by the turbine forces a considerable amount of air through a duct (cowl) surrounding the engine. </a:t>
            </a:r>
          </a:p>
        </p:txBody>
      </p:sp>
      <p:pic>
        <p:nvPicPr>
          <p:cNvPr id="34822" name="Picture 8"/>
          <p:cNvPicPr>
            <a:picLocks noChangeAspect="1" noChangeArrowheads="1"/>
          </p:cNvPicPr>
          <p:nvPr/>
        </p:nvPicPr>
        <p:blipFill>
          <a:blip r:embed="rId2"/>
          <a:srcRect/>
          <a:stretch>
            <a:fillRect/>
          </a:stretch>
        </p:blipFill>
        <p:spPr bwMode="auto">
          <a:xfrm>
            <a:off x="381000" y="3581400"/>
            <a:ext cx="6553200" cy="3211513"/>
          </a:xfrm>
          <a:prstGeom prst="rect">
            <a:avLst/>
          </a:prstGeom>
          <a:noFill/>
          <a:ln w="9525">
            <a:noFill/>
            <a:miter lim="800000"/>
            <a:headEnd/>
            <a:tailEnd/>
          </a:ln>
        </p:spPr>
      </p:pic>
      <p:pic>
        <p:nvPicPr>
          <p:cNvPr id="34823" name="Picture 9"/>
          <p:cNvPicPr>
            <a:picLocks noChangeAspect="1" noChangeArrowheads="1"/>
          </p:cNvPicPr>
          <p:nvPr/>
        </p:nvPicPr>
        <p:blipFill>
          <a:blip r:embed="rId3"/>
          <a:srcRect/>
          <a:stretch>
            <a:fillRect/>
          </a:stretch>
        </p:blipFill>
        <p:spPr bwMode="auto">
          <a:xfrm>
            <a:off x="6953250" y="6162675"/>
            <a:ext cx="1733550" cy="61912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3 Slayt Numarası Yer Tutucusu"/>
          <p:cNvSpPr>
            <a:spLocks noGrp="1"/>
          </p:cNvSpPr>
          <p:nvPr>
            <p:ph type="sldNum" sz="quarter" idx="12"/>
          </p:nvPr>
        </p:nvSpPr>
        <p:spPr>
          <a:noFill/>
        </p:spPr>
        <p:txBody>
          <a:bodyPr/>
          <a:lstStyle/>
          <a:p>
            <a:fld id="{35D16205-F0E1-4104-A5C2-D7EB3954190E}" type="slidenum">
              <a:rPr lang="en-US" smtClean="0"/>
              <a:pPr/>
              <a:t>16</a:t>
            </a:fld>
            <a:endParaRPr lang="en-US" smtClean="0"/>
          </a:p>
        </p:txBody>
      </p:sp>
      <p:pic>
        <p:nvPicPr>
          <p:cNvPr id="35843" name="Picture 5"/>
          <p:cNvPicPr>
            <a:picLocks noChangeAspect="1" noChangeArrowheads="1"/>
          </p:cNvPicPr>
          <p:nvPr/>
        </p:nvPicPr>
        <p:blipFill>
          <a:blip r:embed="rId2"/>
          <a:srcRect/>
          <a:stretch>
            <a:fillRect/>
          </a:stretch>
        </p:blipFill>
        <p:spPr bwMode="auto">
          <a:xfrm>
            <a:off x="457200" y="115888"/>
            <a:ext cx="8153400" cy="4684712"/>
          </a:xfrm>
          <a:prstGeom prst="rect">
            <a:avLst/>
          </a:prstGeom>
          <a:noFill/>
          <a:ln w="9525">
            <a:noFill/>
            <a:miter lim="800000"/>
            <a:headEnd/>
            <a:tailEnd/>
          </a:ln>
        </p:spPr>
      </p:pic>
      <p:pic>
        <p:nvPicPr>
          <p:cNvPr id="35844" name="Picture 6"/>
          <p:cNvPicPr>
            <a:picLocks noChangeAspect="1" noChangeArrowheads="1"/>
          </p:cNvPicPr>
          <p:nvPr/>
        </p:nvPicPr>
        <p:blipFill>
          <a:blip r:embed="rId3"/>
          <a:srcRect/>
          <a:stretch>
            <a:fillRect/>
          </a:stretch>
        </p:blipFill>
        <p:spPr bwMode="auto">
          <a:xfrm>
            <a:off x="5486400" y="4849813"/>
            <a:ext cx="3124200" cy="194151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3 Slayt Numarası Yer Tutucusu"/>
          <p:cNvSpPr>
            <a:spLocks noGrp="1"/>
          </p:cNvSpPr>
          <p:nvPr>
            <p:ph type="sldNum" sz="quarter" idx="12"/>
          </p:nvPr>
        </p:nvSpPr>
        <p:spPr>
          <a:noFill/>
        </p:spPr>
        <p:txBody>
          <a:bodyPr/>
          <a:lstStyle/>
          <a:p>
            <a:fld id="{F01EE1FF-4E09-46B1-B8B5-459D6BFDBD1C}" type="slidenum">
              <a:rPr lang="en-US" smtClean="0"/>
              <a:pPr/>
              <a:t>17</a:t>
            </a:fld>
            <a:endParaRPr lang="en-US" smtClean="0"/>
          </a:p>
        </p:txBody>
      </p:sp>
      <p:sp>
        <p:nvSpPr>
          <p:cNvPr id="36867" name="Text Box 6"/>
          <p:cNvSpPr txBox="1">
            <a:spLocks noChangeArrowheads="1"/>
          </p:cNvSpPr>
          <p:nvPr/>
        </p:nvSpPr>
        <p:spPr bwMode="auto">
          <a:xfrm>
            <a:off x="2667000" y="152400"/>
            <a:ext cx="5562600" cy="752475"/>
          </a:xfrm>
          <a:prstGeom prst="rect">
            <a:avLst/>
          </a:prstGeom>
          <a:solidFill>
            <a:srgbClr val="FFCC99"/>
          </a:solidFill>
          <a:ln w="19050">
            <a:solidFill>
              <a:schemeClr val="bg2"/>
            </a:solidFill>
            <a:miter lim="800000"/>
            <a:headEnd/>
            <a:tailEnd/>
          </a:ln>
        </p:spPr>
        <p:txBody>
          <a:bodyPr>
            <a:spAutoFit/>
          </a:bodyPr>
          <a:lstStyle/>
          <a:p>
            <a:pPr algn="ctr">
              <a:spcBef>
                <a:spcPct val="5000"/>
              </a:spcBef>
              <a:spcAft>
                <a:spcPct val="5000"/>
              </a:spcAft>
            </a:pPr>
            <a:r>
              <a:rPr lang="en-US" sz="2000" b="1"/>
              <a:t>Various engine types:</a:t>
            </a:r>
            <a:r>
              <a:rPr lang="en-US" sz="2000"/>
              <a:t> </a:t>
            </a:r>
          </a:p>
          <a:p>
            <a:pPr algn="ctr">
              <a:spcBef>
                <a:spcPct val="5000"/>
              </a:spcBef>
              <a:spcAft>
                <a:spcPct val="5000"/>
              </a:spcAft>
            </a:pPr>
            <a:r>
              <a:rPr lang="en-US" sz="2000"/>
              <a:t>Turbofan, Propjet, Ramjet, Sacramjet, Rocket</a:t>
            </a:r>
          </a:p>
        </p:txBody>
      </p:sp>
      <p:pic>
        <p:nvPicPr>
          <p:cNvPr id="36868" name="Picture 8"/>
          <p:cNvPicPr>
            <a:picLocks noChangeAspect="1" noChangeArrowheads="1"/>
          </p:cNvPicPr>
          <p:nvPr/>
        </p:nvPicPr>
        <p:blipFill>
          <a:blip r:embed="rId2"/>
          <a:srcRect/>
          <a:stretch>
            <a:fillRect/>
          </a:stretch>
        </p:blipFill>
        <p:spPr bwMode="auto">
          <a:xfrm>
            <a:off x="2514600" y="1047750"/>
            <a:ext cx="6172200" cy="2686050"/>
          </a:xfrm>
          <a:prstGeom prst="rect">
            <a:avLst/>
          </a:prstGeom>
          <a:noFill/>
          <a:ln w="9525">
            <a:noFill/>
            <a:miter lim="800000"/>
            <a:headEnd/>
            <a:tailEnd/>
          </a:ln>
        </p:spPr>
      </p:pic>
      <p:pic>
        <p:nvPicPr>
          <p:cNvPr id="36869" name="Picture 9"/>
          <p:cNvPicPr>
            <a:picLocks noChangeAspect="1" noChangeArrowheads="1"/>
          </p:cNvPicPr>
          <p:nvPr/>
        </p:nvPicPr>
        <p:blipFill>
          <a:blip r:embed="rId3"/>
          <a:srcRect/>
          <a:stretch>
            <a:fillRect/>
          </a:stretch>
        </p:blipFill>
        <p:spPr bwMode="auto">
          <a:xfrm>
            <a:off x="2133600" y="4010025"/>
            <a:ext cx="6553200" cy="2695575"/>
          </a:xfrm>
          <a:prstGeom prst="rect">
            <a:avLst/>
          </a:prstGeom>
          <a:noFill/>
          <a:ln w="9525">
            <a:noFill/>
            <a:miter lim="800000"/>
            <a:headEnd/>
            <a:tailEnd/>
          </a:ln>
        </p:spPr>
      </p:pic>
      <p:pic>
        <p:nvPicPr>
          <p:cNvPr id="36870" name="Picture 11"/>
          <p:cNvPicPr>
            <a:picLocks noChangeAspect="1" noChangeArrowheads="1"/>
          </p:cNvPicPr>
          <p:nvPr/>
        </p:nvPicPr>
        <p:blipFill>
          <a:blip r:embed="rId4"/>
          <a:srcRect/>
          <a:stretch>
            <a:fillRect/>
          </a:stretch>
        </p:blipFill>
        <p:spPr bwMode="auto">
          <a:xfrm>
            <a:off x="304800" y="2962275"/>
            <a:ext cx="2143125" cy="771525"/>
          </a:xfrm>
          <a:prstGeom prst="rect">
            <a:avLst/>
          </a:prstGeom>
          <a:noFill/>
          <a:ln w="9525">
            <a:noFill/>
            <a:miter lim="800000"/>
            <a:headEnd/>
            <a:tailEnd/>
          </a:ln>
        </p:spPr>
      </p:pic>
      <p:pic>
        <p:nvPicPr>
          <p:cNvPr id="36871" name="Picture 12"/>
          <p:cNvPicPr>
            <a:picLocks noChangeAspect="1" noChangeArrowheads="1"/>
          </p:cNvPicPr>
          <p:nvPr/>
        </p:nvPicPr>
        <p:blipFill>
          <a:blip r:embed="rId5"/>
          <a:srcRect/>
          <a:stretch>
            <a:fillRect/>
          </a:stretch>
        </p:blipFill>
        <p:spPr bwMode="auto">
          <a:xfrm>
            <a:off x="247650" y="5991225"/>
            <a:ext cx="1809750" cy="71437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3 Slayt Numarası Yer Tutucusu"/>
          <p:cNvSpPr>
            <a:spLocks noGrp="1"/>
          </p:cNvSpPr>
          <p:nvPr>
            <p:ph type="sldNum" sz="quarter" idx="12"/>
          </p:nvPr>
        </p:nvSpPr>
        <p:spPr>
          <a:noFill/>
        </p:spPr>
        <p:txBody>
          <a:bodyPr/>
          <a:lstStyle/>
          <a:p>
            <a:fld id="{E400C6F0-A107-42DA-897E-FF7BB0DF50B5}" type="slidenum">
              <a:rPr lang="en-US" smtClean="0"/>
              <a:pPr/>
              <a:t>18</a:t>
            </a:fld>
            <a:endParaRPr lang="en-US" smtClean="0"/>
          </a:p>
        </p:txBody>
      </p:sp>
      <p:sp>
        <p:nvSpPr>
          <p:cNvPr id="37891" name="Rectangle 2"/>
          <p:cNvSpPr>
            <a:spLocks noChangeArrowheads="1"/>
          </p:cNvSpPr>
          <p:nvPr/>
        </p:nvSpPr>
        <p:spPr bwMode="auto">
          <a:xfrm>
            <a:off x="228600" y="258763"/>
            <a:ext cx="8686800" cy="503237"/>
          </a:xfrm>
          <a:prstGeom prst="rect">
            <a:avLst/>
          </a:prstGeom>
          <a:solidFill>
            <a:srgbClr val="92D050"/>
          </a:solidFill>
          <a:ln w="9525">
            <a:noFill/>
            <a:miter lim="800000"/>
            <a:headEnd/>
            <a:tailEnd/>
          </a:ln>
        </p:spPr>
        <p:txBody>
          <a:bodyPr>
            <a:spAutoFit/>
          </a:bodyPr>
          <a:lstStyle/>
          <a:p>
            <a:r>
              <a:rPr lang="en-US" sz="2700" b="1">
                <a:solidFill>
                  <a:srgbClr val="C00000"/>
                </a:solidFill>
              </a:rPr>
              <a:t>SECOND-LAW ANALYSIS OF GAS POWER</a:t>
            </a:r>
            <a:r>
              <a:rPr lang="tr-TR" sz="2700" b="1">
                <a:solidFill>
                  <a:srgbClr val="C00000"/>
                </a:solidFill>
              </a:rPr>
              <a:t> </a:t>
            </a:r>
            <a:r>
              <a:rPr lang="en-US" sz="2700" b="1">
                <a:solidFill>
                  <a:srgbClr val="C00000"/>
                </a:solidFill>
              </a:rPr>
              <a:t>CYCLES</a:t>
            </a:r>
          </a:p>
        </p:txBody>
      </p:sp>
      <p:grpSp>
        <p:nvGrpSpPr>
          <p:cNvPr id="37892" name="Group 18"/>
          <p:cNvGrpSpPr>
            <a:grpSpLocks/>
          </p:cNvGrpSpPr>
          <p:nvPr/>
        </p:nvGrpSpPr>
        <p:grpSpPr bwMode="auto">
          <a:xfrm>
            <a:off x="506413" y="947738"/>
            <a:ext cx="8180387" cy="4614862"/>
            <a:chOff x="319" y="576"/>
            <a:chExt cx="5153" cy="2907"/>
          </a:xfrm>
        </p:grpSpPr>
        <p:pic>
          <p:nvPicPr>
            <p:cNvPr id="37894" name="Picture 3"/>
            <p:cNvPicPr>
              <a:picLocks noChangeAspect="1" noChangeArrowheads="1"/>
            </p:cNvPicPr>
            <p:nvPr/>
          </p:nvPicPr>
          <p:blipFill>
            <a:blip r:embed="rId2"/>
            <a:srcRect/>
            <a:stretch>
              <a:fillRect/>
            </a:stretch>
          </p:blipFill>
          <p:spPr bwMode="auto">
            <a:xfrm>
              <a:off x="336" y="576"/>
              <a:ext cx="2546" cy="579"/>
            </a:xfrm>
            <a:prstGeom prst="rect">
              <a:avLst/>
            </a:prstGeom>
            <a:noFill/>
            <a:ln w="9525">
              <a:noFill/>
              <a:miter lim="800000"/>
              <a:headEnd/>
              <a:tailEnd/>
            </a:ln>
          </p:spPr>
        </p:pic>
        <p:pic>
          <p:nvPicPr>
            <p:cNvPr id="37895" name="Picture 4"/>
            <p:cNvPicPr>
              <a:picLocks noChangeAspect="1" noChangeArrowheads="1"/>
            </p:cNvPicPr>
            <p:nvPr/>
          </p:nvPicPr>
          <p:blipFill>
            <a:blip r:embed="rId3"/>
            <a:srcRect/>
            <a:stretch>
              <a:fillRect/>
            </a:stretch>
          </p:blipFill>
          <p:spPr bwMode="auto">
            <a:xfrm>
              <a:off x="336" y="1248"/>
              <a:ext cx="3946" cy="342"/>
            </a:xfrm>
            <a:prstGeom prst="rect">
              <a:avLst/>
            </a:prstGeom>
            <a:noFill/>
            <a:ln w="9525">
              <a:noFill/>
              <a:miter lim="800000"/>
              <a:headEnd/>
              <a:tailEnd/>
            </a:ln>
          </p:spPr>
        </p:pic>
        <p:pic>
          <p:nvPicPr>
            <p:cNvPr id="37896" name="Picture 5"/>
            <p:cNvPicPr>
              <a:picLocks noChangeAspect="1" noChangeArrowheads="1"/>
            </p:cNvPicPr>
            <p:nvPr/>
          </p:nvPicPr>
          <p:blipFill>
            <a:blip r:embed="rId4"/>
            <a:srcRect/>
            <a:stretch>
              <a:fillRect/>
            </a:stretch>
          </p:blipFill>
          <p:spPr bwMode="auto">
            <a:xfrm>
              <a:off x="336" y="1632"/>
              <a:ext cx="2935" cy="338"/>
            </a:xfrm>
            <a:prstGeom prst="rect">
              <a:avLst/>
            </a:prstGeom>
            <a:noFill/>
            <a:ln w="9525">
              <a:noFill/>
              <a:miter lim="800000"/>
              <a:headEnd/>
              <a:tailEnd/>
            </a:ln>
          </p:spPr>
        </p:pic>
        <p:pic>
          <p:nvPicPr>
            <p:cNvPr id="37897" name="Picture 6"/>
            <p:cNvPicPr>
              <a:picLocks noChangeAspect="1" noChangeArrowheads="1"/>
            </p:cNvPicPr>
            <p:nvPr/>
          </p:nvPicPr>
          <p:blipFill>
            <a:blip r:embed="rId5"/>
            <a:srcRect/>
            <a:stretch>
              <a:fillRect/>
            </a:stretch>
          </p:blipFill>
          <p:spPr bwMode="auto">
            <a:xfrm>
              <a:off x="336" y="2000"/>
              <a:ext cx="2297" cy="323"/>
            </a:xfrm>
            <a:prstGeom prst="rect">
              <a:avLst/>
            </a:prstGeom>
            <a:noFill/>
            <a:ln w="9525">
              <a:noFill/>
              <a:miter lim="800000"/>
              <a:headEnd/>
              <a:tailEnd/>
            </a:ln>
          </p:spPr>
        </p:pic>
        <p:pic>
          <p:nvPicPr>
            <p:cNvPr id="37898" name="Picture 7"/>
            <p:cNvPicPr>
              <a:picLocks noChangeAspect="1" noChangeArrowheads="1"/>
            </p:cNvPicPr>
            <p:nvPr/>
          </p:nvPicPr>
          <p:blipFill>
            <a:blip r:embed="rId6"/>
            <a:srcRect/>
            <a:stretch>
              <a:fillRect/>
            </a:stretch>
          </p:blipFill>
          <p:spPr bwMode="auto">
            <a:xfrm>
              <a:off x="336" y="2400"/>
              <a:ext cx="1878" cy="350"/>
            </a:xfrm>
            <a:prstGeom prst="rect">
              <a:avLst/>
            </a:prstGeom>
            <a:noFill/>
            <a:ln w="9525">
              <a:noFill/>
              <a:miter lim="800000"/>
              <a:headEnd/>
              <a:tailEnd/>
            </a:ln>
          </p:spPr>
        </p:pic>
        <p:pic>
          <p:nvPicPr>
            <p:cNvPr id="37899" name="Picture 8"/>
            <p:cNvPicPr>
              <a:picLocks noChangeAspect="1" noChangeArrowheads="1"/>
            </p:cNvPicPr>
            <p:nvPr/>
          </p:nvPicPr>
          <p:blipFill>
            <a:blip r:embed="rId7"/>
            <a:srcRect/>
            <a:stretch>
              <a:fillRect/>
            </a:stretch>
          </p:blipFill>
          <p:spPr bwMode="auto">
            <a:xfrm>
              <a:off x="325" y="2809"/>
              <a:ext cx="2795" cy="311"/>
            </a:xfrm>
            <a:prstGeom prst="rect">
              <a:avLst/>
            </a:prstGeom>
            <a:noFill/>
            <a:ln w="9525">
              <a:noFill/>
              <a:miter lim="800000"/>
              <a:headEnd/>
              <a:tailEnd/>
            </a:ln>
          </p:spPr>
        </p:pic>
        <p:pic>
          <p:nvPicPr>
            <p:cNvPr id="37900" name="Picture 9"/>
            <p:cNvPicPr>
              <a:picLocks noChangeAspect="1" noChangeArrowheads="1"/>
            </p:cNvPicPr>
            <p:nvPr/>
          </p:nvPicPr>
          <p:blipFill>
            <a:blip r:embed="rId8"/>
            <a:srcRect/>
            <a:stretch>
              <a:fillRect/>
            </a:stretch>
          </p:blipFill>
          <p:spPr bwMode="auto">
            <a:xfrm>
              <a:off x="319" y="3168"/>
              <a:ext cx="2033" cy="315"/>
            </a:xfrm>
            <a:prstGeom prst="rect">
              <a:avLst/>
            </a:prstGeom>
            <a:noFill/>
            <a:ln w="9525">
              <a:noFill/>
              <a:miter lim="800000"/>
              <a:headEnd/>
              <a:tailEnd/>
            </a:ln>
          </p:spPr>
        </p:pic>
        <p:sp>
          <p:nvSpPr>
            <p:cNvPr id="37901" name="Text Box 10"/>
            <p:cNvSpPr txBox="1">
              <a:spLocks noChangeArrowheads="1"/>
            </p:cNvSpPr>
            <p:nvPr/>
          </p:nvSpPr>
          <p:spPr bwMode="auto">
            <a:xfrm>
              <a:off x="2880" y="576"/>
              <a:ext cx="1296" cy="577"/>
            </a:xfrm>
            <a:prstGeom prst="rect">
              <a:avLst/>
            </a:prstGeom>
            <a:noFill/>
            <a:ln w="9525">
              <a:noFill/>
              <a:miter lim="800000"/>
              <a:headEnd/>
              <a:tailEnd/>
            </a:ln>
          </p:spPr>
          <p:txBody>
            <a:bodyPr>
              <a:spAutoFit/>
            </a:bodyPr>
            <a:lstStyle/>
            <a:p>
              <a:pPr>
                <a:spcBef>
                  <a:spcPct val="50000"/>
                </a:spcBef>
              </a:pPr>
              <a:r>
                <a:rPr lang="en-US"/>
                <a:t>Exergy destruction for a closed system</a:t>
              </a:r>
            </a:p>
          </p:txBody>
        </p:sp>
        <p:sp>
          <p:nvSpPr>
            <p:cNvPr id="37902" name="Text Box 11"/>
            <p:cNvSpPr txBox="1">
              <a:spLocks noChangeArrowheads="1"/>
            </p:cNvSpPr>
            <p:nvPr/>
          </p:nvSpPr>
          <p:spPr bwMode="auto">
            <a:xfrm>
              <a:off x="4272" y="1200"/>
              <a:ext cx="1200" cy="404"/>
            </a:xfrm>
            <a:prstGeom prst="rect">
              <a:avLst/>
            </a:prstGeom>
            <a:noFill/>
            <a:ln w="9525">
              <a:noFill/>
              <a:miter lim="800000"/>
              <a:headEnd/>
              <a:tailEnd/>
            </a:ln>
          </p:spPr>
          <p:txBody>
            <a:bodyPr>
              <a:spAutoFit/>
            </a:bodyPr>
            <a:lstStyle/>
            <a:p>
              <a:pPr>
                <a:spcBef>
                  <a:spcPct val="50000"/>
                </a:spcBef>
              </a:pPr>
              <a:r>
                <a:rPr lang="en-US"/>
                <a:t>For a steady-flow system</a:t>
              </a:r>
            </a:p>
          </p:txBody>
        </p:sp>
        <p:sp>
          <p:nvSpPr>
            <p:cNvPr id="37903" name="Text Box 12"/>
            <p:cNvSpPr txBox="1">
              <a:spLocks noChangeArrowheads="1"/>
            </p:cNvSpPr>
            <p:nvPr/>
          </p:nvSpPr>
          <p:spPr bwMode="auto">
            <a:xfrm>
              <a:off x="3264" y="1689"/>
              <a:ext cx="2208" cy="231"/>
            </a:xfrm>
            <a:prstGeom prst="rect">
              <a:avLst/>
            </a:prstGeom>
            <a:noFill/>
            <a:ln w="9525">
              <a:noFill/>
              <a:miter lim="800000"/>
              <a:headEnd/>
              <a:tailEnd/>
            </a:ln>
          </p:spPr>
          <p:txBody>
            <a:bodyPr>
              <a:spAutoFit/>
            </a:bodyPr>
            <a:lstStyle/>
            <a:p>
              <a:pPr>
                <a:spcBef>
                  <a:spcPct val="50000"/>
                </a:spcBef>
              </a:pPr>
              <a:r>
                <a:rPr lang="en-US"/>
                <a:t>Steady-flow, one-inlet, one-exit</a:t>
              </a:r>
            </a:p>
          </p:txBody>
        </p:sp>
        <p:sp>
          <p:nvSpPr>
            <p:cNvPr id="37904" name="Text Box 13"/>
            <p:cNvSpPr txBox="1">
              <a:spLocks noChangeArrowheads="1"/>
            </p:cNvSpPr>
            <p:nvPr/>
          </p:nvSpPr>
          <p:spPr bwMode="auto">
            <a:xfrm>
              <a:off x="2688" y="2016"/>
              <a:ext cx="2016" cy="231"/>
            </a:xfrm>
            <a:prstGeom prst="rect">
              <a:avLst/>
            </a:prstGeom>
            <a:noFill/>
            <a:ln w="9525">
              <a:noFill/>
              <a:miter lim="800000"/>
              <a:headEnd/>
              <a:tailEnd/>
            </a:ln>
          </p:spPr>
          <p:txBody>
            <a:bodyPr>
              <a:spAutoFit/>
            </a:bodyPr>
            <a:lstStyle/>
            <a:p>
              <a:pPr>
                <a:spcBef>
                  <a:spcPct val="50000"/>
                </a:spcBef>
              </a:pPr>
              <a:r>
                <a:rPr lang="en-US"/>
                <a:t>Exergy destruction of a cycle</a:t>
              </a:r>
            </a:p>
          </p:txBody>
        </p:sp>
        <p:sp>
          <p:nvSpPr>
            <p:cNvPr id="37905" name="Text Box 14"/>
            <p:cNvSpPr txBox="1">
              <a:spLocks noChangeArrowheads="1"/>
            </p:cNvSpPr>
            <p:nvPr/>
          </p:nvSpPr>
          <p:spPr bwMode="auto">
            <a:xfrm>
              <a:off x="2208" y="2400"/>
              <a:ext cx="2064" cy="404"/>
            </a:xfrm>
            <a:prstGeom prst="rect">
              <a:avLst/>
            </a:prstGeom>
            <a:noFill/>
            <a:ln w="9525">
              <a:noFill/>
              <a:miter lim="800000"/>
              <a:headEnd/>
              <a:tailEnd/>
            </a:ln>
          </p:spPr>
          <p:txBody>
            <a:bodyPr>
              <a:spAutoFit/>
            </a:bodyPr>
            <a:lstStyle/>
            <a:p>
              <a:pPr>
                <a:spcBef>
                  <a:spcPct val="50000"/>
                </a:spcBef>
              </a:pPr>
              <a:r>
                <a:rPr lang="en-US"/>
                <a:t>For a cycle with heat transfer only with a source and a sink</a:t>
              </a:r>
            </a:p>
          </p:txBody>
        </p:sp>
        <p:sp>
          <p:nvSpPr>
            <p:cNvPr id="37906" name="Text Box 15"/>
            <p:cNvSpPr txBox="1">
              <a:spLocks noChangeArrowheads="1"/>
            </p:cNvSpPr>
            <p:nvPr/>
          </p:nvSpPr>
          <p:spPr bwMode="auto">
            <a:xfrm>
              <a:off x="3120" y="2880"/>
              <a:ext cx="1728" cy="231"/>
            </a:xfrm>
            <a:prstGeom prst="rect">
              <a:avLst/>
            </a:prstGeom>
            <a:noFill/>
            <a:ln w="9525">
              <a:noFill/>
              <a:miter lim="800000"/>
              <a:headEnd/>
              <a:tailEnd/>
            </a:ln>
          </p:spPr>
          <p:txBody>
            <a:bodyPr>
              <a:spAutoFit/>
            </a:bodyPr>
            <a:lstStyle/>
            <a:p>
              <a:pPr>
                <a:spcBef>
                  <a:spcPct val="50000"/>
                </a:spcBef>
              </a:pPr>
              <a:r>
                <a:rPr lang="en-US"/>
                <a:t>Closed system exergy</a:t>
              </a:r>
            </a:p>
          </p:txBody>
        </p:sp>
        <p:sp>
          <p:nvSpPr>
            <p:cNvPr id="37907" name="Text Box 16"/>
            <p:cNvSpPr txBox="1">
              <a:spLocks noChangeArrowheads="1"/>
            </p:cNvSpPr>
            <p:nvPr/>
          </p:nvSpPr>
          <p:spPr bwMode="auto">
            <a:xfrm>
              <a:off x="2352" y="3216"/>
              <a:ext cx="1632" cy="231"/>
            </a:xfrm>
            <a:prstGeom prst="rect">
              <a:avLst/>
            </a:prstGeom>
            <a:noFill/>
            <a:ln w="9525">
              <a:noFill/>
              <a:miter lim="800000"/>
              <a:headEnd/>
              <a:tailEnd/>
            </a:ln>
          </p:spPr>
          <p:txBody>
            <a:bodyPr>
              <a:spAutoFit/>
            </a:bodyPr>
            <a:lstStyle/>
            <a:p>
              <a:pPr>
                <a:spcBef>
                  <a:spcPct val="50000"/>
                </a:spcBef>
              </a:pPr>
              <a:r>
                <a:rPr lang="en-US"/>
                <a:t>Stream exergy</a:t>
              </a:r>
            </a:p>
          </p:txBody>
        </p:sp>
      </p:grpSp>
      <p:sp>
        <p:nvSpPr>
          <p:cNvPr id="37893" name="Rectangle 17"/>
          <p:cNvSpPr>
            <a:spLocks noChangeArrowheads="1"/>
          </p:cNvSpPr>
          <p:nvPr/>
        </p:nvSpPr>
        <p:spPr bwMode="auto">
          <a:xfrm>
            <a:off x="533400" y="5791200"/>
            <a:ext cx="7391400" cy="720725"/>
          </a:xfrm>
          <a:prstGeom prst="rect">
            <a:avLst/>
          </a:prstGeom>
          <a:solidFill>
            <a:srgbClr val="FFCC99"/>
          </a:solidFill>
          <a:ln w="19050">
            <a:solidFill>
              <a:schemeClr val="bg2"/>
            </a:solidFill>
            <a:miter lim="800000"/>
            <a:headEnd/>
            <a:tailEnd/>
          </a:ln>
        </p:spPr>
        <p:txBody>
          <a:bodyPr>
            <a:spAutoFit/>
          </a:bodyPr>
          <a:lstStyle/>
          <a:p>
            <a:r>
              <a:rPr lang="en-US" sz="2000"/>
              <a:t>A second-law analysis of these cycles reveals where the largest irreversibilities occur and where to start improvements.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5 Slayt Numarası Yer Tutucusu"/>
          <p:cNvSpPr>
            <a:spLocks noGrp="1"/>
          </p:cNvSpPr>
          <p:nvPr>
            <p:ph type="sldNum" sz="quarter" idx="12"/>
          </p:nvPr>
        </p:nvSpPr>
        <p:spPr>
          <a:noFill/>
        </p:spPr>
        <p:txBody>
          <a:bodyPr/>
          <a:lstStyle/>
          <a:p>
            <a:fld id="{DA7FA77D-530F-4D41-87A2-9DF611CD9CBB}" type="slidenum">
              <a:rPr lang="en-US" smtClean="0"/>
              <a:pPr/>
              <a:t>19</a:t>
            </a:fld>
            <a:endParaRPr lang="en-US" smtClean="0"/>
          </a:p>
        </p:txBody>
      </p:sp>
      <p:sp>
        <p:nvSpPr>
          <p:cNvPr id="38915" name="Rectangle 2"/>
          <p:cNvSpPr>
            <a:spLocks noGrp="1" noChangeArrowheads="1"/>
          </p:cNvSpPr>
          <p:nvPr>
            <p:ph type="title"/>
          </p:nvPr>
        </p:nvSpPr>
        <p:spPr>
          <a:xfrm>
            <a:off x="914400" y="152400"/>
            <a:ext cx="7315200" cy="639763"/>
          </a:xfrm>
        </p:spPr>
        <p:txBody>
          <a:bodyPr/>
          <a:lstStyle/>
          <a:p>
            <a:pPr eaLnBrk="1" hangingPunct="1"/>
            <a:r>
              <a:rPr lang="en-US" smtClean="0">
                <a:solidFill>
                  <a:srgbClr val="C00000"/>
                </a:solidFill>
              </a:rPr>
              <a:t>Summary</a:t>
            </a:r>
          </a:p>
        </p:txBody>
      </p:sp>
      <p:sp>
        <p:nvSpPr>
          <p:cNvPr id="38916" name="Rectangle 3"/>
          <p:cNvSpPr>
            <a:spLocks noGrp="1" noChangeArrowheads="1"/>
          </p:cNvSpPr>
          <p:nvPr>
            <p:ph type="body" idx="1"/>
          </p:nvPr>
        </p:nvSpPr>
        <p:spPr>
          <a:xfrm>
            <a:off x="609600" y="838200"/>
            <a:ext cx="7620000" cy="5486400"/>
          </a:xfrm>
        </p:spPr>
        <p:txBody>
          <a:bodyPr/>
          <a:lstStyle/>
          <a:p>
            <a:pPr eaLnBrk="1" hangingPunct="1">
              <a:spcBef>
                <a:spcPct val="10000"/>
              </a:spcBef>
              <a:spcAft>
                <a:spcPct val="10000"/>
              </a:spcAft>
            </a:pPr>
            <a:r>
              <a:rPr lang="en-US" sz="2200" smtClean="0"/>
              <a:t>Basic considerations in the analysis of power cycles</a:t>
            </a:r>
          </a:p>
          <a:p>
            <a:pPr eaLnBrk="1" hangingPunct="1">
              <a:spcBef>
                <a:spcPct val="10000"/>
              </a:spcBef>
              <a:spcAft>
                <a:spcPct val="10000"/>
              </a:spcAft>
            </a:pPr>
            <a:r>
              <a:rPr lang="en-US" sz="2200" smtClean="0">
                <a:solidFill>
                  <a:srgbClr val="CC00CC"/>
                </a:solidFill>
              </a:rPr>
              <a:t>The Carnot cycle and its value in engineering</a:t>
            </a:r>
          </a:p>
          <a:p>
            <a:pPr eaLnBrk="1" hangingPunct="1">
              <a:spcBef>
                <a:spcPct val="10000"/>
              </a:spcBef>
              <a:spcAft>
                <a:spcPct val="10000"/>
              </a:spcAft>
            </a:pPr>
            <a:r>
              <a:rPr lang="en-US" sz="2200" smtClean="0"/>
              <a:t>Air-standard sssumptions</a:t>
            </a:r>
          </a:p>
          <a:p>
            <a:pPr eaLnBrk="1" hangingPunct="1">
              <a:spcBef>
                <a:spcPct val="10000"/>
              </a:spcBef>
              <a:spcAft>
                <a:spcPct val="10000"/>
              </a:spcAft>
            </a:pPr>
            <a:r>
              <a:rPr lang="en-US" sz="2200" smtClean="0">
                <a:solidFill>
                  <a:srgbClr val="CC00CC"/>
                </a:solidFill>
              </a:rPr>
              <a:t>An overview of reciprocating engines</a:t>
            </a:r>
          </a:p>
          <a:p>
            <a:pPr eaLnBrk="1" hangingPunct="1">
              <a:spcBef>
                <a:spcPct val="10000"/>
              </a:spcBef>
              <a:spcAft>
                <a:spcPct val="10000"/>
              </a:spcAft>
            </a:pPr>
            <a:r>
              <a:rPr lang="en-US" sz="2200" smtClean="0"/>
              <a:t>Otto cycle: The ideal cycle for spark-ignition engines</a:t>
            </a:r>
          </a:p>
          <a:p>
            <a:pPr eaLnBrk="1" hangingPunct="1">
              <a:spcBef>
                <a:spcPct val="10000"/>
              </a:spcBef>
              <a:spcAft>
                <a:spcPct val="10000"/>
              </a:spcAft>
            </a:pPr>
            <a:r>
              <a:rPr lang="en-US" sz="2200" smtClean="0">
                <a:solidFill>
                  <a:srgbClr val="CC00CC"/>
                </a:solidFill>
              </a:rPr>
              <a:t>Diesel cycle: The ideal cycle for compression-ignition engines</a:t>
            </a:r>
          </a:p>
          <a:p>
            <a:pPr eaLnBrk="1" hangingPunct="1">
              <a:spcBef>
                <a:spcPct val="10000"/>
              </a:spcBef>
              <a:spcAft>
                <a:spcPct val="10000"/>
              </a:spcAft>
            </a:pPr>
            <a:r>
              <a:rPr lang="en-US" sz="2200" smtClean="0"/>
              <a:t>Stirling and Ericsson cycles</a:t>
            </a:r>
          </a:p>
          <a:p>
            <a:pPr eaLnBrk="1" hangingPunct="1">
              <a:spcBef>
                <a:spcPct val="10000"/>
              </a:spcBef>
              <a:spcAft>
                <a:spcPct val="10000"/>
              </a:spcAft>
            </a:pPr>
            <a:r>
              <a:rPr lang="en-US" sz="2200" smtClean="0">
                <a:solidFill>
                  <a:srgbClr val="CC00CC"/>
                </a:solidFill>
              </a:rPr>
              <a:t>Brayton cycle: The ideal cycle for gas-turbine engines</a:t>
            </a:r>
          </a:p>
          <a:p>
            <a:pPr eaLnBrk="1" hangingPunct="1">
              <a:spcBef>
                <a:spcPct val="10000"/>
              </a:spcBef>
              <a:spcAft>
                <a:spcPct val="10000"/>
              </a:spcAft>
            </a:pPr>
            <a:r>
              <a:rPr lang="en-US" sz="2200" smtClean="0"/>
              <a:t>The Brayton cycle with regeneration</a:t>
            </a:r>
          </a:p>
          <a:p>
            <a:pPr eaLnBrk="1" hangingPunct="1">
              <a:spcBef>
                <a:spcPct val="10000"/>
              </a:spcBef>
              <a:spcAft>
                <a:spcPct val="10000"/>
              </a:spcAft>
            </a:pPr>
            <a:r>
              <a:rPr lang="en-US" sz="2200" smtClean="0">
                <a:solidFill>
                  <a:srgbClr val="CC00CC"/>
                </a:solidFill>
              </a:rPr>
              <a:t>The Brayton cycle with intercooling, reheating, and regeneration</a:t>
            </a:r>
          </a:p>
          <a:p>
            <a:pPr eaLnBrk="1" hangingPunct="1">
              <a:spcBef>
                <a:spcPct val="10000"/>
              </a:spcBef>
              <a:spcAft>
                <a:spcPct val="10000"/>
              </a:spcAft>
            </a:pPr>
            <a:r>
              <a:rPr lang="en-US" sz="2200" smtClean="0"/>
              <a:t>Ideal jet-propulsion cycles</a:t>
            </a:r>
          </a:p>
          <a:p>
            <a:pPr eaLnBrk="1" hangingPunct="1">
              <a:spcBef>
                <a:spcPct val="10000"/>
              </a:spcBef>
              <a:spcAft>
                <a:spcPct val="10000"/>
              </a:spcAft>
            </a:pPr>
            <a:r>
              <a:rPr lang="en-US" sz="2200" smtClean="0">
                <a:solidFill>
                  <a:srgbClr val="CC00CC"/>
                </a:solidFill>
              </a:rPr>
              <a:t>Second-law analysis of gas power cycles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Slayt Numarası Yer Tutucusu"/>
          <p:cNvSpPr>
            <a:spLocks noGrp="1"/>
          </p:cNvSpPr>
          <p:nvPr>
            <p:ph type="sldNum" sz="quarter" idx="12"/>
          </p:nvPr>
        </p:nvSpPr>
        <p:spPr>
          <a:noFill/>
        </p:spPr>
        <p:txBody>
          <a:bodyPr/>
          <a:lstStyle/>
          <a:p>
            <a:fld id="{06C7314A-E9C8-4080-B20B-C3AC13D200C2}" type="slidenum">
              <a:rPr lang="en-US" smtClean="0"/>
              <a:pPr/>
              <a:t>2</a:t>
            </a:fld>
            <a:endParaRPr lang="en-US" smtClean="0"/>
          </a:p>
        </p:txBody>
      </p:sp>
      <p:pic>
        <p:nvPicPr>
          <p:cNvPr id="21507" name="Picture 2"/>
          <p:cNvPicPr>
            <a:picLocks noChangeAspect="1" noChangeArrowheads="1"/>
          </p:cNvPicPr>
          <p:nvPr/>
        </p:nvPicPr>
        <p:blipFill>
          <a:blip r:embed="rId2"/>
          <a:srcRect/>
          <a:stretch>
            <a:fillRect/>
          </a:stretch>
        </p:blipFill>
        <p:spPr bwMode="auto">
          <a:xfrm>
            <a:off x="609600" y="177800"/>
            <a:ext cx="7972425" cy="6604000"/>
          </a:xfrm>
          <a:prstGeom prst="rect">
            <a:avLst/>
          </a:prstGeom>
          <a:noFill/>
          <a:ln w="9525">
            <a:noFill/>
            <a:miter lim="800000"/>
            <a:headEnd/>
            <a:tailEnd/>
          </a:ln>
        </p:spPr>
      </p:pic>
      <p:sp>
        <p:nvSpPr>
          <p:cNvPr id="21508" name="Rectangle 9"/>
          <p:cNvSpPr>
            <a:spLocks noChangeArrowheads="1"/>
          </p:cNvSpPr>
          <p:nvPr/>
        </p:nvSpPr>
        <p:spPr bwMode="auto">
          <a:xfrm>
            <a:off x="152400" y="2819400"/>
            <a:ext cx="5257800" cy="304800"/>
          </a:xfrm>
          <a:prstGeom prst="rect">
            <a:avLst/>
          </a:prstGeom>
          <a:noFill/>
          <a:ln w="9525">
            <a:noFill/>
            <a:miter lim="800000"/>
            <a:headEnd/>
            <a:tailEnd/>
          </a:ln>
        </p:spPr>
        <p:txBody>
          <a:bodyPr>
            <a:spAutoFit/>
          </a:bodyPr>
          <a:lstStyle/>
          <a:p>
            <a:r>
              <a:rPr lang="en-US" sz="1400" i="1">
                <a:solidFill>
                  <a:srgbClr val="3333FF"/>
                </a:solidFill>
              </a:rPr>
              <a:t>T</a:t>
            </a:r>
            <a:r>
              <a:rPr lang="en-US" sz="1400">
                <a:solidFill>
                  <a:srgbClr val="3333FF"/>
                </a:solidFill>
              </a:rPr>
              <a:t>-</a:t>
            </a:r>
            <a:r>
              <a:rPr lang="en-US" sz="1400" i="1">
                <a:solidFill>
                  <a:srgbClr val="3333FF"/>
                </a:solidFill>
              </a:rPr>
              <a:t>s </a:t>
            </a:r>
            <a:r>
              <a:rPr lang="en-US" sz="1400">
                <a:solidFill>
                  <a:srgbClr val="3333FF"/>
                </a:solidFill>
              </a:rPr>
              <a:t>and </a:t>
            </a:r>
            <a:r>
              <a:rPr lang="en-US" sz="1400" i="1">
                <a:solidFill>
                  <a:srgbClr val="3333FF"/>
                </a:solidFill>
              </a:rPr>
              <a:t>P-v</a:t>
            </a:r>
            <a:r>
              <a:rPr lang="tr-TR" sz="1400">
                <a:solidFill>
                  <a:srgbClr val="3333FF"/>
                </a:solidFill>
              </a:rPr>
              <a:t> </a:t>
            </a:r>
            <a:r>
              <a:rPr lang="en-US" sz="1400">
                <a:solidFill>
                  <a:srgbClr val="3333FF"/>
                </a:solidFill>
              </a:rPr>
              <a:t>diagrams of Carnot, Stirling,</a:t>
            </a:r>
            <a:r>
              <a:rPr lang="tr-TR" sz="1400">
                <a:solidFill>
                  <a:srgbClr val="3333FF"/>
                </a:solidFill>
              </a:rPr>
              <a:t> </a:t>
            </a:r>
            <a:r>
              <a:rPr lang="en-US" sz="1400">
                <a:solidFill>
                  <a:srgbClr val="3333FF"/>
                </a:solidFill>
              </a:rPr>
              <a:t>and Ericsson cycles.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3 Slayt Numarası Yer Tutucusu"/>
          <p:cNvSpPr>
            <a:spLocks noGrp="1"/>
          </p:cNvSpPr>
          <p:nvPr>
            <p:ph type="sldNum" sz="quarter" idx="12"/>
          </p:nvPr>
        </p:nvSpPr>
        <p:spPr>
          <a:noFill/>
        </p:spPr>
        <p:txBody>
          <a:bodyPr/>
          <a:lstStyle/>
          <a:p>
            <a:fld id="{F605EAF3-2314-41EA-BE19-D5EF99ED2CE4}" type="slidenum">
              <a:rPr lang="en-US" smtClean="0"/>
              <a:pPr/>
              <a:t>3</a:t>
            </a:fld>
            <a:endParaRPr lang="en-US" smtClean="0"/>
          </a:p>
        </p:txBody>
      </p:sp>
      <p:sp>
        <p:nvSpPr>
          <p:cNvPr id="22531" name="Rectangle 6"/>
          <p:cNvSpPr>
            <a:spLocks noChangeArrowheads="1"/>
          </p:cNvSpPr>
          <p:nvPr/>
        </p:nvSpPr>
        <p:spPr bwMode="auto">
          <a:xfrm>
            <a:off x="4343400" y="2073275"/>
            <a:ext cx="4419600" cy="1127125"/>
          </a:xfrm>
          <a:prstGeom prst="rect">
            <a:avLst/>
          </a:prstGeom>
          <a:noFill/>
          <a:ln w="9525">
            <a:noFill/>
            <a:miter lim="800000"/>
            <a:headEnd/>
            <a:tailEnd/>
          </a:ln>
        </p:spPr>
        <p:txBody>
          <a:bodyPr>
            <a:spAutoFit/>
          </a:bodyPr>
          <a:lstStyle/>
          <a:p>
            <a:r>
              <a:rPr lang="en-US" sz="1700"/>
              <a:t>The Ericsson cycle is very much like the Stirling cycle, except that the two constant-volume processes are replaced by two constant-pressure processes.</a:t>
            </a:r>
          </a:p>
        </p:txBody>
      </p:sp>
      <p:sp>
        <p:nvSpPr>
          <p:cNvPr id="22532" name="Rectangle 7"/>
          <p:cNvSpPr>
            <a:spLocks noChangeArrowheads="1"/>
          </p:cNvSpPr>
          <p:nvPr/>
        </p:nvSpPr>
        <p:spPr bwMode="auto">
          <a:xfrm>
            <a:off x="4267200" y="381000"/>
            <a:ext cx="4191000" cy="877888"/>
          </a:xfrm>
          <a:prstGeom prst="rect">
            <a:avLst/>
          </a:prstGeom>
          <a:noFill/>
          <a:ln w="9525">
            <a:noFill/>
            <a:miter lim="800000"/>
            <a:headEnd/>
            <a:tailEnd/>
          </a:ln>
        </p:spPr>
        <p:txBody>
          <a:bodyPr>
            <a:spAutoFit/>
          </a:bodyPr>
          <a:lstStyle/>
          <a:p>
            <a:r>
              <a:rPr lang="en-US" sz="1700">
                <a:solidFill>
                  <a:srgbClr val="3333FF"/>
                </a:solidFill>
              </a:rPr>
              <a:t>Both the Stirling and Ericsson cycles are totally reversible, as is the Carnot cycle, and thus:</a:t>
            </a:r>
          </a:p>
        </p:txBody>
      </p:sp>
      <p:pic>
        <p:nvPicPr>
          <p:cNvPr id="22533" name="Picture 8"/>
          <p:cNvPicPr>
            <a:picLocks noChangeAspect="1" noChangeArrowheads="1"/>
          </p:cNvPicPr>
          <p:nvPr/>
        </p:nvPicPr>
        <p:blipFill>
          <a:blip r:embed="rId2"/>
          <a:srcRect/>
          <a:stretch>
            <a:fillRect/>
          </a:stretch>
        </p:blipFill>
        <p:spPr bwMode="auto">
          <a:xfrm>
            <a:off x="4343400" y="1281113"/>
            <a:ext cx="4041775" cy="623887"/>
          </a:xfrm>
          <a:prstGeom prst="rect">
            <a:avLst/>
          </a:prstGeom>
          <a:noFill/>
          <a:ln w="9525">
            <a:noFill/>
            <a:miter lim="800000"/>
            <a:headEnd/>
            <a:tailEnd/>
          </a:ln>
        </p:spPr>
      </p:pic>
      <p:sp>
        <p:nvSpPr>
          <p:cNvPr id="22534" name="Rectangle 9"/>
          <p:cNvSpPr>
            <a:spLocks noChangeArrowheads="1"/>
          </p:cNvSpPr>
          <p:nvPr/>
        </p:nvSpPr>
        <p:spPr bwMode="auto">
          <a:xfrm>
            <a:off x="457200" y="457200"/>
            <a:ext cx="3657600" cy="935038"/>
          </a:xfrm>
          <a:prstGeom prst="rect">
            <a:avLst/>
          </a:prstGeom>
          <a:solidFill>
            <a:srgbClr val="FFCC99"/>
          </a:solidFill>
          <a:ln w="19050">
            <a:solidFill>
              <a:schemeClr val="hlink"/>
            </a:solidFill>
            <a:miter lim="800000"/>
            <a:headEnd/>
            <a:tailEnd/>
          </a:ln>
        </p:spPr>
        <p:txBody>
          <a:bodyPr>
            <a:spAutoFit/>
          </a:bodyPr>
          <a:lstStyle/>
          <a:p>
            <a:r>
              <a:rPr lang="en-US"/>
              <a:t>The Stirling and Ericsson cycles give a message: </a:t>
            </a:r>
            <a:r>
              <a:rPr lang="en-US" i="1">
                <a:solidFill>
                  <a:srgbClr val="3333FF"/>
                </a:solidFill>
              </a:rPr>
              <a:t>Regeneration can increase efficiency.</a:t>
            </a:r>
          </a:p>
        </p:txBody>
      </p:sp>
      <p:pic>
        <p:nvPicPr>
          <p:cNvPr id="22535" name="Picture 11"/>
          <p:cNvPicPr>
            <a:picLocks noChangeAspect="1" noChangeArrowheads="1"/>
          </p:cNvPicPr>
          <p:nvPr/>
        </p:nvPicPr>
        <p:blipFill>
          <a:blip r:embed="rId3"/>
          <a:srcRect/>
          <a:stretch>
            <a:fillRect/>
          </a:stretch>
        </p:blipFill>
        <p:spPr bwMode="auto">
          <a:xfrm>
            <a:off x="457200" y="1600200"/>
            <a:ext cx="3600450" cy="4991100"/>
          </a:xfrm>
          <a:prstGeom prst="rect">
            <a:avLst/>
          </a:prstGeom>
          <a:noFill/>
          <a:ln w="9525">
            <a:noFill/>
            <a:miter lim="800000"/>
            <a:headEnd/>
            <a:tailEnd/>
          </a:ln>
        </p:spPr>
      </p:pic>
      <p:pic>
        <p:nvPicPr>
          <p:cNvPr id="22536" name="Picture 12"/>
          <p:cNvPicPr>
            <a:picLocks noChangeAspect="1" noChangeArrowheads="1"/>
          </p:cNvPicPr>
          <p:nvPr/>
        </p:nvPicPr>
        <p:blipFill>
          <a:blip r:embed="rId4"/>
          <a:srcRect/>
          <a:stretch>
            <a:fillRect/>
          </a:stretch>
        </p:blipFill>
        <p:spPr bwMode="auto">
          <a:xfrm>
            <a:off x="4457700" y="3276600"/>
            <a:ext cx="3543300" cy="34766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3 Slayt Numarası Yer Tutucusu"/>
          <p:cNvSpPr>
            <a:spLocks noGrp="1"/>
          </p:cNvSpPr>
          <p:nvPr>
            <p:ph type="sldNum" sz="quarter" idx="12"/>
          </p:nvPr>
        </p:nvSpPr>
        <p:spPr>
          <a:noFill/>
        </p:spPr>
        <p:txBody>
          <a:bodyPr/>
          <a:lstStyle/>
          <a:p>
            <a:fld id="{211B8783-98B7-46CF-BF6B-A055733B652F}" type="slidenum">
              <a:rPr lang="en-US" smtClean="0"/>
              <a:pPr/>
              <a:t>4</a:t>
            </a:fld>
            <a:endParaRPr lang="en-US" smtClean="0"/>
          </a:p>
        </p:txBody>
      </p:sp>
      <p:sp>
        <p:nvSpPr>
          <p:cNvPr id="23555" name="Rectangle 2"/>
          <p:cNvSpPr>
            <a:spLocks noChangeArrowheads="1"/>
          </p:cNvSpPr>
          <p:nvPr/>
        </p:nvSpPr>
        <p:spPr bwMode="auto">
          <a:xfrm>
            <a:off x="381000" y="112713"/>
            <a:ext cx="7543800" cy="954087"/>
          </a:xfrm>
          <a:prstGeom prst="rect">
            <a:avLst/>
          </a:prstGeom>
          <a:solidFill>
            <a:srgbClr val="92D050"/>
          </a:solidFill>
          <a:ln w="9525">
            <a:noFill/>
            <a:miter lim="800000"/>
            <a:headEnd/>
            <a:tailEnd/>
          </a:ln>
        </p:spPr>
        <p:txBody>
          <a:bodyPr>
            <a:spAutoFit/>
          </a:bodyPr>
          <a:lstStyle/>
          <a:p>
            <a:r>
              <a:rPr lang="en-US" sz="2800" b="1">
                <a:solidFill>
                  <a:srgbClr val="C00000"/>
                </a:solidFill>
              </a:rPr>
              <a:t>BRAYTON CYCLE: THE IDEAL CYCLE FOR GAS-TURBINE ENGINES</a:t>
            </a:r>
          </a:p>
        </p:txBody>
      </p:sp>
      <p:sp>
        <p:nvSpPr>
          <p:cNvPr id="23556" name="Rectangle 7"/>
          <p:cNvSpPr>
            <a:spLocks noChangeArrowheads="1"/>
          </p:cNvSpPr>
          <p:nvPr/>
        </p:nvSpPr>
        <p:spPr bwMode="auto">
          <a:xfrm>
            <a:off x="304800" y="1109663"/>
            <a:ext cx="8077200" cy="2014537"/>
          </a:xfrm>
          <a:prstGeom prst="rect">
            <a:avLst/>
          </a:prstGeom>
          <a:noFill/>
          <a:ln w="9525">
            <a:noFill/>
            <a:miter lim="800000"/>
            <a:headEnd/>
            <a:tailEnd/>
          </a:ln>
        </p:spPr>
        <p:txBody>
          <a:bodyPr>
            <a:spAutoFit/>
          </a:bodyPr>
          <a:lstStyle/>
          <a:p>
            <a:r>
              <a:rPr lang="en-US"/>
              <a:t>The combustion process is replaced by a constant-pressure heat-addition process from an external source, and the exhaust process is replaced by a constant-pressure heat-rejection process to the ambient air. </a:t>
            </a:r>
          </a:p>
          <a:p>
            <a:r>
              <a:rPr lang="en-US">
                <a:solidFill>
                  <a:srgbClr val="3333FF"/>
                </a:solidFill>
              </a:rPr>
              <a:t>1-2 Isentropic compression (in a compressor)</a:t>
            </a:r>
          </a:p>
          <a:p>
            <a:r>
              <a:rPr lang="en-US">
                <a:solidFill>
                  <a:srgbClr val="3333FF"/>
                </a:solidFill>
              </a:rPr>
              <a:t>2-3 Constant-pressure heat addition</a:t>
            </a:r>
          </a:p>
          <a:p>
            <a:r>
              <a:rPr lang="en-US">
                <a:solidFill>
                  <a:srgbClr val="3333FF"/>
                </a:solidFill>
              </a:rPr>
              <a:t>3-4 Isentropic expansion (in a turbine)</a:t>
            </a:r>
          </a:p>
          <a:p>
            <a:r>
              <a:rPr lang="en-US">
                <a:solidFill>
                  <a:srgbClr val="3333FF"/>
                </a:solidFill>
              </a:rPr>
              <a:t>4-1 Constant-pressure heat rejection</a:t>
            </a:r>
          </a:p>
        </p:txBody>
      </p:sp>
      <p:pic>
        <p:nvPicPr>
          <p:cNvPr id="23557" name="Picture 9"/>
          <p:cNvPicPr>
            <a:picLocks noChangeAspect="1" noChangeArrowheads="1"/>
          </p:cNvPicPr>
          <p:nvPr/>
        </p:nvPicPr>
        <p:blipFill>
          <a:blip r:embed="rId2"/>
          <a:srcRect/>
          <a:stretch>
            <a:fillRect/>
          </a:stretch>
        </p:blipFill>
        <p:spPr bwMode="auto">
          <a:xfrm>
            <a:off x="381000" y="3181350"/>
            <a:ext cx="3495675" cy="3524250"/>
          </a:xfrm>
          <a:prstGeom prst="rect">
            <a:avLst/>
          </a:prstGeom>
          <a:noFill/>
          <a:ln w="9525">
            <a:noFill/>
            <a:miter lim="800000"/>
            <a:headEnd/>
            <a:tailEnd/>
          </a:ln>
        </p:spPr>
      </p:pic>
      <p:pic>
        <p:nvPicPr>
          <p:cNvPr id="23558" name="Picture 10"/>
          <p:cNvPicPr>
            <a:picLocks noChangeAspect="1" noChangeArrowheads="1"/>
          </p:cNvPicPr>
          <p:nvPr/>
        </p:nvPicPr>
        <p:blipFill>
          <a:blip r:embed="rId3"/>
          <a:srcRect/>
          <a:stretch>
            <a:fillRect/>
          </a:stretch>
        </p:blipFill>
        <p:spPr bwMode="auto">
          <a:xfrm>
            <a:off x="5105400" y="2647950"/>
            <a:ext cx="3543300" cy="40576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3 Slayt Numarası Yer Tutucusu"/>
          <p:cNvSpPr>
            <a:spLocks noGrp="1"/>
          </p:cNvSpPr>
          <p:nvPr>
            <p:ph type="sldNum" sz="quarter" idx="12"/>
          </p:nvPr>
        </p:nvSpPr>
        <p:spPr>
          <a:noFill/>
        </p:spPr>
        <p:txBody>
          <a:bodyPr/>
          <a:lstStyle/>
          <a:p>
            <a:fld id="{230D58AE-4F87-47F1-BF8C-942ECC496F7D}" type="slidenum">
              <a:rPr lang="en-US" smtClean="0"/>
              <a:pPr/>
              <a:t>5</a:t>
            </a:fld>
            <a:endParaRPr lang="en-US" smtClean="0"/>
          </a:p>
        </p:txBody>
      </p:sp>
      <p:pic>
        <p:nvPicPr>
          <p:cNvPr id="24579" name="Picture 4"/>
          <p:cNvPicPr>
            <a:picLocks noChangeAspect="1" noChangeArrowheads="1"/>
          </p:cNvPicPr>
          <p:nvPr/>
        </p:nvPicPr>
        <p:blipFill>
          <a:blip r:embed="rId2"/>
          <a:srcRect/>
          <a:stretch>
            <a:fillRect/>
          </a:stretch>
        </p:blipFill>
        <p:spPr bwMode="auto">
          <a:xfrm>
            <a:off x="3124200" y="152400"/>
            <a:ext cx="3425825" cy="320675"/>
          </a:xfrm>
          <a:prstGeom prst="rect">
            <a:avLst/>
          </a:prstGeom>
          <a:noFill/>
          <a:ln w="9525">
            <a:noFill/>
            <a:miter lim="800000"/>
            <a:headEnd/>
            <a:tailEnd/>
          </a:ln>
        </p:spPr>
      </p:pic>
      <p:pic>
        <p:nvPicPr>
          <p:cNvPr id="24580" name="Picture 5"/>
          <p:cNvPicPr>
            <a:picLocks noChangeAspect="1" noChangeArrowheads="1"/>
          </p:cNvPicPr>
          <p:nvPr/>
        </p:nvPicPr>
        <p:blipFill>
          <a:blip r:embed="rId3"/>
          <a:srcRect/>
          <a:stretch>
            <a:fillRect/>
          </a:stretch>
        </p:blipFill>
        <p:spPr bwMode="auto">
          <a:xfrm>
            <a:off x="3124200" y="533400"/>
            <a:ext cx="2338388" cy="252413"/>
          </a:xfrm>
          <a:prstGeom prst="rect">
            <a:avLst/>
          </a:prstGeom>
          <a:noFill/>
          <a:ln w="9525">
            <a:noFill/>
            <a:miter lim="800000"/>
            <a:headEnd/>
            <a:tailEnd/>
          </a:ln>
        </p:spPr>
      </p:pic>
      <p:pic>
        <p:nvPicPr>
          <p:cNvPr id="24581" name="Picture 6"/>
          <p:cNvPicPr>
            <a:picLocks noChangeAspect="1" noChangeArrowheads="1"/>
          </p:cNvPicPr>
          <p:nvPr/>
        </p:nvPicPr>
        <p:blipFill>
          <a:blip r:embed="rId4"/>
          <a:srcRect/>
          <a:stretch>
            <a:fillRect/>
          </a:stretch>
        </p:blipFill>
        <p:spPr bwMode="auto">
          <a:xfrm>
            <a:off x="3124200" y="838200"/>
            <a:ext cx="2413000" cy="284163"/>
          </a:xfrm>
          <a:prstGeom prst="rect">
            <a:avLst/>
          </a:prstGeom>
          <a:noFill/>
          <a:ln w="9525">
            <a:noFill/>
            <a:miter lim="800000"/>
            <a:headEnd/>
            <a:tailEnd/>
          </a:ln>
        </p:spPr>
      </p:pic>
      <p:pic>
        <p:nvPicPr>
          <p:cNvPr id="24582" name="Picture 7"/>
          <p:cNvPicPr>
            <a:picLocks noChangeAspect="1" noChangeArrowheads="1"/>
          </p:cNvPicPr>
          <p:nvPr/>
        </p:nvPicPr>
        <p:blipFill>
          <a:blip r:embed="rId5"/>
          <a:srcRect/>
          <a:stretch>
            <a:fillRect/>
          </a:stretch>
        </p:blipFill>
        <p:spPr bwMode="auto">
          <a:xfrm>
            <a:off x="3124200" y="1160463"/>
            <a:ext cx="5621338" cy="592137"/>
          </a:xfrm>
          <a:prstGeom prst="rect">
            <a:avLst/>
          </a:prstGeom>
          <a:noFill/>
          <a:ln w="9525">
            <a:noFill/>
            <a:miter lim="800000"/>
            <a:headEnd/>
            <a:tailEnd/>
          </a:ln>
        </p:spPr>
      </p:pic>
      <p:pic>
        <p:nvPicPr>
          <p:cNvPr id="24583" name="Picture 8"/>
          <p:cNvPicPr>
            <a:picLocks noChangeAspect="1" noChangeArrowheads="1"/>
          </p:cNvPicPr>
          <p:nvPr/>
        </p:nvPicPr>
        <p:blipFill>
          <a:blip r:embed="rId6"/>
          <a:srcRect/>
          <a:stretch>
            <a:fillRect/>
          </a:stretch>
        </p:blipFill>
        <p:spPr bwMode="auto">
          <a:xfrm>
            <a:off x="3124200" y="1828800"/>
            <a:ext cx="3079750" cy="530225"/>
          </a:xfrm>
          <a:prstGeom prst="rect">
            <a:avLst/>
          </a:prstGeom>
          <a:noFill/>
          <a:ln w="9525">
            <a:noFill/>
            <a:miter lim="800000"/>
            <a:headEnd/>
            <a:tailEnd/>
          </a:ln>
        </p:spPr>
      </p:pic>
      <p:sp>
        <p:nvSpPr>
          <p:cNvPr id="24584" name="Text Box 11"/>
          <p:cNvSpPr txBox="1">
            <a:spLocks noChangeArrowheads="1"/>
          </p:cNvSpPr>
          <p:nvPr/>
        </p:nvSpPr>
        <p:spPr bwMode="auto">
          <a:xfrm>
            <a:off x="4038600" y="2559050"/>
            <a:ext cx="1295400" cy="641350"/>
          </a:xfrm>
          <a:prstGeom prst="rect">
            <a:avLst/>
          </a:prstGeom>
          <a:noFill/>
          <a:ln w="9525">
            <a:noFill/>
            <a:miter lim="800000"/>
            <a:headEnd/>
            <a:tailEnd/>
          </a:ln>
        </p:spPr>
        <p:txBody>
          <a:bodyPr>
            <a:spAutoFit/>
          </a:bodyPr>
          <a:lstStyle/>
          <a:p>
            <a:pPr>
              <a:spcBef>
                <a:spcPct val="50000"/>
              </a:spcBef>
            </a:pPr>
            <a:r>
              <a:rPr lang="en-US">
                <a:solidFill>
                  <a:srgbClr val="FF3300"/>
                </a:solidFill>
              </a:rPr>
              <a:t>Pressure ratio</a:t>
            </a:r>
          </a:p>
        </p:txBody>
      </p:sp>
      <p:pic>
        <p:nvPicPr>
          <p:cNvPr id="24585" name="Picture 16"/>
          <p:cNvPicPr>
            <a:picLocks noChangeAspect="1" noChangeArrowheads="1"/>
          </p:cNvPicPr>
          <p:nvPr/>
        </p:nvPicPr>
        <p:blipFill>
          <a:blip r:embed="rId7"/>
          <a:srcRect/>
          <a:stretch>
            <a:fillRect/>
          </a:stretch>
        </p:blipFill>
        <p:spPr bwMode="auto">
          <a:xfrm>
            <a:off x="133350" y="200025"/>
            <a:ext cx="2838450" cy="6457950"/>
          </a:xfrm>
          <a:prstGeom prst="rect">
            <a:avLst/>
          </a:prstGeom>
          <a:noFill/>
          <a:ln w="9525">
            <a:noFill/>
            <a:miter lim="800000"/>
            <a:headEnd/>
            <a:tailEnd/>
          </a:ln>
        </p:spPr>
      </p:pic>
      <p:pic>
        <p:nvPicPr>
          <p:cNvPr id="24586" name="Picture 17"/>
          <p:cNvPicPr>
            <a:picLocks noChangeAspect="1" noChangeArrowheads="1"/>
          </p:cNvPicPr>
          <p:nvPr/>
        </p:nvPicPr>
        <p:blipFill>
          <a:blip r:embed="rId8"/>
          <a:srcRect/>
          <a:stretch>
            <a:fillRect/>
          </a:stretch>
        </p:blipFill>
        <p:spPr bwMode="auto">
          <a:xfrm>
            <a:off x="5638800" y="2479675"/>
            <a:ext cx="3390900" cy="4292600"/>
          </a:xfrm>
          <a:prstGeom prst="rect">
            <a:avLst/>
          </a:prstGeom>
          <a:noFill/>
          <a:ln w="9525">
            <a:noFill/>
            <a:miter lim="800000"/>
            <a:headEnd/>
            <a:tailEnd/>
          </a:ln>
        </p:spPr>
      </p:pic>
      <p:pic>
        <p:nvPicPr>
          <p:cNvPr id="24587" name="Picture 18"/>
          <p:cNvPicPr>
            <a:picLocks noChangeAspect="1" noChangeArrowheads="1"/>
          </p:cNvPicPr>
          <p:nvPr/>
        </p:nvPicPr>
        <p:blipFill>
          <a:blip r:embed="rId9"/>
          <a:srcRect/>
          <a:stretch>
            <a:fillRect/>
          </a:stretch>
        </p:blipFill>
        <p:spPr bwMode="auto">
          <a:xfrm>
            <a:off x="3124200" y="2495550"/>
            <a:ext cx="923925" cy="704850"/>
          </a:xfrm>
          <a:prstGeom prst="rect">
            <a:avLst/>
          </a:prstGeom>
          <a:noFill/>
          <a:ln w="9525">
            <a:noFill/>
            <a:miter lim="800000"/>
            <a:headEnd/>
            <a:tailEnd/>
          </a:ln>
        </p:spPr>
      </p:pic>
      <p:pic>
        <p:nvPicPr>
          <p:cNvPr id="24588" name="Picture 19"/>
          <p:cNvPicPr>
            <a:picLocks noChangeAspect="1" noChangeArrowheads="1"/>
          </p:cNvPicPr>
          <p:nvPr/>
        </p:nvPicPr>
        <p:blipFill>
          <a:blip r:embed="rId10"/>
          <a:srcRect/>
          <a:stretch>
            <a:fillRect/>
          </a:stretch>
        </p:blipFill>
        <p:spPr bwMode="auto">
          <a:xfrm>
            <a:off x="3095625" y="3324225"/>
            <a:ext cx="2390775" cy="7143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3 Slayt Numarası Yer Tutucusu"/>
          <p:cNvSpPr>
            <a:spLocks noGrp="1"/>
          </p:cNvSpPr>
          <p:nvPr>
            <p:ph type="sldNum" sz="quarter" idx="12"/>
          </p:nvPr>
        </p:nvSpPr>
        <p:spPr>
          <a:noFill/>
        </p:spPr>
        <p:txBody>
          <a:bodyPr/>
          <a:lstStyle/>
          <a:p>
            <a:fld id="{4136950F-0459-43AA-9D3F-D32AAD85AA61}" type="slidenum">
              <a:rPr lang="en-US" smtClean="0"/>
              <a:pPr/>
              <a:t>6</a:t>
            </a:fld>
            <a:endParaRPr lang="en-US" smtClean="0"/>
          </a:p>
        </p:txBody>
      </p:sp>
      <p:sp>
        <p:nvSpPr>
          <p:cNvPr id="25603" name="Rectangle 6"/>
          <p:cNvSpPr>
            <a:spLocks noChangeArrowheads="1"/>
          </p:cNvSpPr>
          <p:nvPr/>
        </p:nvSpPr>
        <p:spPr bwMode="auto">
          <a:xfrm>
            <a:off x="304800" y="303213"/>
            <a:ext cx="4191000" cy="915987"/>
          </a:xfrm>
          <a:prstGeom prst="rect">
            <a:avLst/>
          </a:prstGeom>
          <a:noFill/>
          <a:ln w="9525">
            <a:noFill/>
            <a:miter lim="800000"/>
            <a:headEnd/>
            <a:tailEnd/>
          </a:ln>
        </p:spPr>
        <p:txBody>
          <a:bodyPr>
            <a:spAutoFit/>
          </a:bodyPr>
          <a:lstStyle/>
          <a:p>
            <a:r>
              <a:rPr lang="en-US"/>
              <a:t>The two major application areas of gas-turbine engines are </a:t>
            </a:r>
            <a:r>
              <a:rPr lang="en-US" i="1">
                <a:solidFill>
                  <a:srgbClr val="CC00CC"/>
                </a:solidFill>
              </a:rPr>
              <a:t>aircraft propulsion </a:t>
            </a:r>
            <a:r>
              <a:rPr lang="en-US"/>
              <a:t>and </a:t>
            </a:r>
            <a:r>
              <a:rPr lang="en-US" i="1">
                <a:solidFill>
                  <a:srgbClr val="CC00CC"/>
                </a:solidFill>
              </a:rPr>
              <a:t>electric power generation</a:t>
            </a:r>
            <a:r>
              <a:rPr lang="en-US" i="1"/>
              <a:t>.</a:t>
            </a:r>
          </a:p>
        </p:txBody>
      </p:sp>
      <p:sp>
        <p:nvSpPr>
          <p:cNvPr id="25604" name="Rectangle 7"/>
          <p:cNvSpPr>
            <a:spLocks noChangeArrowheads="1"/>
          </p:cNvSpPr>
          <p:nvPr/>
        </p:nvSpPr>
        <p:spPr bwMode="auto">
          <a:xfrm>
            <a:off x="4648200" y="228600"/>
            <a:ext cx="4191000" cy="3014663"/>
          </a:xfrm>
          <a:prstGeom prst="rect">
            <a:avLst/>
          </a:prstGeom>
          <a:noFill/>
          <a:ln w="9525">
            <a:noFill/>
            <a:miter lim="800000"/>
            <a:headEnd/>
            <a:tailEnd/>
          </a:ln>
        </p:spPr>
        <p:txBody>
          <a:bodyPr>
            <a:spAutoFit/>
          </a:bodyPr>
          <a:lstStyle/>
          <a:p>
            <a:pPr>
              <a:spcBef>
                <a:spcPct val="15000"/>
              </a:spcBef>
              <a:spcAft>
                <a:spcPct val="15000"/>
              </a:spcAft>
            </a:pPr>
            <a:r>
              <a:rPr lang="en-US" sz="1700"/>
              <a:t>The highest temperature in the cycle is limited by the maximum temperature that the turbine blades can withstand. This also limits the pressure ratios that can be used in the cycle.</a:t>
            </a:r>
            <a:endParaRPr lang="en-US" sz="1700">
              <a:solidFill>
                <a:srgbClr val="CC00CC"/>
              </a:solidFill>
            </a:endParaRPr>
          </a:p>
          <a:p>
            <a:pPr>
              <a:spcBef>
                <a:spcPct val="15000"/>
              </a:spcBef>
              <a:spcAft>
                <a:spcPct val="15000"/>
              </a:spcAft>
            </a:pPr>
            <a:r>
              <a:rPr lang="en-US" sz="1700">
                <a:solidFill>
                  <a:srgbClr val="CC00CC"/>
                </a:solidFill>
              </a:rPr>
              <a:t>The air in gas turbines supplies the necessary oxidant for the combustion of the fuel, and it serves as a coolant to keep the temperature of various components within safe limits. An air–fuel ratio of 50 or above is not uncommon.</a:t>
            </a:r>
          </a:p>
        </p:txBody>
      </p:sp>
      <p:pic>
        <p:nvPicPr>
          <p:cNvPr id="25605" name="Picture 10"/>
          <p:cNvPicPr>
            <a:picLocks noChangeAspect="1" noChangeArrowheads="1"/>
          </p:cNvPicPr>
          <p:nvPr/>
        </p:nvPicPr>
        <p:blipFill>
          <a:blip r:embed="rId2"/>
          <a:srcRect/>
          <a:stretch>
            <a:fillRect/>
          </a:stretch>
        </p:blipFill>
        <p:spPr bwMode="auto">
          <a:xfrm>
            <a:off x="381000" y="1295400"/>
            <a:ext cx="3800475" cy="5410200"/>
          </a:xfrm>
          <a:prstGeom prst="rect">
            <a:avLst/>
          </a:prstGeom>
          <a:noFill/>
          <a:ln w="9525">
            <a:noFill/>
            <a:miter lim="800000"/>
            <a:headEnd/>
            <a:tailEnd/>
          </a:ln>
        </p:spPr>
      </p:pic>
      <p:pic>
        <p:nvPicPr>
          <p:cNvPr id="25606" name="Picture 11"/>
          <p:cNvPicPr>
            <a:picLocks noChangeAspect="1" noChangeArrowheads="1"/>
          </p:cNvPicPr>
          <p:nvPr/>
        </p:nvPicPr>
        <p:blipFill>
          <a:blip r:embed="rId3"/>
          <a:srcRect/>
          <a:stretch>
            <a:fillRect/>
          </a:stretch>
        </p:blipFill>
        <p:spPr bwMode="auto">
          <a:xfrm>
            <a:off x="4724400" y="3352800"/>
            <a:ext cx="3971925" cy="32766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3 Slayt Numarası Yer Tutucusu"/>
          <p:cNvSpPr>
            <a:spLocks noGrp="1"/>
          </p:cNvSpPr>
          <p:nvPr>
            <p:ph type="sldNum" sz="quarter" idx="12"/>
          </p:nvPr>
        </p:nvSpPr>
        <p:spPr>
          <a:noFill/>
        </p:spPr>
        <p:txBody>
          <a:bodyPr/>
          <a:lstStyle/>
          <a:p>
            <a:fld id="{7A816F6C-A8E6-4131-A97C-73268DD020C3}" type="slidenum">
              <a:rPr lang="en-US" smtClean="0"/>
              <a:pPr/>
              <a:t>7</a:t>
            </a:fld>
            <a:endParaRPr lang="en-US" smtClean="0"/>
          </a:p>
        </p:txBody>
      </p:sp>
      <p:sp>
        <p:nvSpPr>
          <p:cNvPr id="26627" name="Rectangle 2"/>
          <p:cNvSpPr>
            <a:spLocks noChangeArrowheads="1"/>
          </p:cNvSpPr>
          <p:nvPr/>
        </p:nvSpPr>
        <p:spPr bwMode="auto">
          <a:xfrm>
            <a:off x="533400" y="152400"/>
            <a:ext cx="4170363" cy="430213"/>
          </a:xfrm>
          <a:prstGeom prst="rect">
            <a:avLst/>
          </a:prstGeom>
          <a:noFill/>
          <a:ln w="9525">
            <a:noFill/>
            <a:miter lim="800000"/>
            <a:headEnd/>
            <a:tailEnd/>
          </a:ln>
        </p:spPr>
        <p:txBody>
          <a:bodyPr wrap="none">
            <a:spAutoFit/>
          </a:bodyPr>
          <a:lstStyle/>
          <a:p>
            <a:r>
              <a:rPr lang="en-US" sz="2200" b="1">
                <a:solidFill>
                  <a:srgbClr val="FF3300"/>
                </a:solidFill>
              </a:rPr>
              <a:t>Development of Gas Turbines</a:t>
            </a:r>
          </a:p>
        </p:txBody>
      </p:sp>
      <p:sp>
        <p:nvSpPr>
          <p:cNvPr id="26628" name="Rectangle 4"/>
          <p:cNvSpPr>
            <a:spLocks noChangeArrowheads="1"/>
          </p:cNvSpPr>
          <p:nvPr/>
        </p:nvSpPr>
        <p:spPr bwMode="auto">
          <a:xfrm>
            <a:off x="533400" y="577850"/>
            <a:ext cx="7924800" cy="1631950"/>
          </a:xfrm>
          <a:prstGeom prst="rect">
            <a:avLst/>
          </a:prstGeom>
          <a:noFill/>
          <a:ln w="9525">
            <a:noFill/>
            <a:miter lim="800000"/>
            <a:headEnd/>
            <a:tailEnd/>
          </a:ln>
        </p:spPr>
        <p:txBody>
          <a:bodyPr>
            <a:spAutoFit/>
          </a:bodyPr>
          <a:lstStyle/>
          <a:p>
            <a:pPr marL="342900" indent="-342900">
              <a:spcAft>
                <a:spcPts val="600"/>
              </a:spcAft>
              <a:buClr>
                <a:srgbClr val="FF3300"/>
              </a:buClr>
              <a:buFontTx/>
              <a:buAutoNum type="arabicPeriod"/>
            </a:pPr>
            <a:r>
              <a:rPr lang="en-US"/>
              <a:t>Increasing the turbine inlet (or firing) temperatures</a:t>
            </a:r>
          </a:p>
          <a:p>
            <a:pPr marL="342900" indent="-342900">
              <a:spcAft>
                <a:spcPts val="600"/>
              </a:spcAft>
              <a:buClr>
                <a:srgbClr val="FF3300"/>
              </a:buClr>
              <a:buFontTx/>
              <a:buAutoNum type="arabicPeriod"/>
            </a:pPr>
            <a:r>
              <a:rPr lang="en-US"/>
              <a:t>Increasing the efficiencies of turbomachinery components (turbines, compressors):</a:t>
            </a:r>
          </a:p>
          <a:p>
            <a:pPr marL="342900" indent="-342900">
              <a:spcAft>
                <a:spcPts val="600"/>
              </a:spcAft>
              <a:buClr>
                <a:srgbClr val="FF3300"/>
              </a:buClr>
              <a:buFontTx/>
              <a:buAutoNum type="arabicPeriod"/>
            </a:pPr>
            <a:r>
              <a:rPr lang="en-US"/>
              <a:t>Adding modifications to the basic cycle (intercooling, regeneration or recuperation, and reheating).</a:t>
            </a:r>
          </a:p>
        </p:txBody>
      </p:sp>
      <p:sp>
        <p:nvSpPr>
          <p:cNvPr id="26629" name="Rectangle 5"/>
          <p:cNvSpPr>
            <a:spLocks noChangeArrowheads="1"/>
          </p:cNvSpPr>
          <p:nvPr/>
        </p:nvSpPr>
        <p:spPr bwMode="auto">
          <a:xfrm>
            <a:off x="533400" y="2659063"/>
            <a:ext cx="4495800" cy="769937"/>
          </a:xfrm>
          <a:prstGeom prst="rect">
            <a:avLst/>
          </a:prstGeom>
          <a:noFill/>
          <a:ln w="9525">
            <a:noFill/>
            <a:miter lim="800000"/>
            <a:headEnd/>
            <a:tailEnd/>
          </a:ln>
        </p:spPr>
        <p:txBody>
          <a:bodyPr>
            <a:spAutoFit/>
          </a:bodyPr>
          <a:lstStyle/>
          <a:p>
            <a:r>
              <a:rPr lang="en-US" sz="2200" b="1">
                <a:solidFill>
                  <a:srgbClr val="FF3300"/>
                </a:solidFill>
              </a:rPr>
              <a:t>Deviation of Actual Gas-Turbine Cycles from Idealized Ones</a:t>
            </a:r>
          </a:p>
        </p:txBody>
      </p:sp>
      <p:pic>
        <p:nvPicPr>
          <p:cNvPr id="26630" name="Picture 7"/>
          <p:cNvPicPr>
            <a:picLocks noChangeAspect="1" noChangeArrowheads="1"/>
          </p:cNvPicPr>
          <p:nvPr/>
        </p:nvPicPr>
        <p:blipFill>
          <a:blip r:embed="rId2"/>
          <a:srcRect/>
          <a:stretch>
            <a:fillRect/>
          </a:stretch>
        </p:blipFill>
        <p:spPr bwMode="auto">
          <a:xfrm>
            <a:off x="627063" y="5029200"/>
            <a:ext cx="2116137" cy="617538"/>
          </a:xfrm>
          <a:prstGeom prst="rect">
            <a:avLst/>
          </a:prstGeom>
          <a:noFill/>
          <a:ln w="9525">
            <a:noFill/>
            <a:miter lim="800000"/>
            <a:headEnd/>
            <a:tailEnd/>
          </a:ln>
        </p:spPr>
      </p:pic>
      <p:pic>
        <p:nvPicPr>
          <p:cNvPr id="26631" name="Picture 8"/>
          <p:cNvPicPr>
            <a:picLocks noChangeAspect="1" noChangeArrowheads="1"/>
          </p:cNvPicPr>
          <p:nvPr/>
        </p:nvPicPr>
        <p:blipFill>
          <a:blip r:embed="rId3"/>
          <a:srcRect/>
          <a:stretch>
            <a:fillRect/>
          </a:stretch>
        </p:blipFill>
        <p:spPr bwMode="auto">
          <a:xfrm>
            <a:off x="2860675" y="5029200"/>
            <a:ext cx="2092325" cy="654050"/>
          </a:xfrm>
          <a:prstGeom prst="rect">
            <a:avLst/>
          </a:prstGeom>
          <a:noFill/>
          <a:ln w="9525">
            <a:noFill/>
            <a:miter lim="800000"/>
            <a:headEnd/>
            <a:tailEnd/>
          </a:ln>
        </p:spPr>
      </p:pic>
      <p:sp>
        <p:nvSpPr>
          <p:cNvPr id="26632" name="Text Box 10"/>
          <p:cNvSpPr txBox="1">
            <a:spLocks noChangeArrowheads="1"/>
          </p:cNvSpPr>
          <p:nvPr/>
        </p:nvSpPr>
        <p:spPr bwMode="auto">
          <a:xfrm>
            <a:off x="533400" y="3505200"/>
            <a:ext cx="4572000" cy="641350"/>
          </a:xfrm>
          <a:prstGeom prst="rect">
            <a:avLst/>
          </a:prstGeom>
          <a:noFill/>
          <a:ln w="9525">
            <a:noFill/>
            <a:miter lim="800000"/>
            <a:headEnd/>
            <a:tailEnd/>
          </a:ln>
        </p:spPr>
        <p:txBody>
          <a:bodyPr>
            <a:spAutoFit/>
          </a:bodyPr>
          <a:lstStyle/>
          <a:p>
            <a:pPr>
              <a:spcBef>
                <a:spcPct val="10000"/>
              </a:spcBef>
              <a:spcAft>
                <a:spcPct val="10000"/>
              </a:spcAft>
            </a:pPr>
            <a:r>
              <a:rPr lang="en-US" b="1">
                <a:solidFill>
                  <a:srgbClr val="CC00CC"/>
                </a:solidFill>
              </a:rPr>
              <a:t>Reasons:</a:t>
            </a:r>
            <a:r>
              <a:rPr lang="en-US">
                <a:solidFill>
                  <a:srgbClr val="CC00CC"/>
                </a:solidFill>
              </a:rPr>
              <a:t> </a:t>
            </a:r>
            <a:r>
              <a:rPr lang="en-US"/>
              <a:t>Irreversibilities in turbine and compressors, pressure drops, heat losses</a:t>
            </a:r>
          </a:p>
        </p:txBody>
      </p:sp>
      <p:sp>
        <p:nvSpPr>
          <p:cNvPr id="26633" name="Text Box 11"/>
          <p:cNvSpPr txBox="1">
            <a:spLocks noChangeArrowheads="1"/>
          </p:cNvSpPr>
          <p:nvPr/>
        </p:nvSpPr>
        <p:spPr bwMode="auto">
          <a:xfrm>
            <a:off x="533400" y="4387850"/>
            <a:ext cx="42672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Isentropic efficiencies of the compressor and turbine</a:t>
            </a:r>
          </a:p>
        </p:txBody>
      </p:sp>
      <p:pic>
        <p:nvPicPr>
          <p:cNvPr id="26634" name="Picture 12"/>
          <p:cNvPicPr>
            <a:picLocks noChangeAspect="1" noChangeArrowheads="1"/>
          </p:cNvPicPr>
          <p:nvPr/>
        </p:nvPicPr>
        <p:blipFill>
          <a:blip r:embed="rId4"/>
          <a:srcRect/>
          <a:stretch>
            <a:fillRect/>
          </a:stretch>
        </p:blipFill>
        <p:spPr bwMode="auto">
          <a:xfrm>
            <a:off x="5238750" y="2019300"/>
            <a:ext cx="3524250" cy="46863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3 Slayt Numarası Yer Tutucusu"/>
          <p:cNvSpPr>
            <a:spLocks noGrp="1"/>
          </p:cNvSpPr>
          <p:nvPr>
            <p:ph type="sldNum" sz="quarter" idx="12"/>
          </p:nvPr>
        </p:nvSpPr>
        <p:spPr>
          <a:noFill/>
        </p:spPr>
        <p:txBody>
          <a:bodyPr/>
          <a:lstStyle/>
          <a:p>
            <a:fld id="{2717F740-2B17-479E-AFD2-B17D516400B1}" type="slidenum">
              <a:rPr lang="en-US" smtClean="0"/>
              <a:pPr/>
              <a:t>8</a:t>
            </a:fld>
            <a:endParaRPr lang="en-US" smtClean="0"/>
          </a:p>
        </p:txBody>
      </p:sp>
      <p:sp>
        <p:nvSpPr>
          <p:cNvPr id="27651" name="Rectangle 2"/>
          <p:cNvSpPr>
            <a:spLocks noChangeArrowheads="1"/>
          </p:cNvSpPr>
          <p:nvPr/>
        </p:nvSpPr>
        <p:spPr bwMode="auto">
          <a:xfrm>
            <a:off x="152400" y="152400"/>
            <a:ext cx="4191000" cy="769938"/>
          </a:xfrm>
          <a:prstGeom prst="rect">
            <a:avLst/>
          </a:prstGeom>
          <a:solidFill>
            <a:srgbClr val="92D050"/>
          </a:solidFill>
          <a:ln w="9525">
            <a:noFill/>
            <a:miter lim="800000"/>
            <a:headEnd/>
            <a:tailEnd/>
          </a:ln>
        </p:spPr>
        <p:txBody>
          <a:bodyPr>
            <a:spAutoFit/>
          </a:bodyPr>
          <a:lstStyle/>
          <a:p>
            <a:r>
              <a:rPr lang="en-US" sz="2200" b="1">
                <a:solidFill>
                  <a:srgbClr val="C00000"/>
                </a:solidFill>
              </a:rPr>
              <a:t>THE BRAYTON CYCLE WITH REGENERATION</a:t>
            </a:r>
          </a:p>
        </p:txBody>
      </p:sp>
      <p:sp>
        <p:nvSpPr>
          <p:cNvPr id="27652" name="Rectangle 7"/>
          <p:cNvSpPr>
            <a:spLocks noChangeArrowheads="1"/>
          </p:cNvSpPr>
          <p:nvPr/>
        </p:nvSpPr>
        <p:spPr bwMode="auto">
          <a:xfrm>
            <a:off x="76200" y="963613"/>
            <a:ext cx="5257800" cy="3074987"/>
          </a:xfrm>
          <a:prstGeom prst="rect">
            <a:avLst/>
          </a:prstGeom>
          <a:noFill/>
          <a:ln w="9525">
            <a:noFill/>
            <a:miter lim="800000"/>
            <a:headEnd/>
            <a:tailEnd/>
          </a:ln>
        </p:spPr>
        <p:txBody>
          <a:bodyPr>
            <a:spAutoFit/>
          </a:bodyPr>
          <a:lstStyle/>
          <a:p>
            <a:pPr>
              <a:spcBef>
                <a:spcPct val="10000"/>
              </a:spcBef>
              <a:spcAft>
                <a:spcPct val="10000"/>
              </a:spcAft>
            </a:pPr>
            <a:r>
              <a:rPr lang="en-US" sz="1700"/>
              <a:t>In gas-turbine engines, the temperature of the exhaust gas leaving the turbine is often considerably higher than the temperature of the air leaving the compressor. </a:t>
            </a:r>
          </a:p>
          <a:p>
            <a:pPr>
              <a:spcBef>
                <a:spcPct val="10000"/>
              </a:spcBef>
              <a:spcAft>
                <a:spcPct val="10000"/>
              </a:spcAft>
            </a:pPr>
            <a:r>
              <a:rPr lang="en-US" sz="1700"/>
              <a:t>Therefore, the high-pressure air leaving the compressor can be heated by the hot exhaust gases in a counter-flow heat exchanger (a </a:t>
            </a:r>
            <a:r>
              <a:rPr lang="en-US" sz="1700" i="1">
                <a:solidFill>
                  <a:srgbClr val="CC00CC"/>
                </a:solidFill>
              </a:rPr>
              <a:t>regenerator</a:t>
            </a:r>
            <a:r>
              <a:rPr lang="en-US" sz="1700" i="1"/>
              <a:t> </a:t>
            </a:r>
            <a:r>
              <a:rPr lang="en-US" sz="1700"/>
              <a:t>or a </a:t>
            </a:r>
            <a:r>
              <a:rPr lang="en-US" sz="1700" i="1">
                <a:solidFill>
                  <a:srgbClr val="CC00CC"/>
                </a:solidFill>
              </a:rPr>
              <a:t>recuperator</a:t>
            </a:r>
            <a:r>
              <a:rPr lang="en-US" sz="1700"/>
              <a:t>). </a:t>
            </a:r>
          </a:p>
          <a:p>
            <a:pPr>
              <a:spcBef>
                <a:spcPct val="10000"/>
              </a:spcBef>
              <a:spcAft>
                <a:spcPct val="10000"/>
              </a:spcAft>
            </a:pPr>
            <a:r>
              <a:rPr lang="en-US" sz="1700">
                <a:solidFill>
                  <a:srgbClr val="3333FF"/>
                </a:solidFill>
              </a:rPr>
              <a:t>The thermal efficiency of the Brayton cycle increases as a result of regeneration since less fuel is used for the same work output.</a:t>
            </a:r>
            <a:endParaRPr lang="en-US" sz="1700" i="1">
              <a:solidFill>
                <a:srgbClr val="3333FF"/>
              </a:solidFill>
            </a:endParaRPr>
          </a:p>
        </p:txBody>
      </p:sp>
      <p:sp>
        <p:nvSpPr>
          <p:cNvPr id="27653" name="Rectangle 5"/>
          <p:cNvSpPr>
            <a:spLocks noChangeArrowheads="1"/>
          </p:cNvSpPr>
          <p:nvPr/>
        </p:nvSpPr>
        <p:spPr bwMode="auto">
          <a:xfrm>
            <a:off x="7162800" y="5334000"/>
            <a:ext cx="1600200" cy="915988"/>
          </a:xfrm>
          <a:prstGeom prst="rect">
            <a:avLst/>
          </a:prstGeom>
          <a:noFill/>
          <a:ln w="9525">
            <a:noFill/>
            <a:miter lim="800000"/>
            <a:headEnd/>
            <a:tailEnd/>
          </a:ln>
        </p:spPr>
        <p:txBody>
          <a:bodyPr>
            <a:spAutoFit/>
          </a:bodyPr>
          <a:lstStyle/>
          <a:p>
            <a:r>
              <a:rPr lang="en-US">
                <a:solidFill>
                  <a:srgbClr val="3333FF"/>
                </a:solidFill>
              </a:rPr>
              <a:t>A gas-turbine engine with regenerator.</a:t>
            </a:r>
          </a:p>
        </p:txBody>
      </p:sp>
      <p:pic>
        <p:nvPicPr>
          <p:cNvPr id="27654" name="Picture 9"/>
          <p:cNvPicPr>
            <a:picLocks noChangeAspect="1" noChangeArrowheads="1"/>
          </p:cNvPicPr>
          <p:nvPr/>
        </p:nvPicPr>
        <p:blipFill>
          <a:blip r:embed="rId2"/>
          <a:srcRect/>
          <a:stretch>
            <a:fillRect/>
          </a:stretch>
        </p:blipFill>
        <p:spPr bwMode="auto">
          <a:xfrm>
            <a:off x="152400" y="4067175"/>
            <a:ext cx="6981825" cy="2714625"/>
          </a:xfrm>
          <a:prstGeom prst="rect">
            <a:avLst/>
          </a:prstGeom>
          <a:noFill/>
          <a:ln w="9525">
            <a:noFill/>
            <a:miter lim="800000"/>
            <a:headEnd/>
            <a:tailEnd/>
          </a:ln>
        </p:spPr>
      </p:pic>
      <p:pic>
        <p:nvPicPr>
          <p:cNvPr id="27655" name="Picture 10"/>
          <p:cNvPicPr>
            <a:picLocks noChangeAspect="1" noChangeArrowheads="1"/>
          </p:cNvPicPr>
          <p:nvPr/>
        </p:nvPicPr>
        <p:blipFill>
          <a:blip r:embed="rId3"/>
          <a:srcRect/>
          <a:stretch>
            <a:fillRect/>
          </a:stretch>
        </p:blipFill>
        <p:spPr bwMode="auto">
          <a:xfrm>
            <a:off x="5562600" y="76200"/>
            <a:ext cx="3448050" cy="43053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3 Slayt Numarası Yer Tutucusu"/>
          <p:cNvSpPr>
            <a:spLocks noGrp="1"/>
          </p:cNvSpPr>
          <p:nvPr>
            <p:ph type="sldNum" sz="quarter" idx="12"/>
          </p:nvPr>
        </p:nvSpPr>
        <p:spPr>
          <a:noFill/>
        </p:spPr>
        <p:txBody>
          <a:bodyPr/>
          <a:lstStyle/>
          <a:p>
            <a:fld id="{D6BFD709-50EE-4D0A-9A05-E5C6FA5E867C}" type="slidenum">
              <a:rPr lang="en-US" smtClean="0"/>
              <a:pPr/>
              <a:t>9</a:t>
            </a:fld>
            <a:endParaRPr lang="en-US" smtClean="0"/>
          </a:p>
        </p:txBody>
      </p:sp>
      <p:pic>
        <p:nvPicPr>
          <p:cNvPr id="28675" name="Picture 4"/>
          <p:cNvPicPr>
            <a:picLocks noChangeAspect="1" noChangeArrowheads="1"/>
          </p:cNvPicPr>
          <p:nvPr/>
        </p:nvPicPr>
        <p:blipFill>
          <a:blip r:embed="rId2"/>
          <a:srcRect/>
          <a:stretch>
            <a:fillRect/>
          </a:stretch>
        </p:blipFill>
        <p:spPr bwMode="auto">
          <a:xfrm>
            <a:off x="3505200" y="381000"/>
            <a:ext cx="1795463" cy="301625"/>
          </a:xfrm>
          <a:prstGeom prst="rect">
            <a:avLst/>
          </a:prstGeom>
          <a:noFill/>
          <a:ln w="9525">
            <a:noFill/>
            <a:miter lim="800000"/>
            <a:headEnd/>
            <a:tailEnd/>
          </a:ln>
        </p:spPr>
      </p:pic>
      <p:pic>
        <p:nvPicPr>
          <p:cNvPr id="28676" name="Picture 5"/>
          <p:cNvPicPr>
            <a:picLocks noChangeAspect="1" noChangeArrowheads="1"/>
          </p:cNvPicPr>
          <p:nvPr/>
        </p:nvPicPr>
        <p:blipFill>
          <a:blip r:embed="rId3"/>
          <a:srcRect/>
          <a:stretch>
            <a:fillRect/>
          </a:stretch>
        </p:blipFill>
        <p:spPr bwMode="auto">
          <a:xfrm>
            <a:off x="3505200" y="712788"/>
            <a:ext cx="2981325" cy="277812"/>
          </a:xfrm>
          <a:prstGeom prst="rect">
            <a:avLst/>
          </a:prstGeom>
          <a:noFill/>
          <a:ln w="9525">
            <a:noFill/>
            <a:miter lim="800000"/>
            <a:headEnd/>
            <a:tailEnd/>
          </a:ln>
        </p:spPr>
      </p:pic>
      <p:pic>
        <p:nvPicPr>
          <p:cNvPr id="28677" name="Picture 6"/>
          <p:cNvPicPr>
            <a:picLocks noChangeAspect="1" noChangeArrowheads="1"/>
          </p:cNvPicPr>
          <p:nvPr/>
        </p:nvPicPr>
        <p:blipFill>
          <a:blip r:embed="rId4"/>
          <a:srcRect/>
          <a:stretch>
            <a:fillRect/>
          </a:stretch>
        </p:blipFill>
        <p:spPr bwMode="auto">
          <a:xfrm>
            <a:off x="3505200" y="1066800"/>
            <a:ext cx="2413000" cy="647700"/>
          </a:xfrm>
          <a:prstGeom prst="rect">
            <a:avLst/>
          </a:prstGeom>
          <a:noFill/>
          <a:ln w="9525">
            <a:noFill/>
            <a:miter lim="800000"/>
            <a:headEnd/>
            <a:tailEnd/>
          </a:ln>
        </p:spPr>
      </p:pic>
      <p:pic>
        <p:nvPicPr>
          <p:cNvPr id="28678" name="Picture 7"/>
          <p:cNvPicPr>
            <a:picLocks noChangeAspect="1" noChangeArrowheads="1"/>
          </p:cNvPicPr>
          <p:nvPr/>
        </p:nvPicPr>
        <p:blipFill>
          <a:blip r:embed="rId5"/>
          <a:srcRect/>
          <a:stretch>
            <a:fillRect/>
          </a:stretch>
        </p:blipFill>
        <p:spPr bwMode="auto">
          <a:xfrm>
            <a:off x="3505200" y="1744663"/>
            <a:ext cx="1327150" cy="617537"/>
          </a:xfrm>
          <a:prstGeom prst="rect">
            <a:avLst/>
          </a:prstGeom>
          <a:noFill/>
          <a:ln w="9525">
            <a:noFill/>
            <a:miter lim="800000"/>
            <a:headEnd/>
            <a:tailEnd/>
          </a:ln>
        </p:spPr>
      </p:pic>
      <p:sp>
        <p:nvSpPr>
          <p:cNvPr id="28679" name="Text Box 8"/>
          <p:cNvSpPr txBox="1">
            <a:spLocks noChangeArrowheads="1"/>
          </p:cNvSpPr>
          <p:nvPr/>
        </p:nvSpPr>
        <p:spPr bwMode="auto">
          <a:xfrm>
            <a:off x="5943600" y="1111250"/>
            <a:ext cx="1676400" cy="641350"/>
          </a:xfrm>
          <a:prstGeom prst="rect">
            <a:avLst/>
          </a:prstGeom>
          <a:noFill/>
          <a:ln w="9525">
            <a:noFill/>
            <a:miter lim="800000"/>
            <a:headEnd/>
            <a:tailEnd/>
          </a:ln>
        </p:spPr>
        <p:txBody>
          <a:bodyPr>
            <a:spAutoFit/>
          </a:bodyPr>
          <a:lstStyle/>
          <a:p>
            <a:pPr>
              <a:spcBef>
                <a:spcPct val="50000"/>
              </a:spcBef>
            </a:pPr>
            <a:r>
              <a:rPr lang="en-US"/>
              <a:t>Effectiveness of regenerator</a:t>
            </a:r>
          </a:p>
        </p:txBody>
      </p:sp>
      <p:sp>
        <p:nvSpPr>
          <p:cNvPr id="28680" name="Text Box 9"/>
          <p:cNvSpPr txBox="1">
            <a:spLocks noChangeArrowheads="1"/>
          </p:cNvSpPr>
          <p:nvPr/>
        </p:nvSpPr>
        <p:spPr bwMode="auto">
          <a:xfrm>
            <a:off x="4876800" y="1752600"/>
            <a:ext cx="2895600" cy="641350"/>
          </a:xfrm>
          <a:prstGeom prst="rect">
            <a:avLst/>
          </a:prstGeom>
          <a:noFill/>
          <a:ln w="9525">
            <a:noFill/>
            <a:miter lim="800000"/>
            <a:headEnd/>
            <a:tailEnd/>
          </a:ln>
        </p:spPr>
        <p:txBody>
          <a:bodyPr>
            <a:spAutoFit/>
          </a:bodyPr>
          <a:lstStyle/>
          <a:p>
            <a:pPr>
              <a:spcBef>
                <a:spcPct val="50000"/>
              </a:spcBef>
            </a:pPr>
            <a:r>
              <a:rPr lang="en-US"/>
              <a:t>Effectiveness under cold-air standard assumptions</a:t>
            </a:r>
          </a:p>
        </p:txBody>
      </p:sp>
      <p:pic>
        <p:nvPicPr>
          <p:cNvPr id="28681" name="Picture 10"/>
          <p:cNvPicPr>
            <a:picLocks noChangeAspect="1" noChangeArrowheads="1"/>
          </p:cNvPicPr>
          <p:nvPr/>
        </p:nvPicPr>
        <p:blipFill>
          <a:blip r:embed="rId6"/>
          <a:srcRect/>
          <a:stretch>
            <a:fillRect/>
          </a:stretch>
        </p:blipFill>
        <p:spPr bwMode="auto">
          <a:xfrm>
            <a:off x="3494088" y="2393950"/>
            <a:ext cx="2906712" cy="654050"/>
          </a:xfrm>
          <a:prstGeom prst="rect">
            <a:avLst/>
          </a:prstGeom>
          <a:noFill/>
          <a:ln w="9525">
            <a:noFill/>
            <a:miter lim="800000"/>
            <a:headEnd/>
            <a:tailEnd/>
          </a:ln>
        </p:spPr>
      </p:pic>
      <p:sp>
        <p:nvSpPr>
          <p:cNvPr id="28682" name="Text Box 11"/>
          <p:cNvSpPr txBox="1">
            <a:spLocks noChangeArrowheads="1"/>
          </p:cNvSpPr>
          <p:nvPr/>
        </p:nvSpPr>
        <p:spPr bwMode="auto">
          <a:xfrm>
            <a:off x="6400800" y="2438400"/>
            <a:ext cx="2438400" cy="641350"/>
          </a:xfrm>
          <a:prstGeom prst="rect">
            <a:avLst/>
          </a:prstGeom>
          <a:noFill/>
          <a:ln w="9525">
            <a:noFill/>
            <a:miter lim="800000"/>
            <a:headEnd/>
            <a:tailEnd/>
          </a:ln>
        </p:spPr>
        <p:txBody>
          <a:bodyPr>
            <a:spAutoFit/>
          </a:bodyPr>
          <a:lstStyle/>
          <a:p>
            <a:pPr>
              <a:spcBef>
                <a:spcPct val="50000"/>
              </a:spcBef>
            </a:pPr>
            <a:r>
              <a:rPr lang="en-US"/>
              <a:t>Under cold-air standard assumptions</a:t>
            </a:r>
          </a:p>
        </p:txBody>
      </p:sp>
      <p:sp>
        <p:nvSpPr>
          <p:cNvPr id="28683" name="Rectangle 14"/>
          <p:cNvSpPr>
            <a:spLocks noChangeArrowheads="1"/>
          </p:cNvSpPr>
          <p:nvPr/>
        </p:nvSpPr>
        <p:spPr bwMode="auto">
          <a:xfrm>
            <a:off x="76200" y="3509963"/>
            <a:ext cx="4724400" cy="1671637"/>
          </a:xfrm>
          <a:prstGeom prst="rect">
            <a:avLst/>
          </a:prstGeom>
          <a:noFill/>
          <a:ln w="9525">
            <a:noFill/>
            <a:miter lim="800000"/>
            <a:headEnd/>
            <a:tailEnd/>
          </a:ln>
        </p:spPr>
        <p:txBody>
          <a:bodyPr>
            <a:spAutoFit/>
          </a:bodyPr>
          <a:lstStyle/>
          <a:p>
            <a:pPr>
              <a:lnSpc>
                <a:spcPct val="90000"/>
              </a:lnSpc>
              <a:spcBef>
                <a:spcPct val="15000"/>
              </a:spcBef>
              <a:spcAft>
                <a:spcPct val="15000"/>
              </a:spcAft>
            </a:pPr>
            <a:r>
              <a:rPr lang="en-US"/>
              <a:t>The thermal efficiency depends on the ratio of the minimum to maximum temperatures as well as the pressure ratio. </a:t>
            </a:r>
          </a:p>
          <a:p>
            <a:pPr>
              <a:lnSpc>
                <a:spcPct val="90000"/>
              </a:lnSpc>
              <a:spcBef>
                <a:spcPct val="15000"/>
              </a:spcBef>
              <a:spcAft>
                <a:spcPct val="15000"/>
              </a:spcAft>
            </a:pPr>
            <a:r>
              <a:rPr lang="en-US">
                <a:solidFill>
                  <a:srgbClr val="CC00CC"/>
                </a:solidFill>
              </a:rPr>
              <a:t>Regeneration is most effective at lower pressure ratios and low minimum-to-maximum temperature ratios.</a:t>
            </a:r>
          </a:p>
        </p:txBody>
      </p:sp>
      <p:sp>
        <p:nvSpPr>
          <p:cNvPr id="28684" name="Text Box 15"/>
          <p:cNvSpPr txBox="1">
            <a:spLocks noChangeArrowheads="1"/>
          </p:cNvSpPr>
          <p:nvPr/>
        </p:nvSpPr>
        <p:spPr bwMode="auto">
          <a:xfrm>
            <a:off x="304800" y="5715000"/>
            <a:ext cx="2057400" cy="935038"/>
          </a:xfrm>
          <a:prstGeom prst="rect">
            <a:avLst/>
          </a:prstGeom>
          <a:solidFill>
            <a:srgbClr val="FFCC99"/>
          </a:solidFill>
          <a:ln w="19050">
            <a:solidFill>
              <a:schemeClr val="bg2"/>
            </a:solidFill>
            <a:miter lim="800000"/>
            <a:headEnd/>
            <a:tailEnd/>
          </a:ln>
        </p:spPr>
        <p:txBody>
          <a:bodyPr>
            <a:spAutoFit/>
          </a:bodyPr>
          <a:lstStyle/>
          <a:p>
            <a:pPr>
              <a:spcBef>
                <a:spcPct val="50000"/>
              </a:spcBef>
            </a:pPr>
            <a:r>
              <a:rPr lang="en-US"/>
              <a:t>Can regeneration be used at high pressure ratios? </a:t>
            </a:r>
          </a:p>
        </p:txBody>
      </p:sp>
      <p:pic>
        <p:nvPicPr>
          <p:cNvPr id="28685" name="Picture 17"/>
          <p:cNvPicPr>
            <a:picLocks noChangeAspect="1" noChangeArrowheads="1"/>
          </p:cNvPicPr>
          <p:nvPr/>
        </p:nvPicPr>
        <p:blipFill>
          <a:blip r:embed="rId7"/>
          <a:srcRect/>
          <a:stretch>
            <a:fillRect/>
          </a:stretch>
        </p:blipFill>
        <p:spPr bwMode="auto">
          <a:xfrm>
            <a:off x="76200" y="152400"/>
            <a:ext cx="3251200" cy="3124200"/>
          </a:xfrm>
          <a:prstGeom prst="rect">
            <a:avLst/>
          </a:prstGeom>
          <a:noFill/>
          <a:ln w="9525">
            <a:noFill/>
            <a:miter lim="800000"/>
            <a:headEnd/>
            <a:tailEnd/>
          </a:ln>
        </p:spPr>
      </p:pic>
      <p:pic>
        <p:nvPicPr>
          <p:cNvPr id="28686" name="Picture 18"/>
          <p:cNvPicPr>
            <a:picLocks noChangeAspect="1" noChangeArrowheads="1"/>
          </p:cNvPicPr>
          <p:nvPr/>
        </p:nvPicPr>
        <p:blipFill>
          <a:blip r:embed="rId8"/>
          <a:srcRect/>
          <a:stretch>
            <a:fillRect/>
          </a:stretch>
        </p:blipFill>
        <p:spPr bwMode="auto">
          <a:xfrm>
            <a:off x="5562600" y="3124200"/>
            <a:ext cx="3462338" cy="3695700"/>
          </a:xfrm>
          <a:prstGeom prst="rect">
            <a:avLst/>
          </a:prstGeom>
          <a:noFill/>
          <a:ln w="9525">
            <a:noFill/>
            <a:miter lim="800000"/>
            <a:headEnd/>
            <a:tailEnd/>
          </a:ln>
        </p:spPr>
      </p:pic>
      <p:pic>
        <p:nvPicPr>
          <p:cNvPr id="28687" name="Picture 19"/>
          <p:cNvPicPr>
            <a:picLocks noChangeAspect="1" noChangeArrowheads="1"/>
          </p:cNvPicPr>
          <p:nvPr/>
        </p:nvPicPr>
        <p:blipFill>
          <a:blip r:embed="rId9"/>
          <a:srcRect/>
          <a:stretch>
            <a:fillRect/>
          </a:stretch>
        </p:blipFill>
        <p:spPr bwMode="auto">
          <a:xfrm>
            <a:off x="2667000" y="5715000"/>
            <a:ext cx="2828925" cy="109537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2303</TotalTime>
  <Words>1099</Words>
  <Application>Microsoft Office PowerPoint</Application>
  <PresentationFormat>On-screen Show (4:3)</PresentationFormat>
  <Paragraphs>101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Times New Roman</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AND BASIC CONCEPTS</dc:title>
  <dc:creator>WinXP Tablet</dc:creator>
  <cp:lastModifiedBy>Jishnu</cp:lastModifiedBy>
  <cp:revision>721</cp:revision>
  <dcterms:created xsi:type="dcterms:W3CDTF">2007-03-22T19:44:56Z</dcterms:created>
  <dcterms:modified xsi:type="dcterms:W3CDTF">2023-03-29T12:04:03Z</dcterms:modified>
</cp:coreProperties>
</file>