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423" r:id="rId2"/>
    <p:sldId id="357" r:id="rId3"/>
    <p:sldId id="402" r:id="rId4"/>
    <p:sldId id="404" r:id="rId5"/>
    <p:sldId id="409" r:id="rId6"/>
    <p:sldId id="408" r:id="rId7"/>
    <p:sldId id="407" r:id="rId8"/>
    <p:sldId id="410" r:id="rId9"/>
    <p:sldId id="406" r:id="rId10"/>
    <p:sldId id="411" r:id="rId11"/>
    <p:sldId id="412" r:id="rId12"/>
    <p:sldId id="405" r:id="rId13"/>
    <p:sldId id="413"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CC"/>
    <a:srgbClr val="B2B2B2"/>
    <a:srgbClr val="006600"/>
    <a:srgbClr val="33CC33"/>
    <a:srgbClr val="008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4660"/>
  </p:normalViewPr>
  <p:slideViewPr>
    <p:cSldViewPr>
      <p:cViewPr varScale="1">
        <p:scale>
          <a:sx n="84" d="100"/>
          <a:sy n="84" d="100"/>
        </p:scale>
        <p:origin x="3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DE60C9-E9AA-44F9-93AA-6C6D2A341738}" type="slidenum">
              <a:rPr lang="en-US"/>
              <a:pPr>
                <a:defRPr/>
              </a:pPr>
              <a:t>‹#›</a:t>
            </a:fld>
            <a:endParaRPr lang="en-US"/>
          </a:p>
        </p:txBody>
      </p:sp>
    </p:spTree>
    <p:extLst>
      <p:ext uri="{BB962C8B-B14F-4D97-AF65-F5344CB8AC3E}">
        <p14:creationId xmlns:p14="http://schemas.microsoft.com/office/powerpoint/2010/main" val="14526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56DB85-B967-4BA6-B610-E17E294498D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AB1C3F-C97E-46DE-A5A0-45C4184399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C2919F-3423-4617-8D9F-C5034CA1D44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A2621A-FDC2-41B6-878F-568FEE298F9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0B89F7-529C-4755-B736-2F1823EAF5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438E52-5EFC-4473-AAE3-8A7F47E7D29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AC77D29-9487-4BC5-BC90-61B6DBD911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50522E-487E-4530-B22B-3F916708B0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28FE48-5B8B-4C43-AF40-90425147EF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61E719-B04F-4BDE-98A8-86242DCF740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6A1102-34C4-4EAA-B78D-99E92F5CCF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041E287-FED0-40ED-B826-7BA0BCB234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png"/><Relationship Id="rId4" Type="http://schemas.openxmlformats.org/officeDocument/2006/relationships/image" Target="../media/image8.wmf"/><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dirty="0" smtClean="0">
                <a:solidFill>
                  <a:srgbClr val="C00000"/>
                </a:solidFill>
              </a:rPr>
              <a:t>C</a:t>
            </a:r>
            <a:r>
              <a:rPr lang="tr-TR" sz="2800" dirty="0" smtClean="0">
                <a:solidFill>
                  <a:srgbClr val="C00000"/>
                </a:solidFill>
              </a:rPr>
              <a:t>HAPTER</a:t>
            </a:r>
            <a:r>
              <a:rPr lang="en-US" sz="2800" dirty="0" smtClean="0">
                <a:solidFill>
                  <a:srgbClr val="C00000"/>
                </a:solidFill>
              </a:rPr>
              <a:t> 1</a:t>
            </a:r>
            <a:r>
              <a:rPr lang="tr-TR" sz="2800" dirty="0" smtClean="0">
                <a:solidFill>
                  <a:srgbClr val="C00000"/>
                </a:solidFill>
              </a:rPr>
              <a:t>0</a:t>
            </a:r>
            <a:r>
              <a:rPr lang="en-US" b="0" dirty="0" smtClean="0"/>
              <a:t/>
            </a:r>
            <a:br>
              <a:rPr lang="en-US" b="0" dirty="0" smtClean="0"/>
            </a:br>
            <a:r>
              <a:rPr lang="en-US" dirty="0" smtClean="0">
                <a:solidFill>
                  <a:srgbClr val="3333FF"/>
                </a:solidFill>
              </a:rPr>
              <a:t> VAPOR AND COMBINED POWER CYCLES</a:t>
            </a: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r>
              <a:rPr lang="en-US" sz="2400" b="1">
                <a:solidFill>
                  <a:schemeClr val="bg2"/>
                </a:solidFill>
              </a:rPr>
              <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
        <p:nvSpPr>
          <p:cNvPr id="6" name="Rectangle 4"/>
          <p:cNvSpPr>
            <a:spLocks noChangeArrowheads="1"/>
          </p:cNvSpPr>
          <p:nvPr/>
        </p:nvSpPr>
        <p:spPr bwMode="auto">
          <a:xfrm>
            <a:off x="1148402" y="6212413"/>
            <a:ext cx="6847195" cy="569387"/>
          </a:xfrm>
          <a:prstGeom prst="rect">
            <a:avLst/>
          </a:prstGeom>
          <a:noFill/>
          <a:ln w="9525">
            <a:noFill/>
            <a:miter lim="800000"/>
            <a:headEnd/>
            <a:tailEnd/>
          </a:ln>
        </p:spPr>
        <p:txBody>
          <a:bodyPr wrap="none">
            <a:spAutoFit/>
          </a:bodyPr>
          <a:lstStyle/>
          <a:p>
            <a:pPr algn="ctr" eaLnBrk="1" hangingPunct="1">
              <a:spcBef>
                <a:spcPts val="300"/>
              </a:spcBef>
              <a:spcAft>
                <a:spcPts val="300"/>
              </a:spcAft>
              <a:defRPr/>
            </a:pPr>
            <a:r>
              <a:rPr lang="en-US" sz="1200" dirty="0" smtClean="0">
                <a:solidFill>
                  <a:srgbClr val="996633"/>
                </a:solidFill>
              </a:rPr>
              <a:t>Adapted from the lecture </a:t>
            </a:r>
            <a:r>
              <a:rPr lang="en-US" sz="1200" dirty="0">
                <a:solidFill>
                  <a:srgbClr val="996633"/>
                </a:solidFill>
              </a:rPr>
              <a:t>slides </a:t>
            </a:r>
            <a:r>
              <a:rPr lang="en-US" sz="1200" dirty="0" smtClean="0">
                <a:solidFill>
                  <a:srgbClr val="996633"/>
                </a:solidFill>
              </a:rPr>
              <a:t>by </a:t>
            </a:r>
            <a:r>
              <a:rPr lang="en-US" sz="1400" b="1" dirty="0" smtClean="0">
                <a:solidFill>
                  <a:srgbClr val="996633"/>
                </a:solidFill>
              </a:rPr>
              <a:t>Mehmet </a:t>
            </a:r>
            <a:r>
              <a:rPr lang="en-US" sz="1400" b="1" dirty="0" err="1" smtClean="0">
                <a:solidFill>
                  <a:srgbClr val="996633"/>
                </a:solidFill>
              </a:rPr>
              <a:t>Kanoglu</a:t>
            </a:r>
            <a:r>
              <a:rPr lang="en-US" sz="1400" b="1" dirty="0" smtClean="0">
                <a:solidFill>
                  <a:srgbClr val="996633"/>
                </a:solidFill>
              </a:rPr>
              <a:t> </a:t>
            </a:r>
            <a:r>
              <a:rPr lang="en-US" sz="1200" dirty="0" smtClean="0">
                <a:cs typeface="Times New Roman" pitchFamily="18" charset="0"/>
              </a:rPr>
              <a:t>Copyright </a:t>
            </a:r>
            <a:r>
              <a:rPr lang="en-US" sz="1200" dirty="0">
                <a:cs typeface="Times New Roman" pitchFamily="18" charset="0"/>
              </a:rPr>
              <a:t>© The McGraw-Hill Education. </a:t>
            </a:r>
            <a:endParaRPr lang="en-US" sz="1200" dirty="0" smtClean="0">
              <a:cs typeface="Times New Roman" pitchFamily="18" charset="0"/>
            </a:endParaRPr>
          </a:p>
          <a:p>
            <a:pPr algn="ctr" eaLnBrk="1" hangingPunct="1">
              <a:spcBef>
                <a:spcPts val="300"/>
              </a:spcBef>
              <a:spcAft>
                <a:spcPts val="300"/>
              </a:spcAft>
              <a:defRPr/>
            </a:pPr>
            <a:r>
              <a:rPr lang="en-US" sz="1200" dirty="0" smtClean="0">
                <a:cs typeface="Times New Roman" pitchFamily="18" charset="0"/>
              </a:rPr>
              <a:t>Permission </a:t>
            </a:r>
            <a:r>
              <a:rPr lang="en-US" sz="1200" dirty="0">
                <a:cs typeface="Times New Roman" pitchFamily="18" charset="0"/>
              </a:rPr>
              <a:t>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3BA6E8D2-4CE0-4DCD-95FC-323468D5C86B}" type="slidenum">
              <a:rPr lang="en-US" smtClean="0"/>
              <a:pPr/>
              <a:t>10</a:t>
            </a:fld>
            <a:endParaRPr lang="en-US" smtClean="0"/>
          </a:p>
        </p:txBody>
      </p:sp>
      <p:sp>
        <p:nvSpPr>
          <p:cNvPr id="11267" name="Rectangle 2"/>
          <p:cNvSpPr>
            <a:spLocks noChangeArrowheads="1"/>
          </p:cNvSpPr>
          <p:nvPr/>
        </p:nvSpPr>
        <p:spPr bwMode="auto">
          <a:xfrm>
            <a:off x="381000" y="179388"/>
            <a:ext cx="67818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REHEAT RANKINE CYCLE</a:t>
            </a:r>
          </a:p>
        </p:txBody>
      </p:sp>
      <p:sp>
        <p:nvSpPr>
          <p:cNvPr id="11268" name="Rectangle 4"/>
          <p:cNvSpPr>
            <a:spLocks noChangeArrowheads="1"/>
          </p:cNvSpPr>
          <p:nvPr/>
        </p:nvSpPr>
        <p:spPr bwMode="auto">
          <a:xfrm>
            <a:off x="304800" y="758825"/>
            <a:ext cx="8686800" cy="1298575"/>
          </a:xfrm>
          <a:prstGeom prst="rect">
            <a:avLst/>
          </a:prstGeom>
          <a:noFill/>
          <a:ln w="9525">
            <a:noFill/>
            <a:miter lim="800000"/>
            <a:headEnd/>
            <a:tailEnd/>
          </a:ln>
        </p:spPr>
        <p:txBody>
          <a:bodyPr>
            <a:spAutoFit/>
          </a:bodyPr>
          <a:lstStyle/>
          <a:p>
            <a:pPr>
              <a:spcBef>
                <a:spcPct val="10000"/>
              </a:spcBef>
              <a:spcAft>
                <a:spcPct val="10000"/>
              </a:spcAft>
            </a:pPr>
            <a:r>
              <a:rPr lang="en-US" i="1">
                <a:solidFill>
                  <a:srgbClr val="3333FF"/>
                </a:solidFill>
              </a:rPr>
              <a:t>How can we take advantage of the increased efficiencies at higher boiler pressures without facing the problem of excessive moisture at the final stages of the turbine?</a:t>
            </a:r>
          </a:p>
          <a:p>
            <a:pPr>
              <a:spcBef>
                <a:spcPct val="10000"/>
              </a:spcBef>
              <a:spcAft>
                <a:spcPct val="10000"/>
              </a:spcAft>
            </a:pPr>
            <a:r>
              <a:rPr lang="en-US"/>
              <a:t>1. Superheat the steam to very high temperatures. It is limited metallurgically.</a:t>
            </a:r>
          </a:p>
          <a:p>
            <a:pPr>
              <a:spcBef>
                <a:spcPct val="10000"/>
              </a:spcBef>
              <a:spcAft>
                <a:spcPct val="10000"/>
              </a:spcAft>
            </a:pPr>
            <a:r>
              <a:rPr lang="en-US"/>
              <a:t>2. Expand the steam in the turbine in two stages, and reheat it in between (</a:t>
            </a:r>
            <a:r>
              <a:rPr lang="en-US" b="1"/>
              <a:t>reheat</a:t>
            </a:r>
            <a:r>
              <a:rPr lang="en-US"/>
              <a:t>)</a:t>
            </a:r>
            <a:endParaRPr lang="en-US" b="1">
              <a:solidFill>
                <a:srgbClr val="FF3300"/>
              </a:solidFill>
              <a:latin typeface="Times New Roman" pitchFamily="18" charset="0"/>
            </a:endParaRPr>
          </a:p>
        </p:txBody>
      </p:sp>
      <p:pic>
        <p:nvPicPr>
          <p:cNvPr id="11269" name="Picture 7"/>
          <p:cNvPicPr>
            <a:picLocks noChangeAspect="1" noChangeArrowheads="1"/>
          </p:cNvPicPr>
          <p:nvPr/>
        </p:nvPicPr>
        <p:blipFill>
          <a:blip r:embed="rId2"/>
          <a:srcRect/>
          <a:stretch>
            <a:fillRect/>
          </a:stretch>
        </p:blipFill>
        <p:spPr bwMode="auto">
          <a:xfrm>
            <a:off x="609600" y="2124075"/>
            <a:ext cx="4610100" cy="314325"/>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609600" y="2514600"/>
            <a:ext cx="4956175" cy="320675"/>
          </a:xfrm>
          <a:prstGeom prst="rect">
            <a:avLst/>
          </a:prstGeom>
          <a:noFill/>
          <a:ln w="9525">
            <a:noFill/>
            <a:miter lim="800000"/>
            <a:headEnd/>
            <a:tailEnd/>
          </a:ln>
        </p:spPr>
      </p:pic>
      <p:pic>
        <p:nvPicPr>
          <p:cNvPr id="11271" name="Picture 10"/>
          <p:cNvPicPr>
            <a:picLocks noChangeAspect="1" noChangeArrowheads="1"/>
          </p:cNvPicPr>
          <p:nvPr/>
        </p:nvPicPr>
        <p:blipFill>
          <a:blip r:embed="rId4"/>
          <a:srcRect/>
          <a:stretch>
            <a:fillRect/>
          </a:stretch>
        </p:blipFill>
        <p:spPr bwMode="auto">
          <a:xfrm>
            <a:off x="325438" y="3057525"/>
            <a:ext cx="8513762" cy="3724275"/>
          </a:xfrm>
          <a:prstGeom prst="rect">
            <a:avLst/>
          </a:prstGeom>
          <a:noFill/>
          <a:ln w="9525">
            <a:noFill/>
            <a:miter lim="800000"/>
            <a:headEnd/>
            <a:tailEnd/>
          </a:ln>
        </p:spPr>
      </p:pic>
      <p:pic>
        <p:nvPicPr>
          <p:cNvPr id="11272" name="Picture 11"/>
          <p:cNvPicPr>
            <a:picLocks noChangeAspect="1" noChangeArrowheads="1"/>
          </p:cNvPicPr>
          <p:nvPr/>
        </p:nvPicPr>
        <p:blipFill>
          <a:blip r:embed="rId5"/>
          <a:srcRect/>
          <a:stretch>
            <a:fillRect/>
          </a:stretch>
        </p:blipFill>
        <p:spPr bwMode="auto">
          <a:xfrm>
            <a:off x="6191250" y="2667000"/>
            <a:ext cx="2647950" cy="5619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Slayt Numarası Yer Tutucusu"/>
          <p:cNvSpPr>
            <a:spLocks noGrp="1"/>
          </p:cNvSpPr>
          <p:nvPr>
            <p:ph type="sldNum" sz="quarter" idx="12"/>
          </p:nvPr>
        </p:nvSpPr>
        <p:spPr>
          <a:noFill/>
        </p:spPr>
        <p:txBody>
          <a:bodyPr/>
          <a:lstStyle/>
          <a:p>
            <a:fld id="{025C39B6-6CCF-43A3-A469-ABA63FB9E7EB}" type="slidenum">
              <a:rPr lang="en-US" smtClean="0"/>
              <a:pPr/>
              <a:t>11</a:t>
            </a:fld>
            <a:endParaRPr lang="en-US" smtClean="0"/>
          </a:p>
        </p:txBody>
      </p:sp>
      <p:sp>
        <p:nvSpPr>
          <p:cNvPr id="12291" name="Rectangle 4"/>
          <p:cNvSpPr>
            <a:spLocks noChangeArrowheads="1"/>
          </p:cNvSpPr>
          <p:nvPr/>
        </p:nvSpPr>
        <p:spPr bwMode="auto">
          <a:xfrm>
            <a:off x="304800" y="228600"/>
            <a:ext cx="4419600" cy="6381750"/>
          </a:xfrm>
          <a:prstGeom prst="rect">
            <a:avLst/>
          </a:prstGeom>
          <a:noFill/>
          <a:ln w="9525">
            <a:noFill/>
            <a:miter lim="800000"/>
            <a:headEnd/>
            <a:tailEnd/>
          </a:ln>
        </p:spPr>
        <p:txBody>
          <a:bodyPr>
            <a:spAutoFit/>
          </a:bodyPr>
          <a:lstStyle/>
          <a:p>
            <a:pPr>
              <a:spcBef>
                <a:spcPct val="15000"/>
              </a:spcBef>
              <a:spcAft>
                <a:spcPct val="15000"/>
              </a:spcAft>
            </a:pPr>
            <a:r>
              <a:rPr lang="en-US"/>
              <a:t>The single reheat in a modern power plant improves the cycle efficiency by 4 to 5% by increasing the average temperature at which heat is transferred to the steam.</a:t>
            </a:r>
          </a:p>
          <a:p>
            <a:pPr>
              <a:spcBef>
                <a:spcPct val="15000"/>
              </a:spcBef>
              <a:spcAft>
                <a:spcPct val="15000"/>
              </a:spcAft>
            </a:pPr>
            <a:r>
              <a:rPr lang="en-US">
                <a:solidFill>
                  <a:srgbClr val="3333FF"/>
                </a:solidFill>
              </a:rPr>
              <a:t>The average temperature during the reheat process can be increased by increasing the number of expansion and reheat stages. As the number of stages is increased, the expansion and reheat processes approach an isothermal process at the maximum temperature. The use of more than two reheat stages is not practical. The theoretical improvement in efficiency from the second reheat is about half of that which results from a single reheat.</a:t>
            </a:r>
          </a:p>
          <a:p>
            <a:pPr>
              <a:spcBef>
                <a:spcPct val="15000"/>
              </a:spcBef>
              <a:spcAft>
                <a:spcPct val="15000"/>
              </a:spcAft>
            </a:pPr>
            <a:r>
              <a:rPr lang="en-US"/>
              <a:t>The reheat temperatures are very close or equal to the turbine inlet temperature. </a:t>
            </a:r>
          </a:p>
          <a:p>
            <a:pPr>
              <a:spcBef>
                <a:spcPct val="15000"/>
              </a:spcBef>
              <a:spcAft>
                <a:spcPct val="15000"/>
              </a:spcAft>
            </a:pPr>
            <a:r>
              <a:rPr lang="en-US">
                <a:solidFill>
                  <a:srgbClr val="3333FF"/>
                </a:solidFill>
              </a:rPr>
              <a:t>The optimum reheat pressure is about one-fourth of the maximum cycle pressure.</a:t>
            </a:r>
          </a:p>
        </p:txBody>
      </p:sp>
      <p:pic>
        <p:nvPicPr>
          <p:cNvPr id="12292" name="Picture 6"/>
          <p:cNvPicPr>
            <a:picLocks noChangeAspect="1" noChangeArrowheads="1"/>
          </p:cNvPicPr>
          <p:nvPr/>
        </p:nvPicPr>
        <p:blipFill>
          <a:blip r:embed="rId2"/>
          <a:srcRect/>
          <a:stretch>
            <a:fillRect/>
          </a:stretch>
        </p:blipFill>
        <p:spPr bwMode="auto">
          <a:xfrm>
            <a:off x="4857750" y="628650"/>
            <a:ext cx="4057650" cy="5600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A4013045-25CD-4566-9C37-C52CF4A48C57}" type="slidenum">
              <a:rPr lang="en-US" smtClean="0"/>
              <a:pPr/>
              <a:t>12</a:t>
            </a:fld>
            <a:endParaRPr lang="en-US" smtClean="0"/>
          </a:p>
        </p:txBody>
      </p:sp>
      <p:sp>
        <p:nvSpPr>
          <p:cNvPr id="13315" name="Rectangle 2"/>
          <p:cNvSpPr>
            <a:spLocks noChangeArrowheads="1"/>
          </p:cNvSpPr>
          <p:nvPr/>
        </p:nvSpPr>
        <p:spPr bwMode="auto">
          <a:xfrm>
            <a:off x="228600" y="238125"/>
            <a:ext cx="81534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REGENERATIVE RANKINE CYCLE</a:t>
            </a:r>
          </a:p>
        </p:txBody>
      </p:sp>
      <p:sp>
        <p:nvSpPr>
          <p:cNvPr id="13316" name="Rectangle 5"/>
          <p:cNvSpPr>
            <a:spLocks noChangeArrowheads="1"/>
          </p:cNvSpPr>
          <p:nvPr/>
        </p:nvSpPr>
        <p:spPr bwMode="auto">
          <a:xfrm>
            <a:off x="4419600" y="914400"/>
            <a:ext cx="4495800" cy="5475288"/>
          </a:xfrm>
          <a:prstGeom prst="rect">
            <a:avLst/>
          </a:prstGeom>
          <a:noFill/>
          <a:ln w="9525">
            <a:noFill/>
            <a:miter lim="800000"/>
            <a:headEnd/>
            <a:tailEnd/>
          </a:ln>
        </p:spPr>
        <p:txBody>
          <a:bodyPr>
            <a:spAutoFit/>
          </a:bodyPr>
          <a:lstStyle/>
          <a:p>
            <a:pPr>
              <a:spcBef>
                <a:spcPct val="15000"/>
              </a:spcBef>
              <a:spcAft>
                <a:spcPct val="15000"/>
              </a:spcAft>
            </a:pPr>
            <a:r>
              <a:rPr lang="en-US" dirty="0"/>
              <a:t>Heat is transferred to the working fluid during process </a:t>
            </a:r>
            <a:r>
              <a:rPr lang="en-US" dirty="0" smtClean="0"/>
              <a:t>2-2’ </a:t>
            </a:r>
            <a:r>
              <a:rPr lang="en-US" dirty="0"/>
              <a:t>at a relatively low temperature. This </a:t>
            </a:r>
            <a:r>
              <a:rPr lang="en-US" dirty="0" smtClean="0"/>
              <a:t>increases </a:t>
            </a:r>
            <a:r>
              <a:rPr lang="en-US" dirty="0"/>
              <a:t>the average </a:t>
            </a:r>
            <a:r>
              <a:rPr lang="en-US" dirty="0" smtClean="0"/>
              <a:t>(outside) heat-addition </a:t>
            </a:r>
            <a:r>
              <a:rPr lang="en-US" dirty="0"/>
              <a:t>temperature and thus the cycle efficiency.</a:t>
            </a:r>
          </a:p>
          <a:p>
            <a:pPr>
              <a:spcBef>
                <a:spcPct val="15000"/>
              </a:spcBef>
              <a:spcAft>
                <a:spcPct val="15000"/>
              </a:spcAft>
            </a:pPr>
            <a:r>
              <a:rPr lang="en-US" dirty="0">
                <a:solidFill>
                  <a:srgbClr val="3333FF"/>
                </a:solidFill>
              </a:rPr>
              <a:t>In steam power plants, steam is extracted from the turbine at various points. This steam, which could have produced more work by expanding further in the turbine, is used to heat the </a:t>
            </a:r>
            <a:r>
              <a:rPr lang="en-US" dirty="0" err="1">
                <a:solidFill>
                  <a:srgbClr val="3333FF"/>
                </a:solidFill>
              </a:rPr>
              <a:t>feedwater</a:t>
            </a:r>
            <a:r>
              <a:rPr lang="en-US" dirty="0">
                <a:solidFill>
                  <a:srgbClr val="3333FF"/>
                </a:solidFill>
              </a:rPr>
              <a:t> instead. The device where the </a:t>
            </a:r>
            <a:r>
              <a:rPr lang="en-US" dirty="0" err="1">
                <a:solidFill>
                  <a:srgbClr val="3333FF"/>
                </a:solidFill>
              </a:rPr>
              <a:t>feedwater</a:t>
            </a:r>
            <a:r>
              <a:rPr lang="en-US" dirty="0">
                <a:solidFill>
                  <a:srgbClr val="3333FF"/>
                </a:solidFill>
              </a:rPr>
              <a:t> is heated by regeneration is called a </a:t>
            </a:r>
            <a:r>
              <a:rPr lang="en-US" b="1" dirty="0">
                <a:solidFill>
                  <a:srgbClr val="CC00CC"/>
                </a:solidFill>
              </a:rPr>
              <a:t>regenerator</a:t>
            </a:r>
            <a:r>
              <a:rPr lang="en-US" dirty="0">
                <a:solidFill>
                  <a:srgbClr val="3333FF"/>
                </a:solidFill>
              </a:rPr>
              <a:t>, or a </a:t>
            </a:r>
            <a:r>
              <a:rPr lang="en-US" b="1" dirty="0" err="1">
                <a:solidFill>
                  <a:srgbClr val="CC00CC"/>
                </a:solidFill>
              </a:rPr>
              <a:t>feedwater</a:t>
            </a:r>
            <a:r>
              <a:rPr lang="en-US" b="1" dirty="0">
                <a:solidFill>
                  <a:srgbClr val="CC00CC"/>
                </a:solidFill>
              </a:rPr>
              <a:t> heater</a:t>
            </a:r>
            <a:r>
              <a:rPr lang="en-US" b="1" dirty="0">
                <a:solidFill>
                  <a:srgbClr val="3333FF"/>
                </a:solidFill>
              </a:rPr>
              <a:t> </a:t>
            </a:r>
            <a:r>
              <a:rPr lang="en-US" dirty="0">
                <a:solidFill>
                  <a:srgbClr val="3333FF"/>
                </a:solidFill>
              </a:rPr>
              <a:t>(FWH).</a:t>
            </a:r>
          </a:p>
          <a:p>
            <a:pPr>
              <a:spcBef>
                <a:spcPct val="15000"/>
              </a:spcBef>
              <a:spcAft>
                <a:spcPct val="15000"/>
              </a:spcAft>
            </a:pPr>
            <a:r>
              <a:rPr lang="en-US" dirty="0"/>
              <a:t>A </a:t>
            </a:r>
            <a:r>
              <a:rPr lang="en-US" dirty="0" err="1"/>
              <a:t>feedwater</a:t>
            </a:r>
            <a:r>
              <a:rPr lang="en-US" dirty="0"/>
              <a:t> heater is basically a heat exchanger where heat is transferred from the steam to the </a:t>
            </a:r>
            <a:r>
              <a:rPr lang="en-US" dirty="0" err="1"/>
              <a:t>feedwater</a:t>
            </a:r>
            <a:r>
              <a:rPr lang="en-US" dirty="0"/>
              <a:t> either by mixing the two fluid streams (</a:t>
            </a:r>
            <a:r>
              <a:rPr lang="en-US" b="1" dirty="0">
                <a:solidFill>
                  <a:srgbClr val="CC00CC"/>
                </a:solidFill>
              </a:rPr>
              <a:t>open </a:t>
            </a:r>
            <a:r>
              <a:rPr lang="en-US" b="1" dirty="0" err="1">
                <a:solidFill>
                  <a:srgbClr val="CC00CC"/>
                </a:solidFill>
              </a:rPr>
              <a:t>feedwater</a:t>
            </a:r>
            <a:r>
              <a:rPr lang="en-US" b="1" dirty="0">
                <a:solidFill>
                  <a:srgbClr val="CC00CC"/>
                </a:solidFill>
              </a:rPr>
              <a:t> heaters</a:t>
            </a:r>
            <a:r>
              <a:rPr lang="en-US" dirty="0"/>
              <a:t>) or without mixing them (</a:t>
            </a:r>
            <a:r>
              <a:rPr lang="en-US" b="1" dirty="0">
                <a:solidFill>
                  <a:srgbClr val="CC00CC"/>
                </a:solidFill>
              </a:rPr>
              <a:t>closed </a:t>
            </a:r>
            <a:r>
              <a:rPr lang="en-US" b="1" dirty="0" err="1">
                <a:solidFill>
                  <a:srgbClr val="CC00CC"/>
                </a:solidFill>
              </a:rPr>
              <a:t>feedwater</a:t>
            </a:r>
            <a:r>
              <a:rPr lang="en-US" b="1" dirty="0">
                <a:solidFill>
                  <a:srgbClr val="CC00CC"/>
                </a:solidFill>
              </a:rPr>
              <a:t> heaters</a:t>
            </a:r>
            <a:r>
              <a:rPr lang="en-US" dirty="0"/>
              <a:t>).</a:t>
            </a:r>
          </a:p>
        </p:txBody>
      </p:sp>
      <p:pic>
        <p:nvPicPr>
          <p:cNvPr id="13317" name="Picture 7"/>
          <p:cNvPicPr>
            <a:picLocks noChangeAspect="1" noChangeArrowheads="1"/>
          </p:cNvPicPr>
          <p:nvPr/>
        </p:nvPicPr>
        <p:blipFill>
          <a:blip r:embed="rId2"/>
          <a:srcRect/>
          <a:stretch>
            <a:fillRect/>
          </a:stretch>
        </p:blipFill>
        <p:spPr bwMode="auto">
          <a:xfrm>
            <a:off x="228600" y="990600"/>
            <a:ext cx="4076700" cy="54387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p:cNvPicPr>
            <a:picLocks noChangeAspect="1" noChangeArrowheads="1"/>
          </p:cNvPicPr>
          <p:nvPr/>
        </p:nvPicPr>
        <p:blipFill>
          <a:blip r:embed="rId2"/>
          <a:srcRect/>
          <a:stretch>
            <a:fillRect/>
          </a:stretch>
        </p:blipFill>
        <p:spPr bwMode="auto">
          <a:xfrm>
            <a:off x="533400" y="2892425"/>
            <a:ext cx="8315325" cy="3889375"/>
          </a:xfrm>
          <a:prstGeom prst="rect">
            <a:avLst/>
          </a:prstGeom>
          <a:noFill/>
          <a:ln w="9525">
            <a:noFill/>
            <a:miter lim="800000"/>
            <a:headEnd/>
            <a:tailEnd/>
          </a:ln>
        </p:spPr>
      </p:pic>
      <p:sp>
        <p:nvSpPr>
          <p:cNvPr id="14339" name="3 Slayt Numarası Yer Tutucusu"/>
          <p:cNvSpPr>
            <a:spLocks noGrp="1"/>
          </p:cNvSpPr>
          <p:nvPr>
            <p:ph type="sldNum" sz="quarter" idx="12"/>
          </p:nvPr>
        </p:nvSpPr>
        <p:spPr>
          <a:noFill/>
        </p:spPr>
        <p:txBody>
          <a:bodyPr/>
          <a:lstStyle/>
          <a:p>
            <a:fld id="{75650BB8-BFF3-4A50-B301-A7CB15BE9A7B}" type="slidenum">
              <a:rPr lang="en-US" smtClean="0"/>
              <a:pPr/>
              <a:t>13</a:t>
            </a:fld>
            <a:endParaRPr lang="en-US" smtClean="0"/>
          </a:p>
        </p:txBody>
      </p:sp>
      <p:sp>
        <p:nvSpPr>
          <p:cNvPr id="14340" name="Rectangle 2"/>
          <p:cNvSpPr>
            <a:spLocks noChangeArrowheads="1"/>
          </p:cNvSpPr>
          <p:nvPr/>
        </p:nvSpPr>
        <p:spPr bwMode="auto">
          <a:xfrm>
            <a:off x="381000" y="228600"/>
            <a:ext cx="3759200" cy="457200"/>
          </a:xfrm>
          <a:prstGeom prst="rect">
            <a:avLst/>
          </a:prstGeom>
          <a:noFill/>
          <a:ln w="9525">
            <a:noFill/>
            <a:miter lim="800000"/>
            <a:headEnd/>
            <a:tailEnd/>
          </a:ln>
        </p:spPr>
        <p:txBody>
          <a:bodyPr wrap="none">
            <a:spAutoFit/>
          </a:bodyPr>
          <a:lstStyle/>
          <a:p>
            <a:r>
              <a:rPr lang="en-US" sz="2400" b="1">
                <a:solidFill>
                  <a:srgbClr val="FF3300"/>
                </a:solidFill>
              </a:rPr>
              <a:t>Open Feedwater Heaters</a:t>
            </a:r>
          </a:p>
        </p:txBody>
      </p:sp>
      <p:pic>
        <p:nvPicPr>
          <p:cNvPr id="14341" name="Picture 7"/>
          <p:cNvPicPr>
            <a:picLocks noChangeAspect="1" noChangeArrowheads="1"/>
          </p:cNvPicPr>
          <p:nvPr/>
        </p:nvPicPr>
        <p:blipFill>
          <a:blip r:embed="rId3"/>
          <a:srcRect/>
          <a:stretch>
            <a:fillRect/>
          </a:stretch>
        </p:blipFill>
        <p:spPr bwMode="auto">
          <a:xfrm>
            <a:off x="4471988" y="1752600"/>
            <a:ext cx="4214812" cy="1079500"/>
          </a:xfrm>
          <a:prstGeom prst="rect">
            <a:avLst/>
          </a:prstGeom>
          <a:noFill/>
          <a:ln w="19050">
            <a:solidFill>
              <a:schemeClr val="bg2"/>
            </a:solidFill>
            <a:miter lim="800000"/>
            <a:headEnd/>
            <a:tailEnd/>
          </a:ln>
        </p:spPr>
      </p:pic>
      <p:sp>
        <p:nvSpPr>
          <p:cNvPr id="14342" name="Rectangle 8"/>
          <p:cNvSpPr>
            <a:spLocks noChangeArrowheads="1"/>
          </p:cNvSpPr>
          <p:nvPr/>
        </p:nvSpPr>
        <p:spPr bwMode="auto">
          <a:xfrm>
            <a:off x="381000" y="687388"/>
            <a:ext cx="4038600" cy="1903412"/>
          </a:xfrm>
          <a:prstGeom prst="rect">
            <a:avLst/>
          </a:prstGeom>
          <a:noFill/>
          <a:ln w="9525">
            <a:noFill/>
            <a:miter lim="800000"/>
            <a:headEnd/>
            <a:tailEnd/>
          </a:ln>
        </p:spPr>
        <p:txBody>
          <a:bodyPr>
            <a:spAutoFit/>
          </a:bodyPr>
          <a:lstStyle/>
          <a:p>
            <a:r>
              <a:rPr lang="en-US" sz="1700"/>
              <a:t>An </a:t>
            </a:r>
            <a:r>
              <a:rPr lang="en-US" sz="1700" b="1">
                <a:solidFill>
                  <a:srgbClr val="CC00CC"/>
                </a:solidFill>
              </a:rPr>
              <a:t>open</a:t>
            </a:r>
            <a:r>
              <a:rPr lang="en-US" sz="1700" b="1"/>
              <a:t> </a:t>
            </a:r>
            <a:r>
              <a:rPr lang="en-US" sz="1700"/>
              <a:t>(or </a:t>
            </a:r>
            <a:r>
              <a:rPr lang="en-US" sz="1700" b="1">
                <a:solidFill>
                  <a:srgbClr val="CC00CC"/>
                </a:solidFill>
              </a:rPr>
              <a:t>direct-contact</a:t>
            </a:r>
            <a:r>
              <a:rPr lang="en-US" sz="1700"/>
              <a:t>) </a:t>
            </a:r>
            <a:r>
              <a:rPr lang="en-US" sz="1700" b="1">
                <a:solidFill>
                  <a:srgbClr val="CC00CC"/>
                </a:solidFill>
              </a:rPr>
              <a:t>feedwater heater</a:t>
            </a:r>
            <a:r>
              <a:rPr lang="en-US" sz="1700" b="1"/>
              <a:t> </a:t>
            </a:r>
            <a:r>
              <a:rPr lang="en-US" sz="1700"/>
              <a:t>is basically a </a:t>
            </a:r>
            <a:r>
              <a:rPr lang="en-US" sz="1700" i="1"/>
              <a:t>mixing chamber, </a:t>
            </a:r>
            <a:r>
              <a:rPr lang="en-US" sz="1700"/>
              <a:t>where the steam extracted from the turbine mixes with the feedwater exiting the pump. Ideally, the mixture leaves the heater as a saturated liquid at the heater pressure.</a:t>
            </a:r>
          </a:p>
        </p:txBody>
      </p:sp>
      <p:pic>
        <p:nvPicPr>
          <p:cNvPr id="14343" name="Picture 10"/>
          <p:cNvPicPr>
            <a:picLocks noChangeAspect="1" noChangeArrowheads="1"/>
          </p:cNvPicPr>
          <p:nvPr/>
        </p:nvPicPr>
        <p:blipFill>
          <a:blip r:embed="rId4"/>
          <a:srcRect/>
          <a:stretch>
            <a:fillRect/>
          </a:stretch>
        </p:blipFill>
        <p:spPr bwMode="auto">
          <a:xfrm>
            <a:off x="4648200" y="76200"/>
            <a:ext cx="4017963" cy="1573213"/>
          </a:xfrm>
          <a:prstGeom prst="rect">
            <a:avLst/>
          </a:prstGeom>
          <a:noFill/>
          <a:ln w="19050">
            <a:solidFill>
              <a:schemeClr val="bg2"/>
            </a:solidFill>
            <a:miter lim="800000"/>
            <a:headEnd/>
            <a:tailEnd/>
          </a:ln>
        </p:spPr>
      </p:pic>
      <p:sp>
        <p:nvSpPr>
          <p:cNvPr id="14344" name="Rectangle 5"/>
          <p:cNvSpPr>
            <a:spLocks noChangeArrowheads="1"/>
          </p:cNvSpPr>
          <p:nvPr/>
        </p:nvSpPr>
        <p:spPr bwMode="auto">
          <a:xfrm>
            <a:off x="6400800" y="2895600"/>
            <a:ext cx="2514600" cy="830263"/>
          </a:xfrm>
          <a:prstGeom prst="rect">
            <a:avLst/>
          </a:prstGeom>
          <a:noFill/>
          <a:ln w="9525">
            <a:noFill/>
            <a:miter lim="800000"/>
            <a:headEnd/>
            <a:tailEnd/>
          </a:ln>
        </p:spPr>
        <p:txBody>
          <a:bodyPr>
            <a:spAutoFit/>
          </a:bodyPr>
          <a:lstStyle/>
          <a:p>
            <a:pPr algn="r"/>
            <a:r>
              <a:rPr lang="en-US" sz="1600">
                <a:solidFill>
                  <a:srgbClr val="3333FF"/>
                </a:solidFill>
              </a:rPr>
              <a:t>The ideal regenerative Rankine cycle with an open feedwater heater.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A9B9C4AA-702A-48AE-83AF-F096BBB8EC19}" type="slidenum">
              <a:rPr lang="en-US" smtClean="0"/>
              <a:pPr/>
              <a:t>2</a:t>
            </a:fld>
            <a:endParaRPr lang="en-US" smtClean="0"/>
          </a:p>
        </p:txBody>
      </p:sp>
      <p:sp>
        <p:nvSpPr>
          <p:cNvPr id="3075" name="Rectangle 2"/>
          <p:cNvSpPr>
            <a:spLocks noChangeArrowheads="1"/>
          </p:cNvSpPr>
          <p:nvPr/>
        </p:nvSpPr>
        <p:spPr bwMode="auto">
          <a:xfrm>
            <a:off x="812800" y="228600"/>
            <a:ext cx="2235200" cy="579438"/>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457200" y="838200"/>
            <a:ext cx="8001000" cy="5448300"/>
          </a:xfrm>
          <a:prstGeom prst="rect">
            <a:avLst/>
          </a:prstGeom>
          <a:noFill/>
          <a:ln w="9525">
            <a:noFill/>
            <a:miter lim="800000"/>
            <a:headEnd/>
            <a:tailEnd/>
          </a:ln>
        </p:spPr>
        <p:txBody>
          <a:bodyPr>
            <a:spAutoFit/>
          </a:bodyPr>
          <a:lstStyle/>
          <a:p>
            <a:pPr marL="342900" indent="-342900">
              <a:spcBef>
                <a:spcPct val="15000"/>
              </a:spcBef>
              <a:spcAft>
                <a:spcPct val="15000"/>
              </a:spcAft>
              <a:buClr>
                <a:srgbClr val="FF0000"/>
              </a:buClr>
              <a:buFontTx/>
              <a:buChar char="•"/>
            </a:pPr>
            <a:r>
              <a:rPr lang="en-US" sz="2400"/>
              <a:t>Evaluate the performance of gas power cycles for which the working fluid remains a gas throughout the entire cycle.</a:t>
            </a:r>
          </a:p>
          <a:p>
            <a:pPr marL="342900" indent="-342900">
              <a:spcBef>
                <a:spcPct val="15000"/>
              </a:spcBef>
              <a:spcAft>
                <a:spcPct val="15000"/>
              </a:spcAft>
              <a:buClr>
                <a:srgbClr val="FF0000"/>
              </a:buClr>
              <a:buFontTx/>
              <a:buChar char="•"/>
            </a:pPr>
            <a:r>
              <a:rPr lang="en-US" sz="2400">
                <a:solidFill>
                  <a:srgbClr val="CC00CC"/>
                </a:solidFill>
              </a:rPr>
              <a:t>Analyze vapor power cycles in which the working fluid is alternately vaporized and condensed.</a:t>
            </a:r>
          </a:p>
          <a:p>
            <a:pPr marL="342900" indent="-342900">
              <a:spcBef>
                <a:spcPct val="15000"/>
              </a:spcBef>
              <a:spcAft>
                <a:spcPct val="15000"/>
              </a:spcAft>
              <a:buClr>
                <a:srgbClr val="FF0000"/>
              </a:buClr>
              <a:buFontTx/>
              <a:buChar char="•"/>
            </a:pPr>
            <a:r>
              <a:rPr lang="en-US" sz="2400"/>
              <a:t>Analyze power generation coupled with process heating called </a:t>
            </a:r>
            <a:r>
              <a:rPr lang="en-US" sz="2400" i="1"/>
              <a:t>cogeneration</a:t>
            </a:r>
            <a:r>
              <a:rPr lang="en-US" sz="2400"/>
              <a:t>.</a:t>
            </a:r>
          </a:p>
          <a:p>
            <a:pPr marL="342900" indent="-342900">
              <a:spcBef>
                <a:spcPct val="15000"/>
              </a:spcBef>
              <a:spcAft>
                <a:spcPct val="15000"/>
              </a:spcAft>
              <a:buClr>
                <a:srgbClr val="FF0000"/>
              </a:buClr>
              <a:buFontTx/>
              <a:buChar char="•"/>
            </a:pPr>
            <a:r>
              <a:rPr lang="en-US" sz="2400">
                <a:solidFill>
                  <a:srgbClr val="CC00CC"/>
                </a:solidFill>
              </a:rPr>
              <a:t>Investigate ways to modify the basic Rankine vapor power cycle to increase the cycle thermal efficiency.</a:t>
            </a:r>
          </a:p>
          <a:p>
            <a:pPr marL="342900" indent="-342900">
              <a:spcBef>
                <a:spcPct val="15000"/>
              </a:spcBef>
              <a:spcAft>
                <a:spcPct val="15000"/>
              </a:spcAft>
              <a:buClr>
                <a:srgbClr val="FF0000"/>
              </a:buClr>
              <a:buFontTx/>
              <a:buChar char="•"/>
            </a:pPr>
            <a:r>
              <a:rPr lang="en-US" sz="2400"/>
              <a:t>Analyze the reheat and regenerative vapor power cycles.</a:t>
            </a:r>
          </a:p>
          <a:p>
            <a:pPr marL="342900" indent="-342900">
              <a:spcBef>
                <a:spcPct val="15000"/>
              </a:spcBef>
              <a:spcAft>
                <a:spcPct val="15000"/>
              </a:spcAft>
              <a:buClr>
                <a:srgbClr val="FF0000"/>
              </a:buClr>
              <a:buFontTx/>
              <a:buChar char="•"/>
            </a:pPr>
            <a:r>
              <a:rPr lang="en-US" sz="2400">
                <a:solidFill>
                  <a:srgbClr val="CC00CC"/>
                </a:solidFill>
              </a:rPr>
              <a:t>Analyze power cycles that consist of two separate cycles known as combined cycles.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C32EE917-4C42-4106-B6AF-FE43EA7EC3FE}" type="slidenum">
              <a:rPr lang="en-US" smtClean="0"/>
              <a:pPr/>
              <a:t>3</a:t>
            </a:fld>
            <a:endParaRPr lang="en-US" smtClean="0"/>
          </a:p>
        </p:txBody>
      </p:sp>
      <p:sp>
        <p:nvSpPr>
          <p:cNvPr id="4099" name="Rectangle 4"/>
          <p:cNvSpPr>
            <a:spLocks noChangeArrowheads="1"/>
          </p:cNvSpPr>
          <p:nvPr/>
        </p:nvSpPr>
        <p:spPr bwMode="auto">
          <a:xfrm>
            <a:off x="152400" y="152400"/>
            <a:ext cx="5181600" cy="508000"/>
          </a:xfrm>
          <a:prstGeom prst="rect">
            <a:avLst/>
          </a:prstGeom>
          <a:solidFill>
            <a:srgbClr val="92D050"/>
          </a:solidFill>
          <a:ln w="9525">
            <a:noFill/>
            <a:miter lim="800000"/>
            <a:headEnd/>
            <a:tailEnd/>
          </a:ln>
        </p:spPr>
        <p:txBody>
          <a:bodyPr>
            <a:spAutoFit/>
          </a:bodyPr>
          <a:lstStyle/>
          <a:p>
            <a:r>
              <a:rPr lang="en-US" sz="2700" b="1">
                <a:solidFill>
                  <a:srgbClr val="C00000"/>
                </a:solidFill>
              </a:rPr>
              <a:t>THE CARNOT VAPOR CYCLE</a:t>
            </a:r>
          </a:p>
        </p:txBody>
      </p:sp>
      <p:sp>
        <p:nvSpPr>
          <p:cNvPr id="4100" name="Rectangle 7"/>
          <p:cNvSpPr>
            <a:spLocks noChangeArrowheads="1"/>
          </p:cNvSpPr>
          <p:nvPr/>
        </p:nvSpPr>
        <p:spPr bwMode="auto">
          <a:xfrm>
            <a:off x="152400" y="762000"/>
            <a:ext cx="5638800" cy="4225925"/>
          </a:xfrm>
          <a:prstGeom prst="rect">
            <a:avLst/>
          </a:prstGeom>
          <a:noFill/>
          <a:ln w="9525">
            <a:noFill/>
            <a:miter lim="800000"/>
            <a:headEnd/>
            <a:tailEnd/>
          </a:ln>
        </p:spPr>
        <p:txBody>
          <a:bodyPr>
            <a:spAutoFit/>
          </a:bodyPr>
          <a:lstStyle/>
          <a:p>
            <a:pPr>
              <a:spcBef>
                <a:spcPct val="10000"/>
              </a:spcBef>
              <a:spcAft>
                <a:spcPct val="10000"/>
              </a:spcAft>
            </a:pPr>
            <a:r>
              <a:rPr lang="en-US" sz="1700"/>
              <a:t>The Carnot cycle is the most efficient cycle operating between two specified temperature limits but it is not a suitable model for power cycles. Because:</a:t>
            </a:r>
          </a:p>
          <a:p>
            <a:pPr>
              <a:spcBef>
                <a:spcPct val="10000"/>
              </a:spcBef>
              <a:spcAft>
                <a:spcPct val="10000"/>
              </a:spcAft>
            </a:pPr>
            <a:r>
              <a:rPr lang="en-US" sz="1700">
                <a:solidFill>
                  <a:srgbClr val="CC00CC"/>
                </a:solidFill>
              </a:rPr>
              <a:t>Process 1-2</a:t>
            </a:r>
            <a:r>
              <a:rPr lang="en-US" sz="1700"/>
              <a:t> Limiting the heat transfer processes to two-phase systems severely limits the maximum temperature that can be used in the cycle (374°C for water)</a:t>
            </a:r>
          </a:p>
          <a:p>
            <a:pPr>
              <a:spcBef>
                <a:spcPct val="10000"/>
              </a:spcBef>
              <a:spcAft>
                <a:spcPct val="10000"/>
              </a:spcAft>
            </a:pPr>
            <a:r>
              <a:rPr lang="en-US" sz="1700">
                <a:solidFill>
                  <a:srgbClr val="CC00CC"/>
                </a:solidFill>
              </a:rPr>
              <a:t>Process 2-3</a:t>
            </a:r>
            <a:r>
              <a:rPr lang="en-US" sz="1700"/>
              <a:t> The turbine cannot handle steam with a high moisture content because of the impingement of liquid droplets on the turbine blades causing erosion and wear.</a:t>
            </a:r>
          </a:p>
          <a:p>
            <a:pPr>
              <a:spcBef>
                <a:spcPct val="10000"/>
              </a:spcBef>
              <a:spcAft>
                <a:spcPct val="10000"/>
              </a:spcAft>
            </a:pPr>
            <a:r>
              <a:rPr lang="en-US" sz="1700">
                <a:solidFill>
                  <a:srgbClr val="CC00CC"/>
                </a:solidFill>
              </a:rPr>
              <a:t>Process 4-1</a:t>
            </a:r>
            <a:r>
              <a:rPr lang="en-US" sz="1700"/>
              <a:t> It is not practical to design a compressor that handles two phases.</a:t>
            </a:r>
          </a:p>
          <a:p>
            <a:pPr>
              <a:spcBef>
                <a:spcPct val="10000"/>
              </a:spcBef>
              <a:spcAft>
                <a:spcPct val="10000"/>
              </a:spcAft>
            </a:pPr>
            <a:r>
              <a:rPr lang="en-US" sz="1700">
                <a:solidFill>
                  <a:srgbClr val="3333FF"/>
                </a:solidFill>
              </a:rPr>
              <a:t>The cycle in (b) is not suitable since it requires isentropic compression to extremely high pressures and isothermal heat transfer at variable pressures.</a:t>
            </a:r>
          </a:p>
        </p:txBody>
      </p:sp>
      <p:sp>
        <p:nvSpPr>
          <p:cNvPr id="4101" name="Rectangle 8"/>
          <p:cNvSpPr>
            <a:spLocks noChangeArrowheads="1"/>
          </p:cNvSpPr>
          <p:nvPr/>
        </p:nvSpPr>
        <p:spPr bwMode="auto">
          <a:xfrm>
            <a:off x="228600" y="5029200"/>
            <a:ext cx="4953000" cy="1282700"/>
          </a:xfrm>
          <a:prstGeom prst="rect">
            <a:avLst/>
          </a:prstGeom>
          <a:solidFill>
            <a:srgbClr val="FFCC99"/>
          </a:solidFill>
          <a:ln w="19050">
            <a:solidFill>
              <a:schemeClr val="bg2"/>
            </a:solidFill>
            <a:miter lim="800000"/>
            <a:headEnd/>
            <a:tailEnd/>
          </a:ln>
        </p:spPr>
        <p:txBody>
          <a:bodyPr>
            <a:spAutoFit/>
          </a:bodyPr>
          <a:lstStyle/>
          <a:p>
            <a:pPr>
              <a:spcBef>
                <a:spcPct val="5000"/>
              </a:spcBef>
              <a:spcAft>
                <a:spcPct val="5000"/>
              </a:spcAft>
            </a:pPr>
            <a:r>
              <a:rPr lang="en-US" b="1"/>
              <a:t>1-2</a:t>
            </a:r>
            <a:r>
              <a:rPr lang="en-US"/>
              <a:t> isothermal heat addition in a boiler </a:t>
            </a:r>
          </a:p>
          <a:p>
            <a:pPr>
              <a:spcBef>
                <a:spcPct val="5000"/>
              </a:spcBef>
              <a:spcAft>
                <a:spcPct val="5000"/>
              </a:spcAft>
            </a:pPr>
            <a:r>
              <a:rPr lang="en-US" b="1"/>
              <a:t>2-3</a:t>
            </a:r>
            <a:r>
              <a:rPr lang="en-US"/>
              <a:t> isentropic expansion in a turbine </a:t>
            </a:r>
          </a:p>
          <a:p>
            <a:pPr>
              <a:spcBef>
                <a:spcPct val="5000"/>
              </a:spcBef>
              <a:spcAft>
                <a:spcPct val="5000"/>
              </a:spcAft>
            </a:pPr>
            <a:r>
              <a:rPr lang="en-US" b="1"/>
              <a:t>3-4</a:t>
            </a:r>
            <a:r>
              <a:rPr lang="en-US"/>
              <a:t> isothermal heat rejection in a condenser</a:t>
            </a:r>
          </a:p>
          <a:p>
            <a:pPr>
              <a:spcBef>
                <a:spcPct val="5000"/>
              </a:spcBef>
              <a:spcAft>
                <a:spcPct val="5000"/>
              </a:spcAft>
            </a:pPr>
            <a:r>
              <a:rPr lang="en-US" b="1"/>
              <a:t>4-1</a:t>
            </a:r>
            <a:r>
              <a:rPr lang="en-US"/>
              <a:t> isentropic compression in a compressor</a:t>
            </a:r>
          </a:p>
        </p:txBody>
      </p:sp>
      <p:pic>
        <p:nvPicPr>
          <p:cNvPr id="4102" name="Picture 10"/>
          <p:cNvPicPr>
            <a:picLocks noChangeAspect="1" noChangeArrowheads="1"/>
          </p:cNvPicPr>
          <p:nvPr/>
        </p:nvPicPr>
        <p:blipFill>
          <a:blip r:embed="rId2"/>
          <a:srcRect/>
          <a:stretch>
            <a:fillRect/>
          </a:stretch>
        </p:blipFill>
        <p:spPr bwMode="auto">
          <a:xfrm>
            <a:off x="5753100" y="323850"/>
            <a:ext cx="3238500" cy="6457950"/>
          </a:xfrm>
          <a:prstGeom prst="rect">
            <a:avLst/>
          </a:prstGeom>
          <a:noFill/>
          <a:ln w="9525">
            <a:noFill/>
            <a:miter lim="800000"/>
            <a:headEnd/>
            <a:tailEnd/>
          </a:ln>
        </p:spPr>
      </p:pic>
      <p:pic>
        <p:nvPicPr>
          <p:cNvPr id="4103" name="Picture 11"/>
          <p:cNvPicPr>
            <a:picLocks noChangeAspect="1" noChangeArrowheads="1"/>
          </p:cNvPicPr>
          <p:nvPr/>
        </p:nvPicPr>
        <p:blipFill>
          <a:blip r:embed="rId3"/>
          <a:srcRect/>
          <a:stretch>
            <a:fillRect/>
          </a:stretch>
        </p:blipFill>
        <p:spPr bwMode="auto">
          <a:xfrm>
            <a:off x="6096000" y="76200"/>
            <a:ext cx="2952750" cy="838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Slayt Numarası Yer Tutucusu"/>
          <p:cNvSpPr>
            <a:spLocks noGrp="1"/>
          </p:cNvSpPr>
          <p:nvPr>
            <p:ph type="sldNum" sz="quarter" idx="12"/>
          </p:nvPr>
        </p:nvSpPr>
        <p:spPr>
          <a:noFill/>
        </p:spPr>
        <p:txBody>
          <a:bodyPr/>
          <a:lstStyle/>
          <a:p>
            <a:fld id="{4D1AF752-598D-4CE9-AF73-F617F238C5B5}" type="slidenum">
              <a:rPr lang="en-US" smtClean="0"/>
              <a:pPr/>
              <a:t>4</a:t>
            </a:fld>
            <a:endParaRPr lang="en-US" smtClean="0"/>
          </a:p>
        </p:txBody>
      </p:sp>
      <p:sp>
        <p:nvSpPr>
          <p:cNvPr id="5123" name="Rectangle 2"/>
          <p:cNvSpPr>
            <a:spLocks noChangeArrowheads="1"/>
          </p:cNvSpPr>
          <p:nvPr/>
        </p:nvSpPr>
        <p:spPr bwMode="auto">
          <a:xfrm>
            <a:off x="304800" y="152400"/>
            <a:ext cx="4572000" cy="1384300"/>
          </a:xfrm>
          <a:prstGeom prst="rect">
            <a:avLst/>
          </a:prstGeom>
          <a:solidFill>
            <a:srgbClr val="92D050"/>
          </a:solidFill>
          <a:ln w="9525">
            <a:noFill/>
            <a:miter lim="800000"/>
            <a:headEnd/>
            <a:tailEnd/>
          </a:ln>
        </p:spPr>
        <p:txBody>
          <a:bodyPr>
            <a:spAutoFit/>
          </a:bodyPr>
          <a:lstStyle/>
          <a:p>
            <a:r>
              <a:rPr lang="en-US" sz="2800" b="1">
                <a:solidFill>
                  <a:srgbClr val="C00000"/>
                </a:solidFill>
              </a:rPr>
              <a:t>RANKINE CYCLE: THE IDEAL CYCLE</a:t>
            </a:r>
            <a:r>
              <a:rPr lang="tr-TR" sz="2800" b="1">
                <a:solidFill>
                  <a:srgbClr val="C00000"/>
                </a:solidFill>
              </a:rPr>
              <a:t> </a:t>
            </a:r>
            <a:r>
              <a:rPr lang="en-US" sz="2800" b="1">
                <a:solidFill>
                  <a:srgbClr val="C00000"/>
                </a:solidFill>
              </a:rPr>
              <a:t>FOR VAPOR POWER CYCLES</a:t>
            </a:r>
          </a:p>
        </p:txBody>
      </p:sp>
      <p:sp>
        <p:nvSpPr>
          <p:cNvPr id="5124" name="Rectangle 7"/>
          <p:cNvSpPr>
            <a:spLocks noChangeArrowheads="1"/>
          </p:cNvSpPr>
          <p:nvPr/>
        </p:nvSpPr>
        <p:spPr bwMode="auto">
          <a:xfrm>
            <a:off x="228600" y="1828800"/>
            <a:ext cx="4876800" cy="2371725"/>
          </a:xfrm>
          <a:prstGeom prst="rect">
            <a:avLst/>
          </a:prstGeom>
          <a:noFill/>
          <a:ln w="9525">
            <a:noFill/>
            <a:miter lim="800000"/>
            <a:headEnd/>
            <a:tailEnd/>
          </a:ln>
        </p:spPr>
        <p:txBody>
          <a:bodyPr>
            <a:spAutoFit/>
          </a:bodyPr>
          <a:lstStyle/>
          <a:p>
            <a:pPr>
              <a:spcBef>
                <a:spcPct val="15000"/>
              </a:spcBef>
              <a:spcAft>
                <a:spcPct val="15000"/>
              </a:spcAft>
            </a:pPr>
            <a:r>
              <a:rPr lang="en-US"/>
              <a:t>Many of the impracticalities associated with the Carnot cycle can be eliminated by superheating the steam in the boiler and condensing it completely in the condenser.</a:t>
            </a:r>
            <a:endParaRPr lang="tr-TR"/>
          </a:p>
          <a:p>
            <a:pPr>
              <a:spcBef>
                <a:spcPct val="15000"/>
              </a:spcBef>
              <a:spcAft>
                <a:spcPct val="15000"/>
              </a:spcAft>
            </a:pPr>
            <a:r>
              <a:rPr lang="en-US">
                <a:solidFill>
                  <a:srgbClr val="3333FF"/>
                </a:solidFill>
              </a:rPr>
              <a:t>The cycle that results is the </a:t>
            </a:r>
            <a:r>
              <a:rPr lang="en-US" b="1">
                <a:solidFill>
                  <a:srgbClr val="3333FF"/>
                </a:solidFill>
              </a:rPr>
              <a:t>Rankine cycle</a:t>
            </a:r>
            <a:r>
              <a:rPr lang="en-US">
                <a:solidFill>
                  <a:srgbClr val="3333FF"/>
                </a:solidFill>
              </a:rPr>
              <a:t>, which is the ideal cycle for vapor power plants. The ideal Rankine cycle does not involve any internal irreversibilities.</a:t>
            </a:r>
          </a:p>
        </p:txBody>
      </p:sp>
      <p:pic>
        <p:nvPicPr>
          <p:cNvPr id="5125" name="Picture 13"/>
          <p:cNvPicPr>
            <a:picLocks noChangeAspect="1" noChangeArrowheads="1"/>
          </p:cNvPicPr>
          <p:nvPr/>
        </p:nvPicPr>
        <p:blipFill>
          <a:blip r:embed="rId2"/>
          <a:srcRect/>
          <a:stretch>
            <a:fillRect/>
          </a:stretch>
        </p:blipFill>
        <p:spPr bwMode="auto">
          <a:xfrm>
            <a:off x="5562600" y="157163"/>
            <a:ext cx="3414713" cy="6548437"/>
          </a:xfrm>
          <a:prstGeom prst="rect">
            <a:avLst/>
          </a:prstGeom>
          <a:noFill/>
          <a:ln w="9525">
            <a:noFill/>
            <a:miter lim="800000"/>
            <a:headEnd/>
            <a:tailEnd/>
          </a:ln>
        </p:spPr>
      </p:pic>
      <p:pic>
        <p:nvPicPr>
          <p:cNvPr id="5126" name="Picture 14"/>
          <p:cNvPicPr>
            <a:picLocks noChangeAspect="1" noChangeArrowheads="1"/>
          </p:cNvPicPr>
          <p:nvPr/>
        </p:nvPicPr>
        <p:blipFill>
          <a:blip r:embed="rId3"/>
          <a:srcRect/>
          <a:stretch>
            <a:fillRect/>
          </a:stretch>
        </p:blipFill>
        <p:spPr bwMode="auto">
          <a:xfrm>
            <a:off x="295275" y="4343400"/>
            <a:ext cx="5038725" cy="1314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EAED47E6-D6AD-45FB-8260-C8E5187974CC}" type="slidenum">
              <a:rPr lang="en-US" smtClean="0"/>
              <a:pPr/>
              <a:t>5</a:t>
            </a:fld>
            <a:endParaRPr lang="en-US" smtClean="0"/>
          </a:p>
        </p:txBody>
      </p:sp>
      <p:sp>
        <p:nvSpPr>
          <p:cNvPr id="6147" name="Rectangle 2"/>
          <p:cNvSpPr>
            <a:spLocks noChangeArrowheads="1"/>
          </p:cNvSpPr>
          <p:nvPr/>
        </p:nvSpPr>
        <p:spPr bwMode="auto">
          <a:xfrm>
            <a:off x="381000" y="152400"/>
            <a:ext cx="6415088" cy="457200"/>
          </a:xfrm>
          <a:prstGeom prst="rect">
            <a:avLst/>
          </a:prstGeom>
          <a:noFill/>
          <a:ln w="9525">
            <a:noFill/>
            <a:miter lim="800000"/>
            <a:headEnd/>
            <a:tailEnd/>
          </a:ln>
        </p:spPr>
        <p:txBody>
          <a:bodyPr wrap="none">
            <a:spAutoFit/>
          </a:bodyPr>
          <a:lstStyle/>
          <a:p>
            <a:r>
              <a:rPr lang="en-US" sz="2400" b="1">
                <a:solidFill>
                  <a:srgbClr val="FF3300"/>
                </a:solidFill>
              </a:rPr>
              <a:t>Energy Analysis of the Ideal Rankine Cycle</a:t>
            </a:r>
          </a:p>
        </p:txBody>
      </p:sp>
      <p:pic>
        <p:nvPicPr>
          <p:cNvPr id="6148" name="Picture 7"/>
          <p:cNvPicPr>
            <a:picLocks noChangeAspect="1" noChangeArrowheads="1"/>
          </p:cNvPicPr>
          <p:nvPr/>
        </p:nvPicPr>
        <p:blipFill>
          <a:blip r:embed="rId2"/>
          <a:srcRect/>
          <a:stretch>
            <a:fillRect/>
          </a:stretch>
        </p:blipFill>
        <p:spPr bwMode="auto">
          <a:xfrm>
            <a:off x="5715000" y="2362200"/>
            <a:ext cx="3005138" cy="296863"/>
          </a:xfrm>
          <a:prstGeom prst="rect">
            <a:avLst/>
          </a:prstGeom>
          <a:noFill/>
          <a:ln w="9525">
            <a:noFill/>
            <a:miter lim="800000"/>
            <a:headEnd/>
            <a:tailEnd/>
          </a:ln>
        </p:spPr>
      </p:pic>
      <p:pic>
        <p:nvPicPr>
          <p:cNvPr id="6149" name="Picture 9"/>
          <p:cNvPicPr>
            <a:picLocks noChangeAspect="1" noChangeArrowheads="1"/>
          </p:cNvPicPr>
          <p:nvPr/>
        </p:nvPicPr>
        <p:blipFill>
          <a:blip r:embed="rId3"/>
          <a:srcRect/>
          <a:stretch>
            <a:fillRect/>
          </a:stretch>
        </p:blipFill>
        <p:spPr bwMode="auto">
          <a:xfrm>
            <a:off x="4106863" y="4754563"/>
            <a:ext cx="2141537" cy="579437"/>
          </a:xfrm>
          <a:prstGeom prst="rect">
            <a:avLst/>
          </a:prstGeom>
          <a:noFill/>
          <a:ln w="9525">
            <a:noFill/>
            <a:miter lim="800000"/>
            <a:headEnd/>
            <a:tailEnd/>
          </a:ln>
        </p:spPr>
      </p:pic>
      <p:pic>
        <p:nvPicPr>
          <p:cNvPr id="6150" name="Picture 10"/>
          <p:cNvPicPr>
            <a:picLocks noChangeAspect="1" noChangeArrowheads="1"/>
          </p:cNvPicPr>
          <p:nvPr/>
        </p:nvPicPr>
        <p:blipFill>
          <a:blip r:embed="rId4"/>
          <a:srcRect/>
          <a:stretch>
            <a:fillRect/>
          </a:stretch>
        </p:blipFill>
        <p:spPr bwMode="auto">
          <a:xfrm>
            <a:off x="4098925" y="4267200"/>
            <a:ext cx="3597275" cy="314325"/>
          </a:xfrm>
          <a:prstGeom prst="rect">
            <a:avLst/>
          </a:prstGeom>
          <a:noFill/>
          <a:ln w="9525">
            <a:noFill/>
            <a:miter lim="800000"/>
            <a:headEnd/>
            <a:tailEnd/>
          </a:ln>
        </p:spPr>
      </p:pic>
      <p:sp>
        <p:nvSpPr>
          <p:cNvPr id="6151" name="Rectangle 12"/>
          <p:cNvSpPr>
            <a:spLocks noChangeArrowheads="1"/>
          </p:cNvSpPr>
          <p:nvPr/>
        </p:nvSpPr>
        <p:spPr bwMode="auto">
          <a:xfrm>
            <a:off x="228600" y="4343400"/>
            <a:ext cx="3657600" cy="1400175"/>
          </a:xfrm>
          <a:prstGeom prst="rect">
            <a:avLst/>
          </a:prstGeom>
          <a:noFill/>
          <a:ln w="9525">
            <a:noFill/>
            <a:miter lim="800000"/>
            <a:headEnd/>
            <a:tailEnd/>
          </a:ln>
        </p:spPr>
        <p:txBody>
          <a:bodyPr>
            <a:spAutoFit/>
          </a:bodyPr>
          <a:lstStyle/>
          <a:p>
            <a:r>
              <a:rPr lang="en-US" sz="1700"/>
              <a:t>The efficiency of power plants in the U.S. is often expressed in terms of </a:t>
            </a:r>
            <a:r>
              <a:rPr lang="en-US" sz="1700" b="1"/>
              <a:t>heat rate</a:t>
            </a:r>
            <a:r>
              <a:rPr lang="en-US" sz="1700"/>
              <a:t>, which is the amount of heat supplied, in Btu’s, to generate 1 kWh of electricity.</a:t>
            </a:r>
          </a:p>
        </p:txBody>
      </p:sp>
      <p:sp>
        <p:nvSpPr>
          <p:cNvPr id="6152" name="Rectangle 13"/>
          <p:cNvSpPr>
            <a:spLocks noChangeArrowheads="1"/>
          </p:cNvSpPr>
          <p:nvPr/>
        </p:nvSpPr>
        <p:spPr bwMode="auto">
          <a:xfrm>
            <a:off x="4038600" y="5410200"/>
            <a:ext cx="4191000" cy="1138238"/>
          </a:xfrm>
          <a:prstGeom prst="rect">
            <a:avLst/>
          </a:prstGeom>
          <a:noFill/>
          <a:ln w="9525">
            <a:noFill/>
            <a:miter lim="800000"/>
            <a:headEnd/>
            <a:tailEnd/>
          </a:ln>
        </p:spPr>
        <p:txBody>
          <a:bodyPr>
            <a:spAutoFit/>
          </a:bodyPr>
          <a:lstStyle/>
          <a:p>
            <a:r>
              <a:rPr lang="en-US" sz="1700">
                <a:solidFill>
                  <a:srgbClr val="3333FF"/>
                </a:solidFill>
              </a:rPr>
              <a:t>The thermal efficiency can be interpreted as the ratio of the area enclosed by the cycle on a </a:t>
            </a:r>
            <a:r>
              <a:rPr lang="en-US" sz="1700" i="1">
                <a:solidFill>
                  <a:srgbClr val="3333FF"/>
                </a:solidFill>
              </a:rPr>
              <a:t>T-s </a:t>
            </a:r>
            <a:r>
              <a:rPr lang="en-US" sz="1700">
                <a:solidFill>
                  <a:srgbClr val="3333FF"/>
                </a:solidFill>
              </a:rPr>
              <a:t>diagram to the area under the heat-addition process.</a:t>
            </a:r>
          </a:p>
        </p:txBody>
      </p:sp>
      <p:sp>
        <p:nvSpPr>
          <p:cNvPr id="6153" name="Text Box 14"/>
          <p:cNvSpPr txBox="1">
            <a:spLocks noChangeArrowheads="1"/>
          </p:cNvSpPr>
          <p:nvPr/>
        </p:nvSpPr>
        <p:spPr bwMode="auto">
          <a:xfrm>
            <a:off x="3886200" y="685800"/>
            <a:ext cx="32766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Steady-flow energy equation</a:t>
            </a:r>
          </a:p>
        </p:txBody>
      </p:sp>
      <p:pic>
        <p:nvPicPr>
          <p:cNvPr id="6154" name="Picture 15"/>
          <p:cNvPicPr>
            <a:picLocks noChangeAspect="1" noChangeArrowheads="1"/>
          </p:cNvPicPr>
          <p:nvPr/>
        </p:nvPicPr>
        <p:blipFill>
          <a:blip r:embed="rId5"/>
          <a:srcRect/>
          <a:stretch>
            <a:fillRect/>
          </a:stretch>
        </p:blipFill>
        <p:spPr bwMode="auto">
          <a:xfrm>
            <a:off x="533400" y="5753100"/>
            <a:ext cx="2733675" cy="647700"/>
          </a:xfrm>
          <a:prstGeom prst="rect">
            <a:avLst/>
          </a:prstGeom>
          <a:noFill/>
          <a:ln w="9525">
            <a:noFill/>
            <a:miter lim="800000"/>
            <a:headEnd/>
            <a:tailEnd/>
          </a:ln>
        </p:spPr>
      </p:pic>
      <p:pic>
        <p:nvPicPr>
          <p:cNvPr id="6155" name="Picture 16"/>
          <p:cNvPicPr>
            <a:picLocks noChangeAspect="1" noChangeArrowheads="1"/>
          </p:cNvPicPr>
          <p:nvPr/>
        </p:nvPicPr>
        <p:blipFill>
          <a:blip r:embed="rId6"/>
          <a:srcRect/>
          <a:stretch>
            <a:fillRect/>
          </a:stretch>
        </p:blipFill>
        <p:spPr bwMode="auto">
          <a:xfrm>
            <a:off x="3810000" y="2743200"/>
            <a:ext cx="4956175" cy="1382713"/>
          </a:xfrm>
          <a:prstGeom prst="rect">
            <a:avLst/>
          </a:prstGeom>
          <a:noFill/>
          <a:ln w="9525">
            <a:noFill/>
            <a:miter lim="800000"/>
            <a:headEnd/>
            <a:tailEnd/>
          </a:ln>
        </p:spPr>
      </p:pic>
      <p:pic>
        <p:nvPicPr>
          <p:cNvPr id="6156" name="Picture 17"/>
          <p:cNvPicPr>
            <a:picLocks noChangeAspect="1" noChangeArrowheads="1"/>
          </p:cNvPicPr>
          <p:nvPr/>
        </p:nvPicPr>
        <p:blipFill>
          <a:blip r:embed="rId7"/>
          <a:srcRect/>
          <a:stretch>
            <a:fillRect/>
          </a:stretch>
        </p:blipFill>
        <p:spPr bwMode="auto">
          <a:xfrm>
            <a:off x="6553200" y="1946275"/>
            <a:ext cx="2141538" cy="339725"/>
          </a:xfrm>
          <a:prstGeom prst="rect">
            <a:avLst/>
          </a:prstGeom>
          <a:noFill/>
          <a:ln w="9525">
            <a:noFill/>
            <a:miter lim="800000"/>
            <a:headEnd/>
            <a:tailEnd/>
          </a:ln>
        </p:spPr>
      </p:pic>
      <p:pic>
        <p:nvPicPr>
          <p:cNvPr id="6157" name="Picture 18"/>
          <p:cNvPicPr>
            <a:picLocks noChangeAspect="1" noChangeArrowheads="1"/>
          </p:cNvPicPr>
          <p:nvPr/>
        </p:nvPicPr>
        <p:blipFill>
          <a:blip r:embed="rId8"/>
          <a:srcRect/>
          <a:stretch>
            <a:fillRect/>
          </a:stretch>
        </p:blipFill>
        <p:spPr bwMode="auto">
          <a:xfrm>
            <a:off x="3810000" y="1069975"/>
            <a:ext cx="4956175" cy="301625"/>
          </a:xfrm>
          <a:prstGeom prst="rect">
            <a:avLst/>
          </a:prstGeom>
          <a:noFill/>
          <a:ln w="9525">
            <a:noFill/>
            <a:miter lim="800000"/>
            <a:headEnd/>
            <a:tailEnd/>
          </a:ln>
        </p:spPr>
      </p:pic>
      <p:pic>
        <p:nvPicPr>
          <p:cNvPr id="6158" name="Picture 20"/>
          <p:cNvPicPr>
            <a:picLocks noChangeAspect="1" noChangeArrowheads="1"/>
          </p:cNvPicPr>
          <p:nvPr/>
        </p:nvPicPr>
        <p:blipFill>
          <a:blip r:embed="rId9"/>
          <a:srcRect/>
          <a:stretch>
            <a:fillRect/>
          </a:stretch>
        </p:blipFill>
        <p:spPr bwMode="auto">
          <a:xfrm>
            <a:off x="3810000" y="1524000"/>
            <a:ext cx="4906963" cy="376238"/>
          </a:xfrm>
          <a:prstGeom prst="rect">
            <a:avLst/>
          </a:prstGeom>
          <a:noFill/>
          <a:ln w="9525">
            <a:noFill/>
            <a:miter lim="800000"/>
            <a:headEnd/>
            <a:tailEnd/>
          </a:ln>
        </p:spPr>
      </p:pic>
      <p:pic>
        <p:nvPicPr>
          <p:cNvPr id="6159" name="Picture 22"/>
          <p:cNvPicPr>
            <a:picLocks noChangeAspect="1" noChangeArrowheads="1"/>
          </p:cNvPicPr>
          <p:nvPr/>
        </p:nvPicPr>
        <p:blipFill>
          <a:blip r:embed="rId10"/>
          <a:srcRect/>
          <a:stretch>
            <a:fillRect/>
          </a:stretch>
        </p:blipFill>
        <p:spPr bwMode="auto">
          <a:xfrm>
            <a:off x="295275" y="838200"/>
            <a:ext cx="3362325" cy="2847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94566CFB-04FE-4C55-948E-19587F6F318B}" type="slidenum">
              <a:rPr lang="en-US" smtClean="0"/>
              <a:pPr/>
              <a:t>6</a:t>
            </a:fld>
            <a:endParaRPr lang="en-US" smtClean="0"/>
          </a:p>
        </p:txBody>
      </p:sp>
      <p:sp>
        <p:nvSpPr>
          <p:cNvPr id="7171" name="Rectangle 2"/>
          <p:cNvSpPr>
            <a:spLocks noChangeArrowheads="1"/>
          </p:cNvSpPr>
          <p:nvPr/>
        </p:nvSpPr>
        <p:spPr bwMode="auto">
          <a:xfrm>
            <a:off x="381000" y="152400"/>
            <a:ext cx="7086600" cy="954088"/>
          </a:xfrm>
          <a:prstGeom prst="rect">
            <a:avLst/>
          </a:prstGeom>
          <a:solidFill>
            <a:srgbClr val="92D050"/>
          </a:solidFill>
          <a:ln w="9525">
            <a:noFill/>
            <a:miter lim="800000"/>
            <a:headEnd/>
            <a:tailEnd/>
          </a:ln>
        </p:spPr>
        <p:txBody>
          <a:bodyPr>
            <a:spAutoFit/>
          </a:bodyPr>
          <a:lstStyle/>
          <a:p>
            <a:r>
              <a:rPr lang="en-US" sz="2800" b="1">
                <a:solidFill>
                  <a:srgbClr val="C00000"/>
                </a:solidFill>
              </a:rPr>
              <a:t>DEVIATION OF ACTUAL VAPOR POWER CYCLES FROM IDEALIZED ONES</a:t>
            </a:r>
          </a:p>
        </p:txBody>
      </p:sp>
      <p:sp>
        <p:nvSpPr>
          <p:cNvPr id="7172" name="Rectangle 5"/>
          <p:cNvSpPr>
            <a:spLocks noChangeArrowheads="1"/>
          </p:cNvSpPr>
          <p:nvPr/>
        </p:nvSpPr>
        <p:spPr bwMode="auto">
          <a:xfrm>
            <a:off x="228600" y="6064250"/>
            <a:ext cx="8001000" cy="641350"/>
          </a:xfrm>
          <a:prstGeom prst="rect">
            <a:avLst/>
          </a:prstGeom>
          <a:noFill/>
          <a:ln w="9525">
            <a:noFill/>
            <a:miter lim="800000"/>
            <a:headEnd/>
            <a:tailEnd/>
          </a:ln>
        </p:spPr>
        <p:txBody>
          <a:bodyPr>
            <a:spAutoFit/>
          </a:bodyPr>
          <a:lstStyle/>
          <a:p>
            <a:r>
              <a:rPr lang="en-US">
                <a:solidFill>
                  <a:srgbClr val="3333FF"/>
                </a:solidFill>
              </a:rPr>
              <a:t>(</a:t>
            </a:r>
            <a:r>
              <a:rPr lang="en-US" i="1">
                <a:solidFill>
                  <a:srgbClr val="3333FF"/>
                </a:solidFill>
              </a:rPr>
              <a:t>a</a:t>
            </a:r>
            <a:r>
              <a:rPr lang="en-US">
                <a:solidFill>
                  <a:srgbClr val="3333FF"/>
                </a:solidFill>
              </a:rPr>
              <a:t>) Deviation of actual vapor power cycle from the ideal Rankine cycle.       (</a:t>
            </a:r>
            <a:r>
              <a:rPr lang="en-US" i="1">
                <a:solidFill>
                  <a:srgbClr val="3333FF"/>
                </a:solidFill>
              </a:rPr>
              <a:t>b</a:t>
            </a:r>
            <a:r>
              <a:rPr lang="en-US">
                <a:solidFill>
                  <a:srgbClr val="3333FF"/>
                </a:solidFill>
              </a:rPr>
              <a:t>) The effect of pump and turbine irreversibilities on the ideal Rankine cycle.</a:t>
            </a:r>
          </a:p>
        </p:txBody>
      </p:sp>
      <p:sp>
        <p:nvSpPr>
          <p:cNvPr id="7173" name="Rectangle 8"/>
          <p:cNvSpPr>
            <a:spLocks noChangeArrowheads="1"/>
          </p:cNvSpPr>
          <p:nvPr/>
        </p:nvSpPr>
        <p:spPr bwMode="auto">
          <a:xfrm>
            <a:off x="304800" y="1143000"/>
            <a:ext cx="7848600" cy="1244600"/>
          </a:xfrm>
          <a:prstGeom prst="rect">
            <a:avLst/>
          </a:prstGeom>
          <a:noFill/>
          <a:ln w="9525">
            <a:noFill/>
            <a:miter lim="800000"/>
            <a:headEnd/>
            <a:tailEnd/>
          </a:ln>
        </p:spPr>
        <p:txBody>
          <a:bodyPr>
            <a:spAutoFit/>
          </a:bodyPr>
          <a:lstStyle/>
          <a:p>
            <a:pPr>
              <a:spcBef>
                <a:spcPct val="10000"/>
              </a:spcBef>
              <a:spcAft>
                <a:spcPct val="10000"/>
              </a:spcAft>
            </a:pPr>
            <a:r>
              <a:rPr lang="en-US"/>
              <a:t>The actual vapor power cycle differs from the ideal Rankine cycle as a result of irreversibilities in various components. </a:t>
            </a:r>
          </a:p>
          <a:p>
            <a:pPr>
              <a:spcBef>
                <a:spcPct val="10000"/>
              </a:spcBef>
              <a:spcAft>
                <a:spcPct val="10000"/>
              </a:spcAft>
            </a:pPr>
            <a:r>
              <a:rPr lang="en-US">
                <a:solidFill>
                  <a:srgbClr val="CC00CC"/>
                </a:solidFill>
              </a:rPr>
              <a:t>Fluid friction</a:t>
            </a:r>
            <a:r>
              <a:rPr lang="en-US"/>
              <a:t> and </a:t>
            </a:r>
            <a:r>
              <a:rPr lang="en-US">
                <a:solidFill>
                  <a:srgbClr val="CC00CC"/>
                </a:solidFill>
              </a:rPr>
              <a:t>heat loss to the surroundings</a:t>
            </a:r>
            <a:r>
              <a:rPr lang="en-US"/>
              <a:t> are the two common sources of irreversibilities.</a:t>
            </a:r>
          </a:p>
        </p:txBody>
      </p:sp>
      <p:pic>
        <p:nvPicPr>
          <p:cNvPr id="7174" name="Picture 12"/>
          <p:cNvPicPr>
            <a:picLocks noChangeAspect="1" noChangeArrowheads="1"/>
          </p:cNvPicPr>
          <p:nvPr/>
        </p:nvPicPr>
        <p:blipFill>
          <a:blip r:embed="rId2"/>
          <a:srcRect/>
          <a:stretch>
            <a:fillRect/>
          </a:stretch>
        </p:blipFill>
        <p:spPr bwMode="auto">
          <a:xfrm>
            <a:off x="381000" y="2438400"/>
            <a:ext cx="3733800" cy="3676650"/>
          </a:xfrm>
          <a:prstGeom prst="rect">
            <a:avLst/>
          </a:prstGeom>
          <a:noFill/>
          <a:ln w="9525">
            <a:noFill/>
            <a:miter lim="800000"/>
            <a:headEnd/>
            <a:tailEnd/>
          </a:ln>
        </p:spPr>
      </p:pic>
      <p:pic>
        <p:nvPicPr>
          <p:cNvPr id="7175" name="Picture 13"/>
          <p:cNvPicPr>
            <a:picLocks noChangeAspect="1" noChangeArrowheads="1"/>
          </p:cNvPicPr>
          <p:nvPr/>
        </p:nvPicPr>
        <p:blipFill>
          <a:blip r:embed="rId3"/>
          <a:srcRect/>
          <a:stretch>
            <a:fillRect/>
          </a:stretch>
        </p:blipFill>
        <p:spPr bwMode="auto">
          <a:xfrm>
            <a:off x="4191000" y="2438400"/>
            <a:ext cx="3305175" cy="3657600"/>
          </a:xfrm>
          <a:prstGeom prst="rect">
            <a:avLst/>
          </a:prstGeom>
          <a:noFill/>
          <a:ln w="9525">
            <a:noFill/>
            <a:miter lim="800000"/>
            <a:headEnd/>
            <a:tailEnd/>
          </a:ln>
        </p:spPr>
      </p:pic>
      <p:pic>
        <p:nvPicPr>
          <p:cNvPr id="7176" name="Picture 6"/>
          <p:cNvPicPr>
            <a:picLocks noChangeAspect="1" noChangeArrowheads="1"/>
          </p:cNvPicPr>
          <p:nvPr/>
        </p:nvPicPr>
        <p:blipFill>
          <a:blip r:embed="rId4"/>
          <a:srcRect/>
          <a:stretch>
            <a:fillRect/>
          </a:stretch>
        </p:blipFill>
        <p:spPr bwMode="auto">
          <a:xfrm>
            <a:off x="6848475" y="2805113"/>
            <a:ext cx="2066925" cy="623887"/>
          </a:xfrm>
          <a:prstGeom prst="rect">
            <a:avLst/>
          </a:prstGeom>
          <a:noFill/>
          <a:ln w="19050">
            <a:solidFill>
              <a:schemeClr val="bg2"/>
            </a:solidFill>
            <a:miter lim="800000"/>
            <a:headEnd/>
            <a:tailEnd/>
          </a:ln>
        </p:spPr>
      </p:pic>
      <p:pic>
        <p:nvPicPr>
          <p:cNvPr id="7177" name="Picture 7"/>
          <p:cNvPicPr>
            <a:picLocks noChangeAspect="1" noChangeArrowheads="1"/>
          </p:cNvPicPr>
          <p:nvPr/>
        </p:nvPicPr>
        <p:blipFill>
          <a:blip r:embed="rId5"/>
          <a:srcRect/>
          <a:stretch>
            <a:fillRect/>
          </a:stretch>
        </p:blipFill>
        <p:spPr bwMode="auto">
          <a:xfrm>
            <a:off x="6823075" y="3567113"/>
            <a:ext cx="2092325" cy="623887"/>
          </a:xfrm>
          <a:prstGeom prst="rect">
            <a:avLst/>
          </a:prstGeom>
          <a:noFill/>
          <a:ln w="19050">
            <a:solidFill>
              <a:schemeClr val="bg2"/>
            </a:solidFill>
            <a:miter lim="800000"/>
            <a:headEnd/>
            <a:tailEnd/>
          </a:ln>
        </p:spPr>
      </p:pic>
      <p:sp>
        <p:nvSpPr>
          <p:cNvPr id="7178" name="Text Box 9"/>
          <p:cNvSpPr txBox="1">
            <a:spLocks noChangeArrowheads="1"/>
          </p:cNvSpPr>
          <p:nvPr/>
        </p:nvSpPr>
        <p:spPr bwMode="auto">
          <a:xfrm>
            <a:off x="6400800" y="2438400"/>
            <a:ext cx="2667000" cy="366713"/>
          </a:xfrm>
          <a:prstGeom prst="rect">
            <a:avLst/>
          </a:prstGeom>
          <a:noFill/>
          <a:ln w="9525">
            <a:noFill/>
            <a:miter lim="800000"/>
            <a:headEnd/>
            <a:tailEnd/>
          </a:ln>
        </p:spPr>
        <p:txBody>
          <a:bodyPr>
            <a:spAutoFit/>
          </a:bodyPr>
          <a:lstStyle/>
          <a:p>
            <a:pPr>
              <a:spcBef>
                <a:spcPct val="50000"/>
              </a:spcBef>
            </a:pPr>
            <a:r>
              <a:rPr lang="en-US" b="1"/>
              <a:t>Isentropic efficiencies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C8A5F06E-95A7-4141-A489-04200FF2A926}" type="slidenum">
              <a:rPr lang="en-US" smtClean="0"/>
              <a:pPr/>
              <a:t>7</a:t>
            </a:fld>
            <a:endParaRPr lang="en-US" smtClean="0"/>
          </a:p>
        </p:txBody>
      </p:sp>
      <p:sp>
        <p:nvSpPr>
          <p:cNvPr id="8195" name="Rectangle 2"/>
          <p:cNvSpPr>
            <a:spLocks noChangeArrowheads="1"/>
          </p:cNvSpPr>
          <p:nvPr/>
        </p:nvSpPr>
        <p:spPr bwMode="auto">
          <a:xfrm>
            <a:off x="304800" y="76200"/>
            <a:ext cx="7010400" cy="954088"/>
          </a:xfrm>
          <a:prstGeom prst="rect">
            <a:avLst/>
          </a:prstGeom>
          <a:solidFill>
            <a:srgbClr val="92D050"/>
          </a:solidFill>
          <a:ln w="9525">
            <a:noFill/>
            <a:miter lim="800000"/>
            <a:headEnd/>
            <a:tailEnd/>
          </a:ln>
        </p:spPr>
        <p:txBody>
          <a:bodyPr>
            <a:spAutoFit/>
          </a:bodyPr>
          <a:lstStyle/>
          <a:p>
            <a:r>
              <a:rPr lang="en-US" sz="2800" b="1">
                <a:solidFill>
                  <a:srgbClr val="C00000"/>
                </a:solidFill>
              </a:rPr>
              <a:t>HOW CAN WE INCREASE THE EFFICIENCY OF THE RANKINE CYCLE?</a:t>
            </a:r>
          </a:p>
        </p:txBody>
      </p:sp>
      <p:sp>
        <p:nvSpPr>
          <p:cNvPr id="8196" name="Rectangle 7"/>
          <p:cNvSpPr>
            <a:spLocks noChangeArrowheads="1"/>
          </p:cNvSpPr>
          <p:nvPr/>
        </p:nvSpPr>
        <p:spPr bwMode="auto">
          <a:xfrm>
            <a:off x="228600" y="1066800"/>
            <a:ext cx="8305800" cy="1190625"/>
          </a:xfrm>
          <a:prstGeom prst="rect">
            <a:avLst/>
          </a:prstGeom>
          <a:noFill/>
          <a:ln w="9525">
            <a:noFill/>
            <a:miter lim="800000"/>
            <a:headEnd/>
            <a:tailEnd/>
          </a:ln>
        </p:spPr>
        <p:txBody>
          <a:bodyPr>
            <a:spAutoFit/>
          </a:bodyPr>
          <a:lstStyle/>
          <a:p>
            <a:r>
              <a:rPr lang="en-US"/>
              <a:t>The basic idea behind all the modifications to increase the thermal efficiency</a:t>
            </a:r>
          </a:p>
          <a:p>
            <a:r>
              <a:rPr lang="en-US"/>
              <a:t>of a power cycle is the same: </a:t>
            </a:r>
            <a:r>
              <a:rPr lang="en-US" i="1">
                <a:solidFill>
                  <a:srgbClr val="3333FF"/>
                </a:solidFill>
              </a:rPr>
              <a:t>Increase the average temperature at which heat is transferred to the working fluid in the boiler, or decrease the average temperature at which heat is rejected from the working fluid in the condenser.</a:t>
            </a:r>
            <a:endParaRPr lang="en-US">
              <a:solidFill>
                <a:srgbClr val="3333FF"/>
              </a:solidFill>
            </a:endParaRPr>
          </a:p>
        </p:txBody>
      </p:sp>
      <p:sp>
        <p:nvSpPr>
          <p:cNvPr id="8197" name="Rectangle 8"/>
          <p:cNvSpPr>
            <a:spLocks noChangeArrowheads="1"/>
          </p:cNvSpPr>
          <p:nvPr/>
        </p:nvSpPr>
        <p:spPr bwMode="auto">
          <a:xfrm>
            <a:off x="3962400" y="2514600"/>
            <a:ext cx="3781425" cy="769938"/>
          </a:xfrm>
          <a:prstGeom prst="rect">
            <a:avLst/>
          </a:prstGeom>
          <a:noFill/>
          <a:ln w="9525">
            <a:noFill/>
            <a:miter lim="800000"/>
            <a:headEnd/>
            <a:tailEnd/>
          </a:ln>
        </p:spPr>
        <p:txBody>
          <a:bodyPr>
            <a:spAutoFit/>
          </a:bodyPr>
          <a:lstStyle/>
          <a:p>
            <a:r>
              <a:rPr lang="en-US" sz="2200" b="1">
                <a:solidFill>
                  <a:srgbClr val="FF3300"/>
                </a:solidFill>
              </a:rPr>
              <a:t>Lowering the Condenser Pressure (</a:t>
            </a:r>
            <a:r>
              <a:rPr lang="en-US" sz="2200" b="1" i="1">
                <a:solidFill>
                  <a:srgbClr val="FF3300"/>
                </a:solidFill>
              </a:rPr>
              <a:t>Lowers T</a:t>
            </a:r>
            <a:r>
              <a:rPr lang="en-US" sz="2200" b="1" baseline="-25000">
                <a:solidFill>
                  <a:srgbClr val="FF3300"/>
                </a:solidFill>
              </a:rPr>
              <a:t>low,avg</a:t>
            </a:r>
            <a:r>
              <a:rPr lang="en-US" sz="2200" b="1">
                <a:solidFill>
                  <a:srgbClr val="FF3300"/>
                </a:solidFill>
              </a:rPr>
              <a:t>)</a:t>
            </a:r>
          </a:p>
        </p:txBody>
      </p:sp>
      <p:sp>
        <p:nvSpPr>
          <p:cNvPr id="8198" name="Rectangle 9"/>
          <p:cNvSpPr>
            <a:spLocks noChangeArrowheads="1"/>
          </p:cNvSpPr>
          <p:nvPr/>
        </p:nvSpPr>
        <p:spPr bwMode="auto">
          <a:xfrm>
            <a:off x="3962400" y="3352800"/>
            <a:ext cx="4800600" cy="2617788"/>
          </a:xfrm>
          <a:prstGeom prst="rect">
            <a:avLst/>
          </a:prstGeom>
          <a:noFill/>
          <a:ln w="9525">
            <a:noFill/>
            <a:miter lim="800000"/>
            <a:headEnd/>
            <a:tailEnd/>
          </a:ln>
        </p:spPr>
        <p:txBody>
          <a:bodyPr>
            <a:spAutoFit/>
          </a:bodyPr>
          <a:lstStyle/>
          <a:p>
            <a:pPr>
              <a:spcBef>
                <a:spcPct val="10000"/>
              </a:spcBef>
              <a:spcAft>
                <a:spcPct val="10000"/>
              </a:spcAft>
            </a:pPr>
            <a:r>
              <a:rPr lang="en-US"/>
              <a:t>To take advantage of the increased efficiencies at low pressures, the condensers of steam power plants usually operate well below the atmospheric pressure. There is a lower limit to this pressure depending on the temperature of the cooling medium   </a:t>
            </a:r>
          </a:p>
          <a:p>
            <a:pPr>
              <a:spcBef>
                <a:spcPct val="10000"/>
              </a:spcBef>
              <a:spcAft>
                <a:spcPct val="10000"/>
              </a:spcAft>
            </a:pPr>
            <a:r>
              <a:rPr lang="en-US" b="1">
                <a:solidFill>
                  <a:srgbClr val="CC00CC"/>
                </a:solidFill>
              </a:rPr>
              <a:t>Side effect:</a:t>
            </a:r>
            <a:r>
              <a:rPr lang="en-US">
                <a:solidFill>
                  <a:srgbClr val="CC00CC"/>
                </a:solidFill>
              </a:rPr>
              <a:t> Lowering the condenser pressure increases the moisture content of the steam at the final stages of the turbine.</a:t>
            </a:r>
          </a:p>
        </p:txBody>
      </p:sp>
      <p:pic>
        <p:nvPicPr>
          <p:cNvPr id="8199" name="Picture 11"/>
          <p:cNvPicPr>
            <a:picLocks noChangeAspect="1" noChangeArrowheads="1"/>
          </p:cNvPicPr>
          <p:nvPr/>
        </p:nvPicPr>
        <p:blipFill>
          <a:blip r:embed="rId2"/>
          <a:srcRect/>
          <a:stretch>
            <a:fillRect/>
          </a:stretch>
        </p:blipFill>
        <p:spPr bwMode="auto">
          <a:xfrm>
            <a:off x="314325" y="2295525"/>
            <a:ext cx="3419475" cy="44862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C2276BEC-A8C6-4F34-BE70-62B4BDB73F38}" type="slidenum">
              <a:rPr lang="en-US" smtClean="0"/>
              <a:pPr/>
              <a:t>8</a:t>
            </a:fld>
            <a:endParaRPr lang="en-US" smtClean="0"/>
          </a:p>
        </p:txBody>
      </p:sp>
      <p:sp>
        <p:nvSpPr>
          <p:cNvPr id="9219" name="Rectangle 8"/>
          <p:cNvSpPr>
            <a:spLocks noChangeArrowheads="1"/>
          </p:cNvSpPr>
          <p:nvPr/>
        </p:nvSpPr>
        <p:spPr bwMode="auto">
          <a:xfrm>
            <a:off x="609600" y="296863"/>
            <a:ext cx="7086600" cy="769937"/>
          </a:xfrm>
          <a:prstGeom prst="rect">
            <a:avLst/>
          </a:prstGeom>
          <a:noFill/>
          <a:ln w="9525">
            <a:noFill/>
            <a:miter lim="800000"/>
            <a:headEnd/>
            <a:tailEnd/>
          </a:ln>
        </p:spPr>
        <p:txBody>
          <a:bodyPr>
            <a:spAutoFit/>
          </a:bodyPr>
          <a:lstStyle/>
          <a:p>
            <a:r>
              <a:rPr lang="en-US" sz="2200" b="1">
                <a:solidFill>
                  <a:srgbClr val="FF3300"/>
                </a:solidFill>
              </a:rPr>
              <a:t>Superheating the Steam to High Temperatures (</a:t>
            </a:r>
            <a:r>
              <a:rPr lang="en-US" sz="2200" b="1" i="1">
                <a:solidFill>
                  <a:srgbClr val="FF3300"/>
                </a:solidFill>
              </a:rPr>
              <a:t>Increases T</a:t>
            </a:r>
            <a:r>
              <a:rPr lang="en-US" sz="2200" b="1" baseline="-25000">
                <a:solidFill>
                  <a:srgbClr val="FF3300"/>
                </a:solidFill>
              </a:rPr>
              <a:t>high,avg</a:t>
            </a:r>
            <a:r>
              <a:rPr lang="en-US" sz="2200" b="1">
                <a:solidFill>
                  <a:srgbClr val="FF3300"/>
                </a:solidFill>
              </a:rPr>
              <a:t>)</a:t>
            </a:r>
          </a:p>
        </p:txBody>
      </p:sp>
      <p:sp>
        <p:nvSpPr>
          <p:cNvPr id="9220" name="Rectangle 9"/>
          <p:cNvSpPr>
            <a:spLocks noChangeArrowheads="1"/>
          </p:cNvSpPr>
          <p:nvPr/>
        </p:nvSpPr>
        <p:spPr bwMode="auto">
          <a:xfrm>
            <a:off x="4572000" y="1143000"/>
            <a:ext cx="4114800" cy="5153025"/>
          </a:xfrm>
          <a:prstGeom prst="rect">
            <a:avLst/>
          </a:prstGeom>
          <a:noFill/>
          <a:ln w="9525">
            <a:noFill/>
            <a:miter lim="800000"/>
            <a:headEnd/>
            <a:tailEnd/>
          </a:ln>
        </p:spPr>
        <p:txBody>
          <a:bodyPr>
            <a:spAutoFit/>
          </a:bodyPr>
          <a:lstStyle/>
          <a:p>
            <a:pPr>
              <a:spcBef>
                <a:spcPct val="15000"/>
              </a:spcBef>
              <a:spcAft>
                <a:spcPct val="15000"/>
              </a:spcAft>
            </a:pPr>
            <a:r>
              <a:rPr lang="en-US" sz="2000"/>
              <a:t>Both the net work and heat input increase as a result of superheating the steam to a higher temperature. The overall effect is an increase in thermal efficiency since the average temperature at which heat is added increases.</a:t>
            </a:r>
          </a:p>
          <a:p>
            <a:pPr>
              <a:spcBef>
                <a:spcPct val="15000"/>
              </a:spcBef>
              <a:spcAft>
                <a:spcPct val="15000"/>
              </a:spcAft>
            </a:pPr>
            <a:r>
              <a:rPr lang="en-US" sz="2000">
                <a:solidFill>
                  <a:srgbClr val="CC00CC"/>
                </a:solidFill>
              </a:rPr>
              <a:t>Superheating to higher temperatures decreases the moisture content of the steam at the turbine exit, which is desirable.</a:t>
            </a:r>
          </a:p>
          <a:p>
            <a:pPr>
              <a:spcBef>
                <a:spcPct val="15000"/>
              </a:spcBef>
              <a:spcAft>
                <a:spcPct val="15000"/>
              </a:spcAft>
            </a:pPr>
            <a:r>
              <a:rPr lang="en-US" sz="2000"/>
              <a:t>The temperature is limited by metallurgical considerations. Presently the highest steam temperature allowed at the turbine inlet is about 620°C.</a:t>
            </a:r>
          </a:p>
        </p:txBody>
      </p:sp>
      <p:pic>
        <p:nvPicPr>
          <p:cNvPr id="9221" name="Picture 11"/>
          <p:cNvPicPr>
            <a:picLocks noChangeAspect="1" noChangeArrowheads="1"/>
          </p:cNvPicPr>
          <p:nvPr/>
        </p:nvPicPr>
        <p:blipFill>
          <a:blip r:embed="rId2"/>
          <a:srcRect/>
          <a:stretch>
            <a:fillRect/>
          </a:stretch>
        </p:blipFill>
        <p:spPr bwMode="auto">
          <a:xfrm>
            <a:off x="600075" y="1219200"/>
            <a:ext cx="3895725" cy="5448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2"/>
          </p:nvPr>
        </p:nvSpPr>
        <p:spPr>
          <a:noFill/>
        </p:spPr>
        <p:txBody>
          <a:bodyPr/>
          <a:lstStyle/>
          <a:p>
            <a:fld id="{5A9686CA-6E08-484A-8670-47AF12E449A0}" type="slidenum">
              <a:rPr lang="en-US" smtClean="0"/>
              <a:pPr/>
              <a:t>9</a:t>
            </a:fld>
            <a:endParaRPr lang="en-US" smtClean="0"/>
          </a:p>
        </p:txBody>
      </p:sp>
      <p:sp>
        <p:nvSpPr>
          <p:cNvPr id="10243" name="Rectangle 2"/>
          <p:cNvSpPr>
            <a:spLocks noChangeArrowheads="1"/>
          </p:cNvSpPr>
          <p:nvPr/>
        </p:nvSpPr>
        <p:spPr bwMode="auto">
          <a:xfrm>
            <a:off x="228600" y="76200"/>
            <a:ext cx="4419600" cy="769938"/>
          </a:xfrm>
          <a:prstGeom prst="rect">
            <a:avLst/>
          </a:prstGeom>
          <a:noFill/>
          <a:ln w="9525">
            <a:noFill/>
            <a:miter lim="800000"/>
            <a:headEnd/>
            <a:tailEnd/>
          </a:ln>
        </p:spPr>
        <p:txBody>
          <a:bodyPr>
            <a:spAutoFit/>
          </a:bodyPr>
          <a:lstStyle/>
          <a:p>
            <a:r>
              <a:rPr lang="en-US" sz="2200" b="1">
                <a:solidFill>
                  <a:srgbClr val="FF3300"/>
                </a:solidFill>
              </a:rPr>
              <a:t>Increasing the Boiler Pressure (</a:t>
            </a:r>
            <a:r>
              <a:rPr lang="en-US" sz="2200" b="1" i="1">
                <a:solidFill>
                  <a:srgbClr val="FF3300"/>
                </a:solidFill>
              </a:rPr>
              <a:t>Increases T</a:t>
            </a:r>
            <a:r>
              <a:rPr lang="en-US" sz="2200" b="1" baseline="-25000">
                <a:solidFill>
                  <a:srgbClr val="FF3300"/>
                </a:solidFill>
              </a:rPr>
              <a:t>high,avg</a:t>
            </a:r>
            <a:r>
              <a:rPr lang="en-US" sz="2200" b="1">
                <a:solidFill>
                  <a:srgbClr val="FF3300"/>
                </a:solidFill>
              </a:rPr>
              <a:t>)</a:t>
            </a:r>
          </a:p>
        </p:txBody>
      </p:sp>
      <p:sp>
        <p:nvSpPr>
          <p:cNvPr id="10244" name="Rectangle 7"/>
          <p:cNvSpPr>
            <a:spLocks noChangeArrowheads="1"/>
          </p:cNvSpPr>
          <p:nvPr/>
        </p:nvSpPr>
        <p:spPr bwMode="auto">
          <a:xfrm>
            <a:off x="228600" y="838200"/>
            <a:ext cx="4724400" cy="1138238"/>
          </a:xfrm>
          <a:prstGeom prst="rect">
            <a:avLst/>
          </a:prstGeom>
          <a:noFill/>
          <a:ln w="9525">
            <a:noFill/>
            <a:miter lim="800000"/>
            <a:headEnd/>
            <a:tailEnd/>
          </a:ln>
        </p:spPr>
        <p:txBody>
          <a:bodyPr>
            <a:spAutoFit/>
          </a:bodyPr>
          <a:lstStyle/>
          <a:p>
            <a:pPr>
              <a:spcBef>
                <a:spcPct val="10000"/>
              </a:spcBef>
              <a:spcAft>
                <a:spcPct val="10000"/>
              </a:spcAft>
            </a:pPr>
            <a:r>
              <a:rPr lang="en-US" sz="1700"/>
              <a:t>For a fixed turbine inlet temperature, the cycle shifts to the left and the moisture content of steam at the turbine exit increases. This side effect can be corrected by reheating the steam.</a:t>
            </a:r>
          </a:p>
        </p:txBody>
      </p:sp>
      <p:pic>
        <p:nvPicPr>
          <p:cNvPr id="10245" name="Picture 14"/>
          <p:cNvPicPr>
            <a:picLocks noChangeAspect="1" noChangeArrowheads="1"/>
          </p:cNvPicPr>
          <p:nvPr/>
        </p:nvPicPr>
        <p:blipFill>
          <a:blip r:embed="rId2"/>
          <a:srcRect/>
          <a:stretch>
            <a:fillRect/>
          </a:stretch>
        </p:blipFill>
        <p:spPr bwMode="auto">
          <a:xfrm>
            <a:off x="533400" y="2081213"/>
            <a:ext cx="3657600" cy="4700587"/>
          </a:xfrm>
          <a:prstGeom prst="rect">
            <a:avLst/>
          </a:prstGeom>
          <a:noFill/>
          <a:ln w="9525">
            <a:noFill/>
            <a:miter lim="800000"/>
            <a:headEnd/>
            <a:tailEnd/>
          </a:ln>
        </p:spPr>
      </p:pic>
      <p:grpSp>
        <p:nvGrpSpPr>
          <p:cNvPr id="10246" name="17 Grup"/>
          <p:cNvGrpSpPr>
            <a:grpSpLocks/>
          </p:cNvGrpSpPr>
          <p:nvPr/>
        </p:nvGrpSpPr>
        <p:grpSpPr bwMode="auto">
          <a:xfrm>
            <a:off x="5181600" y="153988"/>
            <a:ext cx="3810000" cy="6629400"/>
            <a:chOff x="2819400" y="154126"/>
            <a:chExt cx="3810000" cy="6629400"/>
          </a:xfrm>
        </p:grpSpPr>
        <p:sp>
          <p:nvSpPr>
            <p:cNvPr id="10247" name="Rectangle 9"/>
            <p:cNvSpPr>
              <a:spLocks noChangeArrowheads="1"/>
            </p:cNvSpPr>
            <p:nvPr/>
          </p:nvSpPr>
          <p:spPr bwMode="auto">
            <a:xfrm>
              <a:off x="2819400" y="154126"/>
              <a:ext cx="3810000" cy="6629400"/>
            </a:xfrm>
            <a:prstGeom prst="rect">
              <a:avLst/>
            </a:prstGeom>
            <a:solidFill>
              <a:srgbClr val="FFCC99"/>
            </a:solidFill>
            <a:ln w="9525">
              <a:solidFill>
                <a:schemeClr val="tx1"/>
              </a:solidFill>
              <a:miter lim="800000"/>
              <a:headEnd/>
              <a:tailEnd/>
            </a:ln>
          </p:spPr>
          <p:txBody>
            <a:bodyPr wrap="none" anchor="ctr"/>
            <a:lstStyle/>
            <a:p>
              <a:endParaRPr lang="tr-TR"/>
            </a:p>
          </p:txBody>
        </p:sp>
        <p:sp>
          <p:nvSpPr>
            <p:cNvPr id="10248" name="Rectangle 8"/>
            <p:cNvSpPr>
              <a:spLocks noChangeArrowheads="1"/>
            </p:cNvSpPr>
            <p:nvPr/>
          </p:nvSpPr>
          <p:spPr bwMode="auto">
            <a:xfrm>
              <a:off x="2971800" y="243007"/>
              <a:ext cx="3505200" cy="1661993"/>
            </a:xfrm>
            <a:prstGeom prst="rect">
              <a:avLst/>
            </a:prstGeom>
            <a:noFill/>
            <a:ln w="9525">
              <a:noFill/>
              <a:miter lim="800000"/>
              <a:headEnd/>
              <a:tailEnd/>
            </a:ln>
          </p:spPr>
          <p:txBody>
            <a:bodyPr>
              <a:spAutoFit/>
            </a:bodyPr>
            <a:lstStyle/>
            <a:p>
              <a:pPr algn="just">
                <a:spcBef>
                  <a:spcPct val="10000"/>
                </a:spcBef>
                <a:spcAft>
                  <a:spcPct val="10000"/>
                </a:spcAft>
              </a:pPr>
              <a:r>
                <a:rPr lang="en-US" sz="1700"/>
                <a:t>Today many modern steam power plants operate at supercritical pressures (</a:t>
              </a:r>
              <a:r>
                <a:rPr lang="en-US" sz="1700" i="1"/>
                <a:t>P &gt;</a:t>
              </a:r>
              <a:r>
                <a:rPr lang="en-US" sz="1700"/>
                <a:t> 22.06 MPa) and have thermal efficiencies of about 40% for fossil-fuel plants and 34% for nuclear plants.</a:t>
              </a:r>
            </a:p>
          </p:txBody>
        </p:sp>
        <p:pic>
          <p:nvPicPr>
            <p:cNvPr id="10249" name="Picture 15"/>
            <p:cNvPicPr>
              <a:picLocks noChangeAspect="1" noChangeArrowheads="1"/>
            </p:cNvPicPr>
            <p:nvPr/>
          </p:nvPicPr>
          <p:blipFill>
            <a:blip r:embed="rId3"/>
            <a:srcRect/>
            <a:stretch>
              <a:fillRect/>
            </a:stretch>
          </p:blipFill>
          <p:spPr bwMode="auto">
            <a:xfrm>
              <a:off x="3048000" y="1905000"/>
              <a:ext cx="3362325" cy="4800600"/>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TotalTime>
  <Words>1205</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Default Design</vt:lpstr>
      <vt:lpstr>CHAPTER 10  VAPOR AND COMBINED POWER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770</cp:revision>
  <dcterms:created xsi:type="dcterms:W3CDTF">2007-03-22T19:44:56Z</dcterms:created>
  <dcterms:modified xsi:type="dcterms:W3CDTF">2023-04-05T04:17:54Z</dcterms:modified>
</cp:coreProperties>
</file>