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414" r:id="rId2"/>
    <p:sldId id="418" r:id="rId3"/>
    <p:sldId id="417" r:id="rId4"/>
    <p:sldId id="416" r:id="rId5"/>
    <p:sldId id="419" r:id="rId6"/>
    <p:sldId id="415" r:id="rId7"/>
    <p:sldId id="424" r:id="rId8"/>
    <p:sldId id="420" r:id="rId9"/>
    <p:sldId id="421" r:id="rId10"/>
    <p:sldId id="374"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00CC"/>
    <a:srgbClr val="B2B2B2"/>
    <a:srgbClr val="006600"/>
    <a:srgbClr val="33CC33"/>
    <a:srgbClr val="008000"/>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2" autoAdjust="0"/>
    <p:restoredTop sz="94660"/>
  </p:normalViewPr>
  <p:slideViewPr>
    <p:cSldViewPr>
      <p:cViewPr varScale="1">
        <p:scale>
          <a:sx n="84" d="100"/>
          <a:sy n="84" d="100"/>
        </p:scale>
        <p:origin x="39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6DE60C9-E9AA-44F9-93AA-6C6D2A341738}" type="slidenum">
              <a:rPr lang="en-US"/>
              <a:pPr>
                <a:defRPr/>
              </a:pPr>
              <a:t>‹#›</a:t>
            </a:fld>
            <a:endParaRPr lang="en-US"/>
          </a:p>
        </p:txBody>
      </p:sp>
    </p:spTree>
    <p:extLst>
      <p:ext uri="{BB962C8B-B14F-4D97-AF65-F5344CB8AC3E}">
        <p14:creationId xmlns:p14="http://schemas.microsoft.com/office/powerpoint/2010/main" val="1452692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56DB85-B967-4BA6-B610-E17E294498D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AB1C3F-C97E-46DE-A5A0-45C4184399B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C2919F-3423-4617-8D9F-C5034CA1D44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A2621A-FDC2-41B6-878F-568FEE298F9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0B89F7-529C-4755-B736-2F1823EAF5D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438E52-5EFC-4473-AAE3-8A7F47E7D29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AC77D29-9487-4BC5-BC90-61B6DBD9112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650522E-487E-4530-B22B-3F916708B0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28FE48-5B8B-4C43-AF40-90425147EF0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61E719-B04F-4BDE-98A8-86242DCF740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16A1102-34C4-4EAA-B78D-99E92F5CCFB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041E287-FED0-40ED-B826-7BA0BCB2340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Slayt Numarası Yer Tutucusu"/>
          <p:cNvSpPr>
            <a:spLocks noGrp="1"/>
          </p:cNvSpPr>
          <p:nvPr>
            <p:ph type="sldNum" sz="quarter" idx="12"/>
          </p:nvPr>
        </p:nvSpPr>
        <p:spPr>
          <a:noFill/>
        </p:spPr>
        <p:txBody>
          <a:bodyPr/>
          <a:lstStyle/>
          <a:p>
            <a:fld id="{686D964B-8A75-4A8E-84B8-EE9E44A32086}" type="slidenum">
              <a:rPr lang="en-US" smtClean="0"/>
              <a:pPr/>
              <a:t>1</a:t>
            </a:fld>
            <a:endParaRPr lang="en-US" smtClean="0"/>
          </a:p>
        </p:txBody>
      </p:sp>
      <p:sp>
        <p:nvSpPr>
          <p:cNvPr id="15363" name="Rectangle 2"/>
          <p:cNvSpPr>
            <a:spLocks noChangeArrowheads="1"/>
          </p:cNvSpPr>
          <p:nvPr/>
        </p:nvSpPr>
        <p:spPr bwMode="auto">
          <a:xfrm>
            <a:off x="609600" y="76200"/>
            <a:ext cx="3997325" cy="457200"/>
          </a:xfrm>
          <a:prstGeom prst="rect">
            <a:avLst/>
          </a:prstGeom>
          <a:noFill/>
          <a:ln w="9525">
            <a:noFill/>
            <a:miter lim="800000"/>
            <a:headEnd/>
            <a:tailEnd/>
          </a:ln>
        </p:spPr>
        <p:txBody>
          <a:bodyPr wrap="none">
            <a:spAutoFit/>
          </a:bodyPr>
          <a:lstStyle/>
          <a:p>
            <a:r>
              <a:rPr lang="en-US" sz="2400" b="1">
                <a:solidFill>
                  <a:srgbClr val="FF3300"/>
                </a:solidFill>
              </a:rPr>
              <a:t>Closed Feedwater Heaters</a:t>
            </a:r>
          </a:p>
        </p:txBody>
      </p:sp>
      <p:sp>
        <p:nvSpPr>
          <p:cNvPr id="15364" name="Rectangle 5"/>
          <p:cNvSpPr>
            <a:spLocks noChangeArrowheads="1"/>
          </p:cNvSpPr>
          <p:nvPr/>
        </p:nvSpPr>
        <p:spPr bwMode="auto">
          <a:xfrm>
            <a:off x="609600" y="533400"/>
            <a:ext cx="7848600" cy="1190625"/>
          </a:xfrm>
          <a:prstGeom prst="rect">
            <a:avLst/>
          </a:prstGeom>
          <a:noFill/>
          <a:ln w="9525">
            <a:noFill/>
            <a:miter lim="800000"/>
            <a:headEnd/>
            <a:tailEnd/>
          </a:ln>
        </p:spPr>
        <p:txBody>
          <a:bodyPr>
            <a:spAutoFit/>
          </a:bodyPr>
          <a:lstStyle/>
          <a:p>
            <a:r>
              <a:rPr lang="en-US"/>
              <a:t>Another type of feedwater heater frequently used in steam power plants is</a:t>
            </a:r>
          </a:p>
          <a:p>
            <a:r>
              <a:rPr lang="en-US"/>
              <a:t>the </a:t>
            </a:r>
            <a:r>
              <a:rPr lang="en-US" b="1">
                <a:solidFill>
                  <a:srgbClr val="CC00CC"/>
                </a:solidFill>
              </a:rPr>
              <a:t>closed feedwater heater</a:t>
            </a:r>
            <a:r>
              <a:rPr lang="en-US"/>
              <a:t>, in which heat is transferred from the extracted steam to the feedwater without any mixing taking place. The two streams now can be at different pressures, since they do not mix.</a:t>
            </a:r>
          </a:p>
        </p:txBody>
      </p:sp>
      <p:pic>
        <p:nvPicPr>
          <p:cNvPr id="15365" name="Picture 9"/>
          <p:cNvPicPr>
            <a:picLocks noChangeAspect="1" noChangeArrowheads="1"/>
          </p:cNvPicPr>
          <p:nvPr/>
        </p:nvPicPr>
        <p:blipFill>
          <a:blip r:embed="rId2"/>
          <a:srcRect/>
          <a:stretch>
            <a:fillRect/>
          </a:stretch>
        </p:blipFill>
        <p:spPr bwMode="auto">
          <a:xfrm>
            <a:off x="214313" y="1828800"/>
            <a:ext cx="8715375" cy="49053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Slayt Numarası Yer Tutucusu"/>
          <p:cNvSpPr>
            <a:spLocks noGrp="1"/>
          </p:cNvSpPr>
          <p:nvPr>
            <p:ph type="sldNum" sz="quarter" idx="12"/>
          </p:nvPr>
        </p:nvSpPr>
        <p:spPr>
          <a:noFill/>
        </p:spPr>
        <p:txBody>
          <a:bodyPr/>
          <a:lstStyle/>
          <a:p>
            <a:fld id="{A7D5AB05-B237-474D-8124-DEB23FE73047}" type="slidenum">
              <a:rPr lang="en-US" smtClean="0"/>
              <a:pPr/>
              <a:t>10</a:t>
            </a:fld>
            <a:endParaRPr lang="en-US" smtClean="0"/>
          </a:p>
        </p:txBody>
      </p:sp>
      <p:sp>
        <p:nvSpPr>
          <p:cNvPr id="23555" name="Rectangle 2"/>
          <p:cNvSpPr>
            <a:spLocks noGrp="1" noChangeArrowheads="1"/>
          </p:cNvSpPr>
          <p:nvPr>
            <p:ph type="title"/>
          </p:nvPr>
        </p:nvSpPr>
        <p:spPr>
          <a:xfrm>
            <a:off x="990600" y="350838"/>
            <a:ext cx="2895600" cy="639762"/>
          </a:xfrm>
        </p:spPr>
        <p:txBody>
          <a:bodyPr/>
          <a:lstStyle/>
          <a:p>
            <a:pPr eaLnBrk="1" hangingPunct="1"/>
            <a:r>
              <a:rPr lang="en-US" smtClean="0">
                <a:solidFill>
                  <a:srgbClr val="C00000"/>
                </a:solidFill>
              </a:rPr>
              <a:t>Summary</a:t>
            </a:r>
          </a:p>
        </p:txBody>
      </p:sp>
      <p:sp>
        <p:nvSpPr>
          <p:cNvPr id="23556" name="Rectangle 3"/>
          <p:cNvSpPr>
            <a:spLocks noGrp="1" noChangeArrowheads="1"/>
          </p:cNvSpPr>
          <p:nvPr>
            <p:ph type="body" idx="1"/>
          </p:nvPr>
        </p:nvSpPr>
        <p:spPr>
          <a:xfrm>
            <a:off x="609600" y="1066800"/>
            <a:ext cx="7772400" cy="5257800"/>
          </a:xfrm>
        </p:spPr>
        <p:txBody>
          <a:bodyPr/>
          <a:lstStyle/>
          <a:p>
            <a:pPr eaLnBrk="1" hangingPunct="1">
              <a:lnSpc>
                <a:spcPct val="80000"/>
              </a:lnSpc>
              <a:buClr>
                <a:srgbClr val="FF3300"/>
              </a:buClr>
            </a:pPr>
            <a:r>
              <a:rPr lang="en-US" smtClean="0"/>
              <a:t>The Carnot vapor cycle</a:t>
            </a:r>
          </a:p>
          <a:p>
            <a:pPr eaLnBrk="1" hangingPunct="1">
              <a:lnSpc>
                <a:spcPct val="80000"/>
              </a:lnSpc>
              <a:buClr>
                <a:srgbClr val="FF3300"/>
              </a:buClr>
            </a:pPr>
            <a:r>
              <a:rPr lang="en-US" smtClean="0"/>
              <a:t>Rankine cycle: The ideal cycle for vapor power cycles</a:t>
            </a:r>
          </a:p>
          <a:p>
            <a:pPr lvl="1" eaLnBrk="1" hangingPunct="1">
              <a:lnSpc>
                <a:spcPct val="80000"/>
              </a:lnSpc>
              <a:buClr>
                <a:srgbClr val="FF3300"/>
              </a:buClr>
            </a:pPr>
            <a:r>
              <a:rPr lang="en-US" sz="1800" smtClean="0">
                <a:solidFill>
                  <a:srgbClr val="CC00CC"/>
                </a:solidFill>
              </a:rPr>
              <a:t>Energy analysis of the ideal Rankine cycle</a:t>
            </a:r>
          </a:p>
          <a:p>
            <a:pPr eaLnBrk="1" hangingPunct="1">
              <a:lnSpc>
                <a:spcPct val="80000"/>
              </a:lnSpc>
              <a:buClr>
                <a:srgbClr val="FF3300"/>
              </a:buClr>
            </a:pPr>
            <a:r>
              <a:rPr lang="en-US" smtClean="0"/>
              <a:t>Deviation of actual vapor power cycles from idealized ones</a:t>
            </a:r>
          </a:p>
          <a:p>
            <a:pPr eaLnBrk="1" hangingPunct="1">
              <a:lnSpc>
                <a:spcPct val="80000"/>
              </a:lnSpc>
              <a:buClr>
                <a:srgbClr val="FF3300"/>
              </a:buClr>
            </a:pPr>
            <a:r>
              <a:rPr lang="en-US" smtClean="0"/>
              <a:t>How can we increase the efficiency of the Rankine cycle?</a:t>
            </a:r>
          </a:p>
          <a:p>
            <a:pPr lvl="1" eaLnBrk="1" hangingPunct="1">
              <a:lnSpc>
                <a:spcPct val="80000"/>
              </a:lnSpc>
              <a:buClr>
                <a:srgbClr val="FF3300"/>
              </a:buClr>
            </a:pPr>
            <a:r>
              <a:rPr lang="en-US" sz="1800" smtClean="0">
                <a:solidFill>
                  <a:srgbClr val="CC00CC"/>
                </a:solidFill>
              </a:rPr>
              <a:t>Lowering the condenser pressure (</a:t>
            </a:r>
            <a:r>
              <a:rPr lang="en-US" sz="1800" i="1" smtClean="0">
                <a:solidFill>
                  <a:srgbClr val="CC00CC"/>
                </a:solidFill>
              </a:rPr>
              <a:t>Lowers T</a:t>
            </a:r>
            <a:r>
              <a:rPr lang="en-US" sz="1800" baseline="-25000" smtClean="0">
                <a:solidFill>
                  <a:srgbClr val="CC00CC"/>
                </a:solidFill>
              </a:rPr>
              <a:t>low,avg</a:t>
            </a:r>
            <a:r>
              <a:rPr lang="en-US" sz="1800" smtClean="0">
                <a:solidFill>
                  <a:srgbClr val="CC00CC"/>
                </a:solidFill>
              </a:rPr>
              <a:t>)</a:t>
            </a:r>
          </a:p>
          <a:p>
            <a:pPr lvl="1" eaLnBrk="1" hangingPunct="1">
              <a:lnSpc>
                <a:spcPct val="80000"/>
              </a:lnSpc>
              <a:buClr>
                <a:srgbClr val="FF3300"/>
              </a:buClr>
            </a:pPr>
            <a:r>
              <a:rPr lang="en-US" sz="1800" smtClean="0">
                <a:solidFill>
                  <a:srgbClr val="CC00CC"/>
                </a:solidFill>
              </a:rPr>
              <a:t>Superheating the steam to high temperatures (</a:t>
            </a:r>
            <a:r>
              <a:rPr lang="en-US" sz="1800" i="1" smtClean="0">
                <a:solidFill>
                  <a:srgbClr val="CC00CC"/>
                </a:solidFill>
              </a:rPr>
              <a:t>Increases T</a:t>
            </a:r>
            <a:r>
              <a:rPr lang="en-US" sz="1800" baseline="-25000" smtClean="0">
                <a:solidFill>
                  <a:srgbClr val="CC00CC"/>
                </a:solidFill>
              </a:rPr>
              <a:t>high,avg</a:t>
            </a:r>
            <a:r>
              <a:rPr lang="en-US" sz="1800" smtClean="0">
                <a:solidFill>
                  <a:srgbClr val="CC00CC"/>
                </a:solidFill>
              </a:rPr>
              <a:t>)</a:t>
            </a:r>
          </a:p>
          <a:p>
            <a:pPr lvl="1" eaLnBrk="1" hangingPunct="1">
              <a:lnSpc>
                <a:spcPct val="80000"/>
              </a:lnSpc>
              <a:buClr>
                <a:srgbClr val="FF3300"/>
              </a:buClr>
            </a:pPr>
            <a:r>
              <a:rPr lang="en-US" sz="1800" smtClean="0">
                <a:solidFill>
                  <a:srgbClr val="CC00CC"/>
                </a:solidFill>
              </a:rPr>
              <a:t>Increasing the boiler pressure (</a:t>
            </a:r>
            <a:r>
              <a:rPr lang="en-US" sz="1800" i="1" smtClean="0">
                <a:solidFill>
                  <a:srgbClr val="CC00CC"/>
                </a:solidFill>
              </a:rPr>
              <a:t>Increases T</a:t>
            </a:r>
            <a:r>
              <a:rPr lang="en-US" sz="1800" baseline="-25000" smtClean="0">
                <a:solidFill>
                  <a:srgbClr val="CC00CC"/>
                </a:solidFill>
              </a:rPr>
              <a:t>high,avg</a:t>
            </a:r>
            <a:r>
              <a:rPr lang="en-US" sz="1800" smtClean="0">
                <a:solidFill>
                  <a:srgbClr val="CC00CC"/>
                </a:solidFill>
              </a:rPr>
              <a:t>)</a:t>
            </a:r>
          </a:p>
          <a:p>
            <a:pPr eaLnBrk="1" hangingPunct="1">
              <a:lnSpc>
                <a:spcPct val="80000"/>
              </a:lnSpc>
              <a:buClr>
                <a:srgbClr val="FF3300"/>
              </a:buClr>
            </a:pPr>
            <a:r>
              <a:rPr lang="en-US" smtClean="0"/>
              <a:t>The ideal reheat Rankine cycle</a:t>
            </a:r>
          </a:p>
          <a:p>
            <a:pPr eaLnBrk="1" hangingPunct="1">
              <a:lnSpc>
                <a:spcPct val="80000"/>
              </a:lnSpc>
              <a:buClr>
                <a:srgbClr val="FF3300"/>
              </a:buClr>
            </a:pPr>
            <a:r>
              <a:rPr lang="en-US" smtClean="0"/>
              <a:t>The ideal regenerative Rankine cycle</a:t>
            </a:r>
          </a:p>
          <a:p>
            <a:pPr lvl="1" eaLnBrk="1" hangingPunct="1">
              <a:lnSpc>
                <a:spcPct val="80000"/>
              </a:lnSpc>
              <a:buClr>
                <a:srgbClr val="FF3300"/>
              </a:buClr>
            </a:pPr>
            <a:r>
              <a:rPr lang="en-US" sz="1800" smtClean="0">
                <a:solidFill>
                  <a:srgbClr val="CC00CC"/>
                </a:solidFill>
              </a:rPr>
              <a:t>Open feedwater heaters</a:t>
            </a:r>
          </a:p>
          <a:p>
            <a:pPr lvl="1" eaLnBrk="1" hangingPunct="1">
              <a:lnSpc>
                <a:spcPct val="80000"/>
              </a:lnSpc>
              <a:buClr>
                <a:srgbClr val="FF3300"/>
              </a:buClr>
            </a:pPr>
            <a:r>
              <a:rPr lang="en-US" sz="1800" smtClean="0">
                <a:solidFill>
                  <a:srgbClr val="CC00CC"/>
                </a:solidFill>
              </a:rPr>
              <a:t>Closed feedwater heaters</a:t>
            </a:r>
          </a:p>
          <a:p>
            <a:pPr eaLnBrk="1" hangingPunct="1">
              <a:lnSpc>
                <a:spcPct val="80000"/>
              </a:lnSpc>
              <a:buClr>
                <a:srgbClr val="FF3300"/>
              </a:buClr>
            </a:pPr>
            <a:r>
              <a:rPr lang="en-US" smtClean="0"/>
              <a:t>Second-law analysis of vapor power cycles</a:t>
            </a:r>
          </a:p>
          <a:p>
            <a:pPr eaLnBrk="1" hangingPunct="1">
              <a:lnSpc>
                <a:spcPct val="80000"/>
              </a:lnSpc>
              <a:buClr>
                <a:srgbClr val="FF3300"/>
              </a:buClr>
            </a:pPr>
            <a:r>
              <a:rPr lang="en-US" smtClean="0"/>
              <a:t>Cogeneration</a:t>
            </a:r>
          </a:p>
          <a:p>
            <a:pPr eaLnBrk="1" hangingPunct="1">
              <a:lnSpc>
                <a:spcPct val="80000"/>
              </a:lnSpc>
              <a:buClr>
                <a:srgbClr val="FF3300"/>
              </a:buClr>
            </a:pPr>
            <a:r>
              <a:rPr lang="en-US" smtClean="0"/>
              <a:t>Combined gas–vapor power cycles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Slayt Numarası Yer Tutucusu"/>
          <p:cNvSpPr>
            <a:spLocks noGrp="1"/>
          </p:cNvSpPr>
          <p:nvPr>
            <p:ph type="sldNum" sz="quarter" idx="12"/>
          </p:nvPr>
        </p:nvSpPr>
        <p:spPr>
          <a:noFill/>
        </p:spPr>
        <p:txBody>
          <a:bodyPr/>
          <a:lstStyle/>
          <a:p>
            <a:fld id="{253DAF7A-A664-40E0-8097-4589D69A9B33}" type="slidenum">
              <a:rPr lang="en-US" smtClean="0"/>
              <a:pPr/>
              <a:t>2</a:t>
            </a:fld>
            <a:endParaRPr lang="en-US" smtClean="0"/>
          </a:p>
        </p:txBody>
      </p:sp>
      <p:sp>
        <p:nvSpPr>
          <p:cNvPr id="16387" name="Rectangle 4"/>
          <p:cNvSpPr>
            <a:spLocks noChangeArrowheads="1"/>
          </p:cNvSpPr>
          <p:nvPr/>
        </p:nvSpPr>
        <p:spPr bwMode="auto">
          <a:xfrm>
            <a:off x="152400" y="228600"/>
            <a:ext cx="6324600" cy="1924050"/>
          </a:xfrm>
          <a:prstGeom prst="rect">
            <a:avLst/>
          </a:prstGeom>
          <a:noFill/>
          <a:ln w="9525">
            <a:noFill/>
            <a:miter lim="800000"/>
            <a:headEnd/>
            <a:tailEnd/>
          </a:ln>
        </p:spPr>
        <p:txBody>
          <a:bodyPr>
            <a:spAutoFit/>
          </a:bodyPr>
          <a:lstStyle/>
          <a:p>
            <a:pPr algn="just">
              <a:spcBef>
                <a:spcPct val="10000"/>
              </a:spcBef>
              <a:spcAft>
                <a:spcPct val="10000"/>
              </a:spcAft>
            </a:pPr>
            <a:r>
              <a:rPr lang="en-US" sz="1700"/>
              <a:t>The closed feedwater heaters are more complex because of the internal tubing network, and thus they are more expensive. Heat transfer in closed feedwater heaters is less effective since the two streams are not allowed to be in direct contact. However, closed feedwater heaters do not require a separate pump for each heater since the extracted steam and the feedwater can be at different pressures. </a:t>
            </a:r>
          </a:p>
        </p:txBody>
      </p:sp>
      <p:sp>
        <p:nvSpPr>
          <p:cNvPr id="16388" name="Rectangle 5"/>
          <p:cNvSpPr>
            <a:spLocks noChangeArrowheads="1"/>
          </p:cNvSpPr>
          <p:nvPr/>
        </p:nvSpPr>
        <p:spPr bwMode="auto">
          <a:xfrm>
            <a:off x="6629400" y="1600200"/>
            <a:ext cx="2362200" cy="4016375"/>
          </a:xfrm>
          <a:prstGeom prst="rect">
            <a:avLst/>
          </a:prstGeom>
          <a:noFill/>
          <a:ln w="9525">
            <a:noFill/>
            <a:miter lim="800000"/>
            <a:headEnd/>
            <a:tailEnd/>
          </a:ln>
        </p:spPr>
        <p:txBody>
          <a:bodyPr>
            <a:spAutoFit/>
          </a:bodyPr>
          <a:lstStyle/>
          <a:p>
            <a:r>
              <a:rPr lang="en-US" sz="1700"/>
              <a:t>Open feedwater heaters are simple and inexpensive and have good heat transfer characteristics. For each heater, however, a pump is required to handle the feedwater.</a:t>
            </a:r>
          </a:p>
          <a:p>
            <a:endParaRPr lang="en-US" sz="1700"/>
          </a:p>
          <a:p>
            <a:r>
              <a:rPr lang="en-US" sz="1700">
                <a:solidFill>
                  <a:srgbClr val="CC00CC"/>
                </a:solidFill>
              </a:rPr>
              <a:t>Most steam power plants use a combination of open and closed feedwater heaters.</a:t>
            </a:r>
          </a:p>
        </p:txBody>
      </p:sp>
      <p:pic>
        <p:nvPicPr>
          <p:cNvPr id="16389" name="Picture 7"/>
          <p:cNvPicPr>
            <a:picLocks noChangeAspect="1" noChangeArrowheads="1"/>
          </p:cNvPicPr>
          <p:nvPr/>
        </p:nvPicPr>
        <p:blipFill>
          <a:blip r:embed="rId2"/>
          <a:srcRect/>
          <a:stretch>
            <a:fillRect/>
          </a:stretch>
        </p:blipFill>
        <p:spPr bwMode="auto">
          <a:xfrm>
            <a:off x="171450" y="2352675"/>
            <a:ext cx="6305550" cy="4352925"/>
          </a:xfrm>
          <a:prstGeom prst="rect">
            <a:avLst/>
          </a:prstGeom>
          <a:noFill/>
          <a:ln w="9525">
            <a:noFill/>
            <a:miter lim="800000"/>
            <a:headEnd/>
            <a:tailEnd/>
          </a:ln>
        </p:spPr>
      </p:pic>
      <p:pic>
        <p:nvPicPr>
          <p:cNvPr id="16390" name="Picture 9"/>
          <p:cNvPicPr>
            <a:picLocks noChangeAspect="1" noChangeArrowheads="1"/>
          </p:cNvPicPr>
          <p:nvPr/>
        </p:nvPicPr>
        <p:blipFill>
          <a:blip r:embed="rId3"/>
          <a:srcRect/>
          <a:stretch>
            <a:fillRect/>
          </a:stretch>
        </p:blipFill>
        <p:spPr bwMode="auto">
          <a:xfrm>
            <a:off x="6553200" y="5638800"/>
            <a:ext cx="2352675" cy="1066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Slayt Numarası Yer Tutucusu"/>
          <p:cNvSpPr>
            <a:spLocks noGrp="1"/>
          </p:cNvSpPr>
          <p:nvPr>
            <p:ph type="sldNum" sz="quarter" idx="12"/>
          </p:nvPr>
        </p:nvSpPr>
        <p:spPr>
          <a:noFill/>
        </p:spPr>
        <p:txBody>
          <a:bodyPr/>
          <a:lstStyle/>
          <a:p>
            <a:fld id="{A7CB4B41-945D-4EE2-80E7-BD533DDAAA1D}" type="slidenum">
              <a:rPr lang="en-US" smtClean="0"/>
              <a:pPr/>
              <a:t>3</a:t>
            </a:fld>
            <a:endParaRPr lang="en-US" smtClean="0"/>
          </a:p>
        </p:txBody>
      </p:sp>
      <p:sp>
        <p:nvSpPr>
          <p:cNvPr id="17411" name="Rectangle 2"/>
          <p:cNvSpPr>
            <a:spLocks noChangeArrowheads="1"/>
          </p:cNvSpPr>
          <p:nvPr/>
        </p:nvSpPr>
        <p:spPr bwMode="auto">
          <a:xfrm>
            <a:off x="533400" y="228600"/>
            <a:ext cx="5181600" cy="954088"/>
          </a:xfrm>
          <a:prstGeom prst="rect">
            <a:avLst/>
          </a:prstGeom>
          <a:solidFill>
            <a:srgbClr val="92D050"/>
          </a:solidFill>
          <a:ln w="9525">
            <a:noFill/>
            <a:miter lim="800000"/>
            <a:headEnd/>
            <a:tailEnd/>
          </a:ln>
        </p:spPr>
        <p:txBody>
          <a:bodyPr>
            <a:spAutoFit/>
          </a:bodyPr>
          <a:lstStyle/>
          <a:p>
            <a:r>
              <a:rPr lang="en-US" sz="2800" b="1">
                <a:solidFill>
                  <a:srgbClr val="C00000"/>
                </a:solidFill>
              </a:rPr>
              <a:t>SECOND-LAW ANALYSIS OF VAPOR POWER CYCLES</a:t>
            </a:r>
          </a:p>
        </p:txBody>
      </p:sp>
      <p:grpSp>
        <p:nvGrpSpPr>
          <p:cNvPr id="17412" name="Group 15"/>
          <p:cNvGrpSpPr>
            <a:grpSpLocks/>
          </p:cNvGrpSpPr>
          <p:nvPr/>
        </p:nvGrpSpPr>
        <p:grpSpPr bwMode="auto">
          <a:xfrm>
            <a:off x="457200" y="1385888"/>
            <a:ext cx="7696200" cy="4024312"/>
            <a:chOff x="336" y="777"/>
            <a:chExt cx="4848" cy="2535"/>
          </a:xfrm>
        </p:grpSpPr>
        <p:pic>
          <p:nvPicPr>
            <p:cNvPr id="17414" name="Picture 3"/>
            <p:cNvPicPr>
              <a:picLocks noChangeAspect="1" noChangeArrowheads="1"/>
            </p:cNvPicPr>
            <p:nvPr/>
          </p:nvPicPr>
          <p:blipFill>
            <a:blip r:embed="rId2"/>
            <a:srcRect/>
            <a:stretch>
              <a:fillRect/>
            </a:stretch>
          </p:blipFill>
          <p:spPr bwMode="auto">
            <a:xfrm>
              <a:off x="384" y="1008"/>
              <a:ext cx="4754" cy="400"/>
            </a:xfrm>
            <a:prstGeom prst="rect">
              <a:avLst/>
            </a:prstGeom>
            <a:noFill/>
            <a:ln w="9525">
              <a:noFill/>
              <a:miter lim="800000"/>
              <a:headEnd/>
              <a:tailEnd/>
            </a:ln>
          </p:spPr>
        </p:pic>
        <p:pic>
          <p:nvPicPr>
            <p:cNvPr id="17415" name="Picture 4"/>
            <p:cNvPicPr>
              <a:picLocks noChangeAspect="1" noChangeArrowheads="1"/>
            </p:cNvPicPr>
            <p:nvPr/>
          </p:nvPicPr>
          <p:blipFill>
            <a:blip r:embed="rId3"/>
            <a:srcRect/>
            <a:stretch>
              <a:fillRect/>
            </a:stretch>
          </p:blipFill>
          <p:spPr bwMode="auto">
            <a:xfrm>
              <a:off x="384" y="1488"/>
              <a:ext cx="3495" cy="412"/>
            </a:xfrm>
            <a:prstGeom prst="rect">
              <a:avLst/>
            </a:prstGeom>
            <a:noFill/>
            <a:ln w="9525">
              <a:noFill/>
              <a:miter lim="800000"/>
              <a:headEnd/>
              <a:tailEnd/>
            </a:ln>
          </p:spPr>
        </p:pic>
        <p:pic>
          <p:nvPicPr>
            <p:cNvPr id="17416" name="Picture 5"/>
            <p:cNvPicPr>
              <a:picLocks noChangeAspect="1" noChangeArrowheads="1"/>
            </p:cNvPicPr>
            <p:nvPr/>
          </p:nvPicPr>
          <p:blipFill>
            <a:blip r:embed="rId4"/>
            <a:srcRect/>
            <a:stretch>
              <a:fillRect/>
            </a:stretch>
          </p:blipFill>
          <p:spPr bwMode="auto">
            <a:xfrm>
              <a:off x="384" y="1968"/>
              <a:ext cx="2748" cy="397"/>
            </a:xfrm>
            <a:prstGeom prst="rect">
              <a:avLst/>
            </a:prstGeom>
            <a:noFill/>
            <a:ln w="9525">
              <a:noFill/>
              <a:miter lim="800000"/>
              <a:headEnd/>
              <a:tailEnd/>
            </a:ln>
          </p:spPr>
        </p:pic>
        <p:pic>
          <p:nvPicPr>
            <p:cNvPr id="17417" name="Picture 6"/>
            <p:cNvPicPr>
              <a:picLocks noChangeAspect="1" noChangeArrowheads="1"/>
            </p:cNvPicPr>
            <p:nvPr/>
          </p:nvPicPr>
          <p:blipFill>
            <a:blip r:embed="rId5"/>
            <a:srcRect/>
            <a:stretch>
              <a:fillRect/>
            </a:stretch>
          </p:blipFill>
          <p:spPr bwMode="auto">
            <a:xfrm>
              <a:off x="384" y="2451"/>
              <a:ext cx="2235" cy="381"/>
            </a:xfrm>
            <a:prstGeom prst="rect">
              <a:avLst/>
            </a:prstGeom>
            <a:noFill/>
            <a:ln w="9525">
              <a:noFill/>
              <a:miter lim="800000"/>
              <a:headEnd/>
              <a:tailEnd/>
            </a:ln>
          </p:spPr>
        </p:pic>
        <p:pic>
          <p:nvPicPr>
            <p:cNvPr id="17418" name="Picture 7"/>
            <p:cNvPicPr>
              <a:picLocks noChangeAspect="1" noChangeArrowheads="1"/>
            </p:cNvPicPr>
            <p:nvPr/>
          </p:nvPicPr>
          <p:blipFill>
            <a:blip r:embed="rId6"/>
            <a:srcRect/>
            <a:stretch>
              <a:fillRect/>
            </a:stretch>
          </p:blipFill>
          <p:spPr bwMode="auto">
            <a:xfrm>
              <a:off x="384" y="2935"/>
              <a:ext cx="3293" cy="377"/>
            </a:xfrm>
            <a:prstGeom prst="rect">
              <a:avLst/>
            </a:prstGeom>
            <a:noFill/>
            <a:ln w="9525">
              <a:noFill/>
              <a:miter lim="800000"/>
              <a:headEnd/>
              <a:tailEnd/>
            </a:ln>
          </p:spPr>
        </p:pic>
        <p:sp>
          <p:nvSpPr>
            <p:cNvPr id="17419" name="Text Box 8"/>
            <p:cNvSpPr txBox="1">
              <a:spLocks noChangeArrowheads="1"/>
            </p:cNvSpPr>
            <p:nvPr/>
          </p:nvSpPr>
          <p:spPr bwMode="auto">
            <a:xfrm>
              <a:off x="336" y="777"/>
              <a:ext cx="2928" cy="231"/>
            </a:xfrm>
            <a:prstGeom prst="rect">
              <a:avLst/>
            </a:prstGeom>
            <a:noFill/>
            <a:ln w="9525">
              <a:noFill/>
              <a:miter lim="800000"/>
              <a:headEnd/>
              <a:tailEnd/>
            </a:ln>
          </p:spPr>
          <p:txBody>
            <a:bodyPr>
              <a:spAutoFit/>
            </a:bodyPr>
            <a:lstStyle/>
            <a:p>
              <a:pPr>
                <a:spcBef>
                  <a:spcPct val="50000"/>
                </a:spcBef>
              </a:pPr>
              <a:r>
                <a:rPr lang="en-US"/>
                <a:t>Exergy destruction for a steady-flow system</a:t>
              </a:r>
            </a:p>
          </p:txBody>
        </p:sp>
        <p:sp>
          <p:nvSpPr>
            <p:cNvPr id="17420" name="Text Box 9"/>
            <p:cNvSpPr txBox="1">
              <a:spLocks noChangeArrowheads="1"/>
            </p:cNvSpPr>
            <p:nvPr/>
          </p:nvSpPr>
          <p:spPr bwMode="auto">
            <a:xfrm>
              <a:off x="3888" y="1488"/>
              <a:ext cx="1248" cy="404"/>
            </a:xfrm>
            <a:prstGeom prst="rect">
              <a:avLst/>
            </a:prstGeom>
            <a:noFill/>
            <a:ln w="9525">
              <a:noFill/>
              <a:miter lim="800000"/>
              <a:headEnd/>
              <a:tailEnd/>
            </a:ln>
          </p:spPr>
          <p:txBody>
            <a:bodyPr>
              <a:spAutoFit/>
            </a:bodyPr>
            <a:lstStyle/>
            <a:p>
              <a:pPr>
                <a:spcBef>
                  <a:spcPct val="50000"/>
                </a:spcBef>
              </a:pPr>
              <a:r>
                <a:rPr lang="en-US"/>
                <a:t>Steady-flow, one-inlet, one-exit</a:t>
              </a:r>
            </a:p>
          </p:txBody>
        </p:sp>
        <p:sp>
          <p:nvSpPr>
            <p:cNvPr id="17421" name="Text Box 10"/>
            <p:cNvSpPr txBox="1">
              <a:spLocks noChangeArrowheads="1"/>
            </p:cNvSpPr>
            <p:nvPr/>
          </p:nvSpPr>
          <p:spPr bwMode="auto">
            <a:xfrm>
              <a:off x="3168" y="2064"/>
              <a:ext cx="2016" cy="231"/>
            </a:xfrm>
            <a:prstGeom prst="rect">
              <a:avLst/>
            </a:prstGeom>
            <a:noFill/>
            <a:ln w="9525">
              <a:noFill/>
              <a:miter lim="800000"/>
              <a:headEnd/>
              <a:tailEnd/>
            </a:ln>
          </p:spPr>
          <p:txBody>
            <a:bodyPr>
              <a:spAutoFit/>
            </a:bodyPr>
            <a:lstStyle/>
            <a:p>
              <a:pPr>
                <a:spcBef>
                  <a:spcPct val="50000"/>
                </a:spcBef>
              </a:pPr>
              <a:r>
                <a:rPr lang="en-US"/>
                <a:t>Exergy destruction of a cycle</a:t>
              </a:r>
            </a:p>
          </p:txBody>
        </p:sp>
        <p:sp>
          <p:nvSpPr>
            <p:cNvPr id="17422" name="Text Box 11"/>
            <p:cNvSpPr txBox="1">
              <a:spLocks noChangeArrowheads="1"/>
            </p:cNvSpPr>
            <p:nvPr/>
          </p:nvSpPr>
          <p:spPr bwMode="auto">
            <a:xfrm>
              <a:off x="2640" y="2476"/>
              <a:ext cx="2064" cy="404"/>
            </a:xfrm>
            <a:prstGeom prst="rect">
              <a:avLst/>
            </a:prstGeom>
            <a:noFill/>
            <a:ln w="9525">
              <a:noFill/>
              <a:miter lim="800000"/>
              <a:headEnd/>
              <a:tailEnd/>
            </a:ln>
          </p:spPr>
          <p:txBody>
            <a:bodyPr>
              <a:spAutoFit/>
            </a:bodyPr>
            <a:lstStyle/>
            <a:p>
              <a:pPr>
                <a:spcBef>
                  <a:spcPct val="50000"/>
                </a:spcBef>
              </a:pPr>
              <a:r>
                <a:rPr lang="en-US"/>
                <a:t>For a cycle with heat transfer only with a source and a sink</a:t>
              </a:r>
            </a:p>
          </p:txBody>
        </p:sp>
        <p:sp>
          <p:nvSpPr>
            <p:cNvPr id="17423" name="Text Box 12"/>
            <p:cNvSpPr txBox="1">
              <a:spLocks noChangeArrowheads="1"/>
            </p:cNvSpPr>
            <p:nvPr/>
          </p:nvSpPr>
          <p:spPr bwMode="auto">
            <a:xfrm>
              <a:off x="3696" y="3033"/>
              <a:ext cx="1104" cy="231"/>
            </a:xfrm>
            <a:prstGeom prst="rect">
              <a:avLst/>
            </a:prstGeom>
            <a:noFill/>
            <a:ln w="9525">
              <a:noFill/>
              <a:miter lim="800000"/>
              <a:headEnd/>
              <a:tailEnd/>
            </a:ln>
          </p:spPr>
          <p:txBody>
            <a:bodyPr>
              <a:spAutoFit/>
            </a:bodyPr>
            <a:lstStyle/>
            <a:p>
              <a:pPr>
                <a:spcBef>
                  <a:spcPct val="50000"/>
                </a:spcBef>
              </a:pPr>
              <a:r>
                <a:rPr lang="en-US"/>
                <a:t>Stream exergy</a:t>
              </a:r>
            </a:p>
          </p:txBody>
        </p:sp>
      </p:grpSp>
      <p:sp>
        <p:nvSpPr>
          <p:cNvPr id="17413" name="Rectangle 13"/>
          <p:cNvSpPr>
            <a:spLocks noChangeArrowheads="1"/>
          </p:cNvSpPr>
          <p:nvPr/>
        </p:nvSpPr>
        <p:spPr bwMode="auto">
          <a:xfrm>
            <a:off x="533400" y="5638800"/>
            <a:ext cx="7315200" cy="720725"/>
          </a:xfrm>
          <a:prstGeom prst="rect">
            <a:avLst/>
          </a:prstGeom>
          <a:solidFill>
            <a:srgbClr val="FFCC99"/>
          </a:solidFill>
          <a:ln w="19050">
            <a:solidFill>
              <a:schemeClr val="bg2"/>
            </a:solidFill>
            <a:miter lim="800000"/>
            <a:headEnd/>
            <a:tailEnd/>
          </a:ln>
        </p:spPr>
        <p:txBody>
          <a:bodyPr>
            <a:spAutoFit/>
          </a:bodyPr>
          <a:lstStyle/>
          <a:p>
            <a:r>
              <a:rPr lang="en-US" sz="2000"/>
              <a:t>A second-law analysis of vaporpower cycles reveals where the largest irreversibilities occur and where to start improvements.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Slayt Numarası Yer Tutucusu"/>
          <p:cNvSpPr>
            <a:spLocks noGrp="1"/>
          </p:cNvSpPr>
          <p:nvPr>
            <p:ph type="sldNum" sz="quarter" idx="12"/>
          </p:nvPr>
        </p:nvSpPr>
        <p:spPr>
          <a:noFill/>
        </p:spPr>
        <p:txBody>
          <a:bodyPr/>
          <a:lstStyle/>
          <a:p>
            <a:fld id="{110B47F6-A342-4B3B-B3C9-EC3FC74D96F8}" type="slidenum">
              <a:rPr lang="en-US" smtClean="0"/>
              <a:pPr/>
              <a:t>4</a:t>
            </a:fld>
            <a:endParaRPr lang="en-US" smtClean="0"/>
          </a:p>
        </p:txBody>
      </p:sp>
      <p:sp>
        <p:nvSpPr>
          <p:cNvPr id="18435" name="Rectangle 2"/>
          <p:cNvSpPr>
            <a:spLocks noChangeArrowheads="1"/>
          </p:cNvSpPr>
          <p:nvPr/>
        </p:nvSpPr>
        <p:spPr bwMode="auto">
          <a:xfrm>
            <a:off x="609600" y="76200"/>
            <a:ext cx="3276600" cy="523875"/>
          </a:xfrm>
          <a:prstGeom prst="rect">
            <a:avLst/>
          </a:prstGeom>
          <a:solidFill>
            <a:srgbClr val="92D050"/>
          </a:solidFill>
          <a:ln w="9525">
            <a:noFill/>
            <a:miter lim="800000"/>
            <a:headEnd/>
            <a:tailEnd/>
          </a:ln>
        </p:spPr>
        <p:txBody>
          <a:bodyPr>
            <a:spAutoFit/>
          </a:bodyPr>
          <a:lstStyle/>
          <a:p>
            <a:r>
              <a:rPr lang="en-US" sz="2800" b="1" dirty="0">
                <a:solidFill>
                  <a:srgbClr val="C00000"/>
                </a:solidFill>
              </a:rPr>
              <a:t>COGENERATION</a:t>
            </a:r>
          </a:p>
        </p:txBody>
      </p:sp>
      <p:sp>
        <p:nvSpPr>
          <p:cNvPr id="18436" name="Rectangle 7"/>
          <p:cNvSpPr>
            <a:spLocks noChangeArrowheads="1"/>
          </p:cNvSpPr>
          <p:nvPr/>
        </p:nvSpPr>
        <p:spPr bwMode="auto">
          <a:xfrm>
            <a:off x="533400" y="609600"/>
            <a:ext cx="7772400" cy="1190625"/>
          </a:xfrm>
          <a:prstGeom prst="rect">
            <a:avLst/>
          </a:prstGeom>
          <a:noFill/>
          <a:ln w="9525">
            <a:noFill/>
            <a:miter lim="800000"/>
            <a:headEnd/>
            <a:tailEnd/>
          </a:ln>
        </p:spPr>
        <p:txBody>
          <a:bodyPr>
            <a:spAutoFit/>
          </a:bodyPr>
          <a:lstStyle/>
          <a:p>
            <a:r>
              <a:rPr lang="en-US"/>
              <a:t>Many industries require energy input in the form of heat, called </a:t>
            </a:r>
            <a:r>
              <a:rPr lang="en-US" b="1" i="1">
                <a:solidFill>
                  <a:srgbClr val="C00000"/>
                </a:solidFill>
              </a:rPr>
              <a:t>process heat</a:t>
            </a:r>
            <a:r>
              <a:rPr lang="en-US" i="1"/>
              <a:t>. </a:t>
            </a:r>
            <a:r>
              <a:rPr lang="en-US"/>
              <a:t>Process heat in these industries is usually supplied by steam at 5 to 7 atm and 150 to 200°C. Energy is usually transferred to the steam by burning coal, oil, natural gas, or another fuel in a furnace.</a:t>
            </a:r>
            <a:endParaRPr lang="en-US" i="1"/>
          </a:p>
        </p:txBody>
      </p:sp>
      <p:sp>
        <p:nvSpPr>
          <p:cNvPr id="18437" name="Rectangle 8"/>
          <p:cNvSpPr>
            <a:spLocks noChangeArrowheads="1"/>
          </p:cNvSpPr>
          <p:nvPr/>
        </p:nvSpPr>
        <p:spPr bwMode="auto">
          <a:xfrm>
            <a:off x="4876800" y="2066925"/>
            <a:ext cx="3733800" cy="3495675"/>
          </a:xfrm>
          <a:prstGeom prst="rect">
            <a:avLst/>
          </a:prstGeom>
          <a:noFill/>
          <a:ln w="9525">
            <a:noFill/>
            <a:miter lim="800000"/>
            <a:headEnd/>
            <a:tailEnd/>
          </a:ln>
        </p:spPr>
        <p:txBody>
          <a:bodyPr>
            <a:spAutoFit/>
          </a:bodyPr>
          <a:lstStyle/>
          <a:p>
            <a:pPr>
              <a:spcBef>
                <a:spcPct val="10000"/>
              </a:spcBef>
              <a:spcAft>
                <a:spcPct val="10000"/>
              </a:spcAft>
            </a:pPr>
            <a:r>
              <a:rPr lang="en-US">
                <a:solidFill>
                  <a:srgbClr val="3333FF"/>
                </a:solidFill>
              </a:rPr>
              <a:t>Industries that use large amounts of process heat also consume a large amount of electric power. </a:t>
            </a:r>
          </a:p>
          <a:p>
            <a:pPr>
              <a:spcBef>
                <a:spcPct val="10000"/>
              </a:spcBef>
              <a:spcAft>
                <a:spcPct val="10000"/>
              </a:spcAft>
            </a:pPr>
            <a:r>
              <a:rPr lang="en-US"/>
              <a:t>It makes sense to use the already-existing work potential to produce power instead of letting it go to waste. </a:t>
            </a:r>
          </a:p>
          <a:p>
            <a:pPr>
              <a:spcBef>
                <a:spcPct val="10000"/>
              </a:spcBef>
              <a:spcAft>
                <a:spcPct val="10000"/>
              </a:spcAft>
            </a:pPr>
            <a:r>
              <a:rPr lang="en-US">
                <a:solidFill>
                  <a:srgbClr val="3333FF"/>
                </a:solidFill>
              </a:rPr>
              <a:t>The result is a plant that produces electricity while meeting the process-heat requirements of certain industrial processes (cogeneration plant)</a:t>
            </a:r>
            <a:endParaRPr lang="en-US" i="1">
              <a:solidFill>
                <a:srgbClr val="3333FF"/>
              </a:solidFill>
            </a:endParaRPr>
          </a:p>
        </p:txBody>
      </p:sp>
      <p:sp>
        <p:nvSpPr>
          <p:cNvPr id="18438" name="Rectangle 9"/>
          <p:cNvSpPr>
            <a:spLocks noChangeArrowheads="1"/>
          </p:cNvSpPr>
          <p:nvPr/>
        </p:nvSpPr>
        <p:spPr bwMode="auto">
          <a:xfrm>
            <a:off x="609600" y="6121400"/>
            <a:ext cx="7543800" cy="660400"/>
          </a:xfrm>
          <a:prstGeom prst="rect">
            <a:avLst/>
          </a:prstGeom>
          <a:solidFill>
            <a:srgbClr val="FFCC99"/>
          </a:solidFill>
          <a:ln w="19050">
            <a:solidFill>
              <a:schemeClr val="bg2"/>
            </a:solidFill>
            <a:miter lim="800000"/>
            <a:headEnd/>
            <a:tailEnd/>
          </a:ln>
        </p:spPr>
        <p:txBody>
          <a:bodyPr>
            <a:spAutoFit/>
          </a:bodyPr>
          <a:lstStyle/>
          <a:p>
            <a:pPr>
              <a:spcBef>
                <a:spcPct val="10000"/>
              </a:spcBef>
              <a:spcAft>
                <a:spcPct val="10000"/>
              </a:spcAft>
            </a:pPr>
            <a:r>
              <a:rPr lang="en-US" b="1">
                <a:solidFill>
                  <a:srgbClr val="CC00CC"/>
                </a:solidFill>
              </a:rPr>
              <a:t>Cogeneration:</a:t>
            </a:r>
            <a:r>
              <a:rPr lang="en-US"/>
              <a:t> The production of more than one useful form of energy (such as process heat and electric power) from the same energy source.</a:t>
            </a:r>
          </a:p>
        </p:txBody>
      </p:sp>
      <p:pic>
        <p:nvPicPr>
          <p:cNvPr id="18439" name="Picture 9"/>
          <p:cNvPicPr>
            <a:picLocks noChangeAspect="1" noChangeArrowheads="1"/>
          </p:cNvPicPr>
          <p:nvPr/>
        </p:nvPicPr>
        <p:blipFill>
          <a:blip r:embed="rId2"/>
          <a:srcRect/>
          <a:stretch>
            <a:fillRect/>
          </a:stretch>
        </p:blipFill>
        <p:spPr bwMode="auto">
          <a:xfrm>
            <a:off x="609600" y="1885950"/>
            <a:ext cx="3886200" cy="41338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3 Slayt Numarası Yer Tutucusu"/>
          <p:cNvSpPr>
            <a:spLocks noGrp="1"/>
          </p:cNvSpPr>
          <p:nvPr>
            <p:ph type="sldNum" sz="quarter" idx="12"/>
          </p:nvPr>
        </p:nvSpPr>
        <p:spPr>
          <a:noFill/>
        </p:spPr>
        <p:txBody>
          <a:bodyPr/>
          <a:lstStyle/>
          <a:p>
            <a:fld id="{A814AA9F-5D19-4CAE-A329-FD93D7006A0B}" type="slidenum">
              <a:rPr lang="en-US" smtClean="0"/>
              <a:pPr/>
              <a:t>5</a:t>
            </a:fld>
            <a:endParaRPr lang="en-US" smtClean="0"/>
          </a:p>
        </p:txBody>
      </p:sp>
      <p:sp>
        <p:nvSpPr>
          <p:cNvPr id="19459" name="Text Box 11"/>
          <p:cNvSpPr txBox="1">
            <a:spLocks noChangeArrowheads="1"/>
          </p:cNvSpPr>
          <p:nvPr/>
        </p:nvSpPr>
        <p:spPr bwMode="auto">
          <a:xfrm>
            <a:off x="762000" y="381000"/>
            <a:ext cx="1371600" cy="701675"/>
          </a:xfrm>
          <a:prstGeom prst="rect">
            <a:avLst/>
          </a:prstGeom>
          <a:noFill/>
          <a:ln w="9525">
            <a:noFill/>
            <a:miter lim="800000"/>
            <a:headEnd/>
            <a:tailEnd/>
          </a:ln>
        </p:spPr>
        <p:txBody>
          <a:bodyPr>
            <a:spAutoFit/>
          </a:bodyPr>
          <a:lstStyle/>
          <a:p>
            <a:pPr>
              <a:spcBef>
                <a:spcPct val="50000"/>
              </a:spcBef>
            </a:pPr>
            <a:r>
              <a:rPr lang="en-US" sz="2000"/>
              <a:t>Utilization factor</a:t>
            </a:r>
          </a:p>
        </p:txBody>
      </p:sp>
      <p:sp>
        <p:nvSpPr>
          <p:cNvPr id="19460" name="Rectangle 12"/>
          <p:cNvSpPr>
            <a:spLocks noChangeArrowheads="1"/>
          </p:cNvSpPr>
          <p:nvPr/>
        </p:nvSpPr>
        <p:spPr bwMode="auto">
          <a:xfrm>
            <a:off x="4953000" y="2819400"/>
            <a:ext cx="3657600" cy="3324225"/>
          </a:xfrm>
          <a:prstGeom prst="rect">
            <a:avLst/>
          </a:prstGeom>
          <a:noFill/>
          <a:ln w="9525">
            <a:noFill/>
            <a:miter lim="800000"/>
            <a:headEnd/>
            <a:tailEnd/>
          </a:ln>
        </p:spPr>
        <p:txBody>
          <a:bodyPr>
            <a:spAutoFit/>
          </a:bodyPr>
          <a:lstStyle/>
          <a:p>
            <a:pPr marL="342900" indent="-342900">
              <a:spcBef>
                <a:spcPct val="15000"/>
              </a:spcBef>
              <a:spcAft>
                <a:spcPct val="15000"/>
              </a:spcAft>
              <a:buClr>
                <a:srgbClr val="FF3300"/>
              </a:buClr>
              <a:buFontTx/>
              <a:buChar char="•"/>
            </a:pPr>
            <a:r>
              <a:rPr lang="en-US" sz="2000"/>
              <a:t>The utilization factor of the ideal steam-turbine cogeneration plant is 100%. </a:t>
            </a:r>
          </a:p>
          <a:p>
            <a:pPr marL="342900" indent="-342900">
              <a:spcBef>
                <a:spcPct val="15000"/>
              </a:spcBef>
              <a:spcAft>
                <a:spcPct val="15000"/>
              </a:spcAft>
              <a:buClr>
                <a:srgbClr val="FF3300"/>
              </a:buClr>
              <a:buFontTx/>
              <a:buChar char="•"/>
            </a:pPr>
            <a:r>
              <a:rPr lang="en-US" sz="2000">
                <a:solidFill>
                  <a:srgbClr val="CC00CC"/>
                </a:solidFill>
              </a:rPr>
              <a:t>Actual cogeneration plants have utilization factors as high as 80%.</a:t>
            </a:r>
            <a:r>
              <a:rPr lang="en-US" sz="2000"/>
              <a:t> </a:t>
            </a:r>
          </a:p>
          <a:p>
            <a:pPr marL="342900" indent="-342900">
              <a:spcBef>
                <a:spcPct val="15000"/>
              </a:spcBef>
              <a:spcAft>
                <a:spcPct val="15000"/>
              </a:spcAft>
              <a:buClr>
                <a:srgbClr val="FF3300"/>
              </a:buClr>
              <a:buFontTx/>
              <a:buChar char="•"/>
            </a:pPr>
            <a:r>
              <a:rPr lang="en-US" sz="2000"/>
              <a:t>Some recent cogeneration plants have even higher utilization factors.</a:t>
            </a:r>
          </a:p>
        </p:txBody>
      </p:sp>
      <p:pic>
        <p:nvPicPr>
          <p:cNvPr id="19461" name="Picture 9"/>
          <p:cNvPicPr>
            <a:picLocks noChangeAspect="1" noChangeArrowheads="1"/>
          </p:cNvPicPr>
          <p:nvPr/>
        </p:nvPicPr>
        <p:blipFill>
          <a:blip r:embed="rId2"/>
          <a:srcRect/>
          <a:stretch>
            <a:fillRect/>
          </a:stretch>
        </p:blipFill>
        <p:spPr bwMode="auto">
          <a:xfrm>
            <a:off x="609600" y="1323975"/>
            <a:ext cx="3971925" cy="5305425"/>
          </a:xfrm>
          <a:prstGeom prst="rect">
            <a:avLst/>
          </a:prstGeom>
          <a:noFill/>
          <a:ln w="9525">
            <a:noFill/>
            <a:miter lim="800000"/>
            <a:headEnd/>
            <a:tailEnd/>
          </a:ln>
        </p:spPr>
      </p:pic>
      <p:pic>
        <p:nvPicPr>
          <p:cNvPr id="19462" name="Picture 10"/>
          <p:cNvPicPr>
            <a:picLocks noChangeAspect="1" noChangeArrowheads="1"/>
          </p:cNvPicPr>
          <p:nvPr/>
        </p:nvPicPr>
        <p:blipFill>
          <a:blip r:embed="rId3"/>
          <a:srcRect/>
          <a:stretch>
            <a:fillRect/>
          </a:stretch>
        </p:blipFill>
        <p:spPr bwMode="auto">
          <a:xfrm>
            <a:off x="2133600" y="276225"/>
            <a:ext cx="6343650" cy="866775"/>
          </a:xfrm>
          <a:prstGeom prst="rect">
            <a:avLst/>
          </a:prstGeom>
          <a:noFill/>
          <a:ln w="9525">
            <a:noFill/>
            <a:miter lim="800000"/>
            <a:headEnd/>
            <a:tailEnd/>
          </a:ln>
        </p:spPr>
      </p:pic>
      <p:pic>
        <p:nvPicPr>
          <p:cNvPr id="19463" name="Picture 11"/>
          <p:cNvPicPr>
            <a:picLocks noChangeAspect="1" noChangeArrowheads="1"/>
          </p:cNvPicPr>
          <p:nvPr/>
        </p:nvPicPr>
        <p:blipFill>
          <a:blip r:embed="rId4"/>
          <a:srcRect/>
          <a:stretch>
            <a:fillRect/>
          </a:stretch>
        </p:blipFill>
        <p:spPr bwMode="auto">
          <a:xfrm>
            <a:off x="6743700" y="1285875"/>
            <a:ext cx="1562100" cy="8477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3 Slayt Numarası Yer Tutucusu"/>
          <p:cNvSpPr>
            <a:spLocks noGrp="1"/>
          </p:cNvSpPr>
          <p:nvPr>
            <p:ph type="sldNum" sz="quarter" idx="12"/>
          </p:nvPr>
        </p:nvSpPr>
        <p:spPr>
          <a:noFill/>
        </p:spPr>
        <p:txBody>
          <a:bodyPr/>
          <a:lstStyle/>
          <a:p>
            <a:fld id="{1EB8ABF8-5B3A-49B8-9939-D522A13B35E6}" type="slidenum">
              <a:rPr lang="en-US" smtClean="0"/>
              <a:pPr/>
              <a:t>6</a:t>
            </a:fld>
            <a:endParaRPr lang="en-US" smtClean="0"/>
          </a:p>
        </p:txBody>
      </p:sp>
      <p:pic>
        <p:nvPicPr>
          <p:cNvPr id="20483" name="Picture 4"/>
          <p:cNvPicPr>
            <a:picLocks noChangeAspect="1" noChangeArrowheads="1"/>
          </p:cNvPicPr>
          <p:nvPr/>
        </p:nvPicPr>
        <p:blipFill>
          <a:blip r:embed="rId2"/>
          <a:srcRect/>
          <a:stretch>
            <a:fillRect/>
          </a:stretch>
        </p:blipFill>
        <p:spPr bwMode="auto">
          <a:xfrm>
            <a:off x="4495800" y="4932363"/>
            <a:ext cx="4387850" cy="1697037"/>
          </a:xfrm>
          <a:prstGeom prst="rect">
            <a:avLst/>
          </a:prstGeom>
          <a:noFill/>
          <a:ln w="9525">
            <a:noFill/>
            <a:miter lim="800000"/>
            <a:headEnd/>
            <a:tailEnd/>
          </a:ln>
        </p:spPr>
      </p:pic>
      <p:sp>
        <p:nvSpPr>
          <p:cNvPr id="20484" name="Rectangle 5"/>
          <p:cNvSpPr>
            <a:spLocks noChangeArrowheads="1"/>
          </p:cNvSpPr>
          <p:nvPr/>
        </p:nvSpPr>
        <p:spPr bwMode="auto">
          <a:xfrm>
            <a:off x="4419600" y="304800"/>
            <a:ext cx="4495800" cy="4391025"/>
          </a:xfrm>
          <a:prstGeom prst="rect">
            <a:avLst/>
          </a:prstGeom>
          <a:noFill/>
          <a:ln w="9525">
            <a:noFill/>
            <a:miter lim="800000"/>
            <a:headEnd/>
            <a:tailEnd/>
          </a:ln>
        </p:spPr>
        <p:txBody>
          <a:bodyPr>
            <a:spAutoFit/>
          </a:bodyPr>
          <a:lstStyle/>
          <a:p>
            <a:pPr>
              <a:spcBef>
                <a:spcPct val="10000"/>
              </a:spcBef>
              <a:spcAft>
                <a:spcPct val="10000"/>
              </a:spcAft>
            </a:pPr>
            <a:r>
              <a:rPr lang="en-US" sz="1600"/>
              <a:t>At times of high demand for process heat, all the steam is routed to the process-heating units and none to the condenser (</a:t>
            </a:r>
            <a:r>
              <a:rPr lang="en-US" sz="1600" i="1"/>
              <a:t>m</a:t>
            </a:r>
            <a:r>
              <a:rPr lang="en-US" sz="1600" baseline="-25000"/>
              <a:t>7</a:t>
            </a:r>
            <a:r>
              <a:rPr lang="en-US" sz="1600"/>
              <a:t>= 0). The waste heat is zero in this mode. </a:t>
            </a:r>
          </a:p>
          <a:p>
            <a:pPr>
              <a:spcBef>
                <a:spcPct val="10000"/>
              </a:spcBef>
              <a:spcAft>
                <a:spcPct val="10000"/>
              </a:spcAft>
            </a:pPr>
            <a:r>
              <a:rPr lang="en-US" sz="1600">
                <a:solidFill>
                  <a:srgbClr val="CC00CC"/>
                </a:solidFill>
              </a:rPr>
              <a:t>If this is not sufficient, some steam leaving the boiler is throttled by an expansion or pressure-reducing valve to the extraction pressure </a:t>
            </a:r>
            <a:r>
              <a:rPr lang="en-US" sz="1600" i="1">
                <a:solidFill>
                  <a:srgbClr val="CC00CC"/>
                </a:solidFill>
              </a:rPr>
              <a:t>P</a:t>
            </a:r>
            <a:r>
              <a:rPr lang="en-US" sz="1600" baseline="-25000">
                <a:solidFill>
                  <a:srgbClr val="CC00CC"/>
                </a:solidFill>
              </a:rPr>
              <a:t>6</a:t>
            </a:r>
            <a:r>
              <a:rPr lang="en-US" sz="1600">
                <a:solidFill>
                  <a:srgbClr val="CC00CC"/>
                </a:solidFill>
              </a:rPr>
              <a:t> and is directed to the process-heating unit.</a:t>
            </a:r>
          </a:p>
          <a:p>
            <a:pPr>
              <a:spcBef>
                <a:spcPct val="10000"/>
              </a:spcBef>
              <a:spcAft>
                <a:spcPct val="10000"/>
              </a:spcAft>
            </a:pPr>
            <a:r>
              <a:rPr lang="en-US" sz="1600"/>
              <a:t>Maximum process heating is realized when all the steam leaving the boiler passes through the PRV (</a:t>
            </a:r>
            <a:r>
              <a:rPr lang="en-US" sz="1600" i="1"/>
              <a:t>m</a:t>
            </a:r>
            <a:r>
              <a:rPr lang="en-US" sz="1600" baseline="-25000"/>
              <a:t>5</a:t>
            </a:r>
            <a:r>
              <a:rPr lang="en-US" sz="1600"/>
              <a:t>= </a:t>
            </a:r>
            <a:r>
              <a:rPr lang="en-US" sz="1600" i="1"/>
              <a:t>m</a:t>
            </a:r>
            <a:r>
              <a:rPr lang="en-US" sz="1600" baseline="-25000"/>
              <a:t>4</a:t>
            </a:r>
            <a:r>
              <a:rPr lang="en-US" sz="1600"/>
              <a:t>). No power is produced in this mode. </a:t>
            </a:r>
          </a:p>
          <a:p>
            <a:pPr>
              <a:spcBef>
                <a:spcPct val="10000"/>
              </a:spcBef>
              <a:spcAft>
                <a:spcPct val="10000"/>
              </a:spcAft>
            </a:pPr>
            <a:r>
              <a:rPr lang="en-US" sz="1600">
                <a:solidFill>
                  <a:srgbClr val="CC00CC"/>
                </a:solidFill>
              </a:rPr>
              <a:t>When there is no demand for process heat, all the steam passes through the turbine and the condenser (</a:t>
            </a:r>
            <a:r>
              <a:rPr lang="en-US" sz="1600" i="1">
                <a:solidFill>
                  <a:srgbClr val="CC00CC"/>
                </a:solidFill>
              </a:rPr>
              <a:t>m</a:t>
            </a:r>
            <a:r>
              <a:rPr lang="en-US" sz="1600" baseline="-25000">
                <a:solidFill>
                  <a:srgbClr val="CC00CC"/>
                </a:solidFill>
              </a:rPr>
              <a:t>5</a:t>
            </a:r>
            <a:r>
              <a:rPr lang="en-US" sz="1600">
                <a:solidFill>
                  <a:srgbClr val="CC00CC"/>
                </a:solidFill>
              </a:rPr>
              <a:t>=</a:t>
            </a:r>
            <a:r>
              <a:rPr lang="en-US" sz="1600" i="1">
                <a:solidFill>
                  <a:srgbClr val="CC00CC"/>
                </a:solidFill>
              </a:rPr>
              <a:t>m</a:t>
            </a:r>
            <a:r>
              <a:rPr lang="en-US" sz="1600" baseline="-25000">
                <a:solidFill>
                  <a:srgbClr val="CC00CC"/>
                </a:solidFill>
              </a:rPr>
              <a:t>6</a:t>
            </a:r>
            <a:r>
              <a:rPr lang="en-US" sz="1600">
                <a:solidFill>
                  <a:srgbClr val="CC00CC"/>
                </a:solidFill>
              </a:rPr>
              <a:t>=0), and the cogeneration plant operates as an ordinary steam power plant.</a:t>
            </a:r>
          </a:p>
        </p:txBody>
      </p:sp>
      <p:pic>
        <p:nvPicPr>
          <p:cNvPr id="20485" name="Picture 8"/>
          <p:cNvPicPr>
            <a:picLocks noChangeAspect="1" noChangeArrowheads="1"/>
          </p:cNvPicPr>
          <p:nvPr/>
        </p:nvPicPr>
        <p:blipFill>
          <a:blip r:embed="rId3"/>
          <a:srcRect/>
          <a:stretch>
            <a:fillRect/>
          </a:stretch>
        </p:blipFill>
        <p:spPr bwMode="auto">
          <a:xfrm>
            <a:off x="304800" y="371475"/>
            <a:ext cx="3876675" cy="62579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828FE48-5B8B-4C43-AF40-90425147EF0C}" type="slidenum">
              <a:rPr lang="en-US" smtClean="0"/>
              <a:pPr>
                <a:defRPr/>
              </a:pPr>
              <a:t>7</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61" y="762000"/>
            <a:ext cx="8313539" cy="5334000"/>
          </a:xfrm>
          <a:prstGeom prst="rect">
            <a:avLst/>
          </a:prstGeom>
        </p:spPr>
      </p:pic>
      <p:sp>
        <p:nvSpPr>
          <p:cNvPr id="4" name="Rectangle 2"/>
          <p:cNvSpPr>
            <a:spLocks noChangeArrowheads="1"/>
          </p:cNvSpPr>
          <p:nvPr/>
        </p:nvSpPr>
        <p:spPr bwMode="auto">
          <a:xfrm>
            <a:off x="609600" y="76200"/>
            <a:ext cx="6400800" cy="523220"/>
          </a:xfrm>
          <a:prstGeom prst="rect">
            <a:avLst/>
          </a:prstGeom>
          <a:solidFill>
            <a:srgbClr val="92D050"/>
          </a:solidFill>
          <a:ln w="9525">
            <a:noFill/>
            <a:miter lim="800000"/>
            <a:headEnd/>
            <a:tailEnd/>
          </a:ln>
        </p:spPr>
        <p:txBody>
          <a:bodyPr wrap="square">
            <a:spAutoFit/>
          </a:bodyPr>
          <a:lstStyle/>
          <a:p>
            <a:r>
              <a:rPr lang="en-US" sz="2800" b="1" dirty="0" smtClean="0">
                <a:solidFill>
                  <a:srgbClr val="C00000"/>
                </a:solidFill>
              </a:rPr>
              <a:t>COGENERATION – Process Diagram</a:t>
            </a:r>
            <a:endParaRPr lang="en-US" sz="2800" b="1" dirty="0">
              <a:solidFill>
                <a:srgbClr val="C00000"/>
              </a:solidFill>
            </a:endParaRPr>
          </a:p>
        </p:txBody>
      </p:sp>
    </p:spTree>
    <p:extLst>
      <p:ext uri="{BB962C8B-B14F-4D97-AF65-F5344CB8AC3E}">
        <p14:creationId xmlns:p14="http://schemas.microsoft.com/office/powerpoint/2010/main" val="209993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2"/>
          </p:nvPr>
        </p:nvSpPr>
        <p:spPr>
          <a:noFill/>
        </p:spPr>
        <p:txBody>
          <a:bodyPr/>
          <a:lstStyle/>
          <a:p>
            <a:fld id="{17392728-8530-41F8-BACC-F911421794FE}" type="slidenum">
              <a:rPr lang="en-US" smtClean="0"/>
              <a:pPr/>
              <a:t>8</a:t>
            </a:fld>
            <a:endParaRPr lang="en-US" smtClean="0"/>
          </a:p>
        </p:txBody>
      </p:sp>
      <p:sp>
        <p:nvSpPr>
          <p:cNvPr id="21507" name="Rectangle 2"/>
          <p:cNvSpPr>
            <a:spLocks noChangeArrowheads="1"/>
          </p:cNvSpPr>
          <p:nvPr/>
        </p:nvSpPr>
        <p:spPr bwMode="auto">
          <a:xfrm>
            <a:off x="685800" y="390525"/>
            <a:ext cx="74676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COMBINED GAS–VAPOR POWER CYCLES</a:t>
            </a:r>
          </a:p>
        </p:txBody>
      </p:sp>
      <p:sp>
        <p:nvSpPr>
          <p:cNvPr id="21508" name="Rectangle 5"/>
          <p:cNvSpPr>
            <a:spLocks noChangeArrowheads="1"/>
          </p:cNvSpPr>
          <p:nvPr/>
        </p:nvSpPr>
        <p:spPr bwMode="auto">
          <a:xfrm>
            <a:off x="304800" y="1066800"/>
            <a:ext cx="8305800" cy="5272088"/>
          </a:xfrm>
          <a:prstGeom prst="rect">
            <a:avLst/>
          </a:prstGeom>
          <a:noFill/>
          <a:ln w="9525">
            <a:noFill/>
            <a:miter lim="800000"/>
            <a:headEnd/>
            <a:tailEnd/>
          </a:ln>
        </p:spPr>
        <p:txBody>
          <a:bodyPr>
            <a:spAutoFit/>
          </a:bodyPr>
          <a:lstStyle/>
          <a:p>
            <a:pPr marL="342900" indent="-342900">
              <a:spcBef>
                <a:spcPct val="15000"/>
              </a:spcBef>
              <a:spcAft>
                <a:spcPct val="15000"/>
              </a:spcAft>
              <a:buClr>
                <a:srgbClr val="FF3300"/>
              </a:buClr>
              <a:buFontTx/>
              <a:buChar char="•"/>
            </a:pPr>
            <a:r>
              <a:rPr lang="en-US" sz="1700" dirty="0"/>
              <a:t>The continued quest for higher thermal efficiencies has resulted in rather innovative modifications to conventional power plants. </a:t>
            </a:r>
          </a:p>
          <a:p>
            <a:pPr marL="342900" indent="-342900">
              <a:spcBef>
                <a:spcPct val="15000"/>
              </a:spcBef>
              <a:spcAft>
                <a:spcPct val="15000"/>
              </a:spcAft>
              <a:buClr>
                <a:srgbClr val="FF3300"/>
              </a:buClr>
              <a:buFontTx/>
              <a:buChar char="•"/>
            </a:pPr>
            <a:r>
              <a:rPr lang="en-US" sz="1700" dirty="0">
                <a:solidFill>
                  <a:srgbClr val="3333FF"/>
                </a:solidFill>
              </a:rPr>
              <a:t>A popular modification involves a gas power cycle topping a vapor power cycle, which is called the </a:t>
            </a:r>
            <a:r>
              <a:rPr lang="en-US" sz="1700" b="1" dirty="0">
                <a:solidFill>
                  <a:srgbClr val="C00000"/>
                </a:solidFill>
              </a:rPr>
              <a:t>combined gas–vapor cycle</a:t>
            </a:r>
            <a:r>
              <a:rPr lang="en-US" sz="1700" dirty="0">
                <a:solidFill>
                  <a:srgbClr val="3333FF"/>
                </a:solidFill>
              </a:rPr>
              <a:t>, or just the </a:t>
            </a:r>
            <a:r>
              <a:rPr lang="en-US" sz="1700" b="1" dirty="0">
                <a:solidFill>
                  <a:srgbClr val="C00000"/>
                </a:solidFill>
              </a:rPr>
              <a:t>combined cycle</a:t>
            </a:r>
            <a:r>
              <a:rPr lang="en-US" sz="1700" dirty="0">
                <a:solidFill>
                  <a:srgbClr val="3333FF"/>
                </a:solidFill>
              </a:rPr>
              <a:t>. </a:t>
            </a:r>
          </a:p>
          <a:p>
            <a:pPr marL="342900" indent="-342900">
              <a:spcBef>
                <a:spcPct val="15000"/>
              </a:spcBef>
              <a:spcAft>
                <a:spcPct val="15000"/>
              </a:spcAft>
              <a:buClr>
                <a:srgbClr val="FF3300"/>
              </a:buClr>
              <a:buFontTx/>
              <a:buChar char="•"/>
            </a:pPr>
            <a:r>
              <a:rPr lang="en-US" sz="1700" dirty="0"/>
              <a:t>The combined cycle of greatest interest is the gas-turbine (Brayton) cycle topping a steam-turbine (Rankine) cycle, which has a higher thermal efficiency than either of the cycles executed individually.</a:t>
            </a:r>
          </a:p>
          <a:p>
            <a:pPr marL="342900" indent="-342900">
              <a:spcBef>
                <a:spcPct val="15000"/>
              </a:spcBef>
              <a:spcAft>
                <a:spcPct val="15000"/>
              </a:spcAft>
              <a:buClr>
                <a:srgbClr val="FF3300"/>
              </a:buClr>
              <a:buFontTx/>
              <a:buChar char="•"/>
            </a:pPr>
            <a:r>
              <a:rPr lang="en-US" sz="1700" dirty="0">
                <a:solidFill>
                  <a:srgbClr val="3333FF"/>
                </a:solidFill>
              </a:rPr>
              <a:t>It makes engineering sense to take advantage of the very desirable characteristics of the gas-turbine cycle at high temperatures </a:t>
            </a:r>
            <a:r>
              <a:rPr lang="en-US" sz="1700" i="1" dirty="0">
                <a:solidFill>
                  <a:srgbClr val="3333FF"/>
                </a:solidFill>
              </a:rPr>
              <a:t>and </a:t>
            </a:r>
            <a:r>
              <a:rPr lang="en-US" sz="1700" dirty="0">
                <a:solidFill>
                  <a:srgbClr val="3333FF"/>
                </a:solidFill>
              </a:rPr>
              <a:t>to use the high-temperature exhaust gases as the energy source for the bottoming cycle such as a steam power cycle. The result is a combined gas–steam cycle.</a:t>
            </a:r>
          </a:p>
          <a:p>
            <a:pPr marL="342900" indent="-342900">
              <a:spcBef>
                <a:spcPct val="15000"/>
              </a:spcBef>
              <a:spcAft>
                <a:spcPct val="15000"/>
              </a:spcAft>
              <a:buClr>
                <a:srgbClr val="FF3300"/>
              </a:buClr>
              <a:buFontTx/>
              <a:buChar char="•"/>
            </a:pPr>
            <a:r>
              <a:rPr lang="en-US" sz="1700" dirty="0"/>
              <a:t>Recent developments in gas-turbine technology have made the combined gas–steam cycle economically very attractive. </a:t>
            </a:r>
          </a:p>
          <a:p>
            <a:pPr marL="342900" indent="-342900">
              <a:spcBef>
                <a:spcPct val="15000"/>
              </a:spcBef>
              <a:spcAft>
                <a:spcPct val="15000"/>
              </a:spcAft>
              <a:buClr>
                <a:srgbClr val="FF3300"/>
              </a:buClr>
              <a:buFontTx/>
              <a:buChar char="•"/>
            </a:pPr>
            <a:r>
              <a:rPr lang="en-US" sz="1700" dirty="0">
                <a:solidFill>
                  <a:srgbClr val="3333FF"/>
                </a:solidFill>
              </a:rPr>
              <a:t>The combined cycle increases the efficiency without increasing the initial cost greatly. Consequently, many new power plants operate on combined cycles, and many more existing steam- or gas-turbine plants are being converted to combined-cycle power plants. </a:t>
            </a:r>
          </a:p>
          <a:p>
            <a:pPr marL="342900" indent="-342900">
              <a:spcBef>
                <a:spcPct val="15000"/>
              </a:spcBef>
              <a:spcAft>
                <a:spcPct val="15000"/>
              </a:spcAft>
              <a:buClr>
                <a:srgbClr val="FF3300"/>
              </a:buClr>
              <a:buFontTx/>
              <a:buChar char="•"/>
            </a:pPr>
            <a:r>
              <a:rPr lang="en-US" sz="1700" dirty="0"/>
              <a:t>Thermal efficiencies over 50% are reported.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8"/>
          <p:cNvPicPr>
            <a:picLocks noChangeAspect="1" noChangeArrowheads="1"/>
          </p:cNvPicPr>
          <p:nvPr/>
        </p:nvPicPr>
        <p:blipFill>
          <a:blip r:embed="rId2"/>
          <a:srcRect/>
          <a:stretch>
            <a:fillRect/>
          </a:stretch>
        </p:blipFill>
        <p:spPr bwMode="auto">
          <a:xfrm>
            <a:off x="304800" y="228600"/>
            <a:ext cx="8534400" cy="6416675"/>
          </a:xfrm>
          <a:prstGeom prst="rect">
            <a:avLst/>
          </a:prstGeom>
          <a:noFill/>
          <a:ln w="9525">
            <a:noFill/>
            <a:miter lim="800000"/>
            <a:headEnd/>
            <a:tailEnd/>
          </a:ln>
        </p:spPr>
      </p:pic>
      <p:sp>
        <p:nvSpPr>
          <p:cNvPr id="22531" name="3 Slayt Numarası Yer Tutucusu"/>
          <p:cNvSpPr>
            <a:spLocks noGrp="1"/>
          </p:cNvSpPr>
          <p:nvPr>
            <p:ph type="sldNum" sz="quarter" idx="12"/>
          </p:nvPr>
        </p:nvSpPr>
        <p:spPr>
          <a:noFill/>
        </p:spPr>
        <p:txBody>
          <a:bodyPr/>
          <a:lstStyle/>
          <a:p>
            <a:fld id="{B579EE4A-C559-4E32-A378-D61C4456972E}" type="slidenum">
              <a:rPr lang="en-US" smtClean="0"/>
              <a:pPr/>
              <a:t>9</a:t>
            </a:fld>
            <a:endParaRPr lang="en-US" smtClean="0"/>
          </a:p>
        </p:txBody>
      </p:sp>
      <p:pic>
        <p:nvPicPr>
          <p:cNvPr id="22532" name="Picture 7"/>
          <p:cNvPicPr>
            <a:picLocks noChangeAspect="1" noChangeArrowheads="1"/>
          </p:cNvPicPr>
          <p:nvPr/>
        </p:nvPicPr>
        <p:blipFill>
          <a:blip r:embed="rId3"/>
          <a:srcRect/>
          <a:stretch>
            <a:fillRect/>
          </a:stretch>
        </p:blipFill>
        <p:spPr bwMode="auto">
          <a:xfrm>
            <a:off x="5715000" y="228600"/>
            <a:ext cx="3105150" cy="609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2203</TotalTime>
  <Words>839</Words>
  <Application>Microsoft Office PowerPoint</Application>
  <PresentationFormat>On-screen Show (4:3)</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AND BASIC CONCEPTS</dc:title>
  <dc:creator>WinXP Tablet</dc:creator>
  <cp:lastModifiedBy>Jishnu</cp:lastModifiedBy>
  <cp:revision>770</cp:revision>
  <dcterms:created xsi:type="dcterms:W3CDTF">2007-03-22T19:44:56Z</dcterms:created>
  <dcterms:modified xsi:type="dcterms:W3CDTF">2023-04-06T03:28:31Z</dcterms:modified>
</cp:coreProperties>
</file>