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449" r:id="rId2"/>
    <p:sldId id="357" r:id="rId3"/>
    <p:sldId id="422" r:id="rId4"/>
    <p:sldId id="426" r:id="rId5"/>
    <p:sldId id="425" r:id="rId6"/>
    <p:sldId id="424" r:id="rId7"/>
    <p:sldId id="429" r:id="rId8"/>
    <p:sldId id="442" r:id="rId9"/>
    <p:sldId id="445" r:id="rId10"/>
    <p:sldId id="446" r:id="rId11"/>
    <p:sldId id="444" r:id="rId12"/>
    <p:sldId id="430"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B2B2B2"/>
    <a:srgbClr val="006600"/>
    <a:srgbClr val="33CC33"/>
    <a:srgbClr val="008000"/>
    <a:srgbClr val="FFFF99"/>
    <a:srgbClr val="CC00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58" autoAdjust="0"/>
    <p:restoredTop sz="94660"/>
  </p:normalViewPr>
  <p:slideViewPr>
    <p:cSldViewPr>
      <p:cViewPr varScale="1">
        <p:scale>
          <a:sx n="84" d="100"/>
          <a:sy n="84" d="100"/>
        </p:scale>
        <p:origin x="41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0D6A8C2-0649-485E-919E-1280CF228966}" type="slidenum">
              <a:rPr lang="en-US"/>
              <a:pPr>
                <a:defRPr/>
              </a:pPr>
              <a:t>‹#›</a:t>
            </a:fld>
            <a:endParaRPr lang="en-US"/>
          </a:p>
        </p:txBody>
      </p:sp>
    </p:spTree>
    <p:extLst>
      <p:ext uri="{BB962C8B-B14F-4D97-AF65-F5344CB8AC3E}">
        <p14:creationId xmlns:p14="http://schemas.microsoft.com/office/powerpoint/2010/main" val="33004435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D54A7A-A57D-45F1-8F97-B320ABAF35B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C5969C-4933-4417-BBE6-632580FD607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456BF8E-C089-4146-A1B8-02AC04D293D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A6D833-B480-421A-BA5D-847918BE5DD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DFD6A44-3ACF-40FD-AE71-2C0CA76AAC6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F189EC3-04B9-4A71-A0B9-3F87CC94629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D3A4F1C-D2A7-4B15-B295-A64815759BB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4C796C3-4651-4A46-9C16-5F6B6E0CC4C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5F155AD-80C8-4B9E-8B5B-1016412381E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E7EA47-21BC-44D1-84B0-0CC50315F1C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3B1AE09-B399-4853-956C-02EBB6BE341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E59B709D-CA2C-404D-8449-4725E63DA24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p:titleStyle>
    <p:bodyStyle>
      <a:lvl1pPr marL="342900" indent="-342900" algn="l" rtl="0" eaLnBrk="0" fontAlgn="base" hangingPunct="0">
        <a:spcBef>
          <a:spcPct val="20000"/>
        </a:spcBef>
        <a:spcAft>
          <a:spcPct val="20000"/>
        </a:spcAft>
        <a:buClr>
          <a:srgbClr val="FF0000"/>
        </a:buClr>
        <a:buChar char="•"/>
        <a:defRPr sz="2000">
          <a:solidFill>
            <a:schemeClr val="tx1"/>
          </a:solidFill>
          <a:latin typeface="+mn-lt"/>
          <a:ea typeface="+mn-ea"/>
          <a:cs typeface="+mn-cs"/>
        </a:defRPr>
      </a:lvl1pPr>
      <a:lvl2pPr marL="742950" indent="-285750" algn="l" rtl="0" eaLnBrk="0" fontAlgn="base" hangingPunct="0">
        <a:spcBef>
          <a:spcPct val="20000"/>
        </a:spcBef>
        <a:spcAft>
          <a:spcPct val="20000"/>
        </a:spcAft>
        <a:buClr>
          <a:srgbClr val="FF0000"/>
        </a:buClr>
        <a:buFont typeface="Wingdings" pitchFamily="2" charset="2"/>
        <a:buChar char="ü"/>
        <a:defRPr sz="2800">
          <a:solidFill>
            <a:schemeClr val="tx1"/>
          </a:solidFill>
          <a:latin typeface="+mn-lt"/>
        </a:defRPr>
      </a:lvl2pPr>
      <a:lvl3pPr marL="1143000" indent="-228600" algn="l" rtl="0" eaLnBrk="0" fontAlgn="base" hangingPunct="0">
        <a:spcBef>
          <a:spcPct val="20000"/>
        </a:spcBef>
        <a:spcAft>
          <a:spcPct val="20000"/>
        </a:spcAft>
        <a:buChar char="•"/>
        <a:defRPr sz="2400">
          <a:solidFill>
            <a:schemeClr val="tx1"/>
          </a:solidFill>
          <a:latin typeface="Times New Roman" pitchFamily="18" charset="0"/>
        </a:defRPr>
      </a:lvl3pPr>
      <a:lvl4pPr marL="1600200" indent="-228600" algn="l" rtl="0" eaLnBrk="0" fontAlgn="base" hangingPunct="0">
        <a:spcBef>
          <a:spcPct val="20000"/>
        </a:spcBef>
        <a:spcAft>
          <a:spcPct val="2000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20000"/>
        </a:spcAft>
        <a:buChar char="»"/>
        <a:defRPr sz="2000">
          <a:solidFill>
            <a:schemeClr val="tx1"/>
          </a:solidFill>
          <a:latin typeface="Times New Roman" pitchFamily="18" charset="0"/>
        </a:defRPr>
      </a:lvl5pPr>
      <a:lvl6pPr marL="2514600" indent="-228600" algn="l" rtl="0" fontAlgn="base">
        <a:spcBef>
          <a:spcPct val="20000"/>
        </a:spcBef>
        <a:spcAft>
          <a:spcPct val="20000"/>
        </a:spcAft>
        <a:buChar char="»"/>
        <a:defRPr sz="2000">
          <a:solidFill>
            <a:schemeClr val="tx1"/>
          </a:solidFill>
          <a:latin typeface="Times New Roman" pitchFamily="18" charset="0"/>
        </a:defRPr>
      </a:lvl6pPr>
      <a:lvl7pPr marL="2971800" indent="-228600" algn="l" rtl="0" fontAlgn="base">
        <a:spcBef>
          <a:spcPct val="20000"/>
        </a:spcBef>
        <a:spcAft>
          <a:spcPct val="20000"/>
        </a:spcAft>
        <a:buChar char="»"/>
        <a:defRPr sz="2000">
          <a:solidFill>
            <a:schemeClr val="tx1"/>
          </a:solidFill>
          <a:latin typeface="Times New Roman" pitchFamily="18" charset="0"/>
        </a:defRPr>
      </a:lvl7pPr>
      <a:lvl8pPr marL="3429000" indent="-228600" algn="l" rtl="0" fontAlgn="base">
        <a:spcBef>
          <a:spcPct val="20000"/>
        </a:spcBef>
        <a:spcAft>
          <a:spcPct val="20000"/>
        </a:spcAft>
        <a:buChar char="»"/>
        <a:defRPr sz="2000">
          <a:solidFill>
            <a:schemeClr val="tx1"/>
          </a:solidFill>
          <a:latin typeface="Times New Roman" pitchFamily="18" charset="0"/>
        </a:defRPr>
      </a:lvl8pPr>
      <a:lvl9pPr marL="3886200" indent="-228600" algn="l" rtl="0" fontAlgn="base">
        <a:spcBef>
          <a:spcPct val="20000"/>
        </a:spcBef>
        <a:spcAft>
          <a:spcPct val="20000"/>
        </a:spcAft>
        <a:buChar char="»"/>
        <a:defRPr sz="2000">
          <a:solidFill>
            <a:schemeClr val="tx1"/>
          </a:solidFill>
          <a:latin typeface="Times New Roman" pitchFamily="18"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wmf"/><Relationship Id="rId4" Type="http://schemas.openxmlformats.org/officeDocument/2006/relationships/image" Target="../media/image15.wmf"/></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00200" y="2438400"/>
            <a:ext cx="5943600" cy="2057400"/>
          </a:xfrm>
        </p:spPr>
        <p:txBody>
          <a:bodyPr/>
          <a:lstStyle/>
          <a:p>
            <a:pPr algn="ctr" eaLnBrk="1" hangingPunct="1"/>
            <a:r>
              <a:rPr lang="en-US" sz="2800" dirty="0" smtClean="0">
                <a:solidFill>
                  <a:srgbClr val="C00000"/>
                </a:solidFill>
              </a:rPr>
              <a:t>C</a:t>
            </a:r>
            <a:r>
              <a:rPr lang="tr-TR" sz="2800" dirty="0" smtClean="0">
                <a:solidFill>
                  <a:srgbClr val="C00000"/>
                </a:solidFill>
              </a:rPr>
              <a:t>HAPTER</a:t>
            </a:r>
            <a:r>
              <a:rPr lang="en-US" sz="2800" dirty="0" smtClean="0">
                <a:solidFill>
                  <a:srgbClr val="C00000"/>
                </a:solidFill>
              </a:rPr>
              <a:t> 1</a:t>
            </a:r>
            <a:r>
              <a:rPr lang="tr-TR" sz="2800" dirty="0" smtClean="0">
                <a:solidFill>
                  <a:srgbClr val="C00000"/>
                </a:solidFill>
              </a:rPr>
              <a:t>1</a:t>
            </a:r>
            <a:r>
              <a:rPr lang="en-US" b="0" dirty="0" smtClean="0"/>
              <a:t/>
            </a:r>
            <a:br>
              <a:rPr lang="en-US" b="0" dirty="0" smtClean="0"/>
            </a:br>
            <a:r>
              <a:rPr lang="en-US" dirty="0" smtClean="0">
                <a:solidFill>
                  <a:srgbClr val="3333FF"/>
                </a:solidFill>
              </a:rPr>
              <a:t> REFRIGERATION CYCLES</a:t>
            </a: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dirty="0">
              <a:solidFill>
                <a:schemeClr val="bg2"/>
              </a:solidFill>
            </a:endParaRPr>
          </a:p>
          <a:p>
            <a:pPr algn="ctr"/>
            <a:r>
              <a:rPr lang="en-US" sz="2200" b="1" dirty="0">
                <a:solidFill>
                  <a:schemeClr val="bg2"/>
                </a:solidFill>
              </a:rPr>
              <a:t>Thermodynamics: An Engineering Approach </a:t>
            </a:r>
            <a:endParaRPr lang="tr-TR" sz="2200" b="1" dirty="0">
              <a:solidFill>
                <a:schemeClr val="bg2"/>
              </a:solidFill>
            </a:endParaRPr>
          </a:p>
          <a:p>
            <a:pPr algn="ctr"/>
            <a:r>
              <a:rPr lang="tr-TR" sz="2000" b="1" dirty="0">
                <a:solidFill>
                  <a:schemeClr val="bg2"/>
                </a:solidFill>
              </a:rPr>
              <a:t>8th </a:t>
            </a:r>
            <a:r>
              <a:rPr lang="en-US" sz="2000" b="1" dirty="0">
                <a:solidFill>
                  <a:schemeClr val="bg2"/>
                </a:solidFill>
              </a:rPr>
              <a:t>Edition</a:t>
            </a:r>
            <a:r>
              <a:rPr lang="en-US" sz="2400" b="1" dirty="0">
                <a:solidFill>
                  <a:schemeClr val="bg2"/>
                </a:solidFill>
              </a:rPr>
              <a:t/>
            </a:r>
            <a:br>
              <a:rPr lang="en-US" sz="2400" b="1" dirty="0">
                <a:solidFill>
                  <a:schemeClr val="bg2"/>
                </a:solidFill>
              </a:rPr>
            </a:br>
            <a:r>
              <a:rPr lang="en-US" b="1" dirty="0" err="1">
                <a:solidFill>
                  <a:schemeClr val="bg2"/>
                </a:solidFill>
              </a:rPr>
              <a:t>Yunus</a:t>
            </a:r>
            <a:r>
              <a:rPr lang="en-US" b="1" dirty="0">
                <a:solidFill>
                  <a:schemeClr val="bg2"/>
                </a:solidFill>
              </a:rPr>
              <a:t> A. </a:t>
            </a:r>
            <a:r>
              <a:rPr lang="tr-TR" b="1" dirty="0">
                <a:solidFill>
                  <a:schemeClr val="bg2"/>
                </a:solidFill>
              </a:rPr>
              <a:t>Ç</a:t>
            </a:r>
            <a:r>
              <a:rPr lang="en-US" b="1" dirty="0" err="1">
                <a:solidFill>
                  <a:schemeClr val="bg2"/>
                </a:solidFill>
              </a:rPr>
              <a:t>engel</a:t>
            </a:r>
            <a:r>
              <a:rPr lang="en-US" b="1" dirty="0">
                <a:solidFill>
                  <a:schemeClr val="bg2"/>
                </a:solidFill>
              </a:rPr>
              <a:t>, Michael A. Boles</a:t>
            </a:r>
          </a:p>
          <a:p>
            <a:pPr algn="ctr"/>
            <a:r>
              <a:rPr lang="en-US" b="1" dirty="0">
                <a:solidFill>
                  <a:schemeClr val="bg2"/>
                </a:solidFill>
              </a:rPr>
              <a:t>McGraw-Hill, 20</a:t>
            </a:r>
            <a:r>
              <a:rPr lang="tr-TR" b="1" dirty="0" smtClean="0">
                <a:solidFill>
                  <a:schemeClr val="bg2"/>
                </a:solidFill>
              </a:rPr>
              <a:t>15</a:t>
            </a:r>
            <a:endParaRPr lang="en-US" b="1" dirty="0">
              <a:solidFill>
                <a:schemeClr val="bg2"/>
              </a:solidFill>
            </a:endParaRPr>
          </a:p>
        </p:txBody>
      </p:sp>
      <p:sp>
        <p:nvSpPr>
          <p:cNvPr id="6" name="Rectangle 4"/>
          <p:cNvSpPr>
            <a:spLocks noChangeArrowheads="1"/>
          </p:cNvSpPr>
          <p:nvPr/>
        </p:nvSpPr>
        <p:spPr bwMode="auto">
          <a:xfrm>
            <a:off x="1148402" y="6212413"/>
            <a:ext cx="6847195" cy="569387"/>
          </a:xfrm>
          <a:prstGeom prst="rect">
            <a:avLst/>
          </a:prstGeom>
          <a:noFill/>
          <a:ln w="9525">
            <a:noFill/>
            <a:miter lim="800000"/>
            <a:headEnd/>
            <a:tailEnd/>
          </a:ln>
        </p:spPr>
        <p:txBody>
          <a:bodyPr wrap="none">
            <a:spAutoFit/>
          </a:bodyPr>
          <a:lstStyle/>
          <a:p>
            <a:pPr algn="ctr" eaLnBrk="1" hangingPunct="1">
              <a:spcBef>
                <a:spcPts val="300"/>
              </a:spcBef>
              <a:spcAft>
                <a:spcPts val="300"/>
              </a:spcAft>
              <a:defRPr/>
            </a:pPr>
            <a:r>
              <a:rPr lang="en-US" sz="1200" dirty="0" smtClean="0">
                <a:solidFill>
                  <a:srgbClr val="996633"/>
                </a:solidFill>
              </a:rPr>
              <a:t>Adapted from the lecture </a:t>
            </a:r>
            <a:r>
              <a:rPr lang="en-US" sz="1200" dirty="0">
                <a:solidFill>
                  <a:srgbClr val="996633"/>
                </a:solidFill>
              </a:rPr>
              <a:t>slides </a:t>
            </a:r>
            <a:r>
              <a:rPr lang="en-US" sz="1200" dirty="0" smtClean="0">
                <a:solidFill>
                  <a:srgbClr val="996633"/>
                </a:solidFill>
              </a:rPr>
              <a:t>by </a:t>
            </a:r>
            <a:r>
              <a:rPr lang="en-US" sz="1400" b="1" dirty="0" smtClean="0">
                <a:solidFill>
                  <a:srgbClr val="996633"/>
                </a:solidFill>
              </a:rPr>
              <a:t>Mehmet </a:t>
            </a:r>
            <a:r>
              <a:rPr lang="en-US" sz="1400" b="1" dirty="0" err="1" smtClean="0">
                <a:solidFill>
                  <a:srgbClr val="996633"/>
                </a:solidFill>
              </a:rPr>
              <a:t>Kanoglu</a:t>
            </a:r>
            <a:r>
              <a:rPr lang="en-US" sz="1400" b="1" dirty="0" smtClean="0">
                <a:solidFill>
                  <a:srgbClr val="996633"/>
                </a:solidFill>
              </a:rPr>
              <a:t> </a:t>
            </a:r>
            <a:r>
              <a:rPr lang="en-US" sz="1200" dirty="0" smtClean="0">
                <a:cs typeface="Times New Roman" pitchFamily="18" charset="0"/>
              </a:rPr>
              <a:t>Copyright </a:t>
            </a:r>
            <a:r>
              <a:rPr lang="en-US" sz="1200" dirty="0">
                <a:cs typeface="Times New Roman" pitchFamily="18" charset="0"/>
              </a:rPr>
              <a:t>© The McGraw-Hill Education. </a:t>
            </a:r>
            <a:endParaRPr lang="en-US" sz="1200" dirty="0" smtClean="0">
              <a:cs typeface="Times New Roman" pitchFamily="18" charset="0"/>
            </a:endParaRPr>
          </a:p>
          <a:p>
            <a:pPr algn="ctr" eaLnBrk="1" hangingPunct="1">
              <a:spcBef>
                <a:spcPts val="300"/>
              </a:spcBef>
              <a:spcAft>
                <a:spcPts val="300"/>
              </a:spcAft>
              <a:defRPr/>
            </a:pPr>
            <a:r>
              <a:rPr lang="en-US" sz="1200" dirty="0" smtClean="0">
                <a:cs typeface="Times New Roman" pitchFamily="18" charset="0"/>
              </a:rPr>
              <a:t>Permission </a:t>
            </a:r>
            <a:r>
              <a:rPr lang="en-US" sz="1200" dirty="0">
                <a:cs typeface="Times New Roman" pitchFamily="18" charset="0"/>
              </a:rPr>
              <a:t>required for reproduction or display.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2"/>
          </p:nvPr>
        </p:nvSpPr>
        <p:spPr>
          <a:noFill/>
        </p:spPr>
        <p:txBody>
          <a:bodyPr/>
          <a:lstStyle/>
          <a:p>
            <a:fld id="{75C2CA56-F7D5-4A48-8CC5-2264191F470A}" type="slidenum">
              <a:rPr lang="en-US" smtClean="0"/>
              <a:pPr/>
              <a:t>10</a:t>
            </a:fld>
            <a:endParaRPr lang="en-US" smtClean="0"/>
          </a:p>
        </p:txBody>
      </p:sp>
      <p:pic>
        <p:nvPicPr>
          <p:cNvPr id="11267" name="Picture 6"/>
          <p:cNvPicPr>
            <a:picLocks noChangeAspect="1" noChangeArrowheads="1"/>
          </p:cNvPicPr>
          <p:nvPr/>
        </p:nvPicPr>
        <p:blipFill>
          <a:blip r:embed="rId2"/>
          <a:srcRect/>
          <a:stretch>
            <a:fillRect/>
          </a:stretch>
        </p:blipFill>
        <p:spPr bwMode="auto">
          <a:xfrm>
            <a:off x="3505200" y="228600"/>
            <a:ext cx="5286375" cy="2419350"/>
          </a:xfrm>
          <a:prstGeom prst="rect">
            <a:avLst/>
          </a:prstGeom>
          <a:noFill/>
          <a:ln w="9525">
            <a:noFill/>
            <a:miter lim="800000"/>
            <a:headEnd/>
            <a:tailEnd/>
          </a:ln>
        </p:spPr>
      </p:pic>
      <p:pic>
        <p:nvPicPr>
          <p:cNvPr id="11268" name="Picture 7"/>
          <p:cNvPicPr>
            <a:picLocks noChangeAspect="1" noChangeArrowheads="1"/>
          </p:cNvPicPr>
          <p:nvPr/>
        </p:nvPicPr>
        <p:blipFill>
          <a:blip r:embed="rId3"/>
          <a:srcRect/>
          <a:stretch>
            <a:fillRect/>
          </a:stretch>
        </p:blipFill>
        <p:spPr bwMode="auto">
          <a:xfrm>
            <a:off x="3505200" y="2819400"/>
            <a:ext cx="1905000" cy="704850"/>
          </a:xfrm>
          <a:prstGeom prst="rect">
            <a:avLst/>
          </a:prstGeom>
          <a:noFill/>
          <a:ln w="9525">
            <a:noFill/>
            <a:miter lim="800000"/>
            <a:headEnd/>
            <a:tailEnd/>
          </a:ln>
        </p:spPr>
      </p:pic>
      <p:sp>
        <p:nvSpPr>
          <p:cNvPr id="11269" name="Rectangle 8"/>
          <p:cNvSpPr>
            <a:spLocks noChangeArrowheads="1"/>
          </p:cNvSpPr>
          <p:nvPr/>
        </p:nvSpPr>
        <p:spPr bwMode="auto">
          <a:xfrm>
            <a:off x="5410200" y="2743200"/>
            <a:ext cx="3276600" cy="1190625"/>
          </a:xfrm>
          <a:prstGeom prst="rect">
            <a:avLst/>
          </a:prstGeom>
          <a:noFill/>
          <a:ln w="9525">
            <a:noFill/>
            <a:miter lim="800000"/>
            <a:headEnd/>
            <a:tailEnd/>
          </a:ln>
        </p:spPr>
        <p:txBody>
          <a:bodyPr>
            <a:spAutoFit/>
          </a:bodyPr>
          <a:lstStyle/>
          <a:p>
            <a:r>
              <a:rPr lang="tr-TR"/>
              <a:t>T</a:t>
            </a:r>
            <a:r>
              <a:rPr lang="en-US"/>
              <a:t>he exergy rate associated with the withdrawal</a:t>
            </a:r>
            <a:r>
              <a:rPr lang="tr-TR"/>
              <a:t> </a:t>
            </a:r>
            <a:r>
              <a:rPr lang="en-US"/>
              <a:t>of heat from the low-temperature medium at </a:t>
            </a:r>
            <a:r>
              <a:rPr lang="en-US" i="1"/>
              <a:t>T</a:t>
            </a:r>
            <a:r>
              <a:rPr lang="en-US" i="1" baseline="-25000"/>
              <a:t>L</a:t>
            </a:r>
            <a:r>
              <a:rPr lang="en-US" i="1"/>
              <a:t> </a:t>
            </a:r>
            <a:r>
              <a:rPr lang="en-US"/>
              <a:t>at a rate</a:t>
            </a:r>
            <a:r>
              <a:rPr lang="tr-TR"/>
              <a:t> of </a:t>
            </a:r>
            <a:r>
              <a:rPr lang="tr-TR" i="1"/>
              <a:t>Q</a:t>
            </a:r>
            <a:r>
              <a:rPr lang="tr-TR" i="1" baseline="-25000"/>
              <a:t>L</a:t>
            </a:r>
            <a:endParaRPr lang="en-US" i="1"/>
          </a:p>
        </p:txBody>
      </p:sp>
      <p:pic>
        <p:nvPicPr>
          <p:cNvPr id="11270" name="Picture 10"/>
          <p:cNvPicPr>
            <a:picLocks noChangeAspect="1" noChangeArrowheads="1"/>
          </p:cNvPicPr>
          <p:nvPr/>
        </p:nvPicPr>
        <p:blipFill>
          <a:blip r:embed="rId4"/>
          <a:srcRect/>
          <a:stretch>
            <a:fillRect/>
          </a:stretch>
        </p:blipFill>
        <p:spPr bwMode="auto">
          <a:xfrm>
            <a:off x="3505200" y="5257800"/>
            <a:ext cx="2247900" cy="390525"/>
          </a:xfrm>
          <a:prstGeom prst="rect">
            <a:avLst/>
          </a:prstGeom>
          <a:noFill/>
          <a:ln w="9525">
            <a:noFill/>
            <a:miter lim="800000"/>
            <a:headEnd/>
            <a:tailEnd/>
          </a:ln>
        </p:spPr>
      </p:pic>
      <p:sp>
        <p:nvSpPr>
          <p:cNvPr id="11271" name="Rectangle 11"/>
          <p:cNvSpPr>
            <a:spLocks noChangeArrowheads="1"/>
          </p:cNvSpPr>
          <p:nvPr/>
        </p:nvSpPr>
        <p:spPr bwMode="auto">
          <a:xfrm>
            <a:off x="3429000" y="3962400"/>
            <a:ext cx="5257800" cy="1190625"/>
          </a:xfrm>
          <a:prstGeom prst="rect">
            <a:avLst/>
          </a:prstGeom>
          <a:noFill/>
          <a:ln w="9525">
            <a:noFill/>
            <a:miter lim="800000"/>
            <a:headEnd/>
            <a:tailEnd/>
          </a:ln>
        </p:spPr>
        <p:txBody>
          <a:bodyPr>
            <a:spAutoFit/>
          </a:bodyPr>
          <a:lstStyle/>
          <a:p>
            <a:r>
              <a:rPr lang="tr-TR">
                <a:solidFill>
                  <a:srgbClr val="3333FF"/>
                </a:solidFill>
              </a:rPr>
              <a:t>This is equivalent to t</a:t>
            </a:r>
            <a:r>
              <a:rPr lang="en-US">
                <a:solidFill>
                  <a:srgbClr val="3333FF"/>
                </a:solidFill>
              </a:rPr>
              <a:t>he power that can be produced by a</a:t>
            </a:r>
            <a:r>
              <a:rPr lang="tr-TR">
                <a:solidFill>
                  <a:srgbClr val="3333FF"/>
                </a:solidFill>
              </a:rPr>
              <a:t> </a:t>
            </a:r>
            <a:r>
              <a:rPr lang="en-US">
                <a:solidFill>
                  <a:srgbClr val="3333FF"/>
                </a:solidFill>
              </a:rPr>
              <a:t>Carnot heat engine receiving heat from the environment at </a:t>
            </a:r>
            <a:r>
              <a:rPr lang="en-US" i="1">
                <a:solidFill>
                  <a:srgbClr val="3333FF"/>
                </a:solidFill>
              </a:rPr>
              <a:t>T</a:t>
            </a:r>
            <a:r>
              <a:rPr lang="en-US" baseline="-25000">
                <a:solidFill>
                  <a:srgbClr val="3333FF"/>
                </a:solidFill>
              </a:rPr>
              <a:t>0</a:t>
            </a:r>
            <a:r>
              <a:rPr lang="en-US">
                <a:solidFill>
                  <a:srgbClr val="3333FF"/>
                </a:solidFill>
              </a:rPr>
              <a:t> and rejecting heat</a:t>
            </a:r>
            <a:r>
              <a:rPr lang="tr-TR">
                <a:solidFill>
                  <a:srgbClr val="3333FF"/>
                </a:solidFill>
              </a:rPr>
              <a:t> </a:t>
            </a:r>
            <a:r>
              <a:rPr lang="en-US">
                <a:solidFill>
                  <a:srgbClr val="3333FF"/>
                </a:solidFill>
              </a:rPr>
              <a:t>to the low temperature medium at </a:t>
            </a:r>
            <a:r>
              <a:rPr lang="en-US" i="1">
                <a:solidFill>
                  <a:srgbClr val="3333FF"/>
                </a:solidFill>
              </a:rPr>
              <a:t>T</a:t>
            </a:r>
            <a:r>
              <a:rPr lang="en-US" i="1" baseline="-25000">
                <a:solidFill>
                  <a:srgbClr val="3333FF"/>
                </a:solidFill>
              </a:rPr>
              <a:t>L</a:t>
            </a:r>
            <a:r>
              <a:rPr lang="en-US" i="1">
                <a:solidFill>
                  <a:srgbClr val="3333FF"/>
                </a:solidFill>
              </a:rPr>
              <a:t> </a:t>
            </a:r>
            <a:r>
              <a:rPr lang="en-US">
                <a:solidFill>
                  <a:srgbClr val="3333FF"/>
                </a:solidFill>
              </a:rPr>
              <a:t>at a rate of</a:t>
            </a:r>
            <a:r>
              <a:rPr lang="tr-TR">
                <a:solidFill>
                  <a:srgbClr val="3333FF"/>
                </a:solidFill>
              </a:rPr>
              <a:t> </a:t>
            </a:r>
            <a:r>
              <a:rPr lang="tr-TR" i="1">
                <a:solidFill>
                  <a:srgbClr val="3333FF"/>
                </a:solidFill>
              </a:rPr>
              <a:t>Q</a:t>
            </a:r>
            <a:r>
              <a:rPr lang="tr-TR" i="1" baseline="-25000">
                <a:solidFill>
                  <a:srgbClr val="3333FF"/>
                </a:solidFill>
              </a:rPr>
              <a:t>L</a:t>
            </a:r>
            <a:r>
              <a:rPr lang="tr-TR">
                <a:solidFill>
                  <a:srgbClr val="3333FF"/>
                </a:solidFill>
              </a:rPr>
              <a:t>.</a:t>
            </a:r>
            <a:endParaRPr lang="en-US">
              <a:solidFill>
                <a:srgbClr val="3333FF"/>
              </a:solidFill>
            </a:endParaRPr>
          </a:p>
        </p:txBody>
      </p:sp>
      <p:sp>
        <p:nvSpPr>
          <p:cNvPr id="11272" name="Rectangle 12"/>
          <p:cNvSpPr>
            <a:spLocks noChangeArrowheads="1"/>
          </p:cNvSpPr>
          <p:nvPr/>
        </p:nvSpPr>
        <p:spPr bwMode="auto">
          <a:xfrm>
            <a:off x="304800" y="5867400"/>
            <a:ext cx="6705600" cy="641350"/>
          </a:xfrm>
          <a:prstGeom prst="rect">
            <a:avLst/>
          </a:prstGeom>
          <a:solidFill>
            <a:srgbClr val="FFCC99"/>
          </a:solidFill>
          <a:ln w="9525">
            <a:noFill/>
            <a:miter lim="800000"/>
            <a:headEnd/>
            <a:tailEnd/>
          </a:ln>
        </p:spPr>
        <p:txBody>
          <a:bodyPr>
            <a:spAutoFit/>
          </a:bodyPr>
          <a:lstStyle/>
          <a:p>
            <a:r>
              <a:rPr lang="en-US"/>
              <a:t>Note that</a:t>
            </a:r>
            <a:r>
              <a:rPr lang="tr-TR"/>
              <a:t> when</a:t>
            </a:r>
            <a:r>
              <a:rPr lang="en-US"/>
              <a:t> </a:t>
            </a:r>
            <a:r>
              <a:rPr lang="tr-TR" i="1"/>
              <a:t>T</a:t>
            </a:r>
            <a:r>
              <a:rPr lang="tr-TR" i="1" baseline="-25000"/>
              <a:t>L</a:t>
            </a:r>
            <a:r>
              <a:rPr lang="tr-TR"/>
              <a:t> = </a:t>
            </a:r>
            <a:r>
              <a:rPr lang="tr-TR" i="1"/>
              <a:t>T</a:t>
            </a:r>
            <a:r>
              <a:rPr lang="tr-TR" baseline="-25000"/>
              <a:t>0</a:t>
            </a:r>
            <a:r>
              <a:rPr lang="tr-TR"/>
              <a:t>,</a:t>
            </a:r>
            <a:r>
              <a:rPr lang="en-US"/>
              <a:t> which is often the case for heat pumps,</a:t>
            </a:r>
            <a:r>
              <a:rPr lang="tr-TR"/>
              <a:t> </a:t>
            </a:r>
            <a:r>
              <a:rPr lang="tr-TR" i="1">
                <a:sym typeface="Symbol" pitchFamily="18" charset="2"/>
              </a:rPr>
              <a:t></a:t>
            </a:r>
            <a:r>
              <a:rPr lang="tr-TR" baseline="-25000">
                <a:sym typeface="Symbol" pitchFamily="18" charset="2"/>
              </a:rPr>
              <a:t>II,evap</a:t>
            </a:r>
            <a:r>
              <a:rPr lang="tr-TR">
                <a:sym typeface="Symbol" pitchFamily="18" charset="2"/>
              </a:rPr>
              <a:t> = 0 </a:t>
            </a:r>
            <a:r>
              <a:rPr lang="en-US"/>
              <a:t>since there is no recoverable exergy in this case.</a:t>
            </a:r>
          </a:p>
        </p:txBody>
      </p:sp>
      <p:pic>
        <p:nvPicPr>
          <p:cNvPr id="11273" name="Picture 7"/>
          <p:cNvPicPr>
            <a:picLocks noChangeAspect="1" noChangeArrowheads="1"/>
          </p:cNvPicPr>
          <p:nvPr/>
        </p:nvPicPr>
        <p:blipFill>
          <a:blip r:embed="rId5"/>
          <a:srcRect/>
          <a:stretch>
            <a:fillRect/>
          </a:stretch>
        </p:blipFill>
        <p:spPr bwMode="auto">
          <a:xfrm>
            <a:off x="285750" y="228600"/>
            <a:ext cx="2990850" cy="5105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3 Slayt Numarası Yer Tutucusu"/>
          <p:cNvSpPr>
            <a:spLocks noGrp="1"/>
          </p:cNvSpPr>
          <p:nvPr>
            <p:ph type="sldNum" sz="quarter" idx="12"/>
          </p:nvPr>
        </p:nvSpPr>
        <p:spPr>
          <a:noFill/>
        </p:spPr>
        <p:txBody>
          <a:bodyPr/>
          <a:lstStyle/>
          <a:p>
            <a:fld id="{C4B6B46F-46E2-4992-A889-AEC075F68762}" type="slidenum">
              <a:rPr lang="en-US" smtClean="0"/>
              <a:pPr/>
              <a:t>11</a:t>
            </a:fld>
            <a:endParaRPr lang="en-US" smtClean="0"/>
          </a:p>
        </p:txBody>
      </p:sp>
      <p:pic>
        <p:nvPicPr>
          <p:cNvPr id="12291" name="Picture 3"/>
          <p:cNvPicPr>
            <a:picLocks noChangeAspect="1" noChangeArrowheads="1"/>
          </p:cNvPicPr>
          <p:nvPr/>
        </p:nvPicPr>
        <p:blipFill>
          <a:blip r:embed="rId2"/>
          <a:srcRect/>
          <a:stretch>
            <a:fillRect/>
          </a:stretch>
        </p:blipFill>
        <p:spPr bwMode="auto">
          <a:xfrm>
            <a:off x="3657600" y="304800"/>
            <a:ext cx="4924425" cy="476250"/>
          </a:xfrm>
          <a:prstGeom prst="rect">
            <a:avLst/>
          </a:prstGeom>
          <a:noFill/>
          <a:ln w="9525">
            <a:noFill/>
            <a:miter lim="800000"/>
            <a:headEnd/>
            <a:tailEnd/>
          </a:ln>
        </p:spPr>
      </p:pic>
      <p:pic>
        <p:nvPicPr>
          <p:cNvPr id="12292" name="Picture 4"/>
          <p:cNvPicPr>
            <a:picLocks noChangeAspect="1" noChangeArrowheads="1"/>
          </p:cNvPicPr>
          <p:nvPr/>
        </p:nvPicPr>
        <p:blipFill>
          <a:blip r:embed="rId3"/>
          <a:srcRect/>
          <a:stretch>
            <a:fillRect/>
          </a:stretch>
        </p:blipFill>
        <p:spPr bwMode="auto">
          <a:xfrm>
            <a:off x="3657600" y="990600"/>
            <a:ext cx="2266950" cy="485775"/>
          </a:xfrm>
          <a:prstGeom prst="rect">
            <a:avLst/>
          </a:prstGeom>
          <a:noFill/>
          <a:ln w="9525">
            <a:noFill/>
            <a:miter lim="800000"/>
            <a:headEnd/>
            <a:tailEnd/>
          </a:ln>
        </p:spPr>
      </p:pic>
      <p:pic>
        <p:nvPicPr>
          <p:cNvPr id="12293" name="Picture 5"/>
          <p:cNvPicPr>
            <a:picLocks noChangeAspect="1" noChangeArrowheads="1"/>
          </p:cNvPicPr>
          <p:nvPr/>
        </p:nvPicPr>
        <p:blipFill>
          <a:blip r:embed="rId4"/>
          <a:srcRect/>
          <a:stretch>
            <a:fillRect/>
          </a:stretch>
        </p:blipFill>
        <p:spPr bwMode="auto">
          <a:xfrm>
            <a:off x="3657600" y="2247900"/>
            <a:ext cx="4038600" cy="876300"/>
          </a:xfrm>
          <a:prstGeom prst="rect">
            <a:avLst/>
          </a:prstGeom>
          <a:noFill/>
          <a:ln w="9525">
            <a:noFill/>
            <a:miter lim="800000"/>
            <a:headEnd/>
            <a:tailEnd/>
          </a:ln>
        </p:spPr>
      </p:pic>
      <p:pic>
        <p:nvPicPr>
          <p:cNvPr id="12294" name="Picture 6"/>
          <p:cNvPicPr>
            <a:picLocks noChangeAspect="1" noChangeArrowheads="1"/>
          </p:cNvPicPr>
          <p:nvPr/>
        </p:nvPicPr>
        <p:blipFill>
          <a:blip r:embed="rId5"/>
          <a:srcRect/>
          <a:stretch>
            <a:fillRect/>
          </a:stretch>
        </p:blipFill>
        <p:spPr bwMode="auto">
          <a:xfrm>
            <a:off x="3657600" y="3295650"/>
            <a:ext cx="1323975" cy="819150"/>
          </a:xfrm>
          <a:prstGeom prst="rect">
            <a:avLst/>
          </a:prstGeom>
          <a:noFill/>
          <a:ln w="9525">
            <a:noFill/>
            <a:miter lim="800000"/>
            <a:headEnd/>
            <a:tailEnd/>
          </a:ln>
        </p:spPr>
      </p:pic>
      <p:pic>
        <p:nvPicPr>
          <p:cNvPr id="12295" name="Picture 7"/>
          <p:cNvPicPr>
            <a:picLocks noChangeAspect="1" noChangeArrowheads="1"/>
          </p:cNvPicPr>
          <p:nvPr/>
        </p:nvPicPr>
        <p:blipFill>
          <a:blip r:embed="rId6"/>
          <a:srcRect/>
          <a:stretch>
            <a:fillRect/>
          </a:stretch>
        </p:blipFill>
        <p:spPr bwMode="auto">
          <a:xfrm>
            <a:off x="5410200" y="3343275"/>
            <a:ext cx="1990725" cy="771525"/>
          </a:xfrm>
          <a:prstGeom prst="rect">
            <a:avLst/>
          </a:prstGeom>
          <a:noFill/>
          <a:ln w="9525">
            <a:noFill/>
            <a:miter lim="800000"/>
            <a:headEnd/>
            <a:tailEnd/>
          </a:ln>
        </p:spPr>
      </p:pic>
      <p:pic>
        <p:nvPicPr>
          <p:cNvPr id="12296" name="Picture 8"/>
          <p:cNvPicPr>
            <a:picLocks noChangeAspect="1" noChangeArrowheads="1"/>
          </p:cNvPicPr>
          <p:nvPr/>
        </p:nvPicPr>
        <p:blipFill>
          <a:blip r:embed="rId7"/>
          <a:srcRect/>
          <a:stretch>
            <a:fillRect/>
          </a:stretch>
        </p:blipFill>
        <p:spPr bwMode="auto">
          <a:xfrm>
            <a:off x="2438400" y="4857750"/>
            <a:ext cx="6438900" cy="857250"/>
          </a:xfrm>
          <a:prstGeom prst="rect">
            <a:avLst/>
          </a:prstGeom>
          <a:noFill/>
          <a:ln w="9525">
            <a:noFill/>
            <a:miter lim="800000"/>
            <a:headEnd/>
            <a:tailEnd/>
          </a:ln>
        </p:spPr>
      </p:pic>
      <p:sp>
        <p:nvSpPr>
          <p:cNvPr id="12297" name="Rectangle 10"/>
          <p:cNvSpPr>
            <a:spLocks noChangeArrowheads="1"/>
          </p:cNvSpPr>
          <p:nvPr/>
        </p:nvSpPr>
        <p:spPr bwMode="auto">
          <a:xfrm>
            <a:off x="2362200" y="5789613"/>
            <a:ext cx="6553200" cy="915987"/>
          </a:xfrm>
          <a:prstGeom prst="rect">
            <a:avLst/>
          </a:prstGeom>
          <a:solidFill>
            <a:srgbClr val="FFCC99"/>
          </a:solidFill>
          <a:ln w="9525">
            <a:noFill/>
            <a:miter lim="800000"/>
            <a:headEnd/>
            <a:tailEnd/>
          </a:ln>
        </p:spPr>
        <p:txBody>
          <a:bodyPr>
            <a:spAutoFit/>
          </a:bodyPr>
          <a:lstStyle/>
          <a:p>
            <a:r>
              <a:rPr lang="en-US"/>
              <a:t>This</a:t>
            </a:r>
            <a:r>
              <a:rPr lang="tr-TR"/>
              <a:t> </a:t>
            </a:r>
            <a:r>
              <a:rPr lang="en-US"/>
              <a:t>second-law efficiency definition accounts for all irreversibilities associated</a:t>
            </a:r>
            <a:r>
              <a:rPr lang="tr-TR"/>
              <a:t> </a:t>
            </a:r>
            <a:r>
              <a:rPr lang="en-US"/>
              <a:t>within the refrigerator, including the heat transfers with the refrigerated</a:t>
            </a:r>
            <a:r>
              <a:rPr lang="tr-TR"/>
              <a:t> </a:t>
            </a:r>
            <a:r>
              <a:rPr lang="en-US"/>
              <a:t>space and the environment.</a:t>
            </a:r>
          </a:p>
        </p:txBody>
      </p:sp>
      <p:sp>
        <p:nvSpPr>
          <p:cNvPr id="12298" name="Text Box 11"/>
          <p:cNvSpPr txBox="1">
            <a:spLocks noChangeArrowheads="1"/>
          </p:cNvSpPr>
          <p:nvPr/>
        </p:nvSpPr>
        <p:spPr bwMode="auto">
          <a:xfrm>
            <a:off x="6019800" y="914400"/>
            <a:ext cx="23622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Total exergy destruction</a:t>
            </a:r>
          </a:p>
        </p:txBody>
      </p:sp>
      <p:sp>
        <p:nvSpPr>
          <p:cNvPr id="12299" name="Text Box 12"/>
          <p:cNvSpPr txBox="1">
            <a:spLocks noChangeArrowheads="1"/>
          </p:cNvSpPr>
          <p:nvPr/>
        </p:nvSpPr>
        <p:spPr bwMode="auto">
          <a:xfrm>
            <a:off x="3581400" y="1843088"/>
            <a:ext cx="3733800" cy="366712"/>
          </a:xfrm>
          <a:prstGeom prst="rect">
            <a:avLst/>
          </a:prstGeom>
          <a:noFill/>
          <a:ln w="9525">
            <a:noFill/>
            <a:miter lim="800000"/>
            <a:headEnd/>
            <a:tailEnd/>
          </a:ln>
        </p:spPr>
        <p:txBody>
          <a:bodyPr>
            <a:spAutoFit/>
          </a:bodyPr>
          <a:lstStyle/>
          <a:p>
            <a:pPr>
              <a:spcBef>
                <a:spcPct val="50000"/>
              </a:spcBef>
            </a:pPr>
            <a:r>
              <a:rPr lang="en-US">
                <a:solidFill>
                  <a:srgbClr val="3333FF"/>
                </a:solidFill>
              </a:rPr>
              <a:t>Second-law (exergy) efficiency</a:t>
            </a:r>
          </a:p>
        </p:txBody>
      </p:sp>
      <p:sp>
        <p:nvSpPr>
          <p:cNvPr id="12300" name="Rectangle 13"/>
          <p:cNvSpPr>
            <a:spLocks noChangeArrowheads="1"/>
          </p:cNvSpPr>
          <p:nvPr/>
        </p:nvSpPr>
        <p:spPr bwMode="auto">
          <a:xfrm>
            <a:off x="304800" y="4953000"/>
            <a:ext cx="2133600" cy="641350"/>
          </a:xfrm>
          <a:prstGeom prst="rect">
            <a:avLst/>
          </a:prstGeom>
          <a:noFill/>
          <a:ln w="9525">
            <a:noFill/>
            <a:miter lim="800000"/>
            <a:headEnd/>
            <a:tailEnd/>
          </a:ln>
        </p:spPr>
        <p:txBody>
          <a:bodyPr>
            <a:spAutoFit/>
          </a:bodyPr>
          <a:lstStyle/>
          <a:p>
            <a:pPr algn="r"/>
            <a:r>
              <a:rPr lang="en-US" i="1">
                <a:solidFill>
                  <a:srgbClr val="3333FF"/>
                </a:solidFill>
              </a:rPr>
              <a:t>T</a:t>
            </a:r>
            <a:r>
              <a:rPr lang="en-US" baseline="-25000">
                <a:solidFill>
                  <a:srgbClr val="3333FF"/>
                </a:solidFill>
              </a:rPr>
              <a:t>0</a:t>
            </a:r>
            <a:r>
              <a:rPr lang="en-US">
                <a:solidFill>
                  <a:srgbClr val="3333FF"/>
                </a:solidFill>
              </a:rPr>
              <a:t> = </a:t>
            </a:r>
            <a:r>
              <a:rPr lang="en-US" i="1">
                <a:solidFill>
                  <a:srgbClr val="3333FF"/>
                </a:solidFill>
              </a:rPr>
              <a:t>T</a:t>
            </a:r>
            <a:r>
              <a:rPr lang="en-US" i="1" baseline="-25000">
                <a:solidFill>
                  <a:srgbClr val="3333FF"/>
                </a:solidFill>
              </a:rPr>
              <a:t>H</a:t>
            </a:r>
            <a:r>
              <a:rPr lang="en-US" i="1">
                <a:solidFill>
                  <a:srgbClr val="3333FF"/>
                </a:solidFill>
              </a:rPr>
              <a:t> </a:t>
            </a:r>
            <a:r>
              <a:rPr lang="en-US">
                <a:solidFill>
                  <a:srgbClr val="3333FF"/>
                </a:solidFill>
              </a:rPr>
              <a:t>for a refrigeration cycle</a:t>
            </a:r>
          </a:p>
        </p:txBody>
      </p:sp>
      <p:pic>
        <p:nvPicPr>
          <p:cNvPr id="12301" name="Picture 7"/>
          <p:cNvPicPr>
            <a:picLocks noChangeAspect="1" noChangeArrowheads="1"/>
          </p:cNvPicPr>
          <p:nvPr/>
        </p:nvPicPr>
        <p:blipFill>
          <a:blip r:embed="rId8"/>
          <a:srcRect/>
          <a:stretch>
            <a:fillRect/>
          </a:stretch>
        </p:blipFill>
        <p:spPr bwMode="auto">
          <a:xfrm>
            <a:off x="152400" y="76200"/>
            <a:ext cx="2767013" cy="4724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Slayt Numarası Yer Tutucusu"/>
          <p:cNvSpPr>
            <a:spLocks noGrp="1"/>
          </p:cNvSpPr>
          <p:nvPr>
            <p:ph type="sldNum" sz="quarter" idx="12"/>
          </p:nvPr>
        </p:nvSpPr>
        <p:spPr>
          <a:noFill/>
        </p:spPr>
        <p:txBody>
          <a:bodyPr/>
          <a:lstStyle/>
          <a:p>
            <a:fld id="{77EC1892-82B9-435D-8A60-400BF23D75C9}" type="slidenum">
              <a:rPr lang="en-US" smtClean="0"/>
              <a:pPr/>
              <a:t>12</a:t>
            </a:fld>
            <a:endParaRPr lang="en-US" smtClean="0"/>
          </a:p>
        </p:txBody>
      </p:sp>
      <p:sp>
        <p:nvSpPr>
          <p:cNvPr id="13315" name="Rectangle 2"/>
          <p:cNvSpPr>
            <a:spLocks noChangeArrowheads="1"/>
          </p:cNvSpPr>
          <p:nvPr/>
        </p:nvSpPr>
        <p:spPr bwMode="auto">
          <a:xfrm>
            <a:off x="609600" y="90488"/>
            <a:ext cx="7086600" cy="519112"/>
          </a:xfrm>
          <a:prstGeom prst="rect">
            <a:avLst/>
          </a:prstGeom>
          <a:solidFill>
            <a:srgbClr val="92D050"/>
          </a:solidFill>
          <a:ln w="9525">
            <a:noFill/>
            <a:miter lim="800000"/>
            <a:headEnd/>
            <a:tailEnd/>
          </a:ln>
        </p:spPr>
        <p:txBody>
          <a:bodyPr>
            <a:spAutoFit/>
          </a:bodyPr>
          <a:lstStyle/>
          <a:p>
            <a:r>
              <a:rPr lang="en-US" sz="2800" b="1">
                <a:solidFill>
                  <a:srgbClr val="C00000"/>
                </a:solidFill>
              </a:rPr>
              <a:t>SELECTING THE RIGHT REFRIGERANT</a:t>
            </a:r>
          </a:p>
        </p:txBody>
      </p:sp>
      <p:sp>
        <p:nvSpPr>
          <p:cNvPr id="13316" name="Rectangle 3"/>
          <p:cNvSpPr>
            <a:spLocks noChangeArrowheads="1"/>
          </p:cNvSpPr>
          <p:nvPr/>
        </p:nvSpPr>
        <p:spPr bwMode="auto">
          <a:xfrm>
            <a:off x="228600" y="685800"/>
            <a:ext cx="8534400" cy="5978525"/>
          </a:xfrm>
          <a:prstGeom prst="rect">
            <a:avLst/>
          </a:prstGeom>
          <a:noFill/>
          <a:ln w="9525">
            <a:noFill/>
            <a:miter lim="800000"/>
            <a:headEnd/>
            <a:tailEnd/>
          </a:ln>
        </p:spPr>
        <p:txBody>
          <a:bodyPr>
            <a:spAutoFit/>
          </a:bodyPr>
          <a:lstStyle/>
          <a:p>
            <a:pPr marL="342900" indent="-342900">
              <a:lnSpc>
                <a:spcPct val="95000"/>
              </a:lnSpc>
              <a:spcBef>
                <a:spcPct val="10000"/>
              </a:spcBef>
              <a:spcAft>
                <a:spcPct val="10000"/>
              </a:spcAft>
              <a:buClr>
                <a:srgbClr val="FF3300"/>
              </a:buClr>
              <a:buFontTx/>
              <a:buChar char="•"/>
            </a:pPr>
            <a:r>
              <a:rPr lang="en-US" sz="1700"/>
              <a:t>Several refrigerants may be used in refrigeration systems such as chlorofluorocarbons (CFCs), ammonia, hydrocarbons (propane, ethane, ethylene, etc.), carbon dioxide, air (in the air-conditioning of aircraft), and even water (in applications above the freezing point). </a:t>
            </a:r>
          </a:p>
          <a:p>
            <a:pPr marL="342900" indent="-342900">
              <a:lnSpc>
                <a:spcPct val="95000"/>
              </a:lnSpc>
              <a:spcBef>
                <a:spcPct val="10000"/>
              </a:spcBef>
              <a:spcAft>
                <a:spcPct val="10000"/>
              </a:spcAft>
              <a:buClr>
                <a:srgbClr val="FF3300"/>
              </a:buClr>
              <a:buFontTx/>
              <a:buChar char="•"/>
            </a:pPr>
            <a:r>
              <a:rPr lang="en-US" sz="1700">
                <a:solidFill>
                  <a:srgbClr val="3333FF"/>
                </a:solidFill>
              </a:rPr>
              <a:t>R-11, R-12, R-22, R-134a, and R-502 account for over 90 percent of the market.</a:t>
            </a:r>
          </a:p>
          <a:p>
            <a:pPr marL="342900" indent="-342900">
              <a:lnSpc>
                <a:spcPct val="95000"/>
              </a:lnSpc>
              <a:spcBef>
                <a:spcPct val="10000"/>
              </a:spcBef>
              <a:spcAft>
                <a:spcPct val="10000"/>
              </a:spcAft>
              <a:buClr>
                <a:srgbClr val="FF3300"/>
              </a:buClr>
              <a:buFontTx/>
              <a:buChar char="•"/>
            </a:pPr>
            <a:r>
              <a:rPr lang="en-US" sz="1700"/>
              <a:t>The industrial and heavy-commercial sectors use </a:t>
            </a:r>
            <a:r>
              <a:rPr lang="en-US" sz="1700" i="1"/>
              <a:t>ammonia</a:t>
            </a:r>
            <a:r>
              <a:rPr lang="en-US" sz="1700"/>
              <a:t> (it is toxic).</a:t>
            </a:r>
          </a:p>
          <a:p>
            <a:pPr marL="342900" indent="-342900">
              <a:lnSpc>
                <a:spcPct val="95000"/>
              </a:lnSpc>
              <a:spcBef>
                <a:spcPct val="10000"/>
              </a:spcBef>
              <a:spcAft>
                <a:spcPct val="10000"/>
              </a:spcAft>
              <a:buClr>
                <a:srgbClr val="FF3300"/>
              </a:buClr>
              <a:buFontTx/>
              <a:buChar char="•"/>
            </a:pPr>
            <a:r>
              <a:rPr lang="en-US" sz="1700">
                <a:solidFill>
                  <a:srgbClr val="3333FF"/>
                </a:solidFill>
              </a:rPr>
              <a:t>R-11 is used in large-capacity water chillers serving A-C systems in buildings. </a:t>
            </a:r>
          </a:p>
          <a:p>
            <a:pPr marL="342900" indent="-342900">
              <a:lnSpc>
                <a:spcPct val="95000"/>
              </a:lnSpc>
              <a:spcBef>
                <a:spcPct val="10000"/>
              </a:spcBef>
              <a:spcAft>
                <a:spcPct val="10000"/>
              </a:spcAft>
              <a:buClr>
                <a:srgbClr val="FF3300"/>
              </a:buClr>
              <a:buFontTx/>
              <a:buChar char="•"/>
            </a:pPr>
            <a:r>
              <a:rPr lang="en-US" sz="1700"/>
              <a:t>R-134a (replaced R-12, which damages ozone layer) is used in domestic refrigerators and freezers, as well as automotive air conditioners. </a:t>
            </a:r>
          </a:p>
          <a:p>
            <a:pPr marL="342900" indent="-342900">
              <a:lnSpc>
                <a:spcPct val="95000"/>
              </a:lnSpc>
              <a:spcBef>
                <a:spcPct val="10000"/>
              </a:spcBef>
              <a:spcAft>
                <a:spcPct val="10000"/>
              </a:spcAft>
              <a:buClr>
                <a:srgbClr val="FF3300"/>
              </a:buClr>
              <a:buFontTx/>
              <a:buChar char="•"/>
            </a:pPr>
            <a:r>
              <a:rPr lang="en-US" sz="1700">
                <a:solidFill>
                  <a:srgbClr val="3333FF"/>
                </a:solidFill>
              </a:rPr>
              <a:t>R-22 is used in window air conditioners, heat pumps, air conditioners of commercial buildings, and large industrial refrigeration systems, and offers strong competition to ammonia. </a:t>
            </a:r>
          </a:p>
          <a:p>
            <a:pPr marL="342900" indent="-342900">
              <a:lnSpc>
                <a:spcPct val="95000"/>
              </a:lnSpc>
              <a:spcBef>
                <a:spcPct val="10000"/>
              </a:spcBef>
              <a:spcAft>
                <a:spcPct val="10000"/>
              </a:spcAft>
              <a:buClr>
                <a:srgbClr val="FF3300"/>
              </a:buClr>
              <a:buFontTx/>
              <a:buChar char="•"/>
            </a:pPr>
            <a:r>
              <a:rPr lang="en-US" sz="1700"/>
              <a:t>R-502 (a blend of R-115 and R-22) is the dominant refrigerant used in commercial refrigeration systems such as those in supermarkets.</a:t>
            </a:r>
          </a:p>
          <a:p>
            <a:pPr marL="342900" indent="-342900">
              <a:lnSpc>
                <a:spcPct val="95000"/>
              </a:lnSpc>
              <a:spcBef>
                <a:spcPct val="10000"/>
              </a:spcBef>
              <a:spcAft>
                <a:spcPct val="10000"/>
              </a:spcAft>
              <a:buClr>
                <a:srgbClr val="FF3300"/>
              </a:buClr>
              <a:buFontTx/>
              <a:buChar char="•"/>
            </a:pPr>
            <a:r>
              <a:rPr lang="en-US" sz="1700">
                <a:solidFill>
                  <a:srgbClr val="3333FF"/>
                </a:solidFill>
              </a:rPr>
              <a:t>CFCs allow more ultraviolet radiation into the earth’s atmosphere by destroying the protective ozone layer and thus contributing to the greenhouse effect that causes global warming. Fully halogenated CFCs (such as R-11, R-12, and R-115) do the most damage to the ozone layer. Refrigerants that are friendly to the ozone layer have been developed.</a:t>
            </a:r>
          </a:p>
          <a:p>
            <a:pPr marL="342900" indent="-342900">
              <a:lnSpc>
                <a:spcPct val="95000"/>
              </a:lnSpc>
              <a:spcBef>
                <a:spcPct val="10000"/>
              </a:spcBef>
              <a:spcAft>
                <a:spcPct val="10000"/>
              </a:spcAft>
              <a:buClr>
                <a:srgbClr val="FF3300"/>
              </a:buClr>
              <a:buFontTx/>
              <a:buChar char="•"/>
            </a:pPr>
            <a:r>
              <a:rPr lang="en-US" sz="1700"/>
              <a:t>Two important parameters that need to be considered in the selection of a refrigerant are the temperatures of the two media (the refrigerated space and the environment) with which the refrigerant exchanges heat.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2F3AED97-29D5-4DDE-856E-E96DA80CF665}" type="slidenum">
              <a:rPr lang="en-US" smtClean="0"/>
              <a:pPr/>
              <a:t>2</a:t>
            </a:fld>
            <a:endParaRPr lang="en-US" smtClean="0"/>
          </a:p>
        </p:txBody>
      </p:sp>
      <p:sp>
        <p:nvSpPr>
          <p:cNvPr id="3075" name="Rectangle 2"/>
          <p:cNvSpPr>
            <a:spLocks noChangeArrowheads="1"/>
          </p:cNvSpPr>
          <p:nvPr/>
        </p:nvSpPr>
        <p:spPr bwMode="auto">
          <a:xfrm>
            <a:off x="889000" y="322263"/>
            <a:ext cx="2235200" cy="579437"/>
          </a:xfrm>
          <a:prstGeom prst="rect">
            <a:avLst/>
          </a:prstGeom>
          <a:noFill/>
          <a:ln w="9525">
            <a:noFill/>
            <a:miter lim="800000"/>
            <a:headEnd/>
            <a:tailEnd/>
          </a:ln>
        </p:spPr>
        <p:txBody>
          <a:bodyPr wrap="none">
            <a:spAutoFit/>
          </a:bodyPr>
          <a:lstStyle/>
          <a:p>
            <a:r>
              <a:rPr lang="en-US" sz="3200" b="1">
                <a:solidFill>
                  <a:srgbClr val="C00000"/>
                </a:solidFill>
              </a:rPr>
              <a:t>Objectives</a:t>
            </a:r>
          </a:p>
        </p:txBody>
      </p:sp>
      <p:sp>
        <p:nvSpPr>
          <p:cNvPr id="3076" name="Rectangle 3"/>
          <p:cNvSpPr>
            <a:spLocks noChangeArrowheads="1"/>
          </p:cNvSpPr>
          <p:nvPr/>
        </p:nvSpPr>
        <p:spPr bwMode="auto">
          <a:xfrm>
            <a:off x="609600" y="990600"/>
            <a:ext cx="7696200" cy="5380038"/>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2200"/>
              <a:t>Introduce the concepts of refrigerators and heat pumps and the measure of their performance.</a:t>
            </a:r>
          </a:p>
          <a:p>
            <a:pPr marL="342900" indent="-342900">
              <a:spcBef>
                <a:spcPct val="20000"/>
              </a:spcBef>
              <a:spcAft>
                <a:spcPct val="20000"/>
              </a:spcAft>
              <a:buClr>
                <a:srgbClr val="FF0000"/>
              </a:buClr>
              <a:buFontTx/>
              <a:buChar char="•"/>
            </a:pPr>
            <a:r>
              <a:rPr lang="en-US" sz="2200">
                <a:solidFill>
                  <a:srgbClr val="CC00CC"/>
                </a:solidFill>
              </a:rPr>
              <a:t>Analyze the ideal vapor-compression refrigeration cycle.</a:t>
            </a:r>
          </a:p>
          <a:p>
            <a:pPr marL="342900" indent="-342900">
              <a:spcBef>
                <a:spcPct val="20000"/>
              </a:spcBef>
              <a:spcAft>
                <a:spcPct val="20000"/>
              </a:spcAft>
              <a:buClr>
                <a:srgbClr val="FF0000"/>
              </a:buClr>
              <a:buFontTx/>
              <a:buChar char="•"/>
            </a:pPr>
            <a:r>
              <a:rPr lang="en-US" sz="2200"/>
              <a:t>Analyze the actual vapor-compression refrigeration cycle.</a:t>
            </a:r>
          </a:p>
          <a:p>
            <a:pPr marL="342900" indent="-342900">
              <a:spcBef>
                <a:spcPct val="20000"/>
              </a:spcBef>
              <a:spcAft>
                <a:spcPct val="20000"/>
              </a:spcAft>
              <a:buClr>
                <a:srgbClr val="FF0000"/>
              </a:buClr>
              <a:buFontTx/>
              <a:buChar char="•"/>
            </a:pPr>
            <a:r>
              <a:rPr lang="en-US" sz="2200">
                <a:solidFill>
                  <a:srgbClr val="CC00CC"/>
                </a:solidFill>
              </a:rPr>
              <a:t>Review the factors involved in selecting the right refrigerant for an application.</a:t>
            </a:r>
          </a:p>
          <a:p>
            <a:pPr marL="342900" indent="-342900">
              <a:spcBef>
                <a:spcPct val="20000"/>
              </a:spcBef>
              <a:spcAft>
                <a:spcPct val="20000"/>
              </a:spcAft>
              <a:buClr>
                <a:srgbClr val="FF0000"/>
              </a:buClr>
              <a:buFontTx/>
              <a:buChar char="•"/>
            </a:pPr>
            <a:r>
              <a:rPr lang="en-US" sz="2200"/>
              <a:t>Discuss the operation of refrigeration and heat pump systems.</a:t>
            </a:r>
          </a:p>
          <a:p>
            <a:pPr marL="342900" indent="-342900">
              <a:spcBef>
                <a:spcPct val="20000"/>
              </a:spcBef>
              <a:spcAft>
                <a:spcPct val="20000"/>
              </a:spcAft>
              <a:buClr>
                <a:srgbClr val="FF0000"/>
              </a:buClr>
              <a:buFontTx/>
              <a:buChar char="•"/>
            </a:pPr>
            <a:r>
              <a:rPr lang="en-US" sz="2200">
                <a:solidFill>
                  <a:srgbClr val="CC00CC"/>
                </a:solidFill>
              </a:rPr>
              <a:t>Evaluate the performance of innovative vapor-compression refrigeration systems.</a:t>
            </a:r>
          </a:p>
          <a:p>
            <a:pPr marL="342900" indent="-342900">
              <a:spcBef>
                <a:spcPct val="20000"/>
              </a:spcBef>
              <a:spcAft>
                <a:spcPct val="20000"/>
              </a:spcAft>
              <a:buClr>
                <a:srgbClr val="FF0000"/>
              </a:buClr>
              <a:buFontTx/>
              <a:buChar char="•"/>
            </a:pPr>
            <a:r>
              <a:rPr lang="en-US" sz="2200"/>
              <a:t>Analyze gas refrigeration systems.</a:t>
            </a:r>
          </a:p>
          <a:p>
            <a:pPr marL="342900" indent="-342900">
              <a:spcBef>
                <a:spcPct val="20000"/>
              </a:spcBef>
              <a:spcAft>
                <a:spcPct val="20000"/>
              </a:spcAft>
              <a:buClr>
                <a:srgbClr val="FF0000"/>
              </a:buClr>
              <a:buFontTx/>
              <a:buChar char="•"/>
            </a:pPr>
            <a:r>
              <a:rPr lang="en-US" sz="2200">
                <a:solidFill>
                  <a:srgbClr val="CC00CC"/>
                </a:solidFill>
              </a:rPr>
              <a:t>Introduce the concepts of absorption-refrigeration systems.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3 Slayt Numarası Yer Tutucusu"/>
          <p:cNvSpPr>
            <a:spLocks noGrp="1"/>
          </p:cNvSpPr>
          <p:nvPr>
            <p:ph type="sldNum" sz="quarter" idx="12"/>
          </p:nvPr>
        </p:nvSpPr>
        <p:spPr>
          <a:noFill/>
        </p:spPr>
        <p:txBody>
          <a:bodyPr/>
          <a:lstStyle/>
          <a:p>
            <a:fld id="{CF63DD16-8049-48B8-A2CB-CE9D933F36F8}" type="slidenum">
              <a:rPr lang="en-US" smtClean="0"/>
              <a:pPr/>
              <a:t>3</a:t>
            </a:fld>
            <a:endParaRPr lang="en-US" smtClean="0"/>
          </a:p>
        </p:txBody>
      </p:sp>
      <p:sp>
        <p:nvSpPr>
          <p:cNvPr id="4099" name="Rectangle 5"/>
          <p:cNvSpPr>
            <a:spLocks noChangeArrowheads="1"/>
          </p:cNvSpPr>
          <p:nvPr/>
        </p:nvSpPr>
        <p:spPr bwMode="auto">
          <a:xfrm>
            <a:off x="3810000" y="265113"/>
            <a:ext cx="4114800" cy="954087"/>
          </a:xfrm>
          <a:prstGeom prst="rect">
            <a:avLst/>
          </a:prstGeom>
          <a:solidFill>
            <a:srgbClr val="92D050"/>
          </a:solidFill>
          <a:ln w="9525">
            <a:noFill/>
            <a:miter lim="800000"/>
            <a:headEnd/>
            <a:tailEnd/>
          </a:ln>
        </p:spPr>
        <p:txBody>
          <a:bodyPr>
            <a:spAutoFit/>
          </a:bodyPr>
          <a:lstStyle/>
          <a:p>
            <a:r>
              <a:rPr lang="en-US" sz="2800" b="1">
                <a:solidFill>
                  <a:srgbClr val="C00000"/>
                </a:solidFill>
              </a:rPr>
              <a:t>REFRIGERATORS AND HEAT PUMPS</a:t>
            </a:r>
          </a:p>
        </p:txBody>
      </p:sp>
      <p:sp>
        <p:nvSpPr>
          <p:cNvPr id="4100" name="Rectangle 8"/>
          <p:cNvSpPr>
            <a:spLocks noChangeArrowheads="1"/>
          </p:cNvSpPr>
          <p:nvPr/>
        </p:nvSpPr>
        <p:spPr bwMode="auto">
          <a:xfrm>
            <a:off x="3733800" y="1293813"/>
            <a:ext cx="4800600" cy="2892425"/>
          </a:xfrm>
          <a:prstGeom prst="rect">
            <a:avLst/>
          </a:prstGeom>
          <a:noFill/>
          <a:ln w="9525">
            <a:noFill/>
            <a:miter lim="800000"/>
            <a:headEnd/>
            <a:tailEnd/>
          </a:ln>
        </p:spPr>
        <p:txBody>
          <a:bodyPr>
            <a:spAutoFit/>
          </a:bodyPr>
          <a:lstStyle/>
          <a:p>
            <a:pPr>
              <a:spcBef>
                <a:spcPts val="600"/>
              </a:spcBef>
              <a:spcAft>
                <a:spcPts val="600"/>
              </a:spcAft>
            </a:pPr>
            <a:r>
              <a:rPr lang="en-US">
                <a:solidFill>
                  <a:srgbClr val="3333FF"/>
                </a:solidFill>
              </a:rPr>
              <a:t>The transfer of heat from a low-temperature region to a high-temperature one requires special devices called </a:t>
            </a:r>
            <a:r>
              <a:rPr lang="en-US" b="1">
                <a:solidFill>
                  <a:srgbClr val="3333FF"/>
                </a:solidFill>
              </a:rPr>
              <a:t>refrigerators</a:t>
            </a:r>
            <a:r>
              <a:rPr lang="en-US">
                <a:solidFill>
                  <a:srgbClr val="3333FF"/>
                </a:solidFill>
              </a:rPr>
              <a:t>.</a:t>
            </a:r>
          </a:p>
          <a:p>
            <a:pPr>
              <a:spcBef>
                <a:spcPts val="600"/>
              </a:spcBef>
              <a:spcAft>
                <a:spcPts val="600"/>
              </a:spcAft>
            </a:pPr>
            <a:r>
              <a:rPr lang="en-US"/>
              <a:t>Another device that transfers heat from a low-temperature medium to a</a:t>
            </a:r>
            <a:r>
              <a:rPr lang="tr-TR"/>
              <a:t> </a:t>
            </a:r>
            <a:r>
              <a:rPr lang="en-US"/>
              <a:t>high-temperature one is the </a:t>
            </a:r>
            <a:r>
              <a:rPr lang="en-US" b="1">
                <a:solidFill>
                  <a:srgbClr val="C00000"/>
                </a:solidFill>
              </a:rPr>
              <a:t>heat pump</a:t>
            </a:r>
            <a:r>
              <a:rPr lang="en-US"/>
              <a:t>.</a:t>
            </a:r>
          </a:p>
          <a:p>
            <a:pPr>
              <a:spcBef>
                <a:spcPts val="600"/>
              </a:spcBef>
              <a:spcAft>
                <a:spcPts val="600"/>
              </a:spcAft>
            </a:pPr>
            <a:r>
              <a:rPr lang="en-US"/>
              <a:t>Refrigerators and heat pumps are essentially the same devices; they differ in their objectives only.</a:t>
            </a:r>
          </a:p>
        </p:txBody>
      </p:sp>
      <p:pic>
        <p:nvPicPr>
          <p:cNvPr id="4101" name="Picture 9"/>
          <p:cNvPicPr>
            <a:picLocks noChangeAspect="1" noChangeArrowheads="1"/>
          </p:cNvPicPr>
          <p:nvPr/>
        </p:nvPicPr>
        <p:blipFill>
          <a:blip r:embed="rId2"/>
          <a:srcRect/>
          <a:stretch>
            <a:fillRect/>
          </a:stretch>
        </p:blipFill>
        <p:spPr bwMode="auto">
          <a:xfrm>
            <a:off x="3759200" y="4206875"/>
            <a:ext cx="5080000" cy="1431925"/>
          </a:xfrm>
          <a:prstGeom prst="rect">
            <a:avLst/>
          </a:prstGeom>
          <a:noFill/>
          <a:ln w="9525">
            <a:noFill/>
            <a:miter lim="800000"/>
            <a:headEnd/>
            <a:tailEnd/>
          </a:ln>
        </p:spPr>
      </p:pic>
      <p:pic>
        <p:nvPicPr>
          <p:cNvPr id="4102" name="Picture 10"/>
          <p:cNvPicPr>
            <a:picLocks noChangeAspect="1" noChangeArrowheads="1"/>
          </p:cNvPicPr>
          <p:nvPr/>
        </p:nvPicPr>
        <p:blipFill>
          <a:blip r:embed="rId3"/>
          <a:srcRect/>
          <a:stretch>
            <a:fillRect/>
          </a:stretch>
        </p:blipFill>
        <p:spPr bwMode="auto">
          <a:xfrm>
            <a:off x="3733800" y="5894388"/>
            <a:ext cx="2066925" cy="277812"/>
          </a:xfrm>
          <a:prstGeom prst="rect">
            <a:avLst/>
          </a:prstGeom>
          <a:noFill/>
          <a:ln w="9525">
            <a:noFill/>
            <a:miter lim="800000"/>
            <a:headEnd/>
            <a:tailEnd/>
          </a:ln>
        </p:spPr>
      </p:pic>
      <p:sp>
        <p:nvSpPr>
          <p:cNvPr id="4103" name="Rectangle 11"/>
          <p:cNvSpPr>
            <a:spLocks noChangeArrowheads="1"/>
          </p:cNvSpPr>
          <p:nvPr/>
        </p:nvSpPr>
        <p:spPr bwMode="auto">
          <a:xfrm>
            <a:off x="5867400" y="5791200"/>
            <a:ext cx="1752600" cy="641350"/>
          </a:xfrm>
          <a:prstGeom prst="rect">
            <a:avLst/>
          </a:prstGeom>
          <a:noFill/>
          <a:ln w="9525">
            <a:noFill/>
            <a:miter lim="800000"/>
            <a:headEnd/>
            <a:tailEnd/>
          </a:ln>
        </p:spPr>
        <p:txBody>
          <a:bodyPr>
            <a:spAutoFit/>
          </a:bodyPr>
          <a:lstStyle/>
          <a:p>
            <a:r>
              <a:rPr lang="en-US"/>
              <a:t>for fixed values of </a:t>
            </a:r>
            <a:r>
              <a:rPr lang="en-US" i="1"/>
              <a:t>Q</a:t>
            </a:r>
            <a:r>
              <a:rPr lang="en-US" i="1" baseline="-25000"/>
              <a:t>L</a:t>
            </a:r>
            <a:r>
              <a:rPr lang="en-US"/>
              <a:t> and </a:t>
            </a:r>
            <a:r>
              <a:rPr lang="en-US" i="1"/>
              <a:t>Q</a:t>
            </a:r>
            <a:r>
              <a:rPr lang="en-US" i="1" baseline="-25000"/>
              <a:t>H</a:t>
            </a:r>
            <a:endParaRPr lang="en-US" baseline="-25000"/>
          </a:p>
        </p:txBody>
      </p:sp>
      <p:pic>
        <p:nvPicPr>
          <p:cNvPr id="4104" name="Picture 16"/>
          <p:cNvPicPr>
            <a:picLocks noChangeAspect="1" noChangeArrowheads="1"/>
          </p:cNvPicPr>
          <p:nvPr/>
        </p:nvPicPr>
        <p:blipFill>
          <a:blip r:embed="rId4"/>
          <a:srcRect/>
          <a:stretch>
            <a:fillRect/>
          </a:stretch>
        </p:blipFill>
        <p:spPr bwMode="auto">
          <a:xfrm>
            <a:off x="228600" y="104775"/>
            <a:ext cx="3124200" cy="66484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3 Slayt Numarası Yer Tutucusu"/>
          <p:cNvSpPr>
            <a:spLocks noGrp="1"/>
          </p:cNvSpPr>
          <p:nvPr>
            <p:ph type="sldNum" sz="quarter" idx="12"/>
          </p:nvPr>
        </p:nvSpPr>
        <p:spPr>
          <a:noFill/>
        </p:spPr>
        <p:txBody>
          <a:bodyPr/>
          <a:lstStyle/>
          <a:p>
            <a:fld id="{18362F66-3E22-41D4-B3B7-C17EE0A4D2D9}" type="slidenum">
              <a:rPr lang="en-US" smtClean="0"/>
              <a:pPr/>
              <a:t>4</a:t>
            </a:fld>
            <a:endParaRPr lang="en-US" smtClean="0"/>
          </a:p>
        </p:txBody>
      </p:sp>
      <p:sp>
        <p:nvSpPr>
          <p:cNvPr id="5123" name="Rectangle 2"/>
          <p:cNvSpPr>
            <a:spLocks noChangeArrowheads="1"/>
          </p:cNvSpPr>
          <p:nvPr/>
        </p:nvSpPr>
        <p:spPr bwMode="auto">
          <a:xfrm>
            <a:off x="304800" y="161925"/>
            <a:ext cx="6019800" cy="523875"/>
          </a:xfrm>
          <a:prstGeom prst="rect">
            <a:avLst/>
          </a:prstGeom>
          <a:solidFill>
            <a:srgbClr val="92D050"/>
          </a:solidFill>
          <a:ln w="9525">
            <a:noFill/>
            <a:miter lim="800000"/>
            <a:headEnd/>
            <a:tailEnd/>
          </a:ln>
        </p:spPr>
        <p:txBody>
          <a:bodyPr>
            <a:spAutoFit/>
          </a:bodyPr>
          <a:lstStyle/>
          <a:p>
            <a:r>
              <a:rPr lang="en-US" sz="2800" b="1">
                <a:solidFill>
                  <a:srgbClr val="C00000"/>
                </a:solidFill>
              </a:rPr>
              <a:t>THE REVERSED CARNOT CYCLE</a:t>
            </a:r>
          </a:p>
        </p:txBody>
      </p:sp>
      <p:pic>
        <p:nvPicPr>
          <p:cNvPr id="5124" name="Picture 5"/>
          <p:cNvPicPr>
            <a:picLocks noChangeAspect="1" noChangeArrowheads="1"/>
          </p:cNvPicPr>
          <p:nvPr/>
        </p:nvPicPr>
        <p:blipFill>
          <a:blip r:embed="rId2"/>
          <a:srcRect/>
          <a:stretch>
            <a:fillRect/>
          </a:stretch>
        </p:blipFill>
        <p:spPr bwMode="auto">
          <a:xfrm>
            <a:off x="3733800" y="2133600"/>
            <a:ext cx="2413000" cy="604838"/>
          </a:xfrm>
          <a:prstGeom prst="rect">
            <a:avLst/>
          </a:prstGeom>
          <a:noFill/>
          <a:ln w="9525">
            <a:noFill/>
            <a:miter lim="800000"/>
            <a:headEnd/>
            <a:tailEnd/>
          </a:ln>
        </p:spPr>
      </p:pic>
      <p:pic>
        <p:nvPicPr>
          <p:cNvPr id="5125" name="Picture 6"/>
          <p:cNvPicPr>
            <a:picLocks noChangeAspect="1" noChangeArrowheads="1"/>
          </p:cNvPicPr>
          <p:nvPr/>
        </p:nvPicPr>
        <p:blipFill>
          <a:blip r:embed="rId3"/>
          <a:srcRect/>
          <a:stretch>
            <a:fillRect/>
          </a:stretch>
        </p:blipFill>
        <p:spPr bwMode="auto">
          <a:xfrm>
            <a:off x="3733800" y="2895600"/>
            <a:ext cx="2536825" cy="617538"/>
          </a:xfrm>
          <a:prstGeom prst="rect">
            <a:avLst/>
          </a:prstGeom>
          <a:noFill/>
          <a:ln w="9525">
            <a:noFill/>
            <a:miter lim="800000"/>
            <a:headEnd/>
            <a:tailEnd/>
          </a:ln>
        </p:spPr>
      </p:pic>
      <p:sp>
        <p:nvSpPr>
          <p:cNvPr id="5126" name="Rectangle 7"/>
          <p:cNvSpPr>
            <a:spLocks noChangeArrowheads="1"/>
          </p:cNvSpPr>
          <p:nvPr/>
        </p:nvSpPr>
        <p:spPr bwMode="auto">
          <a:xfrm>
            <a:off x="6248400" y="2195513"/>
            <a:ext cx="2743200" cy="1323975"/>
          </a:xfrm>
          <a:prstGeom prst="rect">
            <a:avLst/>
          </a:prstGeom>
          <a:noFill/>
          <a:ln w="9525">
            <a:noFill/>
            <a:miter lim="800000"/>
            <a:headEnd/>
            <a:tailEnd/>
          </a:ln>
        </p:spPr>
        <p:txBody>
          <a:bodyPr>
            <a:spAutoFit/>
          </a:bodyPr>
          <a:lstStyle/>
          <a:p>
            <a:r>
              <a:rPr lang="en-US" sz="1600"/>
              <a:t>Both COPs increase as the difference between the two temperatures</a:t>
            </a:r>
            <a:r>
              <a:rPr lang="tr-TR" sz="1600"/>
              <a:t> </a:t>
            </a:r>
            <a:r>
              <a:rPr lang="en-US" sz="1600"/>
              <a:t>decreases, that is, as </a:t>
            </a:r>
            <a:r>
              <a:rPr lang="en-US" sz="1600" i="1"/>
              <a:t>T</a:t>
            </a:r>
            <a:r>
              <a:rPr lang="en-US" sz="1600" i="1" baseline="-25000"/>
              <a:t>L</a:t>
            </a:r>
            <a:r>
              <a:rPr lang="en-US" sz="1600" i="1"/>
              <a:t> </a:t>
            </a:r>
            <a:r>
              <a:rPr lang="en-US" sz="1600"/>
              <a:t>rises or </a:t>
            </a:r>
            <a:r>
              <a:rPr lang="en-US" sz="1600" i="1"/>
              <a:t>T</a:t>
            </a:r>
            <a:r>
              <a:rPr lang="en-US" sz="1600" i="1" baseline="-25000"/>
              <a:t>H</a:t>
            </a:r>
            <a:r>
              <a:rPr lang="en-US" sz="1600" i="1"/>
              <a:t> </a:t>
            </a:r>
            <a:r>
              <a:rPr lang="en-US" sz="1600"/>
              <a:t>falls.</a:t>
            </a:r>
          </a:p>
        </p:txBody>
      </p:sp>
      <p:sp>
        <p:nvSpPr>
          <p:cNvPr id="5127" name="Rectangle 8"/>
          <p:cNvSpPr>
            <a:spLocks noChangeArrowheads="1"/>
          </p:cNvSpPr>
          <p:nvPr/>
        </p:nvSpPr>
        <p:spPr bwMode="auto">
          <a:xfrm>
            <a:off x="228600" y="685800"/>
            <a:ext cx="8686800" cy="1362075"/>
          </a:xfrm>
          <a:prstGeom prst="rect">
            <a:avLst/>
          </a:prstGeom>
          <a:noFill/>
          <a:ln w="9525">
            <a:noFill/>
            <a:miter lim="800000"/>
            <a:headEnd/>
            <a:tailEnd/>
          </a:ln>
        </p:spPr>
        <p:txBody>
          <a:bodyPr>
            <a:spAutoFit/>
          </a:bodyPr>
          <a:lstStyle/>
          <a:p>
            <a:pPr>
              <a:spcBef>
                <a:spcPct val="10000"/>
              </a:spcBef>
              <a:spcAft>
                <a:spcPct val="10000"/>
              </a:spcAft>
            </a:pPr>
            <a:r>
              <a:rPr lang="en-US" sz="1600"/>
              <a:t>The reversed Carnot cycle is the </a:t>
            </a:r>
            <a:r>
              <a:rPr lang="en-US" sz="1600" i="1"/>
              <a:t>most efficient </a:t>
            </a:r>
            <a:r>
              <a:rPr lang="en-US" sz="1600"/>
              <a:t>ref</a:t>
            </a:r>
            <a:r>
              <a:rPr lang="tr-TR" sz="1600"/>
              <a:t>rig.</a:t>
            </a:r>
            <a:r>
              <a:rPr lang="en-US" sz="1600"/>
              <a:t> cycle operating between </a:t>
            </a:r>
            <a:r>
              <a:rPr lang="en-US" sz="1600" i="1"/>
              <a:t>T</a:t>
            </a:r>
            <a:r>
              <a:rPr lang="en-US" sz="1600" i="1" baseline="-25000"/>
              <a:t>L</a:t>
            </a:r>
            <a:r>
              <a:rPr lang="en-US" sz="1600" i="1"/>
              <a:t> and T</a:t>
            </a:r>
            <a:r>
              <a:rPr lang="en-US" sz="1600" i="1" baseline="-25000"/>
              <a:t>H</a:t>
            </a:r>
            <a:r>
              <a:rPr lang="en-US" sz="1600"/>
              <a:t>.</a:t>
            </a:r>
          </a:p>
          <a:p>
            <a:pPr>
              <a:spcBef>
                <a:spcPct val="10000"/>
              </a:spcBef>
              <a:spcAft>
                <a:spcPct val="10000"/>
              </a:spcAft>
            </a:pPr>
            <a:r>
              <a:rPr lang="tr-TR" sz="1600">
                <a:solidFill>
                  <a:srgbClr val="3333FF"/>
                </a:solidFill>
              </a:rPr>
              <a:t>I</a:t>
            </a:r>
            <a:r>
              <a:rPr lang="en-US" sz="1600">
                <a:solidFill>
                  <a:srgbClr val="3333FF"/>
                </a:solidFill>
              </a:rPr>
              <a:t>t is not a suitable model for refrigeration cycles since processes 2-3 and 4-1 are not practical because</a:t>
            </a:r>
            <a:r>
              <a:rPr lang="tr-TR" sz="1600">
                <a:solidFill>
                  <a:srgbClr val="CC00CC"/>
                </a:solidFill>
              </a:rPr>
              <a:t> </a:t>
            </a:r>
            <a:r>
              <a:rPr lang="en-US" sz="1600"/>
              <a:t>Process 2-3 involves the compression of a liquid–vapor mixture, which requires a compressor that will handle two phases, and process 4-1 involves the expansion of high-moisture-content refrigerant in a turbine.</a:t>
            </a:r>
          </a:p>
        </p:txBody>
      </p:sp>
      <p:pic>
        <p:nvPicPr>
          <p:cNvPr id="5128" name="Picture 11"/>
          <p:cNvPicPr>
            <a:picLocks noChangeAspect="1" noChangeArrowheads="1"/>
          </p:cNvPicPr>
          <p:nvPr/>
        </p:nvPicPr>
        <p:blipFill>
          <a:blip r:embed="rId4"/>
          <a:srcRect/>
          <a:stretch>
            <a:fillRect/>
          </a:stretch>
        </p:blipFill>
        <p:spPr bwMode="auto">
          <a:xfrm>
            <a:off x="152400" y="2093913"/>
            <a:ext cx="3182938" cy="4687887"/>
          </a:xfrm>
          <a:prstGeom prst="rect">
            <a:avLst/>
          </a:prstGeom>
          <a:noFill/>
          <a:ln w="9525">
            <a:noFill/>
            <a:miter lim="800000"/>
            <a:headEnd/>
            <a:tailEnd/>
          </a:ln>
        </p:spPr>
      </p:pic>
      <p:pic>
        <p:nvPicPr>
          <p:cNvPr id="5129" name="Picture 12"/>
          <p:cNvPicPr>
            <a:picLocks noChangeAspect="1" noChangeArrowheads="1"/>
          </p:cNvPicPr>
          <p:nvPr/>
        </p:nvPicPr>
        <p:blipFill>
          <a:blip r:embed="rId5"/>
          <a:srcRect/>
          <a:stretch>
            <a:fillRect/>
          </a:stretch>
        </p:blipFill>
        <p:spPr bwMode="auto">
          <a:xfrm>
            <a:off x="3400425" y="3705225"/>
            <a:ext cx="3457575" cy="3076575"/>
          </a:xfrm>
          <a:prstGeom prst="rect">
            <a:avLst/>
          </a:prstGeom>
          <a:noFill/>
          <a:ln w="9525">
            <a:noFill/>
            <a:miter lim="800000"/>
            <a:headEnd/>
            <a:tailEnd/>
          </a:ln>
        </p:spPr>
      </p:pic>
      <p:pic>
        <p:nvPicPr>
          <p:cNvPr id="5130" name="Picture 13"/>
          <p:cNvPicPr>
            <a:picLocks noChangeAspect="1" noChangeArrowheads="1"/>
          </p:cNvPicPr>
          <p:nvPr/>
        </p:nvPicPr>
        <p:blipFill>
          <a:blip r:embed="rId6"/>
          <a:srcRect/>
          <a:stretch>
            <a:fillRect/>
          </a:stretch>
        </p:blipFill>
        <p:spPr bwMode="auto">
          <a:xfrm>
            <a:off x="5715000" y="3695700"/>
            <a:ext cx="3295650" cy="105568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3 Slayt Numarası Yer Tutucusu"/>
          <p:cNvSpPr>
            <a:spLocks noGrp="1"/>
          </p:cNvSpPr>
          <p:nvPr>
            <p:ph type="sldNum" sz="quarter" idx="12"/>
          </p:nvPr>
        </p:nvSpPr>
        <p:spPr>
          <a:noFill/>
        </p:spPr>
        <p:txBody>
          <a:bodyPr/>
          <a:lstStyle/>
          <a:p>
            <a:fld id="{60B9DF58-79BA-49B6-933F-276CA701D68C}" type="slidenum">
              <a:rPr lang="en-US" smtClean="0"/>
              <a:pPr/>
              <a:t>5</a:t>
            </a:fld>
            <a:endParaRPr lang="en-US" smtClean="0"/>
          </a:p>
        </p:txBody>
      </p:sp>
      <p:sp>
        <p:nvSpPr>
          <p:cNvPr id="6147" name="Rectangle 2"/>
          <p:cNvSpPr>
            <a:spLocks noChangeArrowheads="1"/>
          </p:cNvSpPr>
          <p:nvPr/>
        </p:nvSpPr>
        <p:spPr bwMode="auto">
          <a:xfrm>
            <a:off x="228600" y="112713"/>
            <a:ext cx="6248400" cy="954087"/>
          </a:xfrm>
          <a:prstGeom prst="rect">
            <a:avLst/>
          </a:prstGeom>
          <a:solidFill>
            <a:srgbClr val="92D050"/>
          </a:solidFill>
          <a:ln w="9525">
            <a:noFill/>
            <a:miter lim="800000"/>
            <a:headEnd/>
            <a:tailEnd/>
          </a:ln>
        </p:spPr>
        <p:txBody>
          <a:bodyPr>
            <a:spAutoFit/>
          </a:bodyPr>
          <a:lstStyle/>
          <a:p>
            <a:r>
              <a:rPr lang="en-US" sz="2800" b="1">
                <a:solidFill>
                  <a:srgbClr val="C00000"/>
                </a:solidFill>
              </a:rPr>
              <a:t>THE IDEAL VAPOR-COMPRESSION REFRIGERATION CYCLE</a:t>
            </a:r>
          </a:p>
        </p:txBody>
      </p:sp>
      <p:sp>
        <p:nvSpPr>
          <p:cNvPr id="6148" name="Rectangle 5"/>
          <p:cNvSpPr>
            <a:spLocks noChangeArrowheads="1"/>
          </p:cNvSpPr>
          <p:nvPr/>
        </p:nvSpPr>
        <p:spPr bwMode="auto">
          <a:xfrm>
            <a:off x="3200400" y="1112838"/>
            <a:ext cx="5486400" cy="1401762"/>
          </a:xfrm>
          <a:prstGeom prst="rect">
            <a:avLst/>
          </a:prstGeom>
          <a:noFill/>
          <a:ln w="9525">
            <a:noFill/>
            <a:miter lim="800000"/>
            <a:headEnd/>
            <a:tailEnd/>
          </a:ln>
        </p:spPr>
        <p:txBody>
          <a:bodyPr>
            <a:spAutoFit/>
          </a:bodyPr>
          <a:lstStyle/>
          <a:p>
            <a:r>
              <a:rPr lang="en-US" sz="1700"/>
              <a:t>The </a:t>
            </a:r>
            <a:r>
              <a:rPr lang="en-US" sz="1700" b="1">
                <a:solidFill>
                  <a:srgbClr val="C00000"/>
                </a:solidFill>
              </a:rPr>
              <a:t>vapor-compression refrigeration cycle</a:t>
            </a:r>
            <a:r>
              <a:rPr lang="en-US" sz="1700"/>
              <a:t> is the ideal model for refrigeration systems.</a:t>
            </a:r>
            <a:r>
              <a:rPr lang="en-US" sz="1700">
                <a:solidFill>
                  <a:srgbClr val="CC00CC"/>
                </a:solidFill>
              </a:rPr>
              <a:t> </a:t>
            </a:r>
            <a:r>
              <a:rPr lang="en-US" sz="1700">
                <a:solidFill>
                  <a:srgbClr val="3333FF"/>
                </a:solidFill>
              </a:rPr>
              <a:t>Unlike the reversed Carnot cycle, the refrigerant is vaporized completely before it is compressed and the turbine is replaced with a throttling device. </a:t>
            </a:r>
          </a:p>
        </p:txBody>
      </p:sp>
      <p:sp>
        <p:nvSpPr>
          <p:cNvPr id="6149" name="Rectangle 6"/>
          <p:cNvSpPr>
            <a:spLocks noChangeArrowheads="1"/>
          </p:cNvSpPr>
          <p:nvPr/>
        </p:nvSpPr>
        <p:spPr bwMode="auto">
          <a:xfrm>
            <a:off x="6400800" y="5715000"/>
            <a:ext cx="2514600" cy="979488"/>
          </a:xfrm>
          <a:prstGeom prst="rect">
            <a:avLst/>
          </a:prstGeom>
          <a:noFill/>
          <a:ln w="9525">
            <a:noFill/>
            <a:miter lim="800000"/>
            <a:headEnd/>
            <a:tailEnd/>
          </a:ln>
        </p:spPr>
        <p:txBody>
          <a:bodyPr>
            <a:spAutoFit/>
          </a:bodyPr>
          <a:lstStyle/>
          <a:p>
            <a:pPr>
              <a:lnSpc>
                <a:spcPct val="90000"/>
              </a:lnSpc>
            </a:pPr>
            <a:r>
              <a:rPr lang="en-US" sz="1600">
                <a:solidFill>
                  <a:srgbClr val="3333FF"/>
                </a:solidFill>
              </a:rPr>
              <a:t>Schematic and </a:t>
            </a:r>
            <a:r>
              <a:rPr lang="en-US" sz="1600" i="1">
                <a:solidFill>
                  <a:srgbClr val="3333FF"/>
                </a:solidFill>
              </a:rPr>
              <a:t>T</a:t>
            </a:r>
            <a:r>
              <a:rPr lang="en-US" sz="1600">
                <a:solidFill>
                  <a:srgbClr val="3333FF"/>
                </a:solidFill>
              </a:rPr>
              <a:t>-</a:t>
            </a:r>
            <a:r>
              <a:rPr lang="en-US" sz="1600" i="1">
                <a:solidFill>
                  <a:srgbClr val="3333FF"/>
                </a:solidFill>
              </a:rPr>
              <a:t>s </a:t>
            </a:r>
            <a:r>
              <a:rPr lang="en-US" sz="1600">
                <a:solidFill>
                  <a:srgbClr val="3333FF"/>
                </a:solidFill>
              </a:rPr>
              <a:t>diagram for the ideal vapor-compression refrigeration cycle.</a:t>
            </a:r>
          </a:p>
        </p:txBody>
      </p:sp>
      <p:sp>
        <p:nvSpPr>
          <p:cNvPr id="6150" name="Rectangle 7"/>
          <p:cNvSpPr>
            <a:spLocks noChangeArrowheads="1"/>
          </p:cNvSpPr>
          <p:nvPr/>
        </p:nvSpPr>
        <p:spPr bwMode="auto">
          <a:xfrm>
            <a:off x="6781800" y="3810000"/>
            <a:ext cx="2057400" cy="1349375"/>
          </a:xfrm>
          <a:prstGeom prst="rect">
            <a:avLst/>
          </a:prstGeom>
          <a:solidFill>
            <a:srgbClr val="FFCC99"/>
          </a:solidFill>
          <a:ln w="19050">
            <a:solidFill>
              <a:schemeClr val="bg2"/>
            </a:solidFill>
            <a:miter lim="800000"/>
            <a:headEnd/>
            <a:tailEnd/>
          </a:ln>
        </p:spPr>
        <p:txBody>
          <a:bodyPr>
            <a:spAutoFit/>
          </a:bodyPr>
          <a:lstStyle/>
          <a:p>
            <a:pPr>
              <a:lnSpc>
                <a:spcPct val="90000"/>
              </a:lnSpc>
            </a:pPr>
            <a:r>
              <a:rPr lang="en-US"/>
              <a:t>This is the most widely used cycle for refrigerators, A-C systems, and heat pumps.</a:t>
            </a:r>
          </a:p>
        </p:txBody>
      </p:sp>
      <p:pic>
        <p:nvPicPr>
          <p:cNvPr id="6151" name="Picture 11"/>
          <p:cNvPicPr>
            <a:picLocks noChangeAspect="1" noChangeArrowheads="1"/>
          </p:cNvPicPr>
          <p:nvPr/>
        </p:nvPicPr>
        <p:blipFill>
          <a:blip r:embed="rId2"/>
          <a:srcRect/>
          <a:stretch>
            <a:fillRect/>
          </a:stretch>
        </p:blipFill>
        <p:spPr bwMode="auto">
          <a:xfrm>
            <a:off x="228600" y="1600200"/>
            <a:ext cx="2943225" cy="5133975"/>
          </a:xfrm>
          <a:prstGeom prst="rect">
            <a:avLst/>
          </a:prstGeom>
          <a:noFill/>
          <a:ln w="9525">
            <a:noFill/>
            <a:miter lim="800000"/>
            <a:headEnd/>
            <a:tailEnd/>
          </a:ln>
        </p:spPr>
      </p:pic>
      <p:pic>
        <p:nvPicPr>
          <p:cNvPr id="6152" name="Picture 12"/>
          <p:cNvPicPr>
            <a:picLocks noChangeAspect="1" noChangeArrowheads="1"/>
          </p:cNvPicPr>
          <p:nvPr/>
        </p:nvPicPr>
        <p:blipFill>
          <a:blip r:embed="rId3"/>
          <a:srcRect/>
          <a:stretch>
            <a:fillRect/>
          </a:stretch>
        </p:blipFill>
        <p:spPr bwMode="auto">
          <a:xfrm>
            <a:off x="3276600" y="3810000"/>
            <a:ext cx="3095625" cy="2943225"/>
          </a:xfrm>
          <a:prstGeom prst="rect">
            <a:avLst/>
          </a:prstGeom>
          <a:noFill/>
          <a:ln w="9525">
            <a:noFill/>
            <a:miter lim="800000"/>
            <a:headEnd/>
            <a:tailEnd/>
          </a:ln>
        </p:spPr>
      </p:pic>
      <p:pic>
        <p:nvPicPr>
          <p:cNvPr id="6153" name="Picture 13"/>
          <p:cNvPicPr>
            <a:picLocks noChangeAspect="1" noChangeArrowheads="1"/>
          </p:cNvPicPr>
          <p:nvPr/>
        </p:nvPicPr>
        <p:blipFill>
          <a:blip r:embed="rId4"/>
          <a:srcRect/>
          <a:stretch>
            <a:fillRect/>
          </a:stretch>
        </p:blipFill>
        <p:spPr bwMode="auto">
          <a:xfrm>
            <a:off x="3276600" y="2590800"/>
            <a:ext cx="5495925" cy="1066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Slayt Numarası Yer Tutucusu"/>
          <p:cNvSpPr>
            <a:spLocks noGrp="1"/>
          </p:cNvSpPr>
          <p:nvPr>
            <p:ph type="sldNum" sz="quarter" idx="12"/>
          </p:nvPr>
        </p:nvSpPr>
        <p:spPr>
          <a:noFill/>
        </p:spPr>
        <p:txBody>
          <a:bodyPr/>
          <a:lstStyle/>
          <a:p>
            <a:fld id="{045821E3-84DB-4F7B-9E2E-4B5E305346F2}" type="slidenum">
              <a:rPr lang="en-US" smtClean="0"/>
              <a:pPr/>
              <a:t>6</a:t>
            </a:fld>
            <a:endParaRPr lang="en-US" smtClean="0"/>
          </a:p>
        </p:txBody>
      </p:sp>
      <p:pic>
        <p:nvPicPr>
          <p:cNvPr id="7171" name="Picture 6"/>
          <p:cNvPicPr>
            <a:picLocks noChangeAspect="1" noChangeArrowheads="1"/>
          </p:cNvPicPr>
          <p:nvPr/>
        </p:nvPicPr>
        <p:blipFill>
          <a:blip r:embed="rId2"/>
          <a:srcRect/>
          <a:stretch>
            <a:fillRect/>
          </a:stretch>
        </p:blipFill>
        <p:spPr bwMode="auto">
          <a:xfrm>
            <a:off x="1981200" y="1371600"/>
            <a:ext cx="3648075" cy="284163"/>
          </a:xfrm>
          <a:prstGeom prst="rect">
            <a:avLst/>
          </a:prstGeom>
          <a:noFill/>
          <a:ln w="9525">
            <a:noFill/>
            <a:miter lim="800000"/>
            <a:headEnd/>
            <a:tailEnd/>
          </a:ln>
        </p:spPr>
      </p:pic>
      <p:pic>
        <p:nvPicPr>
          <p:cNvPr id="7172" name="Picture 7"/>
          <p:cNvPicPr>
            <a:picLocks noChangeAspect="1" noChangeArrowheads="1"/>
          </p:cNvPicPr>
          <p:nvPr/>
        </p:nvPicPr>
        <p:blipFill>
          <a:blip r:embed="rId3"/>
          <a:srcRect/>
          <a:stretch>
            <a:fillRect/>
          </a:stretch>
        </p:blipFill>
        <p:spPr bwMode="auto">
          <a:xfrm>
            <a:off x="5948363" y="1143000"/>
            <a:ext cx="2586037" cy="611188"/>
          </a:xfrm>
          <a:prstGeom prst="rect">
            <a:avLst/>
          </a:prstGeom>
          <a:noFill/>
          <a:ln w="9525">
            <a:noFill/>
            <a:miter lim="800000"/>
            <a:headEnd/>
            <a:tailEnd/>
          </a:ln>
        </p:spPr>
      </p:pic>
      <p:pic>
        <p:nvPicPr>
          <p:cNvPr id="7173" name="Picture 8"/>
          <p:cNvPicPr>
            <a:picLocks noChangeAspect="1" noChangeArrowheads="1"/>
          </p:cNvPicPr>
          <p:nvPr/>
        </p:nvPicPr>
        <p:blipFill>
          <a:blip r:embed="rId4"/>
          <a:srcRect/>
          <a:stretch>
            <a:fillRect/>
          </a:stretch>
        </p:blipFill>
        <p:spPr bwMode="auto">
          <a:xfrm>
            <a:off x="5849938" y="1828800"/>
            <a:ext cx="2684462" cy="617538"/>
          </a:xfrm>
          <a:prstGeom prst="rect">
            <a:avLst/>
          </a:prstGeom>
          <a:noFill/>
          <a:ln w="9525">
            <a:noFill/>
            <a:miter lim="800000"/>
            <a:headEnd/>
            <a:tailEnd/>
          </a:ln>
        </p:spPr>
      </p:pic>
      <p:pic>
        <p:nvPicPr>
          <p:cNvPr id="7174" name="Picture 10"/>
          <p:cNvPicPr>
            <a:picLocks noChangeAspect="1" noChangeArrowheads="1"/>
          </p:cNvPicPr>
          <p:nvPr/>
        </p:nvPicPr>
        <p:blipFill>
          <a:blip r:embed="rId5"/>
          <a:srcRect/>
          <a:stretch>
            <a:fillRect/>
          </a:stretch>
        </p:blipFill>
        <p:spPr bwMode="auto">
          <a:xfrm>
            <a:off x="4572000" y="2514600"/>
            <a:ext cx="3992563" cy="271463"/>
          </a:xfrm>
          <a:prstGeom prst="rect">
            <a:avLst/>
          </a:prstGeom>
          <a:noFill/>
          <a:ln w="9525">
            <a:noFill/>
            <a:miter lim="800000"/>
            <a:headEnd/>
            <a:tailEnd/>
          </a:ln>
        </p:spPr>
      </p:pic>
      <p:sp>
        <p:nvSpPr>
          <p:cNvPr id="7175" name="Rectangle 11"/>
          <p:cNvSpPr>
            <a:spLocks noChangeArrowheads="1"/>
          </p:cNvSpPr>
          <p:nvPr/>
        </p:nvSpPr>
        <p:spPr bwMode="auto">
          <a:xfrm>
            <a:off x="228600" y="76200"/>
            <a:ext cx="8077200" cy="1165225"/>
          </a:xfrm>
          <a:prstGeom prst="rect">
            <a:avLst/>
          </a:prstGeom>
          <a:noFill/>
          <a:ln w="9525">
            <a:noFill/>
            <a:miter lim="800000"/>
            <a:headEnd/>
            <a:tailEnd/>
          </a:ln>
        </p:spPr>
        <p:txBody>
          <a:bodyPr>
            <a:spAutoFit/>
          </a:bodyPr>
          <a:lstStyle/>
          <a:p>
            <a:pPr>
              <a:spcBef>
                <a:spcPct val="5000"/>
              </a:spcBef>
              <a:spcAft>
                <a:spcPct val="5000"/>
              </a:spcAft>
            </a:pPr>
            <a:r>
              <a:rPr lang="en-US" sz="1700"/>
              <a:t>The ideal vapor-compression refrigeration cycle involves an irreversible (throttling) process to make it a more realistic model for the actual systems. </a:t>
            </a:r>
          </a:p>
          <a:p>
            <a:pPr>
              <a:spcBef>
                <a:spcPct val="5000"/>
              </a:spcBef>
              <a:spcAft>
                <a:spcPct val="5000"/>
              </a:spcAft>
            </a:pPr>
            <a:r>
              <a:rPr lang="en-US" sz="1700">
                <a:solidFill>
                  <a:srgbClr val="C00000"/>
                </a:solidFill>
              </a:rPr>
              <a:t>Replacing the expansion valve by a turbine is not practical since the added benefits cannot justify the added cost and complexity.</a:t>
            </a:r>
          </a:p>
        </p:txBody>
      </p:sp>
      <p:sp>
        <p:nvSpPr>
          <p:cNvPr id="7176" name="Text Box 12"/>
          <p:cNvSpPr txBox="1">
            <a:spLocks noChangeArrowheads="1"/>
          </p:cNvSpPr>
          <p:nvPr/>
        </p:nvSpPr>
        <p:spPr bwMode="auto">
          <a:xfrm>
            <a:off x="381000" y="1219200"/>
            <a:ext cx="1600200" cy="581025"/>
          </a:xfrm>
          <a:prstGeom prst="rect">
            <a:avLst/>
          </a:prstGeom>
          <a:noFill/>
          <a:ln w="9525">
            <a:noFill/>
            <a:miter lim="800000"/>
            <a:headEnd/>
            <a:tailEnd/>
          </a:ln>
        </p:spPr>
        <p:txBody>
          <a:bodyPr>
            <a:spAutoFit/>
          </a:bodyPr>
          <a:lstStyle/>
          <a:p>
            <a:pPr>
              <a:spcBef>
                <a:spcPct val="50000"/>
              </a:spcBef>
            </a:pPr>
            <a:r>
              <a:rPr lang="en-US" sz="1600">
                <a:solidFill>
                  <a:srgbClr val="3333FF"/>
                </a:solidFill>
              </a:rPr>
              <a:t>Steady-flow energy balance</a:t>
            </a:r>
          </a:p>
        </p:txBody>
      </p:sp>
      <p:pic>
        <p:nvPicPr>
          <p:cNvPr id="7177" name="Picture 16"/>
          <p:cNvPicPr>
            <a:picLocks noChangeAspect="1" noChangeArrowheads="1"/>
          </p:cNvPicPr>
          <p:nvPr/>
        </p:nvPicPr>
        <p:blipFill>
          <a:blip r:embed="rId6"/>
          <a:srcRect/>
          <a:stretch>
            <a:fillRect/>
          </a:stretch>
        </p:blipFill>
        <p:spPr bwMode="auto">
          <a:xfrm>
            <a:off x="323850" y="1905000"/>
            <a:ext cx="3181350" cy="4886325"/>
          </a:xfrm>
          <a:prstGeom prst="rect">
            <a:avLst/>
          </a:prstGeom>
          <a:noFill/>
          <a:ln w="9525">
            <a:noFill/>
            <a:miter lim="800000"/>
            <a:headEnd/>
            <a:tailEnd/>
          </a:ln>
        </p:spPr>
      </p:pic>
      <p:pic>
        <p:nvPicPr>
          <p:cNvPr id="7178" name="Picture 17"/>
          <p:cNvPicPr>
            <a:picLocks noChangeAspect="1" noChangeArrowheads="1"/>
          </p:cNvPicPr>
          <p:nvPr/>
        </p:nvPicPr>
        <p:blipFill>
          <a:blip r:embed="rId7"/>
          <a:srcRect/>
          <a:stretch>
            <a:fillRect/>
          </a:stretch>
        </p:blipFill>
        <p:spPr bwMode="auto">
          <a:xfrm>
            <a:off x="5248275" y="2895600"/>
            <a:ext cx="3362325" cy="3886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3"/>
          <p:cNvPicPr>
            <a:picLocks noChangeAspect="1" noChangeArrowheads="1"/>
          </p:cNvPicPr>
          <p:nvPr/>
        </p:nvPicPr>
        <p:blipFill>
          <a:blip r:embed="rId2"/>
          <a:srcRect/>
          <a:stretch>
            <a:fillRect/>
          </a:stretch>
        </p:blipFill>
        <p:spPr bwMode="auto">
          <a:xfrm>
            <a:off x="3505200" y="3505200"/>
            <a:ext cx="3438525" cy="3295650"/>
          </a:xfrm>
          <a:prstGeom prst="rect">
            <a:avLst/>
          </a:prstGeom>
          <a:noFill/>
          <a:ln w="9525">
            <a:noFill/>
            <a:miter lim="800000"/>
            <a:headEnd/>
            <a:tailEnd/>
          </a:ln>
        </p:spPr>
      </p:pic>
      <p:sp>
        <p:nvSpPr>
          <p:cNvPr id="8195" name="3 Slayt Numarası Yer Tutucusu"/>
          <p:cNvSpPr>
            <a:spLocks noGrp="1"/>
          </p:cNvSpPr>
          <p:nvPr>
            <p:ph type="sldNum" sz="quarter" idx="12"/>
          </p:nvPr>
        </p:nvSpPr>
        <p:spPr>
          <a:noFill/>
        </p:spPr>
        <p:txBody>
          <a:bodyPr/>
          <a:lstStyle/>
          <a:p>
            <a:fld id="{7FC940F0-5B25-4C38-A39A-74B982803846}" type="slidenum">
              <a:rPr lang="en-US" smtClean="0"/>
              <a:pPr/>
              <a:t>7</a:t>
            </a:fld>
            <a:endParaRPr lang="en-US" smtClean="0"/>
          </a:p>
        </p:txBody>
      </p:sp>
      <p:sp>
        <p:nvSpPr>
          <p:cNvPr id="8196" name="Rectangle 2"/>
          <p:cNvSpPr>
            <a:spLocks noChangeArrowheads="1"/>
          </p:cNvSpPr>
          <p:nvPr/>
        </p:nvSpPr>
        <p:spPr bwMode="auto">
          <a:xfrm>
            <a:off x="3810000" y="76200"/>
            <a:ext cx="5029200" cy="830263"/>
          </a:xfrm>
          <a:prstGeom prst="rect">
            <a:avLst/>
          </a:prstGeom>
          <a:solidFill>
            <a:srgbClr val="92D050"/>
          </a:solidFill>
          <a:ln w="9525">
            <a:noFill/>
            <a:miter lim="800000"/>
            <a:headEnd/>
            <a:tailEnd/>
          </a:ln>
        </p:spPr>
        <p:txBody>
          <a:bodyPr>
            <a:spAutoFit/>
          </a:bodyPr>
          <a:lstStyle/>
          <a:p>
            <a:r>
              <a:rPr lang="en-US" sz="2400" b="1">
                <a:solidFill>
                  <a:srgbClr val="C00000"/>
                </a:solidFill>
              </a:rPr>
              <a:t>ACTUAL VAPOR-COMPRESSION REFRIGERATION CYCLE</a:t>
            </a:r>
          </a:p>
        </p:txBody>
      </p:sp>
      <p:sp>
        <p:nvSpPr>
          <p:cNvPr id="8197" name="Rectangle 5"/>
          <p:cNvSpPr>
            <a:spLocks noChangeArrowheads="1"/>
          </p:cNvSpPr>
          <p:nvPr/>
        </p:nvSpPr>
        <p:spPr bwMode="auto">
          <a:xfrm>
            <a:off x="3505200" y="914400"/>
            <a:ext cx="5486400" cy="1400175"/>
          </a:xfrm>
          <a:prstGeom prst="rect">
            <a:avLst/>
          </a:prstGeom>
          <a:noFill/>
          <a:ln w="9525">
            <a:noFill/>
            <a:miter lim="800000"/>
            <a:headEnd/>
            <a:tailEnd/>
          </a:ln>
        </p:spPr>
        <p:txBody>
          <a:bodyPr>
            <a:spAutoFit/>
          </a:bodyPr>
          <a:lstStyle/>
          <a:p>
            <a:r>
              <a:rPr lang="en-US" sz="1700"/>
              <a:t>An actual vapor-compression refrigeration cycle differs from the ideal one owing mostly to the irreversibilities that occur in various components, mainly due to </a:t>
            </a:r>
            <a:r>
              <a:rPr lang="en-US" sz="1700">
                <a:solidFill>
                  <a:srgbClr val="3333FF"/>
                </a:solidFill>
              </a:rPr>
              <a:t>fluid</a:t>
            </a:r>
            <a:r>
              <a:rPr lang="en-US" sz="1700">
                <a:solidFill>
                  <a:srgbClr val="008000"/>
                </a:solidFill>
              </a:rPr>
              <a:t> </a:t>
            </a:r>
            <a:r>
              <a:rPr lang="en-US" sz="1700">
                <a:solidFill>
                  <a:srgbClr val="3333FF"/>
                </a:solidFill>
              </a:rPr>
              <a:t>friction</a:t>
            </a:r>
            <a:r>
              <a:rPr lang="en-US" sz="1700"/>
              <a:t> (causes pressure drops) and </a:t>
            </a:r>
            <a:r>
              <a:rPr lang="en-US" sz="1700">
                <a:solidFill>
                  <a:srgbClr val="3333FF"/>
                </a:solidFill>
              </a:rPr>
              <a:t>heat transfer to or from the surroundings</a:t>
            </a:r>
            <a:r>
              <a:rPr lang="en-US" sz="1700"/>
              <a:t>. </a:t>
            </a:r>
            <a:endParaRPr lang="en-US" sz="1700">
              <a:solidFill>
                <a:srgbClr val="CC00CC"/>
              </a:solidFill>
            </a:endParaRPr>
          </a:p>
        </p:txBody>
      </p:sp>
      <p:sp>
        <p:nvSpPr>
          <p:cNvPr id="8198" name="Text Box 6"/>
          <p:cNvSpPr txBox="1">
            <a:spLocks noChangeArrowheads="1"/>
          </p:cNvSpPr>
          <p:nvPr/>
        </p:nvSpPr>
        <p:spPr bwMode="auto">
          <a:xfrm>
            <a:off x="4038600" y="2362200"/>
            <a:ext cx="4800600" cy="1400175"/>
          </a:xfrm>
          <a:prstGeom prst="rect">
            <a:avLst/>
          </a:prstGeom>
          <a:solidFill>
            <a:srgbClr val="FFCC99"/>
          </a:solidFill>
          <a:ln w="38100" cmpd="dbl">
            <a:solidFill>
              <a:schemeClr val="bg2"/>
            </a:solidFill>
            <a:miter lim="800000"/>
            <a:headEnd/>
            <a:tailEnd/>
          </a:ln>
        </p:spPr>
        <p:txBody>
          <a:bodyPr>
            <a:spAutoFit/>
          </a:bodyPr>
          <a:lstStyle/>
          <a:p>
            <a:r>
              <a:rPr lang="en-US" sz="1700" b="1"/>
              <a:t>DIFFERENCES</a:t>
            </a:r>
          </a:p>
          <a:p>
            <a:r>
              <a:rPr lang="en-US" sz="1700">
                <a:solidFill>
                  <a:srgbClr val="CC00CC"/>
                </a:solidFill>
              </a:rPr>
              <a:t>Non-isentropic compression</a:t>
            </a:r>
          </a:p>
          <a:p>
            <a:r>
              <a:rPr lang="en-US" sz="1700"/>
              <a:t>Superheated vapor at evaporator exit</a:t>
            </a:r>
          </a:p>
          <a:p>
            <a:r>
              <a:rPr lang="en-US" sz="1700">
                <a:solidFill>
                  <a:srgbClr val="CC00CC"/>
                </a:solidFill>
              </a:rPr>
              <a:t>Subcooled liquid at condenser exit</a:t>
            </a:r>
          </a:p>
          <a:p>
            <a:r>
              <a:rPr lang="en-US" sz="1700"/>
              <a:t>Pressure drops in condenser and evaporator</a:t>
            </a:r>
          </a:p>
        </p:txBody>
      </p:sp>
      <p:sp>
        <p:nvSpPr>
          <p:cNvPr id="8199" name="Rectangle 9"/>
          <p:cNvSpPr>
            <a:spLocks noChangeArrowheads="1"/>
          </p:cNvSpPr>
          <p:nvPr/>
        </p:nvSpPr>
        <p:spPr bwMode="auto">
          <a:xfrm>
            <a:off x="7010400" y="4876800"/>
            <a:ext cx="1905000" cy="1200150"/>
          </a:xfrm>
          <a:prstGeom prst="rect">
            <a:avLst/>
          </a:prstGeom>
          <a:noFill/>
          <a:ln w="9525">
            <a:noFill/>
            <a:miter lim="800000"/>
            <a:headEnd/>
            <a:tailEnd/>
          </a:ln>
        </p:spPr>
        <p:txBody>
          <a:bodyPr>
            <a:spAutoFit/>
          </a:bodyPr>
          <a:lstStyle/>
          <a:p>
            <a:r>
              <a:rPr lang="en-US">
                <a:solidFill>
                  <a:srgbClr val="3333FF"/>
                </a:solidFill>
              </a:rPr>
              <a:t>The COP decreases as a result of irreversibilities.</a:t>
            </a:r>
          </a:p>
        </p:txBody>
      </p:sp>
      <p:pic>
        <p:nvPicPr>
          <p:cNvPr id="8200" name="Picture 12"/>
          <p:cNvPicPr>
            <a:picLocks noChangeAspect="1" noChangeArrowheads="1"/>
          </p:cNvPicPr>
          <p:nvPr/>
        </p:nvPicPr>
        <p:blipFill>
          <a:blip r:embed="rId3"/>
          <a:srcRect/>
          <a:stretch>
            <a:fillRect/>
          </a:stretch>
        </p:blipFill>
        <p:spPr bwMode="auto">
          <a:xfrm>
            <a:off x="171450" y="1143000"/>
            <a:ext cx="3257550" cy="5686425"/>
          </a:xfrm>
          <a:prstGeom prst="rect">
            <a:avLst/>
          </a:prstGeom>
          <a:noFill/>
          <a:ln w="9525">
            <a:noFill/>
            <a:miter lim="800000"/>
            <a:headEnd/>
            <a:tailEnd/>
          </a:ln>
        </p:spPr>
      </p:pic>
      <p:pic>
        <p:nvPicPr>
          <p:cNvPr id="8201" name="Picture 14"/>
          <p:cNvPicPr>
            <a:picLocks noChangeAspect="1" noChangeArrowheads="1"/>
          </p:cNvPicPr>
          <p:nvPr/>
        </p:nvPicPr>
        <p:blipFill>
          <a:blip r:embed="rId4"/>
          <a:srcRect/>
          <a:stretch>
            <a:fillRect/>
          </a:stretch>
        </p:blipFill>
        <p:spPr bwMode="auto">
          <a:xfrm>
            <a:off x="190500" y="71438"/>
            <a:ext cx="3238500" cy="101441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Slayt Numarası Yer Tutucusu"/>
          <p:cNvSpPr>
            <a:spLocks noGrp="1"/>
          </p:cNvSpPr>
          <p:nvPr>
            <p:ph type="sldNum" sz="quarter" idx="12"/>
          </p:nvPr>
        </p:nvSpPr>
        <p:spPr>
          <a:noFill/>
        </p:spPr>
        <p:txBody>
          <a:bodyPr/>
          <a:lstStyle/>
          <a:p>
            <a:fld id="{9A9722B6-8B11-4C5E-BA63-4A984A40D1CF}" type="slidenum">
              <a:rPr lang="en-US" smtClean="0"/>
              <a:pPr/>
              <a:t>8</a:t>
            </a:fld>
            <a:endParaRPr lang="en-US" smtClean="0"/>
          </a:p>
        </p:txBody>
      </p:sp>
      <p:sp>
        <p:nvSpPr>
          <p:cNvPr id="9219" name="Rectangle 4"/>
          <p:cNvSpPr>
            <a:spLocks noChangeArrowheads="1"/>
          </p:cNvSpPr>
          <p:nvPr/>
        </p:nvSpPr>
        <p:spPr bwMode="auto">
          <a:xfrm>
            <a:off x="457200" y="280988"/>
            <a:ext cx="6629400" cy="862012"/>
          </a:xfrm>
          <a:prstGeom prst="rect">
            <a:avLst/>
          </a:prstGeom>
          <a:solidFill>
            <a:srgbClr val="92D050"/>
          </a:solidFill>
          <a:ln w="9525">
            <a:noFill/>
            <a:miter lim="800000"/>
            <a:headEnd/>
            <a:tailEnd/>
          </a:ln>
        </p:spPr>
        <p:txBody>
          <a:bodyPr>
            <a:spAutoFit/>
          </a:bodyPr>
          <a:lstStyle/>
          <a:p>
            <a:r>
              <a:rPr lang="tr-TR" sz="2500" b="1">
                <a:solidFill>
                  <a:srgbClr val="C00000"/>
                </a:solidFill>
              </a:rPr>
              <a:t>SECOND-LAW ANALYSIS OF</a:t>
            </a:r>
            <a:r>
              <a:rPr lang="en-US" sz="2500" b="1">
                <a:solidFill>
                  <a:srgbClr val="C00000"/>
                </a:solidFill>
              </a:rPr>
              <a:t> VAPOR-COMPRESSION REFRIGERATION CYCLE</a:t>
            </a:r>
          </a:p>
        </p:txBody>
      </p:sp>
      <p:pic>
        <p:nvPicPr>
          <p:cNvPr id="9220" name="Picture 5"/>
          <p:cNvPicPr>
            <a:picLocks noChangeAspect="1" noChangeArrowheads="1"/>
          </p:cNvPicPr>
          <p:nvPr/>
        </p:nvPicPr>
        <p:blipFill>
          <a:blip r:embed="rId2"/>
          <a:srcRect/>
          <a:stretch>
            <a:fillRect/>
          </a:stretch>
        </p:blipFill>
        <p:spPr bwMode="auto">
          <a:xfrm>
            <a:off x="495300" y="2133600"/>
            <a:ext cx="6057900" cy="733425"/>
          </a:xfrm>
          <a:prstGeom prst="rect">
            <a:avLst/>
          </a:prstGeom>
          <a:noFill/>
          <a:ln w="9525">
            <a:noFill/>
            <a:miter lim="800000"/>
            <a:headEnd/>
            <a:tailEnd/>
          </a:ln>
        </p:spPr>
      </p:pic>
      <p:sp>
        <p:nvSpPr>
          <p:cNvPr id="9221" name="Rectangle 6"/>
          <p:cNvSpPr>
            <a:spLocks noChangeArrowheads="1"/>
          </p:cNvSpPr>
          <p:nvPr/>
        </p:nvSpPr>
        <p:spPr bwMode="auto">
          <a:xfrm>
            <a:off x="381000" y="1371600"/>
            <a:ext cx="5943600" cy="641350"/>
          </a:xfrm>
          <a:prstGeom prst="rect">
            <a:avLst/>
          </a:prstGeom>
          <a:noFill/>
          <a:ln w="9525">
            <a:noFill/>
            <a:miter lim="800000"/>
            <a:headEnd/>
            <a:tailEnd/>
          </a:ln>
        </p:spPr>
        <p:txBody>
          <a:bodyPr>
            <a:spAutoFit/>
          </a:bodyPr>
          <a:lstStyle/>
          <a:p>
            <a:r>
              <a:rPr lang="en-US"/>
              <a:t>The maximum COP of a refrigeration cycle operating</a:t>
            </a:r>
            <a:r>
              <a:rPr lang="tr-TR"/>
              <a:t> </a:t>
            </a:r>
            <a:r>
              <a:rPr lang="en-US"/>
              <a:t>between temperature limits of </a:t>
            </a:r>
            <a:r>
              <a:rPr lang="en-US" i="1"/>
              <a:t>T</a:t>
            </a:r>
            <a:r>
              <a:rPr lang="en-US" i="1" baseline="-25000"/>
              <a:t>L</a:t>
            </a:r>
            <a:r>
              <a:rPr lang="en-US" i="1"/>
              <a:t> </a:t>
            </a:r>
            <a:r>
              <a:rPr lang="en-US"/>
              <a:t>and </a:t>
            </a:r>
            <a:r>
              <a:rPr lang="en-US" i="1"/>
              <a:t>T</a:t>
            </a:r>
            <a:r>
              <a:rPr lang="en-US" i="1" baseline="-25000"/>
              <a:t>H</a:t>
            </a:r>
          </a:p>
        </p:txBody>
      </p:sp>
      <p:pic>
        <p:nvPicPr>
          <p:cNvPr id="9222" name="Picture 7"/>
          <p:cNvPicPr>
            <a:picLocks noChangeAspect="1" noChangeArrowheads="1"/>
          </p:cNvPicPr>
          <p:nvPr/>
        </p:nvPicPr>
        <p:blipFill>
          <a:blip r:embed="rId3"/>
          <a:srcRect/>
          <a:stretch>
            <a:fillRect/>
          </a:stretch>
        </p:blipFill>
        <p:spPr bwMode="auto">
          <a:xfrm>
            <a:off x="3429000" y="6019800"/>
            <a:ext cx="1447800" cy="457200"/>
          </a:xfrm>
          <a:prstGeom prst="rect">
            <a:avLst/>
          </a:prstGeom>
          <a:noFill/>
          <a:ln w="9525">
            <a:noFill/>
            <a:miter lim="800000"/>
            <a:headEnd/>
            <a:tailEnd/>
          </a:ln>
        </p:spPr>
      </p:pic>
      <p:sp>
        <p:nvSpPr>
          <p:cNvPr id="9223" name="Rectangle 10"/>
          <p:cNvSpPr>
            <a:spLocks noChangeArrowheads="1"/>
          </p:cNvSpPr>
          <p:nvPr/>
        </p:nvSpPr>
        <p:spPr bwMode="auto">
          <a:xfrm>
            <a:off x="381000" y="2952750"/>
            <a:ext cx="8382000" cy="3171825"/>
          </a:xfrm>
          <a:prstGeom prst="rect">
            <a:avLst/>
          </a:prstGeom>
          <a:noFill/>
          <a:ln w="9525">
            <a:noFill/>
            <a:miter lim="800000"/>
            <a:headEnd/>
            <a:tailEnd/>
          </a:ln>
        </p:spPr>
        <p:txBody>
          <a:bodyPr>
            <a:spAutoFit/>
          </a:bodyPr>
          <a:lstStyle/>
          <a:p>
            <a:pPr>
              <a:spcBef>
                <a:spcPct val="20000"/>
              </a:spcBef>
              <a:spcAft>
                <a:spcPct val="20000"/>
              </a:spcAft>
            </a:pPr>
            <a:r>
              <a:rPr lang="en-US"/>
              <a:t>Actual refrigeration cycles are not as efficient as ideal ones like the Carnot cycle because of the irreversibilities involved. But the conclusion we can draw from Eq. 11–9 that the COP is inversely proportional to the temperature difference </a:t>
            </a:r>
            <a:r>
              <a:rPr lang="en-US" i="1"/>
              <a:t>T</a:t>
            </a:r>
            <a:r>
              <a:rPr lang="en-US" i="1" baseline="-25000"/>
              <a:t>H</a:t>
            </a:r>
            <a:r>
              <a:rPr lang="en-US" i="1"/>
              <a:t> -</a:t>
            </a:r>
            <a:r>
              <a:rPr lang="en-US"/>
              <a:t> </a:t>
            </a:r>
            <a:r>
              <a:rPr lang="en-US" i="1"/>
              <a:t>T</a:t>
            </a:r>
            <a:r>
              <a:rPr lang="en-US" i="1" baseline="-25000"/>
              <a:t>L</a:t>
            </a:r>
            <a:r>
              <a:rPr lang="en-US" i="1"/>
              <a:t> </a:t>
            </a:r>
            <a:r>
              <a:rPr lang="en-US"/>
              <a:t>is equally valid for actual refrigeration cycles.</a:t>
            </a:r>
          </a:p>
          <a:p>
            <a:pPr>
              <a:spcBef>
                <a:spcPct val="20000"/>
              </a:spcBef>
              <a:spcAft>
                <a:spcPct val="20000"/>
              </a:spcAft>
            </a:pPr>
            <a:r>
              <a:rPr lang="en-US">
                <a:solidFill>
                  <a:srgbClr val="3333FF"/>
                </a:solidFill>
              </a:rPr>
              <a:t>The goal of a second-law or exergy analysis of a refrigeration system is to determine the components that can benefit the most by improvements. </a:t>
            </a:r>
          </a:p>
          <a:p>
            <a:pPr>
              <a:spcBef>
                <a:spcPct val="20000"/>
              </a:spcBef>
              <a:spcAft>
                <a:spcPct val="20000"/>
              </a:spcAft>
            </a:pPr>
            <a:r>
              <a:rPr lang="en-US"/>
              <a:t>This is done identifying the locations of greatest exergy destruction and the components with the lowest exergy or second-law efficiency. </a:t>
            </a:r>
          </a:p>
          <a:p>
            <a:pPr>
              <a:spcBef>
                <a:spcPct val="20000"/>
              </a:spcBef>
              <a:spcAft>
                <a:spcPct val="20000"/>
              </a:spcAft>
            </a:pPr>
            <a:r>
              <a:rPr lang="en-US">
                <a:solidFill>
                  <a:srgbClr val="3333FF"/>
                </a:solidFill>
              </a:rPr>
              <a:t>Exergy destruction in a component can be determined directly from an exergy balance or by using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Slayt Numarası Yer Tutucusu"/>
          <p:cNvSpPr>
            <a:spLocks noGrp="1"/>
          </p:cNvSpPr>
          <p:nvPr>
            <p:ph type="sldNum" sz="quarter" idx="12"/>
          </p:nvPr>
        </p:nvSpPr>
        <p:spPr>
          <a:noFill/>
        </p:spPr>
        <p:txBody>
          <a:bodyPr/>
          <a:lstStyle/>
          <a:p>
            <a:fld id="{6A5EC345-78C6-4E0A-85E3-0729E8D623C7}" type="slidenum">
              <a:rPr lang="en-US" smtClean="0"/>
              <a:pPr/>
              <a:t>9</a:t>
            </a:fld>
            <a:endParaRPr lang="en-US" smtClean="0"/>
          </a:p>
        </p:txBody>
      </p:sp>
      <p:pic>
        <p:nvPicPr>
          <p:cNvPr id="10243" name="Picture 3"/>
          <p:cNvPicPr>
            <a:picLocks noChangeAspect="1" noChangeArrowheads="1"/>
          </p:cNvPicPr>
          <p:nvPr/>
        </p:nvPicPr>
        <p:blipFill>
          <a:blip r:embed="rId2"/>
          <a:srcRect/>
          <a:stretch>
            <a:fillRect/>
          </a:stretch>
        </p:blipFill>
        <p:spPr bwMode="auto">
          <a:xfrm>
            <a:off x="3476625" y="152400"/>
            <a:ext cx="5438775" cy="2076450"/>
          </a:xfrm>
          <a:prstGeom prst="rect">
            <a:avLst/>
          </a:prstGeom>
          <a:noFill/>
          <a:ln w="9525">
            <a:noFill/>
            <a:miter lim="800000"/>
            <a:headEnd/>
            <a:tailEnd/>
          </a:ln>
        </p:spPr>
      </p:pic>
      <p:pic>
        <p:nvPicPr>
          <p:cNvPr id="10244" name="Picture 4"/>
          <p:cNvPicPr>
            <a:picLocks noChangeAspect="1" noChangeArrowheads="1"/>
          </p:cNvPicPr>
          <p:nvPr/>
        </p:nvPicPr>
        <p:blipFill>
          <a:blip r:embed="rId3"/>
          <a:srcRect/>
          <a:stretch>
            <a:fillRect/>
          </a:stretch>
        </p:blipFill>
        <p:spPr bwMode="auto">
          <a:xfrm>
            <a:off x="3505200" y="2286000"/>
            <a:ext cx="5029200" cy="2336800"/>
          </a:xfrm>
          <a:prstGeom prst="rect">
            <a:avLst/>
          </a:prstGeom>
          <a:noFill/>
          <a:ln w="9525">
            <a:noFill/>
            <a:miter lim="800000"/>
            <a:headEnd/>
            <a:tailEnd/>
          </a:ln>
        </p:spPr>
      </p:pic>
      <p:pic>
        <p:nvPicPr>
          <p:cNvPr id="10245" name="Picture 5"/>
          <p:cNvPicPr>
            <a:picLocks noChangeAspect="1" noChangeArrowheads="1"/>
          </p:cNvPicPr>
          <p:nvPr/>
        </p:nvPicPr>
        <p:blipFill>
          <a:blip r:embed="rId4"/>
          <a:srcRect/>
          <a:stretch>
            <a:fillRect/>
          </a:stretch>
        </p:blipFill>
        <p:spPr bwMode="auto">
          <a:xfrm>
            <a:off x="3505200" y="4724400"/>
            <a:ext cx="4876800" cy="2051050"/>
          </a:xfrm>
          <a:prstGeom prst="rect">
            <a:avLst/>
          </a:prstGeom>
          <a:noFill/>
          <a:ln w="9525">
            <a:noFill/>
            <a:miter lim="800000"/>
            <a:headEnd/>
            <a:tailEnd/>
          </a:ln>
        </p:spPr>
      </p:pic>
      <p:sp>
        <p:nvSpPr>
          <p:cNvPr id="10246" name="Rectangle 6"/>
          <p:cNvSpPr>
            <a:spLocks noChangeArrowheads="1"/>
          </p:cNvSpPr>
          <p:nvPr/>
        </p:nvSpPr>
        <p:spPr bwMode="auto">
          <a:xfrm>
            <a:off x="228600" y="5334000"/>
            <a:ext cx="2971800" cy="1323975"/>
          </a:xfrm>
          <a:prstGeom prst="rect">
            <a:avLst/>
          </a:prstGeom>
          <a:solidFill>
            <a:srgbClr val="FFCC99"/>
          </a:solidFill>
          <a:ln w="9525">
            <a:noFill/>
            <a:miter lim="800000"/>
            <a:headEnd/>
            <a:tailEnd/>
          </a:ln>
        </p:spPr>
        <p:txBody>
          <a:bodyPr>
            <a:spAutoFit/>
          </a:bodyPr>
          <a:lstStyle/>
          <a:p>
            <a:r>
              <a:rPr lang="en-US" sz="1600"/>
              <a:t>Note that</a:t>
            </a:r>
            <a:r>
              <a:rPr lang="tr-TR" sz="1600"/>
              <a:t> when</a:t>
            </a:r>
            <a:r>
              <a:rPr lang="en-US" sz="1600"/>
              <a:t> </a:t>
            </a:r>
            <a:r>
              <a:rPr lang="tr-TR" sz="1600" i="1"/>
              <a:t>T</a:t>
            </a:r>
            <a:r>
              <a:rPr lang="tr-TR" sz="1600" i="1" baseline="-25000"/>
              <a:t>H</a:t>
            </a:r>
            <a:r>
              <a:rPr lang="tr-TR" sz="1600"/>
              <a:t> = </a:t>
            </a:r>
            <a:r>
              <a:rPr lang="tr-TR" sz="1600" i="1"/>
              <a:t>T</a:t>
            </a:r>
            <a:r>
              <a:rPr lang="tr-TR" sz="1600" baseline="-25000"/>
              <a:t>0</a:t>
            </a:r>
            <a:r>
              <a:rPr lang="tr-TR" sz="1600"/>
              <a:t>,</a:t>
            </a:r>
            <a:r>
              <a:rPr lang="en-US" sz="1600"/>
              <a:t> which is often the case for</a:t>
            </a:r>
            <a:r>
              <a:rPr lang="tr-TR" sz="1600"/>
              <a:t> refrigerators</a:t>
            </a:r>
            <a:r>
              <a:rPr lang="en-US" sz="1600"/>
              <a:t>,</a:t>
            </a:r>
            <a:r>
              <a:rPr lang="tr-TR" sz="1600"/>
              <a:t> </a:t>
            </a:r>
            <a:r>
              <a:rPr lang="tr-TR" sz="1600" i="1">
                <a:sym typeface="Symbol" pitchFamily="18" charset="2"/>
              </a:rPr>
              <a:t></a:t>
            </a:r>
            <a:r>
              <a:rPr lang="tr-TR" sz="1600" baseline="-25000">
                <a:sym typeface="Symbol" pitchFamily="18" charset="2"/>
              </a:rPr>
              <a:t>II,cond</a:t>
            </a:r>
            <a:r>
              <a:rPr lang="tr-TR" sz="1600">
                <a:sym typeface="Symbol" pitchFamily="18" charset="2"/>
              </a:rPr>
              <a:t> = 0 </a:t>
            </a:r>
            <a:r>
              <a:rPr lang="en-US" sz="1600"/>
              <a:t>since there is no recoverable exergy in this case.</a:t>
            </a:r>
          </a:p>
        </p:txBody>
      </p:sp>
      <p:pic>
        <p:nvPicPr>
          <p:cNvPr id="10247" name="Picture 7"/>
          <p:cNvPicPr>
            <a:picLocks noChangeAspect="1" noChangeArrowheads="1"/>
          </p:cNvPicPr>
          <p:nvPr/>
        </p:nvPicPr>
        <p:blipFill>
          <a:blip r:embed="rId5"/>
          <a:srcRect/>
          <a:stretch>
            <a:fillRect/>
          </a:stretch>
        </p:blipFill>
        <p:spPr bwMode="auto">
          <a:xfrm>
            <a:off x="228600" y="152400"/>
            <a:ext cx="2990850" cy="51054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2583</TotalTime>
  <Words>1033</Words>
  <Application>Microsoft Office PowerPoint</Application>
  <PresentationFormat>On-screen Show (4:3)</PresentationFormat>
  <Paragraphs>75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Symbol</vt:lpstr>
      <vt:lpstr>Times New Roman</vt:lpstr>
      <vt:lpstr>Wingdings</vt:lpstr>
      <vt:lpstr>Default Design</vt:lpstr>
      <vt:lpstr>CHAPTER 11  REFRIGERATION CYCLES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AND BASIC CONCEPTS</dc:title>
  <dc:creator>WinXP Tablet</dc:creator>
  <cp:lastModifiedBy>Jishnu</cp:lastModifiedBy>
  <cp:revision>901</cp:revision>
  <dcterms:created xsi:type="dcterms:W3CDTF">2007-03-22T19:44:56Z</dcterms:created>
  <dcterms:modified xsi:type="dcterms:W3CDTF">2023-04-10T03:02:35Z</dcterms:modified>
</cp:coreProperties>
</file>