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430" r:id="rId2"/>
    <p:sldId id="427" r:id="rId3"/>
    <p:sldId id="448" r:id="rId4"/>
    <p:sldId id="431" r:id="rId5"/>
    <p:sldId id="435" r:id="rId6"/>
    <p:sldId id="436" r:id="rId7"/>
    <p:sldId id="433" r:id="rId8"/>
    <p:sldId id="434" r:id="rId9"/>
    <p:sldId id="432" r:id="rId10"/>
    <p:sldId id="428" r:id="rId11"/>
    <p:sldId id="423" r:id="rId12"/>
    <p:sldId id="437" r:id="rId13"/>
    <p:sldId id="440" r:id="rId14"/>
    <p:sldId id="441" r:id="rId15"/>
    <p:sldId id="374"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B2B2B2"/>
    <a:srgbClr val="006600"/>
    <a:srgbClr val="33CC33"/>
    <a:srgbClr val="008000"/>
    <a:srgbClr val="FFFF99"/>
    <a:srgbClr val="CC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8" autoAdjust="0"/>
    <p:restoredTop sz="94660"/>
  </p:normalViewPr>
  <p:slideViewPr>
    <p:cSldViewPr>
      <p:cViewPr varScale="1">
        <p:scale>
          <a:sx n="84" d="100"/>
          <a:sy n="84" d="100"/>
        </p:scale>
        <p:origin x="41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D6A8C2-0649-485E-919E-1280CF228966}" type="slidenum">
              <a:rPr lang="en-US"/>
              <a:pPr>
                <a:defRPr/>
              </a:pPr>
              <a:t>‹#›</a:t>
            </a:fld>
            <a:endParaRPr lang="en-US"/>
          </a:p>
        </p:txBody>
      </p:sp>
    </p:spTree>
    <p:extLst>
      <p:ext uri="{BB962C8B-B14F-4D97-AF65-F5344CB8AC3E}">
        <p14:creationId xmlns:p14="http://schemas.microsoft.com/office/powerpoint/2010/main" val="3300443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D54A7A-A57D-45F1-8F97-B320ABAF35B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C5969C-4933-4417-BBE6-632580FD607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56BF8E-C089-4146-A1B8-02AC04D293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A6D833-B480-421A-BA5D-847918BE5DD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FD6A44-3ACF-40FD-AE71-2C0CA76AAC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189EC3-04B9-4A71-A0B9-3F87CC9462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D3A4F1C-D2A7-4B15-B295-A64815759BB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4C796C3-4651-4A46-9C16-5F6B6E0CC4C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5F155AD-80C8-4B9E-8B5B-1016412381E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E7EA47-21BC-44D1-84B0-0CC50315F1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3B1AE09-B399-4853-956C-02EBB6BE34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59B709D-CA2C-404D-8449-4725E63DA24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Slayt Numarası Yer Tutucusu"/>
          <p:cNvSpPr>
            <a:spLocks noGrp="1"/>
          </p:cNvSpPr>
          <p:nvPr>
            <p:ph type="sldNum" sz="quarter" idx="12"/>
          </p:nvPr>
        </p:nvSpPr>
        <p:spPr>
          <a:noFill/>
        </p:spPr>
        <p:txBody>
          <a:bodyPr/>
          <a:lstStyle/>
          <a:p>
            <a:fld id="{77EC1892-82B9-435D-8A60-400BF23D75C9}" type="slidenum">
              <a:rPr lang="en-US" smtClean="0"/>
              <a:pPr/>
              <a:t>1</a:t>
            </a:fld>
            <a:endParaRPr lang="en-US" smtClean="0"/>
          </a:p>
        </p:txBody>
      </p:sp>
      <p:sp>
        <p:nvSpPr>
          <p:cNvPr id="13315" name="Rectangle 2"/>
          <p:cNvSpPr>
            <a:spLocks noChangeArrowheads="1"/>
          </p:cNvSpPr>
          <p:nvPr/>
        </p:nvSpPr>
        <p:spPr bwMode="auto">
          <a:xfrm>
            <a:off x="609600" y="90488"/>
            <a:ext cx="7086600" cy="519112"/>
          </a:xfrm>
          <a:prstGeom prst="rect">
            <a:avLst/>
          </a:prstGeom>
          <a:solidFill>
            <a:srgbClr val="92D050"/>
          </a:solidFill>
          <a:ln w="9525">
            <a:noFill/>
            <a:miter lim="800000"/>
            <a:headEnd/>
            <a:tailEnd/>
          </a:ln>
        </p:spPr>
        <p:txBody>
          <a:bodyPr>
            <a:spAutoFit/>
          </a:bodyPr>
          <a:lstStyle/>
          <a:p>
            <a:r>
              <a:rPr lang="en-US" sz="2800" b="1">
                <a:solidFill>
                  <a:srgbClr val="C00000"/>
                </a:solidFill>
              </a:rPr>
              <a:t>SELECTING THE RIGHT REFRIGERANT</a:t>
            </a:r>
          </a:p>
        </p:txBody>
      </p:sp>
      <p:sp>
        <p:nvSpPr>
          <p:cNvPr id="13316" name="Rectangle 3"/>
          <p:cNvSpPr>
            <a:spLocks noChangeArrowheads="1"/>
          </p:cNvSpPr>
          <p:nvPr/>
        </p:nvSpPr>
        <p:spPr bwMode="auto">
          <a:xfrm>
            <a:off x="228600" y="685800"/>
            <a:ext cx="8534400" cy="5978525"/>
          </a:xfrm>
          <a:prstGeom prst="rect">
            <a:avLst/>
          </a:prstGeom>
          <a:noFill/>
          <a:ln w="9525">
            <a:noFill/>
            <a:miter lim="800000"/>
            <a:headEnd/>
            <a:tailEnd/>
          </a:ln>
        </p:spPr>
        <p:txBody>
          <a:bodyPr>
            <a:spAutoFit/>
          </a:bodyPr>
          <a:lstStyle/>
          <a:p>
            <a:pPr marL="342900" indent="-342900">
              <a:lnSpc>
                <a:spcPct val="95000"/>
              </a:lnSpc>
              <a:spcBef>
                <a:spcPct val="10000"/>
              </a:spcBef>
              <a:spcAft>
                <a:spcPct val="10000"/>
              </a:spcAft>
              <a:buClr>
                <a:srgbClr val="FF3300"/>
              </a:buClr>
              <a:buFontTx/>
              <a:buChar char="•"/>
            </a:pPr>
            <a:r>
              <a:rPr lang="en-US" sz="1700"/>
              <a:t>Several refrigerants may be used in refrigeration systems such as chlorofluorocarbons (CFCs), ammonia, hydrocarbons (propane, ethane, ethylene, etc.), carbon dioxide, air (in the air-conditioning of aircraft), and even water (in applications above the freezing point). </a:t>
            </a:r>
          </a:p>
          <a:p>
            <a:pPr marL="342900" indent="-342900">
              <a:lnSpc>
                <a:spcPct val="95000"/>
              </a:lnSpc>
              <a:spcBef>
                <a:spcPct val="10000"/>
              </a:spcBef>
              <a:spcAft>
                <a:spcPct val="10000"/>
              </a:spcAft>
              <a:buClr>
                <a:srgbClr val="FF3300"/>
              </a:buClr>
              <a:buFontTx/>
              <a:buChar char="•"/>
            </a:pPr>
            <a:r>
              <a:rPr lang="en-US" sz="1700">
                <a:solidFill>
                  <a:srgbClr val="3333FF"/>
                </a:solidFill>
              </a:rPr>
              <a:t>R-11, R-12, R-22, R-134a, and R-502 account for over 90 percent of the market.</a:t>
            </a:r>
          </a:p>
          <a:p>
            <a:pPr marL="342900" indent="-342900">
              <a:lnSpc>
                <a:spcPct val="95000"/>
              </a:lnSpc>
              <a:spcBef>
                <a:spcPct val="10000"/>
              </a:spcBef>
              <a:spcAft>
                <a:spcPct val="10000"/>
              </a:spcAft>
              <a:buClr>
                <a:srgbClr val="FF3300"/>
              </a:buClr>
              <a:buFontTx/>
              <a:buChar char="•"/>
            </a:pPr>
            <a:r>
              <a:rPr lang="en-US" sz="1700"/>
              <a:t>The industrial and heavy-commercial sectors use </a:t>
            </a:r>
            <a:r>
              <a:rPr lang="en-US" sz="1700" i="1"/>
              <a:t>ammonia</a:t>
            </a:r>
            <a:r>
              <a:rPr lang="en-US" sz="1700"/>
              <a:t> (it is toxic).</a:t>
            </a:r>
          </a:p>
          <a:p>
            <a:pPr marL="342900" indent="-342900">
              <a:lnSpc>
                <a:spcPct val="95000"/>
              </a:lnSpc>
              <a:spcBef>
                <a:spcPct val="10000"/>
              </a:spcBef>
              <a:spcAft>
                <a:spcPct val="10000"/>
              </a:spcAft>
              <a:buClr>
                <a:srgbClr val="FF3300"/>
              </a:buClr>
              <a:buFontTx/>
              <a:buChar char="•"/>
            </a:pPr>
            <a:r>
              <a:rPr lang="en-US" sz="1700">
                <a:solidFill>
                  <a:srgbClr val="3333FF"/>
                </a:solidFill>
              </a:rPr>
              <a:t>R-11 is used in large-capacity water chillers serving A-C systems in buildings. </a:t>
            </a:r>
          </a:p>
          <a:p>
            <a:pPr marL="342900" indent="-342900">
              <a:lnSpc>
                <a:spcPct val="95000"/>
              </a:lnSpc>
              <a:spcBef>
                <a:spcPct val="10000"/>
              </a:spcBef>
              <a:spcAft>
                <a:spcPct val="10000"/>
              </a:spcAft>
              <a:buClr>
                <a:srgbClr val="FF3300"/>
              </a:buClr>
              <a:buFontTx/>
              <a:buChar char="•"/>
            </a:pPr>
            <a:r>
              <a:rPr lang="en-US" sz="1700"/>
              <a:t>R-134a (replaced R-12, which damages ozone layer) is used in domestic refrigerators and freezers, as well as automotive air conditioners. </a:t>
            </a:r>
          </a:p>
          <a:p>
            <a:pPr marL="342900" indent="-342900">
              <a:lnSpc>
                <a:spcPct val="95000"/>
              </a:lnSpc>
              <a:spcBef>
                <a:spcPct val="10000"/>
              </a:spcBef>
              <a:spcAft>
                <a:spcPct val="10000"/>
              </a:spcAft>
              <a:buClr>
                <a:srgbClr val="FF3300"/>
              </a:buClr>
              <a:buFontTx/>
              <a:buChar char="•"/>
            </a:pPr>
            <a:r>
              <a:rPr lang="en-US" sz="1700">
                <a:solidFill>
                  <a:srgbClr val="3333FF"/>
                </a:solidFill>
              </a:rPr>
              <a:t>R-22 is used in window air conditioners, heat pumps, air conditioners of commercial buildings, and large industrial refrigeration systems, and offers strong competition to ammonia. </a:t>
            </a:r>
          </a:p>
          <a:p>
            <a:pPr marL="342900" indent="-342900">
              <a:lnSpc>
                <a:spcPct val="95000"/>
              </a:lnSpc>
              <a:spcBef>
                <a:spcPct val="10000"/>
              </a:spcBef>
              <a:spcAft>
                <a:spcPct val="10000"/>
              </a:spcAft>
              <a:buClr>
                <a:srgbClr val="FF3300"/>
              </a:buClr>
              <a:buFontTx/>
              <a:buChar char="•"/>
            </a:pPr>
            <a:r>
              <a:rPr lang="en-US" sz="1700"/>
              <a:t>R-502 (a blend of R-115 and R-22) is the dominant refrigerant used in commercial refrigeration systems such as those in supermarkets.</a:t>
            </a:r>
          </a:p>
          <a:p>
            <a:pPr marL="342900" indent="-342900">
              <a:lnSpc>
                <a:spcPct val="95000"/>
              </a:lnSpc>
              <a:spcBef>
                <a:spcPct val="10000"/>
              </a:spcBef>
              <a:spcAft>
                <a:spcPct val="10000"/>
              </a:spcAft>
              <a:buClr>
                <a:srgbClr val="FF3300"/>
              </a:buClr>
              <a:buFontTx/>
              <a:buChar char="•"/>
            </a:pPr>
            <a:r>
              <a:rPr lang="en-US" sz="1700">
                <a:solidFill>
                  <a:srgbClr val="3333FF"/>
                </a:solidFill>
              </a:rPr>
              <a:t>CFCs allow more ultraviolet radiation into the earth’s atmosphere by destroying the protective ozone layer and thus contributing to the greenhouse effect that causes global warming. Fully halogenated CFCs (such as R-11, R-12, and R-115) do the most damage to the ozone layer. Refrigerants that are friendly to the ozone layer have been developed.</a:t>
            </a:r>
          </a:p>
          <a:p>
            <a:pPr marL="342900" indent="-342900">
              <a:lnSpc>
                <a:spcPct val="95000"/>
              </a:lnSpc>
              <a:spcBef>
                <a:spcPct val="10000"/>
              </a:spcBef>
              <a:spcAft>
                <a:spcPct val="10000"/>
              </a:spcAft>
              <a:buClr>
                <a:srgbClr val="FF3300"/>
              </a:buClr>
              <a:buFontTx/>
              <a:buChar char="•"/>
            </a:pPr>
            <a:r>
              <a:rPr lang="en-US" sz="1700"/>
              <a:t>Two important parameters that need to be considered in the selection of a refrigerant are the temperatures of the two media (the refrigerated space and the environment) with which the refrigerant exchanges heat.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3 Slayt Numarası Yer Tutucusu"/>
          <p:cNvSpPr>
            <a:spLocks noGrp="1"/>
          </p:cNvSpPr>
          <p:nvPr>
            <p:ph type="sldNum" sz="quarter" idx="12"/>
          </p:nvPr>
        </p:nvSpPr>
        <p:spPr>
          <a:noFill/>
        </p:spPr>
        <p:txBody>
          <a:bodyPr/>
          <a:lstStyle/>
          <a:p>
            <a:fld id="{70876BB8-7190-4B51-AC61-56AF023F4BBF}" type="slidenum">
              <a:rPr lang="en-US" smtClean="0"/>
              <a:pPr/>
              <a:t>10</a:t>
            </a:fld>
            <a:endParaRPr lang="en-US" smtClean="0"/>
          </a:p>
        </p:txBody>
      </p:sp>
      <p:sp>
        <p:nvSpPr>
          <p:cNvPr id="22531" name="Rectangle 6"/>
          <p:cNvSpPr>
            <a:spLocks noChangeArrowheads="1"/>
          </p:cNvSpPr>
          <p:nvPr/>
        </p:nvSpPr>
        <p:spPr bwMode="auto">
          <a:xfrm>
            <a:off x="152400" y="76200"/>
            <a:ext cx="7696200" cy="1217613"/>
          </a:xfrm>
          <a:prstGeom prst="rect">
            <a:avLst/>
          </a:prstGeom>
          <a:noFill/>
          <a:ln w="9525">
            <a:noFill/>
            <a:miter lim="800000"/>
            <a:headEnd/>
            <a:tailEnd/>
          </a:ln>
        </p:spPr>
        <p:txBody>
          <a:bodyPr>
            <a:spAutoFit/>
          </a:bodyPr>
          <a:lstStyle/>
          <a:p>
            <a:pPr>
              <a:spcAft>
                <a:spcPct val="15000"/>
              </a:spcAft>
            </a:pPr>
            <a:r>
              <a:rPr lang="en-US" sz="1700"/>
              <a:t>The gas refrigeration cycles have lower COPs relative to the vapor-compression refrigeration cycles or the reversed Carnot cycle. </a:t>
            </a:r>
          </a:p>
          <a:p>
            <a:pPr>
              <a:spcAft>
                <a:spcPct val="15000"/>
              </a:spcAft>
            </a:pPr>
            <a:r>
              <a:rPr lang="en-US" sz="1700">
                <a:solidFill>
                  <a:srgbClr val="3333FF"/>
                </a:solidFill>
              </a:rPr>
              <a:t>The reversed Carnot cycle consumes a fraction of the net work (area 1</a:t>
            </a:r>
            <a:r>
              <a:rPr lang="en-US" sz="1700" i="1">
                <a:solidFill>
                  <a:srgbClr val="3333FF"/>
                </a:solidFill>
              </a:rPr>
              <a:t>A</a:t>
            </a:r>
            <a:r>
              <a:rPr lang="en-US" sz="1700">
                <a:solidFill>
                  <a:srgbClr val="3333FF"/>
                </a:solidFill>
              </a:rPr>
              <a:t>3</a:t>
            </a:r>
            <a:r>
              <a:rPr lang="en-US" sz="1700" i="1">
                <a:solidFill>
                  <a:srgbClr val="3333FF"/>
                </a:solidFill>
              </a:rPr>
              <a:t>B</a:t>
            </a:r>
            <a:r>
              <a:rPr lang="en-US" sz="1700">
                <a:solidFill>
                  <a:srgbClr val="3333FF"/>
                </a:solidFill>
              </a:rPr>
              <a:t>) but produces a greater amount of refrigeration (triangular area under </a:t>
            </a:r>
            <a:r>
              <a:rPr lang="en-US" sz="1700" i="1">
                <a:solidFill>
                  <a:srgbClr val="3333FF"/>
                </a:solidFill>
              </a:rPr>
              <a:t>B</a:t>
            </a:r>
            <a:r>
              <a:rPr lang="en-US" sz="1700">
                <a:solidFill>
                  <a:srgbClr val="3333FF"/>
                </a:solidFill>
              </a:rPr>
              <a:t>1).</a:t>
            </a:r>
          </a:p>
        </p:txBody>
      </p:sp>
      <p:sp>
        <p:nvSpPr>
          <p:cNvPr id="22532" name="Rectangle 7"/>
          <p:cNvSpPr>
            <a:spLocks noChangeArrowheads="1"/>
          </p:cNvSpPr>
          <p:nvPr/>
        </p:nvSpPr>
        <p:spPr bwMode="auto">
          <a:xfrm>
            <a:off x="4724400" y="5410200"/>
            <a:ext cx="4191000" cy="1323975"/>
          </a:xfrm>
          <a:prstGeom prst="rect">
            <a:avLst/>
          </a:prstGeom>
          <a:solidFill>
            <a:srgbClr val="FFCC99"/>
          </a:solidFill>
          <a:ln w="9525">
            <a:noFill/>
            <a:miter lim="800000"/>
            <a:headEnd/>
            <a:tailEnd/>
          </a:ln>
        </p:spPr>
        <p:txBody>
          <a:bodyPr>
            <a:spAutoFit/>
          </a:bodyPr>
          <a:lstStyle/>
          <a:p>
            <a:r>
              <a:rPr lang="en-US" sz="1600"/>
              <a:t>Despite their relatively low COPs, the gas refrigeration cycles involve simple, lighter components, which make them suitable for aircraft cooling, and they can incorporate regeneration</a:t>
            </a:r>
          </a:p>
        </p:txBody>
      </p:sp>
      <p:pic>
        <p:nvPicPr>
          <p:cNvPr id="22533" name="Picture 8"/>
          <p:cNvPicPr>
            <a:picLocks noChangeAspect="1" noChangeArrowheads="1"/>
          </p:cNvPicPr>
          <p:nvPr/>
        </p:nvPicPr>
        <p:blipFill>
          <a:blip r:embed="rId2"/>
          <a:srcRect/>
          <a:stretch>
            <a:fillRect/>
          </a:stretch>
        </p:blipFill>
        <p:spPr bwMode="auto">
          <a:xfrm>
            <a:off x="228600" y="1371600"/>
            <a:ext cx="3886200" cy="5351463"/>
          </a:xfrm>
          <a:prstGeom prst="rect">
            <a:avLst/>
          </a:prstGeom>
          <a:noFill/>
          <a:ln w="9525">
            <a:noFill/>
            <a:miter lim="800000"/>
            <a:headEnd/>
            <a:tailEnd/>
          </a:ln>
        </p:spPr>
      </p:pic>
      <p:pic>
        <p:nvPicPr>
          <p:cNvPr id="22534" name="Picture 9"/>
          <p:cNvPicPr>
            <a:picLocks noChangeAspect="1" noChangeArrowheads="1"/>
          </p:cNvPicPr>
          <p:nvPr/>
        </p:nvPicPr>
        <p:blipFill>
          <a:blip r:embed="rId3"/>
          <a:srcRect/>
          <a:stretch>
            <a:fillRect/>
          </a:stretch>
        </p:blipFill>
        <p:spPr bwMode="auto">
          <a:xfrm>
            <a:off x="4724400" y="1423988"/>
            <a:ext cx="3838575" cy="391001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3 Slayt Numarası Yer Tutucusu"/>
          <p:cNvSpPr>
            <a:spLocks noGrp="1"/>
          </p:cNvSpPr>
          <p:nvPr>
            <p:ph type="sldNum" sz="quarter" idx="12"/>
          </p:nvPr>
        </p:nvSpPr>
        <p:spPr>
          <a:noFill/>
        </p:spPr>
        <p:txBody>
          <a:bodyPr/>
          <a:lstStyle/>
          <a:p>
            <a:fld id="{6B79FBD6-FDB9-408B-924E-B1104128A2DE}" type="slidenum">
              <a:rPr lang="en-US" smtClean="0"/>
              <a:pPr/>
              <a:t>11</a:t>
            </a:fld>
            <a:endParaRPr lang="en-US" smtClean="0"/>
          </a:p>
        </p:txBody>
      </p:sp>
      <p:sp>
        <p:nvSpPr>
          <p:cNvPr id="23555" name="Rectangle 4"/>
          <p:cNvSpPr>
            <a:spLocks noChangeArrowheads="1"/>
          </p:cNvSpPr>
          <p:nvPr/>
        </p:nvSpPr>
        <p:spPr bwMode="auto">
          <a:xfrm>
            <a:off x="304800" y="152400"/>
            <a:ext cx="7543800" cy="1836738"/>
          </a:xfrm>
          <a:prstGeom prst="rect">
            <a:avLst/>
          </a:prstGeom>
          <a:noFill/>
          <a:ln w="9525">
            <a:noFill/>
            <a:miter lim="800000"/>
            <a:headEnd/>
            <a:tailEnd/>
          </a:ln>
        </p:spPr>
        <p:txBody>
          <a:bodyPr>
            <a:spAutoFit/>
          </a:bodyPr>
          <a:lstStyle/>
          <a:p>
            <a:pPr>
              <a:spcAft>
                <a:spcPct val="15000"/>
              </a:spcAft>
            </a:pPr>
            <a:r>
              <a:rPr lang="en-US">
                <a:solidFill>
                  <a:srgbClr val="3333FF"/>
                </a:solidFill>
              </a:rPr>
              <a:t>Without regeneration, the lowest turbine inlet temperature is </a:t>
            </a:r>
            <a:r>
              <a:rPr lang="en-US" i="1">
                <a:solidFill>
                  <a:srgbClr val="3333FF"/>
                </a:solidFill>
              </a:rPr>
              <a:t>T</a:t>
            </a:r>
            <a:r>
              <a:rPr lang="en-US" baseline="-25000">
                <a:solidFill>
                  <a:srgbClr val="3333FF"/>
                </a:solidFill>
              </a:rPr>
              <a:t>0</a:t>
            </a:r>
            <a:r>
              <a:rPr lang="en-US">
                <a:solidFill>
                  <a:srgbClr val="3333FF"/>
                </a:solidFill>
              </a:rPr>
              <a:t>, the temperature of the surroundings or any other cooling medium. </a:t>
            </a:r>
          </a:p>
          <a:p>
            <a:pPr>
              <a:spcAft>
                <a:spcPct val="15000"/>
              </a:spcAft>
            </a:pPr>
            <a:r>
              <a:rPr lang="en-US"/>
              <a:t>With regeneration, the high-pressure gas is further cooled to </a:t>
            </a:r>
            <a:r>
              <a:rPr lang="en-US" i="1"/>
              <a:t>T</a:t>
            </a:r>
            <a:r>
              <a:rPr lang="en-US" baseline="-25000"/>
              <a:t>4</a:t>
            </a:r>
            <a:r>
              <a:rPr lang="en-US"/>
              <a:t> before expanding in the turbine. </a:t>
            </a:r>
          </a:p>
          <a:p>
            <a:pPr>
              <a:spcAft>
                <a:spcPct val="15000"/>
              </a:spcAft>
            </a:pPr>
            <a:r>
              <a:rPr lang="en-US">
                <a:solidFill>
                  <a:srgbClr val="3333FF"/>
                </a:solidFill>
              </a:rPr>
              <a:t>Lowering the turbine inlet temperature automatically lowers the turbine exit temperature, which is the minimum temperature in the cycle. </a:t>
            </a:r>
          </a:p>
        </p:txBody>
      </p:sp>
      <p:pic>
        <p:nvPicPr>
          <p:cNvPr id="23556" name="Picture 8"/>
          <p:cNvPicPr>
            <a:picLocks noChangeAspect="1" noChangeArrowheads="1"/>
          </p:cNvPicPr>
          <p:nvPr/>
        </p:nvPicPr>
        <p:blipFill>
          <a:blip r:embed="rId2"/>
          <a:srcRect/>
          <a:stretch>
            <a:fillRect/>
          </a:stretch>
        </p:blipFill>
        <p:spPr bwMode="auto">
          <a:xfrm>
            <a:off x="261938" y="2066925"/>
            <a:ext cx="8620125" cy="4714875"/>
          </a:xfrm>
          <a:prstGeom prst="rect">
            <a:avLst/>
          </a:prstGeom>
          <a:noFill/>
          <a:ln w="9525">
            <a:noFill/>
            <a:miter lim="800000"/>
            <a:headEnd/>
            <a:tailEnd/>
          </a:ln>
        </p:spPr>
      </p:pic>
      <p:sp>
        <p:nvSpPr>
          <p:cNvPr id="23557" name="Rectangle 5"/>
          <p:cNvSpPr>
            <a:spLocks noChangeArrowheads="1"/>
          </p:cNvSpPr>
          <p:nvPr/>
        </p:nvSpPr>
        <p:spPr bwMode="auto">
          <a:xfrm>
            <a:off x="4114800" y="2057400"/>
            <a:ext cx="4800600" cy="660400"/>
          </a:xfrm>
          <a:prstGeom prst="rect">
            <a:avLst/>
          </a:prstGeom>
          <a:solidFill>
            <a:srgbClr val="FFCC99"/>
          </a:solidFill>
          <a:ln w="19050">
            <a:solidFill>
              <a:schemeClr val="bg2"/>
            </a:solidFill>
            <a:miter lim="800000"/>
            <a:headEnd/>
            <a:tailEnd/>
          </a:ln>
        </p:spPr>
        <p:txBody>
          <a:bodyPr>
            <a:spAutoFit/>
          </a:bodyPr>
          <a:lstStyle/>
          <a:p>
            <a:pPr>
              <a:spcBef>
                <a:spcPct val="5000"/>
              </a:spcBef>
              <a:spcAft>
                <a:spcPct val="5000"/>
              </a:spcAft>
            </a:pPr>
            <a:r>
              <a:rPr lang="en-US"/>
              <a:t>Extremely low temperatures can be achieved by repeating regeneration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3 Slayt Numarası Yer Tutucusu"/>
          <p:cNvSpPr>
            <a:spLocks noGrp="1"/>
          </p:cNvSpPr>
          <p:nvPr>
            <p:ph type="sldNum" sz="quarter" idx="12"/>
          </p:nvPr>
        </p:nvSpPr>
        <p:spPr>
          <a:noFill/>
        </p:spPr>
        <p:txBody>
          <a:bodyPr/>
          <a:lstStyle/>
          <a:p>
            <a:fld id="{B5B9C7E7-2FA3-41C4-A480-4A944640227C}" type="slidenum">
              <a:rPr lang="en-US" smtClean="0"/>
              <a:pPr/>
              <a:t>12</a:t>
            </a:fld>
            <a:endParaRPr lang="en-US" smtClean="0"/>
          </a:p>
        </p:txBody>
      </p:sp>
      <p:sp>
        <p:nvSpPr>
          <p:cNvPr id="24579" name="Rectangle 4"/>
          <p:cNvSpPr>
            <a:spLocks noChangeArrowheads="1"/>
          </p:cNvSpPr>
          <p:nvPr/>
        </p:nvSpPr>
        <p:spPr bwMode="auto">
          <a:xfrm>
            <a:off x="152400" y="179388"/>
            <a:ext cx="74676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ABSORPTION REFRIGERATION SYSTEMS</a:t>
            </a:r>
          </a:p>
        </p:txBody>
      </p:sp>
      <p:sp>
        <p:nvSpPr>
          <p:cNvPr id="24580" name="Rectangle 7"/>
          <p:cNvSpPr>
            <a:spLocks noChangeArrowheads="1"/>
          </p:cNvSpPr>
          <p:nvPr/>
        </p:nvSpPr>
        <p:spPr bwMode="auto">
          <a:xfrm>
            <a:off x="6934200" y="998538"/>
            <a:ext cx="2057400" cy="4845050"/>
          </a:xfrm>
          <a:prstGeom prst="rect">
            <a:avLst/>
          </a:prstGeom>
          <a:noFill/>
          <a:ln w="9525">
            <a:noFill/>
            <a:miter lim="800000"/>
            <a:headEnd/>
            <a:tailEnd/>
          </a:ln>
        </p:spPr>
        <p:txBody>
          <a:bodyPr>
            <a:spAutoFit/>
          </a:bodyPr>
          <a:lstStyle/>
          <a:p>
            <a:pPr>
              <a:spcBef>
                <a:spcPct val="15000"/>
              </a:spcBef>
              <a:spcAft>
                <a:spcPct val="15000"/>
              </a:spcAft>
            </a:pPr>
            <a:r>
              <a:rPr lang="tr-TR" sz="1600"/>
              <a:t>A</a:t>
            </a:r>
            <a:r>
              <a:rPr lang="en-US" sz="1600"/>
              <a:t>bsorption refrigeration</a:t>
            </a:r>
            <a:r>
              <a:rPr lang="tr-TR" sz="1600"/>
              <a:t> is economic when there</a:t>
            </a:r>
            <a:r>
              <a:rPr lang="en-US" sz="1600"/>
              <a:t> is a source of inexpensive thermal energy at a temperature of 100 to 200°C</a:t>
            </a:r>
            <a:r>
              <a:rPr lang="tr-TR" sz="1600"/>
              <a:t>.</a:t>
            </a:r>
            <a:endParaRPr lang="en-US" sz="1600"/>
          </a:p>
          <a:p>
            <a:pPr>
              <a:spcBef>
                <a:spcPct val="15000"/>
              </a:spcBef>
              <a:spcAft>
                <a:spcPct val="15000"/>
              </a:spcAft>
            </a:pPr>
            <a:r>
              <a:rPr lang="en-US" sz="1600"/>
              <a:t>Some examples include</a:t>
            </a:r>
            <a:r>
              <a:rPr lang="en-US" sz="1600">
                <a:solidFill>
                  <a:srgbClr val="CC00CC"/>
                </a:solidFill>
              </a:rPr>
              <a:t> </a:t>
            </a:r>
            <a:r>
              <a:rPr lang="en-US" sz="1600">
                <a:solidFill>
                  <a:srgbClr val="3333FF"/>
                </a:solidFill>
              </a:rPr>
              <a:t>geothermal energy, solar energy, and waste heat from cogeneration or process steam plants, and even natural gas when it is at a relatively low price.</a:t>
            </a:r>
          </a:p>
        </p:txBody>
      </p:sp>
      <p:pic>
        <p:nvPicPr>
          <p:cNvPr id="24581" name="Picture 7"/>
          <p:cNvPicPr>
            <a:picLocks noChangeAspect="1" noChangeArrowheads="1"/>
          </p:cNvPicPr>
          <p:nvPr/>
        </p:nvPicPr>
        <p:blipFill>
          <a:blip r:embed="rId2"/>
          <a:srcRect/>
          <a:stretch>
            <a:fillRect/>
          </a:stretch>
        </p:blipFill>
        <p:spPr bwMode="auto">
          <a:xfrm>
            <a:off x="76200" y="838200"/>
            <a:ext cx="6800850" cy="5600700"/>
          </a:xfrm>
          <a:prstGeom prst="rect">
            <a:avLst/>
          </a:prstGeom>
          <a:noFill/>
          <a:ln w="9525">
            <a:noFill/>
            <a:miter lim="800000"/>
            <a:headEnd/>
            <a:tailEnd/>
          </a:ln>
        </p:spPr>
      </p:pic>
      <p:pic>
        <p:nvPicPr>
          <p:cNvPr id="24582" name="Picture 8"/>
          <p:cNvPicPr>
            <a:picLocks noChangeAspect="1" noChangeArrowheads="1"/>
          </p:cNvPicPr>
          <p:nvPr/>
        </p:nvPicPr>
        <p:blipFill>
          <a:blip r:embed="rId3"/>
          <a:srcRect/>
          <a:stretch>
            <a:fillRect/>
          </a:stretch>
        </p:blipFill>
        <p:spPr bwMode="auto">
          <a:xfrm>
            <a:off x="4724400" y="6010275"/>
            <a:ext cx="2809875" cy="7715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3 Slayt Numarası Yer Tutucusu"/>
          <p:cNvSpPr>
            <a:spLocks noGrp="1"/>
          </p:cNvSpPr>
          <p:nvPr>
            <p:ph type="sldNum" sz="quarter" idx="12"/>
          </p:nvPr>
        </p:nvSpPr>
        <p:spPr>
          <a:noFill/>
        </p:spPr>
        <p:txBody>
          <a:bodyPr/>
          <a:lstStyle/>
          <a:p>
            <a:fld id="{CFF74441-08BC-46BA-9E08-8FA56487B616}" type="slidenum">
              <a:rPr lang="en-US" smtClean="0"/>
              <a:pPr/>
              <a:t>13</a:t>
            </a:fld>
            <a:endParaRPr lang="en-US" smtClean="0"/>
          </a:p>
        </p:txBody>
      </p:sp>
      <p:sp>
        <p:nvSpPr>
          <p:cNvPr id="25603" name="Rectangle 5"/>
          <p:cNvSpPr>
            <a:spLocks noChangeArrowheads="1"/>
          </p:cNvSpPr>
          <p:nvPr/>
        </p:nvSpPr>
        <p:spPr bwMode="auto">
          <a:xfrm>
            <a:off x="304800" y="304800"/>
            <a:ext cx="8229600" cy="6237288"/>
          </a:xfrm>
          <a:prstGeom prst="rect">
            <a:avLst/>
          </a:prstGeom>
          <a:noFill/>
          <a:ln w="9525">
            <a:noFill/>
            <a:miter lim="800000"/>
            <a:headEnd/>
            <a:tailEnd/>
          </a:ln>
        </p:spPr>
        <p:txBody>
          <a:bodyPr>
            <a:spAutoFit/>
          </a:bodyPr>
          <a:lstStyle/>
          <a:p>
            <a:pPr marL="342900" indent="-342900">
              <a:spcBef>
                <a:spcPct val="10000"/>
              </a:spcBef>
              <a:spcAft>
                <a:spcPct val="10000"/>
              </a:spcAft>
              <a:buClr>
                <a:srgbClr val="FF3300"/>
              </a:buClr>
              <a:buFontTx/>
              <a:buChar char="•"/>
            </a:pPr>
            <a:r>
              <a:rPr lang="en-US"/>
              <a:t>Absorption refrigeration systems (ARS) involve the absorption of a </a:t>
            </a:r>
            <a:r>
              <a:rPr lang="en-US" i="1"/>
              <a:t>refrigerant </a:t>
            </a:r>
            <a:r>
              <a:rPr lang="en-US"/>
              <a:t>by a </a:t>
            </a:r>
            <a:r>
              <a:rPr lang="en-US" i="1"/>
              <a:t>transport medium</a:t>
            </a:r>
            <a:r>
              <a:rPr lang="en-US"/>
              <a:t>. </a:t>
            </a:r>
          </a:p>
          <a:p>
            <a:pPr marL="342900" indent="-342900">
              <a:spcBef>
                <a:spcPct val="10000"/>
              </a:spcBef>
              <a:spcAft>
                <a:spcPct val="10000"/>
              </a:spcAft>
              <a:buClr>
                <a:srgbClr val="FF3300"/>
              </a:buClr>
              <a:buFontTx/>
              <a:buChar char="•"/>
            </a:pPr>
            <a:r>
              <a:rPr lang="en-US">
                <a:solidFill>
                  <a:srgbClr val="3333FF"/>
                </a:solidFill>
              </a:rPr>
              <a:t>The most widely used system is the ammonia–water system, where ammonia (NH</a:t>
            </a:r>
            <a:r>
              <a:rPr lang="en-US" baseline="-25000">
                <a:solidFill>
                  <a:srgbClr val="3333FF"/>
                </a:solidFill>
              </a:rPr>
              <a:t>3</a:t>
            </a:r>
            <a:r>
              <a:rPr lang="en-US">
                <a:solidFill>
                  <a:srgbClr val="3333FF"/>
                </a:solidFill>
              </a:rPr>
              <a:t>) serves as the refrigerant and water (H</a:t>
            </a:r>
            <a:r>
              <a:rPr lang="en-US" baseline="-25000">
                <a:solidFill>
                  <a:srgbClr val="3333FF"/>
                </a:solidFill>
              </a:rPr>
              <a:t>2</a:t>
            </a:r>
            <a:r>
              <a:rPr lang="en-US">
                <a:solidFill>
                  <a:srgbClr val="3333FF"/>
                </a:solidFill>
              </a:rPr>
              <a:t>O) as the transport medium.</a:t>
            </a:r>
          </a:p>
          <a:p>
            <a:pPr marL="342900" indent="-342900">
              <a:spcBef>
                <a:spcPct val="10000"/>
              </a:spcBef>
              <a:spcAft>
                <a:spcPct val="10000"/>
              </a:spcAft>
              <a:buClr>
                <a:srgbClr val="FF3300"/>
              </a:buClr>
              <a:buFontTx/>
              <a:buChar char="•"/>
            </a:pPr>
            <a:r>
              <a:rPr lang="en-US"/>
              <a:t>Other systems include water–lithium bromide and water–lithium chloride systems, where water serves as the refrigerant. These systems are limited to applications such as A-C where the minimum temperature is above the freezing point of water.</a:t>
            </a:r>
          </a:p>
          <a:p>
            <a:pPr marL="342900" indent="-342900">
              <a:spcBef>
                <a:spcPct val="10000"/>
              </a:spcBef>
              <a:spcAft>
                <a:spcPct val="10000"/>
              </a:spcAft>
              <a:buClr>
                <a:srgbClr val="FF3300"/>
              </a:buClr>
              <a:buFontTx/>
              <a:buChar char="•"/>
            </a:pPr>
            <a:r>
              <a:rPr lang="en-US">
                <a:solidFill>
                  <a:srgbClr val="CC00CC"/>
                </a:solidFill>
              </a:rPr>
              <a:t>Compared with vapor-compression systems, ARS have one major advantage: A liquid is compressed instead of a vapor and as a result the work input is very small (on the order of one percent of the heat supplied to the generator) and often neglected in the cycle analysis.</a:t>
            </a:r>
            <a:r>
              <a:rPr lang="en-US"/>
              <a:t> </a:t>
            </a:r>
          </a:p>
          <a:p>
            <a:pPr marL="342900" indent="-342900">
              <a:spcBef>
                <a:spcPct val="10000"/>
              </a:spcBef>
              <a:spcAft>
                <a:spcPct val="10000"/>
              </a:spcAft>
              <a:buClr>
                <a:srgbClr val="FF3300"/>
              </a:buClr>
              <a:buFontTx/>
              <a:buChar char="•"/>
            </a:pPr>
            <a:r>
              <a:rPr lang="en-US"/>
              <a:t>ARS are often classified as </a:t>
            </a:r>
            <a:r>
              <a:rPr lang="en-US" b="1" i="1">
                <a:solidFill>
                  <a:srgbClr val="C00000"/>
                </a:solidFill>
              </a:rPr>
              <a:t>heat-driven systems</a:t>
            </a:r>
            <a:r>
              <a:rPr lang="en-US"/>
              <a:t>.</a:t>
            </a:r>
          </a:p>
          <a:p>
            <a:pPr marL="342900" indent="-342900">
              <a:spcBef>
                <a:spcPct val="10000"/>
              </a:spcBef>
              <a:spcAft>
                <a:spcPct val="10000"/>
              </a:spcAft>
              <a:buClr>
                <a:srgbClr val="FF3300"/>
              </a:buClr>
              <a:buFontTx/>
              <a:buChar char="•"/>
            </a:pPr>
            <a:r>
              <a:rPr lang="en-US">
                <a:solidFill>
                  <a:srgbClr val="3333FF"/>
                </a:solidFill>
              </a:rPr>
              <a:t>ARS are much more expensive than the vapor-compression refrigeration systems. They are more complex and occupy more space, they are much less efficient thus requiring much larger cooling towers to reject the waste heat, and they are more difficult to service since they are less common. </a:t>
            </a:r>
          </a:p>
          <a:p>
            <a:pPr marL="342900" indent="-342900">
              <a:spcBef>
                <a:spcPct val="10000"/>
              </a:spcBef>
              <a:spcAft>
                <a:spcPct val="10000"/>
              </a:spcAft>
              <a:buClr>
                <a:srgbClr val="FF3300"/>
              </a:buClr>
              <a:buFontTx/>
              <a:buChar char="•"/>
            </a:pPr>
            <a:r>
              <a:rPr lang="en-US"/>
              <a:t>Therefore, ARS should be considered only when the unit cost of thermal energy is low and is projected to remain low relative to electricity. </a:t>
            </a:r>
          </a:p>
          <a:p>
            <a:pPr marL="342900" indent="-342900">
              <a:spcBef>
                <a:spcPct val="10000"/>
              </a:spcBef>
              <a:spcAft>
                <a:spcPct val="10000"/>
              </a:spcAft>
              <a:buClr>
                <a:srgbClr val="FF3300"/>
              </a:buClr>
              <a:buFontTx/>
              <a:buChar char="•"/>
            </a:pPr>
            <a:r>
              <a:rPr lang="en-US">
                <a:solidFill>
                  <a:srgbClr val="3333FF"/>
                </a:solidFill>
              </a:rPr>
              <a:t>ARS are primarily used in large commercial and industrial installations.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Slayt Numarası Yer Tutucusu"/>
          <p:cNvSpPr>
            <a:spLocks noGrp="1"/>
          </p:cNvSpPr>
          <p:nvPr>
            <p:ph type="sldNum" sz="quarter" idx="12"/>
          </p:nvPr>
        </p:nvSpPr>
        <p:spPr>
          <a:noFill/>
        </p:spPr>
        <p:txBody>
          <a:bodyPr/>
          <a:lstStyle/>
          <a:p>
            <a:fld id="{FACEA207-1973-44BD-9EE9-E21213186215}" type="slidenum">
              <a:rPr lang="en-US" smtClean="0"/>
              <a:pPr/>
              <a:t>14</a:t>
            </a:fld>
            <a:endParaRPr lang="en-US" smtClean="0"/>
          </a:p>
        </p:txBody>
      </p:sp>
      <p:sp>
        <p:nvSpPr>
          <p:cNvPr id="26627" name="Rectangle 11"/>
          <p:cNvSpPr>
            <a:spLocks noChangeArrowheads="1"/>
          </p:cNvSpPr>
          <p:nvPr/>
        </p:nvSpPr>
        <p:spPr bwMode="auto">
          <a:xfrm>
            <a:off x="4343400" y="2381250"/>
            <a:ext cx="4648200" cy="2114550"/>
          </a:xfrm>
          <a:prstGeom prst="rect">
            <a:avLst/>
          </a:prstGeom>
          <a:noFill/>
          <a:ln w="9525">
            <a:noFill/>
            <a:miter lim="800000"/>
            <a:headEnd/>
            <a:tailEnd/>
          </a:ln>
        </p:spPr>
        <p:txBody>
          <a:bodyPr>
            <a:spAutoFit/>
          </a:bodyPr>
          <a:lstStyle/>
          <a:p>
            <a:pPr>
              <a:spcBef>
                <a:spcPct val="15000"/>
              </a:spcBef>
              <a:spcAft>
                <a:spcPct val="15000"/>
              </a:spcAft>
            </a:pPr>
            <a:r>
              <a:rPr lang="en-US"/>
              <a:t>The COP of actual absorption refrigeration systems is usually less than 1.</a:t>
            </a:r>
          </a:p>
          <a:p>
            <a:pPr>
              <a:spcBef>
                <a:spcPct val="15000"/>
              </a:spcBef>
              <a:spcAft>
                <a:spcPct val="15000"/>
              </a:spcAft>
            </a:pPr>
            <a:r>
              <a:rPr lang="en-US">
                <a:solidFill>
                  <a:srgbClr val="3333FF"/>
                </a:solidFill>
              </a:rPr>
              <a:t>Air-conditioning systems based on absorption refrigeration, called </a:t>
            </a:r>
            <a:r>
              <a:rPr lang="en-US" b="1" i="1">
                <a:solidFill>
                  <a:srgbClr val="C00000"/>
                </a:solidFill>
              </a:rPr>
              <a:t>absorption chillers</a:t>
            </a:r>
            <a:r>
              <a:rPr lang="en-US" i="1">
                <a:solidFill>
                  <a:srgbClr val="3333FF"/>
                </a:solidFill>
              </a:rPr>
              <a:t>, </a:t>
            </a:r>
            <a:r>
              <a:rPr lang="en-US">
                <a:solidFill>
                  <a:srgbClr val="3333FF"/>
                </a:solidFill>
              </a:rPr>
              <a:t>perform best when the heat source can supply heat at a high temperature with little temperature drop.</a:t>
            </a:r>
          </a:p>
        </p:txBody>
      </p:sp>
      <p:pic>
        <p:nvPicPr>
          <p:cNvPr id="26628" name="Picture 10"/>
          <p:cNvPicPr>
            <a:picLocks noChangeAspect="1" noChangeArrowheads="1"/>
          </p:cNvPicPr>
          <p:nvPr/>
        </p:nvPicPr>
        <p:blipFill>
          <a:blip r:embed="rId2"/>
          <a:srcRect/>
          <a:stretch>
            <a:fillRect/>
          </a:stretch>
        </p:blipFill>
        <p:spPr bwMode="auto">
          <a:xfrm>
            <a:off x="141288" y="304800"/>
            <a:ext cx="3973512" cy="6400800"/>
          </a:xfrm>
          <a:prstGeom prst="rect">
            <a:avLst/>
          </a:prstGeom>
          <a:noFill/>
          <a:ln w="9525">
            <a:noFill/>
            <a:miter lim="800000"/>
            <a:headEnd/>
            <a:tailEnd/>
          </a:ln>
        </p:spPr>
      </p:pic>
      <p:pic>
        <p:nvPicPr>
          <p:cNvPr id="26629" name="Picture 11"/>
          <p:cNvPicPr>
            <a:picLocks noChangeAspect="1" noChangeArrowheads="1"/>
          </p:cNvPicPr>
          <p:nvPr/>
        </p:nvPicPr>
        <p:blipFill>
          <a:blip r:embed="rId3"/>
          <a:srcRect/>
          <a:stretch>
            <a:fillRect/>
          </a:stretch>
        </p:blipFill>
        <p:spPr bwMode="auto">
          <a:xfrm>
            <a:off x="4191000" y="5772150"/>
            <a:ext cx="3705225" cy="933450"/>
          </a:xfrm>
          <a:prstGeom prst="rect">
            <a:avLst/>
          </a:prstGeom>
          <a:noFill/>
          <a:ln w="9525">
            <a:noFill/>
            <a:miter lim="800000"/>
            <a:headEnd/>
            <a:tailEnd/>
          </a:ln>
        </p:spPr>
      </p:pic>
      <p:pic>
        <p:nvPicPr>
          <p:cNvPr id="26630" name="Picture 12"/>
          <p:cNvPicPr>
            <a:picLocks noChangeAspect="1" noChangeArrowheads="1"/>
          </p:cNvPicPr>
          <p:nvPr/>
        </p:nvPicPr>
        <p:blipFill>
          <a:blip r:embed="rId4"/>
          <a:srcRect/>
          <a:stretch>
            <a:fillRect/>
          </a:stretch>
        </p:blipFill>
        <p:spPr bwMode="auto">
          <a:xfrm>
            <a:off x="3467100" y="1219200"/>
            <a:ext cx="5600700" cy="781050"/>
          </a:xfrm>
          <a:prstGeom prst="rect">
            <a:avLst/>
          </a:prstGeom>
          <a:noFill/>
          <a:ln w="9525">
            <a:solidFill>
              <a:srgbClr val="FFC000"/>
            </a:solidFill>
            <a:miter lim="800000"/>
            <a:headEnd/>
            <a:tailEnd/>
          </a:ln>
        </p:spPr>
      </p:pic>
      <p:pic>
        <p:nvPicPr>
          <p:cNvPr id="26631" name="Picture 13"/>
          <p:cNvPicPr>
            <a:picLocks noChangeAspect="1" noChangeArrowheads="1"/>
          </p:cNvPicPr>
          <p:nvPr/>
        </p:nvPicPr>
        <p:blipFill>
          <a:blip r:embed="rId5"/>
          <a:srcRect/>
          <a:stretch>
            <a:fillRect/>
          </a:stretch>
        </p:blipFill>
        <p:spPr bwMode="auto">
          <a:xfrm>
            <a:off x="3429000" y="4905375"/>
            <a:ext cx="5534025" cy="657225"/>
          </a:xfrm>
          <a:prstGeom prst="rect">
            <a:avLst/>
          </a:prstGeom>
          <a:noFill/>
          <a:ln w="9525">
            <a:solidFill>
              <a:srgbClr val="FFC000"/>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Slayt Numarası Yer Tutucusu"/>
          <p:cNvSpPr>
            <a:spLocks noGrp="1"/>
          </p:cNvSpPr>
          <p:nvPr>
            <p:ph type="sldNum" sz="quarter" idx="12"/>
          </p:nvPr>
        </p:nvSpPr>
        <p:spPr>
          <a:noFill/>
        </p:spPr>
        <p:txBody>
          <a:bodyPr/>
          <a:lstStyle/>
          <a:p>
            <a:fld id="{6E77761B-4437-41E0-B8C4-1B33ED5B3874}" type="slidenum">
              <a:rPr lang="en-US" smtClean="0"/>
              <a:pPr/>
              <a:t>15</a:t>
            </a:fld>
            <a:endParaRPr lang="en-US" smtClean="0"/>
          </a:p>
        </p:txBody>
      </p:sp>
      <p:sp>
        <p:nvSpPr>
          <p:cNvPr id="27651" name="Rectangle 2"/>
          <p:cNvSpPr>
            <a:spLocks noGrp="1" noChangeArrowheads="1"/>
          </p:cNvSpPr>
          <p:nvPr>
            <p:ph type="title"/>
          </p:nvPr>
        </p:nvSpPr>
        <p:spPr>
          <a:xfrm>
            <a:off x="1143000" y="228600"/>
            <a:ext cx="2895600" cy="639763"/>
          </a:xfrm>
        </p:spPr>
        <p:txBody>
          <a:bodyPr/>
          <a:lstStyle/>
          <a:p>
            <a:pPr eaLnBrk="1" hangingPunct="1"/>
            <a:r>
              <a:rPr lang="en-US" smtClean="0">
                <a:solidFill>
                  <a:srgbClr val="C00000"/>
                </a:solidFill>
              </a:rPr>
              <a:t>Summary</a:t>
            </a:r>
          </a:p>
        </p:txBody>
      </p:sp>
      <p:sp>
        <p:nvSpPr>
          <p:cNvPr id="27652" name="Rectangle 3"/>
          <p:cNvSpPr>
            <a:spLocks noGrp="1" noChangeArrowheads="1"/>
          </p:cNvSpPr>
          <p:nvPr>
            <p:ph type="body" idx="1"/>
          </p:nvPr>
        </p:nvSpPr>
        <p:spPr>
          <a:xfrm>
            <a:off x="838200" y="914400"/>
            <a:ext cx="7086600" cy="5562600"/>
          </a:xfrm>
        </p:spPr>
        <p:txBody>
          <a:bodyPr/>
          <a:lstStyle/>
          <a:p>
            <a:pPr eaLnBrk="1" hangingPunct="1"/>
            <a:r>
              <a:rPr lang="en-US" sz="2200" smtClean="0"/>
              <a:t>Refrigerators and Heat Pumps</a:t>
            </a:r>
          </a:p>
          <a:p>
            <a:pPr eaLnBrk="1" hangingPunct="1"/>
            <a:r>
              <a:rPr lang="en-US" sz="2200" smtClean="0">
                <a:solidFill>
                  <a:srgbClr val="CC00CC"/>
                </a:solidFill>
              </a:rPr>
              <a:t>The Reversed Carnot Cycle</a:t>
            </a:r>
          </a:p>
          <a:p>
            <a:pPr eaLnBrk="1" hangingPunct="1"/>
            <a:r>
              <a:rPr lang="en-US" sz="2200" smtClean="0"/>
              <a:t>The Ideal Vapor-Compression Refrigeration Cycle</a:t>
            </a:r>
          </a:p>
          <a:p>
            <a:pPr eaLnBrk="1" hangingPunct="1"/>
            <a:r>
              <a:rPr lang="en-US" sz="2200" smtClean="0">
                <a:solidFill>
                  <a:srgbClr val="CC00CC"/>
                </a:solidFill>
              </a:rPr>
              <a:t>Actual Vapor-Compression Refrigeration Cycle</a:t>
            </a:r>
          </a:p>
          <a:p>
            <a:pPr eaLnBrk="1" hangingPunct="1"/>
            <a:r>
              <a:rPr lang="en-US" sz="2200" smtClean="0"/>
              <a:t>Second-law Analysis of Vapor-Compression Refrigeration Cycle</a:t>
            </a:r>
            <a:endParaRPr lang="en-US" sz="2200" smtClean="0">
              <a:solidFill>
                <a:srgbClr val="CC00CC"/>
              </a:solidFill>
            </a:endParaRPr>
          </a:p>
          <a:p>
            <a:pPr eaLnBrk="1" hangingPunct="1"/>
            <a:r>
              <a:rPr lang="en-US" sz="2200" smtClean="0">
                <a:solidFill>
                  <a:srgbClr val="CC00CC"/>
                </a:solidFill>
              </a:rPr>
              <a:t>Selecting the Right Refrigerant</a:t>
            </a:r>
          </a:p>
          <a:p>
            <a:pPr eaLnBrk="1" hangingPunct="1"/>
            <a:r>
              <a:rPr lang="en-US" sz="2200" smtClean="0"/>
              <a:t>Heat Pump Systems</a:t>
            </a:r>
          </a:p>
          <a:p>
            <a:pPr eaLnBrk="1" hangingPunct="1"/>
            <a:r>
              <a:rPr lang="en-US" sz="2200" smtClean="0">
                <a:solidFill>
                  <a:srgbClr val="CC00CC"/>
                </a:solidFill>
              </a:rPr>
              <a:t>Innovative Vapor-Compression Refrigeration Systems</a:t>
            </a:r>
          </a:p>
          <a:p>
            <a:pPr eaLnBrk="1" hangingPunct="1"/>
            <a:r>
              <a:rPr lang="en-US" sz="2200" smtClean="0"/>
              <a:t>Gas Refrigeration Cycles</a:t>
            </a:r>
          </a:p>
          <a:p>
            <a:pPr eaLnBrk="1" hangingPunct="1"/>
            <a:r>
              <a:rPr lang="en-US" sz="2200" smtClean="0">
                <a:solidFill>
                  <a:srgbClr val="CC00CC"/>
                </a:solidFill>
              </a:rPr>
              <a:t>Absorption Refrigeration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Slayt Numarası Yer Tutucusu"/>
          <p:cNvSpPr>
            <a:spLocks noGrp="1"/>
          </p:cNvSpPr>
          <p:nvPr>
            <p:ph type="sldNum" sz="quarter" idx="12"/>
          </p:nvPr>
        </p:nvSpPr>
        <p:spPr>
          <a:noFill/>
        </p:spPr>
        <p:txBody>
          <a:bodyPr/>
          <a:lstStyle/>
          <a:p>
            <a:fld id="{F8DD84E9-0E8F-4417-8A61-C271CD9816F0}" type="slidenum">
              <a:rPr lang="en-US" smtClean="0"/>
              <a:pPr/>
              <a:t>2</a:t>
            </a:fld>
            <a:endParaRPr lang="en-US" smtClean="0"/>
          </a:p>
        </p:txBody>
      </p:sp>
      <p:sp>
        <p:nvSpPr>
          <p:cNvPr id="14339" name="Rectangle 2"/>
          <p:cNvSpPr>
            <a:spLocks noChangeArrowheads="1"/>
          </p:cNvSpPr>
          <p:nvPr/>
        </p:nvSpPr>
        <p:spPr bwMode="auto">
          <a:xfrm>
            <a:off x="533400" y="395288"/>
            <a:ext cx="4191000" cy="519112"/>
          </a:xfrm>
          <a:prstGeom prst="rect">
            <a:avLst/>
          </a:prstGeom>
          <a:solidFill>
            <a:srgbClr val="92D050"/>
          </a:solidFill>
          <a:ln w="9525">
            <a:noFill/>
            <a:miter lim="800000"/>
            <a:headEnd/>
            <a:tailEnd/>
          </a:ln>
        </p:spPr>
        <p:txBody>
          <a:bodyPr>
            <a:spAutoFit/>
          </a:bodyPr>
          <a:lstStyle/>
          <a:p>
            <a:r>
              <a:rPr lang="en-US" sz="2800" b="1">
                <a:solidFill>
                  <a:srgbClr val="C00000"/>
                </a:solidFill>
              </a:rPr>
              <a:t>HEAT PUMP SYSTEMS</a:t>
            </a:r>
          </a:p>
        </p:txBody>
      </p:sp>
      <p:sp>
        <p:nvSpPr>
          <p:cNvPr id="14340" name="Rectangle 5"/>
          <p:cNvSpPr>
            <a:spLocks noChangeArrowheads="1"/>
          </p:cNvSpPr>
          <p:nvPr/>
        </p:nvSpPr>
        <p:spPr bwMode="auto">
          <a:xfrm>
            <a:off x="381000" y="1112838"/>
            <a:ext cx="8077200" cy="4754562"/>
          </a:xfrm>
          <a:prstGeom prst="rect">
            <a:avLst/>
          </a:prstGeom>
          <a:noFill/>
          <a:ln w="9525">
            <a:noFill/>
            <a:miter lim="800000"/>
            <a:headEnd/>
            <a:tailEnd/>
          </a:ln>
        </p:spPr>
        <p:txBody>
          <a:bodyPr>
            <a:spAutoFit/>
          </a:bodyPr>
          <a:lstStyle/>
          <a:p>
            <a:pPr>
              <a:lnSpc>
                <a:spcPct val="95000"/>
              </a:lnSpc>
              <a:spcBef>
                <a:spcPct val="15000"/>
              </a:spcBef>
              <a:spcAft>
                <a:spcPct val="15000"/>
              </a:spcAft>
            </a:pPr>
            <a:r>
              <a:rPr lang="en-US" sz="2000"/>
              <a:t>The most common energy source for heat pumps is atmospheric air (</a:t>
            </a:r>
            <a:r>
              <a:rPr lang="en-US" sz="2000">
                <a:solidFill>
                  <a:srgbClr val="3333FF"/>
                </a:solidFill>
              </a:rPr>
              <a:t>air-to- air systems</a:t>
            </a:r>
            <a:r>
              <a:rPr lang="en-US" sz="2000"/>
              <a:t>). </a:t>
            </a:r>
          </a:p>
          <a:p>
            <a:pPr>
              <a:lnSpc>
                <a:spcPct val="95000"/>
              </a:lnSpc>
              <a:spcBef>
                <a:spcPct val="15000"/>
              </a:spcBef>
              <a:spcAft>
                <a:spcPct val="15000"/>
              </a:spcAft>
            </a:pPr>
            <a:r>
              <a:rPr lang="en-US" sz="2000">
                <a:solidFill>
                  <a:srgbClr val="CC00CC"/>
                </a:solidFill>
              </a:rPr>
              <a:t>Water-source systems usually use well water and ground-source (</a:t>
            </a:r>
            <a:r>
              <a:rPr lang="en-US" sz="2000">
                <a:solidFill>
                  <a:srgbClr val="3333FF"/>
                </a:solidFill>
              </a:rPr>
              <a:t>geothermal</a:t>
            </a:r>
            <a:r>
              <a:rPr lang="en-US" sz="2000">
                <a:solidFill>
                  <a:srgbClr val="CC00CC"/>
                </a:solidFill>
              </a:rPr>
              <a:t>) heat pumps use earth as the energy source. They typically have higher COPs but are more complex and more expensive to install.</a:t>
            </a:r>
          </a:p>
          <a:p>
            <a:pPr>
              <a:lnSpc>
                <a:spcPct val="95000"/>
              </a:lnSpc>
              <a:spcBef>
                <a:spcPct val="15000"/>
              </a:spcBef>
              <a:spcAft>
                <a:spcPct val="15000"/>
              </a:spcAft>
            </a:pPr>
            <a:r>
              <a:rPr lang="en-US" sz="2000"/>
              <a:t>Both the capacity and the efficiency of a heat pump fall significantly at low temperatures. Therefore, most air-source heat pumps require a supplementary heating system such as electric resistance heaters or a gas furnace.</a:t>
            </a:r>
          </a:p>
          <a:p>
            <a:pPr>
              <a:lnSpc>
                <a:spcPct val="95000"/>
              </a:lnSpc>
              <a:spcBef>
                <a:spcPct val="15000"/>
              </a:spcBef>
              <a:spcAft>
                <a:spcPct val="15000"/>
              </a:spcAft>
            </a:pPr>
            <a:r>
              <a:rPr lang="en-US" sz="2000">
                <a:solidFill>
                  <a:srgbClr val="CC00CC"/>
                </a:solidFill>
              </a:rPr>
              <a:t>Heat pumps are most competitive in areas that have a large cooling load during the cooling season and a relatively small heating load during the heating season. In these areas, the heat pump can meet the entire cooling and heating needs of residential or commercial buildings.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Slayt Numarası Yer Tutucusu"/>
          <p:cNvSpPr>
            <a:spLocks noGrp="1"/>
          </p:cNvSpPr>
          <p:nvPr>
            <p:ph type="sldNum" sz="quarter" idx="12"/>
          </p:nvPr>
        </p:nvSpPr>
        <p:spPr>
          <a:noFill/>
        </p:spPr>
        <p:txBody>
          <a:bodyPr/>
          <a:lstStyle/>
          <a:p>
            <a:fld id="{037374A6-4A5F-41B6-954B-0D85C1AB6C7A}" type="slidenum">
              <a:rPr lang="en-US" smtClean="0"/>
              <a:pPr/>
              <a:t>3</a:t>
            </a:fld>
            <a:endParaRPr lang="en-US" smtClean="0"/>
          </a:p>
        </p:txBody>
      </p:sp>
      <p:pic>
        <p:nvPicPr>
          <p:cNvPr id="15363" name="Picture 3"/>
          <p:cNvPicPr>
            <a:picLocks noChangeAspect="1" noChangeArrowheads="1"/>
          </p:cNvPicPr>
          <p:nvPr/>
        </p:nvPicPr>
        <p:blipFill>
          <a:blip r:embed="rId2"/>
          <a:srcRect/>
          <a:stretch>
            <a:fillRect/>
          </a:stretch>
        </p:blipFill>
        <p:spPr bwMode="auto">
          <a:xfrm>
            <a:off x="152400" y="733425"/>
            <a:ext cx="4457700" cy="3457575"/>
          </a:xfrm>
          <a:prstGeom prst="rect">
            <a:avLst/>
          </a:prstGeom>
          <a:noFill/>
          <a:ln w="9525">
            <a:noFill/>
            <a:miter lim="800000"/>
            <a:headEnd/>
            <a:tailEnd/>
          </a:ln>
        </p:spPr>
      </p:pic>
      <p:pic>
        <p:nvPicPr>
          <p:cNvPr id="15364" name="Picture 4"/>
          <p:cNvPicPr>
            <a:picLocks noChangeAspect="1" noChangeArrowheads="1"/>
          </p:cNvPicPr>
          <p:nvPr/>
        </p:nvPicPr>
        <p:blipFill>
          <a:blip r:embed="rId3"/>
          <a:srcRect/>
          <a:stretch>
            <a:fillRect/>
          </a:stretch>
        </p:blipFill>
        <p:spPr bwMode="auto">
          <a:xfrm>
            <a:off x="4686300" y="1152525"/>
            <a:ext cx="4381500" cy="3038475"/>
          </a:xfrm>
          <a:prstGeom prst="rect">
            <a:avLst/>
          </a:prstGeom>
          <a:noFill/>
          <a:ln w="9525">
            <a:noFill/>
            <a:miter lim="800000"/>
            <a:headEnd/>
            <a:tailEnd/>
          </a:ln>
        </p:spPr>
      </p:pic>
      <p:pic>
        <p:nvPicPr>
          <p:cNvPr id="15365" name="Picture 5"/>
          <p:cNvPicPr>
            <a:picLocks noChangeAspect="1" noChangeArrowheads="1"/>
          </p:cNvPicPr>
          <p:nvPr/>
        </p:nvPicPr>
        <p:blipFill>
          <a:blip r:embed="rId4"/>
          <a:srcRect/>
          <a:stretch>
            <a:fillRect/>
          </a:stretch>
        </p:blipFill>
        <p:spPr bwMode="auto">
          <a:xfrm>
            <a:off x="152400" y="4286250"/>
            <a:ext cx="6057900" cy="5905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Slayt Numarası Yer Tutucusu"/>
          <p:cNvSpPr>
            <a:spLocks noGrp="1"/>
          </p:cNvSpPr>
          <p:nvPr>
            <p:ph type="sldNum" sz="quarter" idx="12"/>
          </p:nvPr>
        </p:nvSpPr>
        <p:spPr>
          <a:noFill/>
        </p:spPr>
        <p:txBody>
          <a:bodyPr/>
          <a:lstStyle/>
          <a:p>
            <a:fld id="{9C4923DA-1B8E-404C-AADA-3A775A370ABC}" type="slidenum">
              <a:rPr lang="en-US" smtClean="0"/>
              <a:pPr/>
              <a:t>4</a:t>
            </a:fld>
            <a:endParaRPr lang="en-US" smtClean="0"/>
          </a:p>
        </p:txBody>
      </p:sp>
      <p:sp>
        <p:nvSpPr>
          <p:cNvPr id="16387" name="Rectangle 2"/>
          <p:cNvSpPr>
            <a:spLocks noChangeArrowheads="1"/>
          </p:cNvSpPr>
          <p:nvPr/>
        </p:nvSpPr>
        <p:spPr bwMode="auto">
          <a:xfrm>
            <a:off x="838200" y="265113"/>
            <a:ext cx="6477000" cy="954087"/>
          </a:xfrm>
          <a:prstGeom prst="rect">
            <a:avLst/>
          </a:prstGeom>
          <a:solidFill>
            <a:srgbClr val="92D050"/>
          </a:solidFill>
          <a:ln w="9525">
            <a:noFill/>
            <a:miter lim="800000"/>
            <a:headEnd/>
            <a:tailEnd/>
          </a:ln>
        </p:spPr>
        <p:txBody>
          <a:bodyPr>
            <a:spAutoFit/>
          </a:bodyPr>
          <a:lstStyle/>
          <a:p>
            <a:r>
              <a:rPr lang="en-US" sz="2800" b="1">
                <a:solidFill>
                  <a:srgbClr val="C00000"/>
                </a:solidFill>
              </a:rPr>
              <a:t>INNOVATIVE VAPOR-COMPRESSION REFRIGERATION SYSTEMS</a:t>
            </a:r>
          </a:p>
        </p:txBody>
      </p:sp>
      <p:sp>
        <p:nvSpPr>
          <p:cNvPr id="16388" name="Rectangle 3"/>
          <p:cNvSpPr>
            <a:spLocks noChangeArrowheads="1"/>
          </p:cNvSpPr>
          <p:nvPr/>
        </p:nvSpPr>
        <p:spPr bwMode="auto">
          <a:xfrm>
            <a:off x="381000" y="1498600"/>
            <a:ext cx="8001000" cy="4597400"/>
          </a:xfrm>
          <a:prstGeom prst="rect">
            <a:avLst/>
          </a:prstGeom>
          <a:noFill/>
          <a:ln w="9525">
            <a:noFill/>
            <a:miter lim="800000"/>
            <a:headEnd/>
            <a:tailEnd/>
          </a:ln>
        </p:spPr>
        <p:txBody>
          <a:bodyPr>
            <a:spAutoFit/>
          </a:bodyPr>
          <a:lstStyle/>
          <a:p>
            <a:pPr marL="342900" indent="-342900">
              <a:spcBef>
                <a:spcPct val="15000"/>
              </a:spcBef>
              <a:spcAft>
                <a:spcPct val="15000"/>
              </a:spcAft>
              <a:buClr>
                <a:srgbClr val="FF3300"/>
              </a:buClr>
              <a:buFontTx/>
              <a:buChar char="•"/>
            </a:pPr>
            <a:r>
              <a:rPr lang="en-US" dirty="0"/>
              <a:t>The simple vapor-compression refrigeration cycle is the most widely used refrigeration cycle, and it is adequate for most refrigeration applications. </a:t>
            </a:r>
          </a:p>
          <a:p>
            <a:pPr marL="342900" indent="-342900">
              <a:spcBef>
                <a:spcPct val="15000"/>
              </a:spcBef>
              <a:spcAft>
                <a:spcPct val="15000"/>
              </a:spcAft>
              <a:buClr>
                <a:srgbClr val="FF3300"/>
              </a:buClr>
              <a:buFontTx/>
              <a:buChar char="•"/>
            </a:pPr>
            <a:r>
              <a:rPr lang="en-US" dirty="0">
                <a:solidFill>
                  <a:srgbClr val="CC00CC"/>
                </a:solidFill>
              </a:rPr>
              <a:t>The ordinary vapor-compression refrigeration systems are simple, inexpensive, reliable, and practically maintenance-free.</a:t>
            </a:r>
            <a:r>
              <a:rPr lang="en-US" dirty="0"/>
              <a:t> </a:t>
            </a:r>
          </a:p>
          <a:p>
            <a:pPr marL="342900" indent="-342900">
              <a:spcBef>
                <a:spcPct val="15000"/>
              </a:spcBef>
              <a:spcAft>
                <a:spcPct val="15000"/>
              </a:spcAft>
              <a:buClr>
                <a:srgbClr val="FF3300"/>
              </a:buClr>
              <a:buFontTx/>
              <a:buChar char="•"/>
            </a:pPr>
            <a:r>
              <a:rPr lang="en-US" dirty="0"/>
              <a:t>However, for large industrial applications </a:t>
            </a:r>
            <a:r>
              <a:rPr lang="en-US" i="1" dirty="0">
                <a:solidFill>
                  <a:srgbClr val="3333FF"/>
                </a:solidFill>
              </a:rPr>
              <a:t>efficiency</a:t>
            </a:r>
            <a:r>
              <a:rPr lang="en-US" i="1" dirty="0"/>
              <a:t>, </a:t>
            </a:r>
            <a:r>
              <a:rPr lang="en-US" dirty="0"/>
              <a:t>not simplicity, is the major concern. </a:t>
            </a:r>
          </a:p>
          <a:p>
            <a:pPr marL="342900" indent="-342900">
              <a:spcBef>
                <a:spcPct val="15000"/>
              </a:spcBef>
              <a:spcAft>
                <a:spcPct val="15000"/>
              </a:spcAft>
              <a:buClr>
                <a:srgbClr val="FF3300"/>
              </a:buClr>
              <a:buFontTx/>
              <a:buChar char="•"/>
            </a:pPr>
            <a:r>
              <a:rPr lang="en-US" dirty="0">
                <a:solidFill>
                  <a:srgbClr val="CC00CC"/>
                </a:solidFill>
              </a:rPr>
              <a:t>Also, for some applications the simple vapor-compression refrigeration cycle is inadequate and needs to be modified.</a:t>
            </a:r>
            <a:r>
              <a:rPr lang="en-US" dirty="0"/>
              <a:t> </a:t>
            </a:r>
          </a:p>
          <a:p>
            <a:pPr marL="342900" indent="-342900">
              <a:spcBef>
                <a:spcPct val="15000"/>
              </a:spcBef>
              <a:spcAft>
                <a:spcPct val="15000"/>
              </a:spcAft>
              <a:buClr>
                <a:srgbClr val="FF3300"/>
              </a:buClr>
              <a:buFontTx/>
              <a:buChar char="•"/>
            </a:pPr>
            <a:r>
              <a:rPr lang="en-US" dirty="0"/>
              <a:t>For moderately and very low temperature applications some innovative refrigeration systems are used. The following cycles will be discussed:</a:t>
            </a:r>
          </a:p>
          <a:p>
            <a:pPr marL="800100" lvl="1" indent="-342900">
              <a:spcBef>
                <a:spcPct val="15000"/>
              </a:spcBef>
              <a:spcAft>
                <a:spcPct val="15000"/>
              </a:spcAft>
              <a:buClr>
                <a:srgbClr val="FF3300"/>
              </a:buClr>
              <a:buFontTx/>
              <a:buChar char="•"/>
            </a:pPr>
            <a:r>
              <a:rPr lang="en-US" dirty="0">
                <a:solidFill>
                  <a:srgbClr val="3333FF"/>
                </a:solidFill>
              </a:rPr>
              <a:t>Cascade refrigeration systems</a:t>
            </a:r>
          </a:p>
          <a:p>
            <a:pPr marL="800100" lvl="1" indent="-342900">
              <a:spcBef>
                <a:spcPct val="15000"/>
              </a:spcBef>
              <a:spcAft>
                <a:spcPct val="15000"/>
              </a:spcAft>
              <a:buClr>
                <a:srgbClr val="FF3300"/>
              </a:buClr>
              <a:buFontTx/>
              <a:buChar char="•"/>
            </a:pPr>
            <a:r>
              <a:rPr lang="en-US" dirty="0">
                <a:solidFill>
                  <a:srgbClr val="3333FF"/>
                </a:solidFill>
              </a:rPr>
              <a:t>Multistage compression refrigeration systems</a:t>
            </a:r>
          </a:p>
          <a:p>
            <a:pPr marL="800100" lvl="1" indent="-342900">
              <a:spcBef>
                <a:spcPct val="15000"/>
              </a:spcBef>
              <a:spcAft>
                <a:spcPct val="15000"/>
              </a:spcAft>
              <a:buClr>
                <a:srgbClr val="FF3300"/>
              </a:buClr>
              <a:buFontTx/>
              <a:buChar char="•"/>
            </a:pPr>
            <a:r>
              <a:rPr lang="en-US" dirty="0">
                <a:solidFill>
                  <a:srgbClr val="3333FF"/>
                </a:solidFill>
              </a:rPr>
              <a:t>Multipurpose refrigeration systems with a single compressor</a:t>
            </a:r>
          </a:p>
          <a:p>
            <a:pPr marL="800100" lvl="1" indent="-342900">
              <a:spcBef>
                <a:spcPct val="15000"/>
              </a:spcBef>
              <a:spcAft>
                <a:spcPct val="15000"/>
              </a:spcAft>
              <a:buClr>
                <a:srgbClr val="FF3300"/>
              </a:buClr>
              <a:buFontTx/>
              <a:buChar char="•"/>
            </a:pPr>
            <a:r>
              <a:rPr lang="en-US" dirty="0">
                <a:solidFill>
                  <a:srgbClr val="3333FF"/>
                </a:solidFill>
              </a:rPr>
              <a:t>Liquefaction of gases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0"/>
          <p:cNvPicPr>
            <a:picLocks noChangeAspect="1" noChangeArrowheads="1"/>
          </p:cNvPicPr>
          <p:nvPr/>
        </p:nvPicPr>
        <p:blipFill>
          <a:blip r:embed="rId2"/>
          <a:srcRect/>
          <a:stretch>
            <a:fillRect/>
          </a:stretch>
        </p:blipFill>
        <p:spPr bwMode="auto">
          <a:xfrm>
            <a:off x="228600" y="1095375"/>
            <a:ext cx="7143750" cy="5686425"/>
          </a:xfrm>
          <a:prstGeom prst="rect">
            <a:avLst/>
          </a:prstGeom>
          <a:noFill/>
          <a:ln w="9525">
            <a:noFill/>
            <a:miter lim="800000"/>
            <a:headEnd/>
            <a:tailEnd/>
          </a:ln>
        </p:spPr>
      </p:pic>
      <p:sp>
        <p:nvSpPr>
          <p:cNvPr id="17411" name="3 Slayt Numarası Yer Tutucusu"/>
          <p:cNvSpPr>
            <a:spLocks noGrp="1"/>
          </p:cNvSpPr>
          <p:nvPr>
            <p:ph type="sldNum" sz="quarter" idx="12"/>
          </p:nvPr>
        </p:nvSpPr>
        <p:spPr>
          <a:noFill/>
        </p:spPr>
        <p:txBody>
          <a:bodyPr/>
          <a:lstStyle/>
          <a:p>
            <a:fld id="{F5D31E89-21D9-4F7C-BCAA-44A533B31A4D}" type="slidenum">
              <a:rPr lang="en-US" smtClean="0"/>
              <a:pPr/>
              <a:t>5</a:t>
            </a:fld>
            <a:endParaRPr lang="en-US" smtClean="0"/>
          </a:p>
        </p:txBody>
      </p:sp>
      <p:sp>
        <p:nvSpPr>
          <p:cNvPr id="17412" name="Rectangle 2"/>
          <p:cNvSpPr>
            <a:spLocks noChangeArrowheads="1"/>
          </p:cNvSpPr>
          <p:nvPr/>
        </p:nvSpPr>
        <p:spPr bwMode="auto">
          <a:xfrm>
            <a:off x="234950" y="76200"/>
            <a:ext cx="2051050" cy="1016000"/>
          </a:xfrm>
          <a:prstGeom prst="rect">
            <a:avLst/>
          </a:prstGeom>
          <a:noFill/>
          <a:ln w="9525">
            <a:noFill/>
            <a:miter lim="800000"/>
            <a:headEnd/>
            <a:tailEnd/>
          </a:ln>
        </p:spPr>
        <p:txBody>
          <a:bodyPr>
            <a:spAutoFit/>
          </a:bodyPr>
          <a:lstStyle/>
          <a:p>
            <a:r>
              <a:rPr lang="en-US" sz="2000" b="1">
                <a:solidFill>
                  <a:srgbClr val="FF3300"/>
                </a:solidFill>
              </a:rPr>
              <a:t>Cascade Refrigeration Systems</a:t>
            </a:r>
          </a:p>
        </p:txBody>
      </p:sp>
      <p:sp>
        <p:nvSpPr>
          <p:cNvPr id="17413" name="Rectangle 7"/>
          <p:cNvSpPr>
            <a:spLocks noChangeArrowheads="1"/>
          </p:cNvSpPr>
          <p:nvPr/>
        </p:nvSpPr>
        <p:spPr bwMode="auto">
          <a:xfrm>
            <a:off x="1981200" y="160338"/>
            <a:ext cx="6934200" cy="830262"/>
          </a:xfrm>
          <a:prstGeom prst="rect">
            <a:avLst/>
          </a:prstGeom>
          <a:noFill/>
          <a:ln w="9525">
            <a:noFill/>
            <a:miter lim="800000"/>
            <a:headEnd/>
            <a:tailEnd/>
          </a:ln>
        </p:spPr>
        <p:txBody>
          <a:bodyPr>
            <a:spAutoFit/>
          </a:bodyPr>
          <a:lstStyle/>
          <a:p>
            <a:r>
              <a:rPr lang="en-US" sz="1600"/>
              <a:t>Some industrial applications require moderately low temperatures, and the</a:t>
            </a:r>
            <a:r>
              <a:rPr lang="tr-TR" sz="1600"/>
              <a:t> </a:t>
            </a:r>
            <a:r>
              <a:rPr lang="en-US" sz="1600"/>
              <a:t>temperature range they involve may be too large for a single vapor-compression</a:t>
            </a:r>
            <a:r>
              <a:rPr lang="tr-TR" sz="1600"/>
              <a:t> </a:t>
            </a:r>
            <a:r>
              <a:rPr lang="en-US" sz="1600"/>
              <a:t>refrigeration cycle to be practical. The solution is </a:t>
            </a:r>
            <a:r>
              <a:rPr lang="en-US" sz="1600" b="1">
                <a:solidFill>
                  <a:srgbClr val="C00000"/>
                </a:solidFill>
              </a:rPr>
              <a:t>cascading</a:t>
            </a:r>
            <a:r>
              <a:rPr lang="en-US" sz="1600" b="1"/>
              <a:t>.</a:t>
            </a:r>
            <a:endParaRPr lang="en-US" sz="1600"/>
          </a:p>
        </p:txBody>
      </p:sp>
      <p:sp>
        <p:nvSpPr>
          <p:cNvPr id="17414" name="Rectangle 8"/>
          <p:cNvSpPr>
            <a:spLocks noChangeArrowheads="1"/>
          </p:cNvSpPr>
          <p:nvPr/>
        </p:nvSpPr>
        <p:spPr bwMode="auto">
          <a:xfrm>
            <a:off x="7162800" y="2971800"/>
            <a:ext cx="1828800" cy="2525713"/>
          </a:xfrm>
          <a:prstGeom prst="rect">
            <a:avLst/>
          </a:prstGeom>
          <a:solidFill>
            <a:srgbClr val="FFCC99"/>
          </a:solidFill>
          <a:ln w="19050">
            <a:solidFill>
              <a:schemeClr val="bg2"/>
            </a:solidFill>
            <a:miter lim="800000"/>
            <a:headEnd/>
            <a:tailEnd/>
          </a:ln>
        </p:spPr>
        <p:txBody>
          <a:bodyPr>
            <a:spAutoFit/>
          </a:bodyPr>
          <a:lstStyle/>
          <a:p>
            <a:pPr>
              <a:spcBef>
                <a:spcPct val="15000"/>
              </a:spcBef>
              <a:spcAft>
                <a:spcPct val="15000"/>
              </a:spcAft>
            </a:pPr>
            <a:r>
              <a:rPr lang="en-US" sz="1700"/>
              <a:t>Cascading improves the COP of a refrigeration system. </a:t>
            </a:r>
          </a:p>
          <a:p>
            <a:pPr>
              <a:spcBef>
                <a:spcPct val="15000"/>
              </a:spcBef>
              <a:spcAft>
                <a:spcPct val="15000"/>
              </a:spcAft>
            </a:pPr>
            <a:r>
              <a:rPr lang="en-US" sz="1700">
                <a:solidFill>
                  <a:srgbClr val="CC00CC"/>
                </a:solidFill>
              </a:rPr>
              <a:t>Some systems use three or four stages of cascading.</a:t>
            </a:r>
          </a:p>
        </p:txBody>
      </p:sp>
      <p:pic>
        <p:nvPicPr>
          <p:cNvPr id="17415" name="Picture 5"/>
          <p:cNvPicPr>
            <a:picLocks noChangeAspect="1" noChangeArrowheads="1"/>
          </p:cNvPicPr>
          <p:nvPr/>
        </p:nvPicPr>
        <p:blipFill>
          <a:blip r:embed="rId3"/>
          <a:srcRect/>
          <a:stretch>
            <a:fillRect/>
          </a:stretch>
        </p:blipFill>
        <p:spPr bwMode="auto">
          <a:xfrm>
            <a:off x="4572000" y="1219200"/>
            <a:ext cx="4214813" cy="519113"/>
          </a:xfrm>
          <a:prstGeom prst="rect">
            <a:avLst/>
          </a:prstGeom>
          <a:noFill/>
          <a:ln w="19050">
            <a:solidFill>
              <a:srgbClr val="0000FF"/>
            </a:solidFill>
            <a:miter lim="800000"/>
            <a:headEnd/>
            <a:tailEnd/>
          </a:ln>
        </p:spPr>
      </p:pic>
      <p:pic>
        <p:nvPicPr>
          <p:cNvPr id="17416" name="Picture 6"/>
          <p:cNvPicPr>
            <a:picLocks noChangeAspect="1" noChangeArrowheads="1"/>
          </p:cNvPicPr>
          <p:nvPr/>
        </p:nvPicPr>
        <p:blipFill>
          <a:blip r:embed="rId4"/>
          <a:srcRect/>
          <a:stretch>
            <a:fillRect/>
          </a:stretch>
        </p:blipFill>
        <p:spPr bwMode="auto">
          <a:xfrm>
            <a:off x="4495800" y="1870075"/>
            <a:ext cx="4313238" cy="568325"/>
          </a:xfrm>
          <a:prstGeom prst="rect">
            <a:avLst/>
          </a:prstGeom>
          <a:noFill/>
          <a:ln w="19050">
            <a:solidFill>
              <a:srgbClr val="0000FF"/>
            </a:solidFill>
            <a:miter lim="800000"/>
            <a:headEnd/>
            <a:tailEnd/>
          </a:ln>
        </p:spPr>
      </p:pic>
      <p:pic>
        <p:nvPicPr>
          <p:cNvPr id="17417" name="Picture 12"/>
          <p:cNvPicPr>
            <a:picLocks noChangeAspect="1" noChangeArrowheads="1"/>
          </p:cNvPicPr>
          <p:nvPr/>
        </p:nvPicPr>
        <p:blipFill>
          <a:blip r:embed="rId5"/>
          <a:srcRect/>
          <a:stretch>
            <a:fillRect/>
          </a:stretch>
        </p:blipFill>
        <p:spPr bwMode="auto">
          <a:xfrm>
            <a:off x="2590800" y="6259513"/>
            <a:ext cx="6400800" cy="52228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Slayt Numarası Yer Tutucusu"/>
          <p:cNvSpPr>
            <a:spLocks noGrp="1"/>
          </p:cNvSpPr>
          <p:nvPr>
            <p:ph type="sldNum" sz="quarter" idx="12"/>
          </p:nvPr>
        </p:nvSpPr>
        <p:spPr>
          <a:noFill/>
        </p:spPr>
        <p:txBody>
          <a:bodyPr/>
          <a:lstStyle/>
          <a:p>
            <a:fld id="{C4C28A75-39FF-4409-82A5-EB00A07B76FA}" type="slidenum">
              <a:rPr lang="en-US" smtClean="0"/>
              <a:pPr/>
              <a:t>6</a:t>
            </a:fld>
            <a:endParaRPr lang="en-US" smtClean="0"/>
          </a:p>
        </p:txBody>
      </p:sp>
      <p:pic>
        <p:nvPicPr>
          <p:cNvPr id="18435" name="Picture 7"/>
          <p:cNvPicPr>
            <a:picLocks noChangeAspect="1" noChangeArrowheads="1"/>
          </p:cNvPicPr>
          <p:nvPr/>
        </p:nvPicPr>
        <p:blipFill>
          <a:blip r:embed="rId2"/>
          <a:srcRect/>
          <a:stretch>
            <a:fillRect/>
          </a:stretch>
        </p:blipFill>
        <p:spPr bwMode="auto">
          <a:xfrm>
            <a:off x="390525" y="885825"/>
            <a:ext cx="8362950" cy="5895975"/>
          </a:xfrm>
          <a:prstGeom prst="rect">
            <a:avLst/>
          </a:prstGeom>
          <a:noFill/>
          <a:ln w="9525">
            <a:noFill/>
            <a:miter lim="800000"/>
            <a:headEnd/>
            <a:tailEnd/>
          </a:ln>
        </p:spPr>
      </p:pic>
      <p:sp>
        <p:nvSpPr>
          <p:cNvPr id="18436" name="Rectangle 2"/>
          <p:cNvSpPr>
            <a:spLocks noChangeArrowheads="1"/>
          </p:cNvSpPr>
          <p:nvPr/>
        </p:nvSpPr>
        <p:spPr bwMode="auto">
          <a:xfrm>
            <a:off x="381000" y="76200"/>
            <a:ext cx="3538538" cy="708025"/>
          </a:xfrm>
          <a:prstGeom prst="rect">
            <a:avLst/>
          </a:prstGeom>
          <a:noFill/>
          <a:ln w="9525">
            <a:noFill/>
            <a:miter lim="800000"/>
            <a:headEnd/>
            <a:tailEnd/>
          </a:ln>
        </p:spPr>
        <p:txBody>
          <a:bodyPr>
            <a:spAutoFit/>
          </a:bodyPr>
          <a:lstStyle/>
          <a:p>
            <a:r>
              <a:rPr lang="en-US" sz="2000" b="1">
                <a:solidFill>
                  <a:srgbClr val="FF3300"/>
                </a:solidFill>
              </a:rPr>
              <a:t>Multistage Compression Refrigeration Systems</a:t>
            </a:r>
          </a:p>
        </p:txBody>
      </p:sp>
      <p:sp>
        <p:nvSpPr>
          <p:cNvPr id="18437" name="Rectangle 5"/>
          <p:cNvSpPr>
            <a:spLocks noChangeArrowheads="1"/>
          </p:cNvSpPr>
          <p:nvPr/>
        </p:nvSpPr>
        <p:spPr bwMode="auto">
          <a:xfrm>
            <a:off x="3581400" y="152400"/>
            <a:ext cx="5257800" cy="1400175"/>
          </a:xfrm>
          <a:prstGeom prst="rect">
            <a:avLst/>
          </a:prstGeom>
          <a:solidFill>
            <a:srgbClr val="FFCC99"/>
          </a:solidFill>
          <a:ln w="19050">
            <a:solidFill>
              <a:schemeClr val="hlink"/>
            </a:solidFill>
            <a:miter lim="800000"/>
            <a:headEnd/>
            <a:tailEnd/>
          </a:ln>
        </p:spPr>
        <p:txBody>
          <a:bodyPr>
            <a:spAutoFit/>
          </a:bodyPr>
          <a:lstStyle/>
          <a:p>
            <a:r>
              <a:rPr lang="en-US" sz="1700"/>
              <a:t>When the fluid used throughout the cascade refrigeration system is the same, the heat exchanger between the stages can be replaced by a mixing chamber (called a </a:t>
            </a:r>
            <a:r>
              <a:rPr lang="en-US" sz="1700" i="1">
                <a:solidFill>
                  <a:srgbClr val="3333FF"/>
                </a:solidFill>
              </a:rPr>
              <a:t>flash chamber</a:t>
            </a:r>
            <a:r>
              <a:rPr lang="en-US" sz="1700"/>
              <a:t>) since it has better heat transfer characteristics. </a:t>
            </a:r>
          </a:p>
        </p:txBody>
      </p:sp>
      <p:pic>
        <p:nvPicPr>
          <p:cNvPr id="18438" name="Picture 8"/>
          <p:cNvPicPr>
            <a:picLocks noChangeAspect="1" noChangeArrowheads="1"/>
          </p:cNvPicPr>
          <p:nvPr/>
        </p:nvPicPr>
        <p:blipFill>
          <a:blip r:embed="rId3"/>
          <a:srcRect/>
          <a:stretch>
            <a:fillRect/>
          </a:stretch>
        </p:blipFill>
        <p:spPr bwMode="auto">
          <a:xfrm>
            <a:off x="3314700" y="6238875"/>
            <a:ext cx="5448300" cy="5429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3 Slayt Numarası Yer Tutucusu"/>
          <p:cNvSpPr>
            <a:spLocks noGrp="1"/>
          </p:cNvSpPr>
          <p:nvPr>
            <p:ph type="sldNum" sz="quarter" idx="12"/>
          </p:nvPr>
        </p:nvSpPr>
        <p:spPr>
          <a:noFill/>
        </p:spPr>
        <p:txBody>
          <a:bodyPr/>
          <a:lstStyle/>
          <a:p>
            <a:fld id="{CBE04948-22D0-434E-9E4F-01053D4507AB}" type="slidenum">
              <a:rPr lang="en-US" smtClean="0"/>
              <a:pPr/>
              <a:t>7</a:t>
            </a:fld>
            <a:endParaRPr lang="en-US" smtClean="0"/>
          </a:p>
        </p:txBody>
      </p:sp>
      <p:sp>
        <p:nvSpPr>
          <p:cNvPr id="19459" name="Rectangle 2"/>
          <p:cNvSpPr>
            <a:spLocks noChangeArrowheads="1"/>
          </p:cNvSpPr>
          <p:nvPr/>
        </p:nvSpPr>
        <p:spPr bwMode="auto">
          <a:xfrm>
            <a:off x="457200" y="117475"/>
            <a:ext cx="8229600" cy="415925"/>
          </a:xfrm>
          <a:prstGeom prst="rect">
            <a:avLst/>
          </a:prstGeom>
          <a:noFill/>
          <a:ln w="9525">
            <a:noFill/>
            <a:miter lim="800000"/>
            <a:headEnd/>
            <a:tailEnd/>
          </a:ln>
        </p:spPr>
        <p:txBody>
          <a:bodyPr>
            <a:spAutoFit/>
          </a:bodyPr>
          <a:lstStyle/>
          <a:p>
            <a:r>
              <a:rPr lang="en-US" sz="2100" b="1">
                <a:solidFill>
                  <a:srgbClr val="FF3300"/>
                </a:solidFill>
              </a:rPr>
              <a:t>Multipurpose Refrigeration Systems with a Single Compressor</a:t>
            </a:r>
          </a:p>
        </p:txBody>
      </p:sp>
      <p:sp>
        <p:nvSpPr>
          <p:cNvPr id="19460" name="Rectangle 5"/>
          <p:cNvSpPr>
            <a:spLocks noChangeArrowheads="1"/>
          </p:cNvSpPr>
          <p:nvPr/>
        </p:nvSpPr>
        <p:spPr bwMode="auto">
          <a:xfrm>
            <a:off x="457200" y="533400"/>
            <a:ext cx="8458200" cy="877888"/>
          </a:xfrm>
          <a:prstGeom prst="rect">
            <a:avLst/>
          </a:prstGeom>
          <a:noFill/>
          <a:ln w="9525">
            <a:noFill/>
            <a:miter lim="800000"/>
            <a:headEnd/>
            <a:tailEnd/>
          </a:ln>
        </p:spPr>
        <p:txBody>
          <a:bodyPr>
            <a:spAutoFit/>
          </a:bodyPr>
          <a:lstStyle/>
          <a:p>
            <a:r>
              <a:rPr lang="en-US" sz="1700"/>
              <a:t>Some applications require refrigeration at more than one temperature. A practical and economical approach is to route all the exit streams from the evaporators to a single compressor and let it handle the compression process for the entire system.</a:t>
            </a:r>
          </a:p>
        </p:txBody>
      </p:sp>
      <p:pic>
        <p:nvPicPr>
          <p:cNvPr id="19461" name="Picture 10"/>
          <p:cNvPicPr>
            <a:picLocks noChangeAspect="1" noChangeArrowheads="1"/>
          </p:cNvPicPr>
          <p:nvPr/>
        </p:nvPicPr>
        <p:blipFill>
          <a:blip r:embed="rId2"/>
          <a:srcRect/>
          <a:stretch>
            <a:fillRect/>
          </a:stretch>
        </p:blipFill>
        <p:spPr bwMode="auto">
          <a:xfrm>
            <a:off x="280988" y="1447800"/>
            <a:ext cx="8634412" cy="525938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3 Slayt Numarası Yer Tutucusu"/>
          <p:cNvSpPr>
            <a:spLocks noGrp="1"/>
          </p:cNvSpPr>
          <p:nvPr>
            <p:ph type="sldNum" sz="quarter" idx="12"/>
          </p:nvPr>
        </p:nvSpPr>
        <p:spPr>
          <a:noFill/>
        </p:spPr>
        <p:txBody>
          <a:bodyPr/>
          <a:lstStyle/>
          <a:p>
            <a:fld id="{A063F184-E1BE-46F0-A123-DF8E21514B7E}" type="slidenum">
              <a:rPr lang="en-US" smtClean="0"/>
              <a:pPr/>
              <a:t>8</a:t>
            </a:fld>
            <a:endParaRPr lang="en-US" smtClean="0"/>
          </a:p>
        </p:txBody>
      </p:sp>
      <p:sp>
        <p:nvSpPr>
          <p:cNvPr id="20483" name="Rectangle 2"/>
          <p:cNvSpPr>
            <a:spLocks noChangeArrowheads="1"/>
          </p:cNvSpPr>
          <p:nvPr/>
        </p:nvSpPr>
        <p:spPr bwMode="auto">
          <a:xfrm>
            <a:off x="4038600" y="76200"/>
            <a:ext cx="3365500" cy="457200"/>
          </a:xfrm>
          <a:prstGeom prst="rect">
            <a:avLst/>
          </a:prstGeom>
          <a:noFill/>
          <a:ln w="9525">
            <a:noFill/>
            <a:miter lim="800000"/>
            <a:headEnd/>
            <a:tailEnd/>
          </a:ln>
        </p:spPr>
        <p:txBody>
          <a:bodyPr wrap="none">
            <a:spAutoFit/>
          </a:bodyPr>
          <a:lstStyle/>
          <a:p>
            <a:r>
              <a:rPr lang="en-US" sz="2400" b="1">
                <a:solidFill>
                  <a:srgbClr val="FF3300"/>
                </a:solidFill>
              </a:rPr>
              <a:t>Liquefaction of Gases</a:t>
            </a:r>
          </a:p>
        </p:txBody>
      </p:sp>
      <p:sp>
        <p:nvSpPr>
          <p:cNvPr id="20484" name="Rectangle 5"/>
          <p:cNvSpPr>
            <a:spLocks noChangeArrowheads="1"/>
          </p:cNvSpPr>
          <p:nvPr/>
        </p:nvSpPr>
        <p:spPr bwMode="auto">
          <a:xfrm>
            <a:off x="4038600" y="534988"/>
            <a:ext cx="4953000" cy="1903412"/>
          </a:xfrm>
          <a:prstGeom prst="rect">
            <a:avLst/>
          </a:prstGeom>
          <a:noFill/>
          <a:ln w="9525">
            <a:noFill/>
            <a:miter lim="800000"/>
            <a:headEnd/>
            <a:tailEnd/>
          </a:ln>
        </p:spPr>
        <p:txBody>
          <a:bodyPr>
            <a:spAutoFit/>
          </a:bodyPr>
          <a:lstStyle/>
          <a:p>
            <a:r>
              <a:rPr lang="en-US" sz="1700"/>
              <a:t>Many important scientific and engineering processes at cryogenic temperatures (below about 100°C) depend on liquefied gases including the separation of oxygen and nitrogen from air, preparation of liquid propellants for rockets, the study of material properties at low temperatures, and the study of superconductivity.</a:t>
            </a:r>
          </a:p>
        </p:txBody>
      </p:sp>
      <p:sp>
        <p:nvSpPr>
          <p:cNvPr id="20485" name="Rectangle 6"/>
          <p:cNvSpPr>
            <a:spLocks noChangeArrowheads="1"/>
          </p:cNvSpPr>
          <p:nvPr/>
        </p:nvSpPr>
        <p:spPr bwMode="auto">
          <a:xfrm>
            <a:off x="4114800" y="2557463"/>
            <a:ext cx="4495800" cy="1404937"/>
          </a:xfrm>
          <a:prstGeom prst="rect">
            <a:avLst/>
          </a:prstGeom>
          <a:solidFill>
            <a:srgbClr val="FFCC99"/>
          </a:solidFill>
          <a:ln w="19050">
            <a:solidFill>
              <a:schemeClr val="bg2"/>
            </a:solidFill>
            <a:miter lim="800000"/>
            <a:headEnd/>
            <a:tailEnd/>
          </a:ln>
        </p:spPr>
        <p:txBody>
          <a:bodyPr>
            <a:spAutoFit/>
          </a:bodyPr>
          <a:lstStyle/>
          <a:p>
            <a:r>
              <a:rPr lang="en-US" sz="1700"/>
              <a:t>The storage (i.e., hydrogen) and transportation of some gases (i.e., natural gas) are done after they are liquefied at very low temperatures. </a:t>
            </a:r>
            <a:r>
              <a:rPr lang="en-US" sz="1700">
                <a:solidFill>
                  <a:srgbClr val="CC00CC"/>
                </a:solidFill>
              </a:rPr>
              <a:t>Several innovative cycles are used for the liquefaction of gases.</a:t>
            </a:r>
          </a:p>
        </p:txBody>
      </p:sp>
      <p:pic>
        <p:nvPicPr>
          <p:cNvPr id="20486" name="Picture 9"/>
          <p:cNvPicPr>
            <a:picLocks noChangeAspect="1" noChangeArrowheads="1"/>
          </p:cNvPicPr>
          <p:nvPr/>
        </p:nvPicPr>
        <p:blipFill>
          <a:blip r:embed="rId2"/>
          <a:srcRect/>
          <a:stretch>
            <a:fillRect/>
          </a:stretch>
        </p:blipFill>
        <p:spPr bwMode="auto">
          <a:xfrm>
            <a:off x="352425" y="1285875"/>
            <a:ext cx="3609975" cy="5495925"/>
          </a:xfrm>
          <a:prstGeom prst="rect">
            <a:avLst/>
          </a:prstGeom>
          <a:noFill/>
          <a:ln w="9525">
            <a:noFill/>
            <a:miter lim="800000"/>
            <a:headEnd/>
            <a:tailEnd/>
          </a:ln>
        </p:spPr>
      </p:pic>
      <p:pic>
        <p:nvPicPr>
          <p:cNvPr id="20487" name="Picture 11"/>
          <p:cNvPicPr>
            <a:picLocks noChangeAspect="1" noChangeArrowheads="1"/>
          </p:cNvPicPr>
          <p:nvPr/>
        </p:nvPicPr>
        <p:blipFill>
          <a:blip r:embed="rId3"/>
          <a:srcRect/>
          <a:stretch>
            <a:fillRect/>
          </a:stretch>
        </p:blipFill>
        <p:spPr bwMode="auto">
          <a:xfrm>
            <a:off x="4162425" y="4048125"/>
            <a:ext cx="3457575" cy="2733675"/>
          </a:xfrm>
          <a:prstGeom prst="rect">
            <a:avLst/>
          </a:prstGeom>
          <a:noFill/>
          <a:ln w="9525">
            <a:noFill/>
            <a:miter lim="800000"/>
            <a:headEnd/>
            <a:tailEnd/>
          </a:ln>
        </p:spPr>
      </p:pic>
      <p:pic>
        <p:nvPicPr>
          <p:cNvPr id="20488" name="Picture 12"/>
          <p:cNvPicPr>
            <a:picLocks noChangeAspect="1" noChangeArrowheads="1"/>
          </p:cNvPicPr>
          <p:nvPr/>
        </p:nvPicPr>
        <p:blipFill>
          <a:blip r:embed="rId4"/>
          <a:srcRect/>
          <a:stretch>
            <a:fillRect/>
          </a:stretch>
        </p:blipFill>
        <p:spPr bwMode="auto">
          <a:xfrm>
            <a:off x="381000" y="304800"/>
            <a:ext cx="3429000" cy="8477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2"/>
          </p:nvPr>
        </p:nvSpPr>
        <p:spPr>
          <a:noFill/>
        </p:spPr>
        <p:txBody>
          <a:bodyPr/>
          <a:lstStyle/>
          <a:p>
            <a:fld id="{223B6CB6-BBE3-425D-A9E6-FEC277862A17}" type="slidenum">
              <a:rPr lang="en-US" smtClean="0"/>
              <a:pPr/>
              <a:t>9</a:t>
            </a:fld>
            <a:endParaRPr lang="en-US" smtClean="0"/>
          </a:p>
        </p:txBody>
      </p:sp>
      <p:pic>
        <p:nvPicPr>
          <p:cNvPr id="21507" name="Picture 12"/>
          <p:cNvPicPr>
            <a:picLocks noChangeAspect="1" noChangeArrowheads="1"/>
          </p:cNvPicPr>
          <p:nvPr/>
        </p:nvPicPr>
        <p:blipFill>
          <a:blip r:embed="rId2"/>
          <a:srcRect/>
          <a:stretch>
            <a:fillRect/>
          </a:stretch>
        </p:blipFill>
        <p:spPr bwMode="auto">
          <a:xfrm>
            <a:off x="4914900" y="2390775"/>
            <a:ext cx="3848100" cy="4314825"/>
          </a:xfrm>
          <a:prstGeom prst="rect">
            <a:avLst/>
          </a:prstGeom>
          <a:noFill/>
          <a:ln w="9525">
            <a:noFill/>
            <a:miter lim="800000"/>
            <a:headEnd/>
            <a:tailEnd/>
          </a:ln>
        </p:spPr>
      </p:pic>
      <p:sp>
        <p:nvSpPr>
          <p:cNvPr id="21508" name="Rectangle 2"/>
          <p:cNvSpPr>
            <a:spLocks noChangeArrowheads="1"/>
          </p:cNvSpPr>
          <p:nvPr/>
        </p:nvSpPr>
        <p:spPr bwMode="auto">
          <a:xfrm>
            <a:off x="304800" y="238125"/>
            <a:ext cx="55626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GAS REFRIGERATION CYCLES</a:t>
            </a:r>
          </a:p>
        </p:txBody>
      </p:sp>
      <p:sp>
        <p:nvSpPr>
          <p:cNvPr id="21509" name="Rectangle 5"/>
          <p:cNvSpPr>
            <a:spLocks noChangeArrowheads="1"/>
          </p:cNvSpPr>
          <p:nvPr/>
        </p:nvSpPr>
        <p:spPr bwMode="auto">
          <a:xfrm>
            <a:off x="228600" y="838200"/>
            <a:ext cx="5257800" cy="641350"/>
          </a:xfrm>
          <a:prstGeom prst="rect">
            <a:avLst/>
          </a:prstGeom>
          <a:noFill/>
          <a:ln w="9525">
            <a:noFill/>
            <a:miter lim="800000"/>
            <a:headEnd/>
            <a:tailEnd/>
          </a:ln>
        </p:spPr>
        <p:txBody>
          <a:bodyPr>
            <a:spAutoFit/>
          </a:bodyPr>
          <a:lstStyle/>
          <a:p>
            <a:r>
              <a:rPr lang="en-US"/>
              <a:t>The </a:t>
            </a:r>
            <a:r>
              <a:rPr lang="en-US">
                <a:solidFill>
                  <a:srgbClr val="CC00CC"/>
                </a:solidFill>
              </a:rPr>
              <a:t>reversed Brayton cycle</a:t>
            </a:r>
            <a:r>
              <a:rPr lang="en-US" i="1"/>
              <a:t> </a:t>
            </a:r>
            <a:r>
              <a:rPr lang="en-US"/>
              <a:t>(the gas refrigeration cycle) can be used for refrigeration.</a:t>
            </a:r>
          </a:p>
        </p:txBody>
      </p:sp>
      <p:pic>
        <p:nvPicPr>
          <p:cNvPr id="21510" name="Picture 7"/>
          <p:cNvPicPr>
            <a:picLocks noChangeAspect="1" noChangeArrowheads="1"/>
          </p:cNvPicPr>
          <p:nvPr/>
        </p:nvPicPr>
        <p:blipFill>
          <a:blip r:embed="rId3"/>
          <a:srcRect/>
          <a:stretch>
            <a:fillRect/>
          </a:stretch>
        </p:blipFill>
        <p:spPr bwMode="auto">
          <a:xfrm>
            <a:off x="6934200" y="236538"/>
            <a:ext cx="1820863" cy="1135062"/>
          </a:xfrm>
          <a:prstGeom prst="rect">
            <a:avLst/>
          </a:prstGeom>
          <a:noFill/>
          <a:ln w="19050">
            <a:solidFill>
              <a:schemeClr val="bg2"/>
            </a:solidFill>
            <a:miter lim="800000"/>
            <a:headEnd/>
            <a:tailEnd/>
          </a:ln>
        </p:spPr>
      </p:pic>
      <p:pic>
        <p:nvPicPr>
          <p:cNvPr id="21511" name="Picture 11"/>
          <p:cNvPicPr>
            <a:picLocks noChangeAspect="1" noChangeArrowheads="1"/>
          </p:cNvPicPr>
          <p:nvPr/>
        </p:nvPicPr>
        <p:blipFill>
          <a:blip r:embed="rId4"/>
          <a:srcRect/>
          <a:stretch>
            <a:fillRect/>
          </a:stretch>
        </p:blipFill>
        <p:spPr bwMode="auto">
          <a:xfrm>
            <a:off x="304800" y="1809750"/>
            <a:ext cx="3838575" cy="4895850"/>
          </a:xfrm>
          <a:prstGeom prst="rect">
            <a:avLst/>
          </a:prstGeom>
          <a:noFill/>
          <a:ln w="9525">
            <a:noFill/>
            <a:miter lim="800000"/>
            <a:headEnd/>
            <a:tailEnd/>
          </a:ln>
        </p:spPr>
      </p:pic>
      <p:pic>
        <p:nvPicPr>
          <p:cNvPr id="21512" name="Picture 13"/>
          <p:cNvPicPr>
            <a:picLocks noChangeAspect="1" noChangeArrowheads="1"/>
          </p:cNvPicPr>
          <p:nvPr/>
        </p:nvPicPr>
        <p:blipFill>
          <a:blip r:embed="rId5"/>
          <a:srcRect/>
          <a:stretch>
            <a:fillRect/>
          </a:stretch>
        </p:blipFill>
        <p:spPr bwMode="auto">
          <a:xfrm>
            <a:off x="5067300" y="1524000"/>
            <a:ext cx="3695700" cy="7143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2708</TotalTime>
  <Words>1318</Words>
  <Application>Microsoft Office PowerPoint</Application>
  <PresentationFormat>On-screen Show (4:3)</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AND BASIC CONCEPTS</dc:title>
  <dc:creator>WinXP Tablet</dc:creator>
  <cp:lastModifiedBy>Jishnu</cp:lastModifiedBy>
  <cp:revision>901</cp:revision>
  <dcterms:created xsi:type="dcterms:W3CDTF">2007-03-22T19:44:56Z</dcterms:created>
  <dcterms:modified xsi:type="dcterms:W3CDTF">2023-04-13T03:51:09Z</dcterms:modified>
</cp:coreProperties>
</file>