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488" r:id="rId3"/>
    <p:sldId id="357" r:id="rId4"/>
    <p:sldId id="442" r:id="rId5"/>
    <p:sldId id="478" r:id="rId6"/>
    <p:sldId id="446" r:id="rId7"/>
    <p:sldId id="444" r:id="rId8"/>
    <p:sldId id="443" r:id="rId9"/>
    <p:sldId id="489" r:id="rId10"/>
    <p:sldId id="490" r:id="rId11"/>
    <p:sldId id="479" r:id="rId12"/>
    <p:sldId id="480" r:id="rId13"/>
    <p:sldId id="450" r:id="rId14"/>
    <p:sldId id="476" r:id="rId15"/>
    <p:sldId id="497" r:id="rId16"/>
    <p:sldId id="494" r:id="rId17"/>
    <p:sldId id="496" r:id="rId18"/>
    <p:sldId id="481" r:id="rId19"/>
    <p:sldId id="464" r:id="rId20"/>
    <p:sldId id="449" r:id="rId21"/>
    <p:sldId id="448" r:id="rId22"/>
    <p:sldId id="483" r:id="rId23"/>
    <p:sldId id="482" r:id="rId24"/>
    <p:sldId id="455" r:id="rId25"/>
    <p:sldId id="452" r:id="rId26"/>
    <p:sldId id="45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0"/>
  </p:normalViewPr>
  <p:slideViewPr>
    <p:cSldViewPr>
      <p:cViewPr varScale="1">
        <p:scale>
          <a:sx n="84" d="100"/>
          <a:sy n="84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998FAC-3D2F-4334-B193-893C9A4DF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7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44AA-330D-4B04-A983-4501C06A4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38824-22A9-4826-9D9F-1F938F2A1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14D6-18A0-431B-91B5-211AC2AF7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3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1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1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3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4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29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49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7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DC9B7-6613-4731-9C6C-D918B1DC6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31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011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A693-5407-4004-B49C-DCFB4F0A9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1E98E-FFCE-48B3-ABEA-DF0D78247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83655-BC77-43F8-987B-D27569434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604B7-B84C-49C2-819A-BA3C6B89F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A6E40-A858-46FD-AC4B-667506910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E8084-F915-4C0B-A2BF-DE0EBF550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80EC-643E-44C3-AD28-4C6E184DF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D36C418-AA45-4B0A-BECF-256B03E62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6CB6-9679-4269-B8CF-FDAADDEDAAB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A4EF-B267-429F-8924-C6F226D4E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smtClean="0">
                <a:solidFill>
                  <a:srgbClr val="C00000"/>
                </a:solidFill>
              </a:rPr>
              <a:t>C</a:t>
            </a:r>
            <a:r>
              <a:rPr lang="tr-TR" sz="2800" smtClean="0">
                <a:solidFill>
                  <a:srgbClr val="C00000"/>
                </a:solidFill>
              </a:rPr>
              <a:t>HAPTER</a:t>
            </a:r>
            <a:r>
              <a:rPr lang="en-US" sz="2800" smtClean="0">
                <a:solidFill>
                  <a:srgbClr val="C00000"/>
                </a:solidFill>
              </a:rPr>
              <a:t> 1</a:t>
            </a:r>
            <a:r>
              <a:rPr lang="tr-TR" sz="2800" smtClean="0">
                <a:solidFill>
                  <a:srgbClr val="C00000"/>
                </a:solidFill>
              </a:rPr>
              <a:t>2</a:t>
            </a:r>
            <a:r>
              <a:rPr lang="en-US" b="0" smtClean="0"/>
              <a:t/>
            </a:r>
            <a:br>
              <a:rPr lang="en-US" b="0" smtClean="0"/>
            </a:br>
            <a:r>
              <a:rPr lang="en-US" smtClean="0">
                <a:solidFill>
                  <a:srgbClr val="A50021"/>
                </a:solidFill>
              </a:rPr>
              <a:t> </a:t>
            </a:r>
            <a:r>
              <a:rPr lang="en-US" smtClean="0">
                <a:solidFill>
                  <a:srgbClr val="3333FF"/>
                </a:solidFill>
              </a:rPr>
              <a:t>THERMODYNAMIC PROPERTY RELATIONS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 dirty="0">
              <a:solidFill>
                <a:schemeClr val="bg2"/>
              </a:solidFill>
            </a:endParaRPr>
          </a:p>
          <a:p>
            <a:pPr algn="ctr"/>
            <a:r>
              <a:rPr lang="en-US" sz="2200" b="1" dirty="0">
                <a:solidFill>
                  <a:schemeClr val="bg2"/>
                </a:solidFill>
              </a:rPr>
              <a:t>Thermodynamics: An Engineering Approach </a:t>
            </a:r>
            <a:endParaRPr lang="tr-TR" sz="2200" b="1" dirty="0">
              <a:solidFill>
                <a:schemeClr val="bg2"/>
              </a:solidFill>
            </a:endParaRPr>
          </a:p>
          <a:p>
            <a:pPr algn="ctr"/>
            <a:r>
              <a:rPr lang="tr-TR" sz="2000" b="1" dirty="0">
                <a:solidFill>
                  <a:schemeClr val="bg2"/>
                </a:solidFill>
              </a:rPr>
              <a:t>8th </a:t>
            </a:r>
            <a:r>
              <a:rPr lang="en-US" sz="2000" b="1" dirty="0">
                <a:solidFill>
                  <a:schemeClr val="bg2"/>
                </a:solidFill>
              </a:rPr>
              <a:t>Edition</a:t>
            </a:r>
            <a:r>
              <a:rPr lang="en-US" sz="2400" b="1" dirty="0">
                <a:solidFill>
                  <a:schemeClr val="bg2"/>
                </a:solidFill>
              </a:rPr>
              <a:t/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b="1" dirty="0" err="1">
                <a:solidFill>
                  <a:schemeClr val="bg2"/>
                </a:solidFill>
              </a:rPr>
              <a:t>Yunus</a:t>
            </a:r>
            <a:r>
              <a:rPr lang="en-US" b="1" dirty="0">
                <a:solidFill>
                  <a:schemeClr val="bg2"/>
                </a:solidFill>
              </a:rPr>
              <a:t> A. </a:t>
            </a:r>
            <a:r>
              <a:rPr lang="tr-TR" b="1" dirty="0">
                <a:solidFill>
                  <a:schemeClr val="bg2"/>
                </a:solidFill>
              </a:rPr>
              <a:t>Ç</a:t>
            </a:r>
            <a:r>
              <a:rPr lang="en-US" b="1" dirty="0" err="1">
                <a:solidFill>
                  <a:schemeClr val="bg2"/>
                </a:solidFill>
              </a:rPr>
              <a:t>engel</a:t>
            </a:r>
            <a:r>
              <a:rPr lang="en-US" b="1" dirty="0">
                <a:solidFill>
                  <a:schemeClr val="bg2"/>
                </a:solidFill>
              </a:rPr>
              <a:t>, Michael A. </a:t>
            </a:r>
            <a:r>
              <a:rPr lang="en-US" b="1" dirty="0" smtClean="0">
                <a:solidFill>
                  <a:schemeClr val="bg2"/>
                </a:solidFill>
              </a:rPr>
              <a:t>Boles</a:t>
            </a:r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McGraw-Hill, 20</a:t>
            </a:r>
            <a:r>
              <a:rPr lang="tr-TR" b="1" dirty="0">
                <a:solidFill>
                  <a:schemeClr val="bg2"/>
                </a:solidFill>
              </a:rPr>
              <a:t>15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8402" y="6212413"/>
            <a:ext cx="684719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solidFill>
                  <a:srgbClr val="996633"/>
                </a:solidFill>
              </a:rPr>
              <a:t>Adapted from the lecture </a:t>
            </a:r>
            <a:r>
              <a:rPr lang="en-US" sz="1200" dirty="0">
                <a:solidFill>
                  <a:srgbClr val="996633"/>
                </a:solidFill>
              </a:rPr>
              <a:t>slides </a:t>
            </a:r>
            <a:r>
              <a:rPr lang="en-US" sz="1200" dirty="0" smtClean="0">
                <a:solidFill>
                  <a:srgbClr val="996633"/>
                </a:solidFill>
              </a:rPr>
              <a:t>by </a:t>
            </a:r>
            <a:r>
              <a:rPr lang="en-US" sz="1400" b="1" dirty="0" smtClean="0">
                <a:solidFill>
                  <a:srgbClr val="996633"/>
                </a:solidFill>
              </a:rPr>
              <a:t>Mehmet </a:t>
            </a:r>
            <a:r>
              <a:rPr lang="en-US" sz="1400" b="1" dirty="0" err="1" smtClean="0">
                <a:solidFill>
                  <a:srgbClr val="996633"/>
                </a:solidFill>
              </a:rPr>
              <a:t>Kanoglu</a:t>
            </a:r>
            <a:r>
              <a:rPr lang="en-US" sz="1400" b="1" dirty="0" smtClean="0">
                <a:solidFill>
                  <a:srgbClr val="996633"/>
                </a:solidFill>
              </a:rPr>
              <a:t> </a:t>
            </a:r>
            <a:r>
              <a:rPr lang="en-US" sz="1200" dirty="0" smtClean="0">
                <a:cs typeface="Times New Roman" pitchFamily="18" charset="0"/>
              </a:rPr>
              <a:t>Copyright </a:t>
            </a:r>
            <a:r>
              <a:rPr lang="en-US" sz="1200" dirty="0">
                <a:cs typeface="Times New Roman" pitchFamily="18" charset="0"/>
              </a:rPr>
              <a:t>© The McGraw-Hill Education. </a:t>
            </a:r>
            <a:endParaRPr lang="en-US" sz="1200" dirty="0" smtClean="0">
              <a:cs typeface="Times New Roman" pitchFamily="18" charset="0"/>
            </a:endParaRPr>
          </a:p>
          <a:p>
            <a:pPr algn="ct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dirty="0" smtClean="0">
                <a:cs typeface="Times New Roman" pitchFamily="18" charset="0"/>
              </a:rPr>
              <a:t>Permission </a:t>
            </a:r>
            <a:r>
              <a:rPr lang="en-US" sz="1200" dirty="0">
                <a:cs typeface="Times New Roman" pitchFamily="18" charset="0"/>
              </a:rPr>
              <a:t>required for reproduction or display.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E32AE-1B04-41FB-97DB-85492EF5EADE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52400"/>
            <a:ext cx="66929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F3693D-81E3-4AB7-A87F-F3517E1F85A0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990600"/>
            <a:ext cx="70961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2209800"/>
            <a:ext cx="7096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C9F584-C654-4D28-8286-63C81C35DFC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09600" y="228600"/>
            <a:ext cx="5029200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THE MAXWELL RELATIONS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33400" y="838200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equations that relate the partial derivatives of properties </a:t>
            </a:r>
            <a:r>
              <a:rPr lang="en-US" i="1"/>
              <a:t>P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, and </a:t>
            </a:r>
            <a:r>
              <a:rPr lang="en-US" i="1"/>
              <a:t>s</a:t>
            </a:r>
          </a:p>
          <a:p>
            <a:r>
              <a:rPr lang="en-US"/>
              <a:t>of a simple compressible system to each other are called the </a:t>
            </a:r>
            <a:r>
              <a:rPr lang="en-US" b="1" i="1">
                <a:solidFill>
                  <a:srgbClr val="3333FF"/>
                </a:solidFill>
              </a:rPr>
              <a:t>Maxwell</a:t>
            </a:r>
            <a:r>
              <a:rPr lang="en-US" b="1" i="1"/>
              <a:t> </a:t>
            </a:r>
            <a:r>
              <a:rPr lang="en-US" b="1" i="1">
                <a:solidFill>
                  <a:srgbClr val="3333FF"/>
                </a:solidFill>
              </a:rPr>
              <a:t>relations</a:t>
            </a:r>
            <a:r>
              <a:rPr lang="en-US"/>
              <a:t>. They are obtained from the four Gibbs equations by exploiting the</a:t>
            </a:r>
          </a:p>
          <a:p>
            <a:r>
              <a:rPr lang="en-US"/>
              <a:t>exactness of the differentials of thermodynamic properties.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182086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133600"/>
            <a:ext cx="12033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048000"/>
            <a:ext cx="2363788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92488" y="3048000"/>
            <a:ext cx="20177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4114800"/>
            <a:ext cx="18446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55925" y="3905250"/>
            <a:ext cx="1844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3886200" y="20574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Helmholtz function</a:t>
            </a:r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3886200" y="2528888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Gibbs function</a:t>
            </a:r>
          </a:p>
        </p:txBody>
      </p:sp>
      <p:pic>
        <p:nvPicPr>
          <p:cNvPr id="11277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" y="4724400"/>
            <a:ext cx="201771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Picture 1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43200" y="4724400"/>
            <a:ext cx="204311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9" name="Line 18"/>
          <p:cNvSpPr>
            <a:spLocks noChangeShapeType="1"/>
          </p:cNvSpPr>
          <p:nvPr/>
        </p:nvSpPr>
        <p:spPr bwMode="auto">
          <a:xfrm>
            <a:off x="3048000" y="34290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>
            <a:off x="2590800" y="4267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1752600" y="61722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FF"/>
                </a:solidFill>
              </a:rPr>
              <a:t>Maxwell relations</a:t>
            </a:r>
          </a:p>
        </p:txBody>
      </p:sp>
      <p:sp>
        <p:nvSpPr>
          <p:cNvPr id="11282" name="Rectangle 23"/>
          <p:cNvSpPr>
            <a:spLocks noChangeArrowheads="1"/>
          </p:cNvSpPr>
          <p:nvPr/>
        </p:nvSpPr>
        <p:spPr bwMode="auto">
          <a:xfrm>
            <a:off x="4953000" y="3886200"/>
            <a:ext cx="3886200" cy="2536825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/>
              <a:t>Maxwell relations are extremely valuable in thermodynamics because they provide a means of determining the change in entropy, which cannot be measured directly, by simply measuring the changes in properties </a:t>
            </a:r>
            <a:r>
              <a:rPr lang="en-US" i="1"/>
              <a:t>P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, and </a:t>
            </a:r>
            <a:r>
              <a:rPr lang="en-US" i="1"/>
              <a:t>T</a:t>
            </a:r>
            <a:r>
              <a:rPr lang="en-US"/>
              <a:t>. </a:t>
            </a:r>
          </a:p>
          <a:p>
            <a:pPr>
              <a:lnSpc>
                <a:spcPct val="9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i="1">
                <a:solidFill>
                  <a:srgbClr val="3333FF"/>
                </a:solidFill>
              </a:rPr>
              <a:t>These Maxwell relations are limited to simple compressible systems.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CCD530-AE92-47F9-8ED6-2D00CE6C7232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7913" y="623888"/>
            <a:ext cx="44481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89585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1034" y="1349276"/>
                <a:ext cx="43303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" y="1349276"/>
                <a:ext cx="4330337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034" y="2395401"/>
                <a:ext cx="43303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" y="2395401"/>
                <a:ext cx="4330337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033" y="3554730"/>
                <a:ext cx="43303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" y="3554730"/>
                <a:ext cx="4330337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032" y="4834890"/>
                <a:ext cx="43303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2" y="4834890"/>
                <a:ext cx="4330337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3762103" y="1253904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IN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762103" y="2308926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IN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62103" y="3468255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IN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62103" y="4750898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IN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51268" y="1105445"/>
                <a:ext cx="3193869" cy="587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68" y="1105445"/>
                <a:ext cx="3193869" cy="5875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1268" y="2109313"/>
                <a:ext cx="3193869" cy="587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68" y="2109313"/>
                <a:ext cx="3193869" cy="5875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1674" y="3268642"/>
                <a:ext cx="3193869" cy="587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74" y="3268642"/>
                <a:ext cx="3193869" cy="5874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64331" y="4548802"/>
                <a:ext cx="3193869" cy="586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31" y="4548802"/>
                <a:ext cx="3193869" cy="586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442755" y="528547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solidFill>
                  <a:prstClr val="black"/>
                </a:solidFill>
                <a:latin typeface="Calibri" panose="020F0502020204030204"/>
              </a:rPr>
              <a:t>Maxwell’s Relations</a:t>
            </a:r>
          </a:p>
        </p:txBody>
      </p:sp>
    </p:spTree>
    <p:extLst>
      <p:ext uri="{BB962C8B-B14F-4D97-AF65-F5344CB8AC3E}">
        <p14:creationId xmlns:p14="http://schemas.microsoft.com/office/powerpoint/2010/main" val="315723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963" y="951292"/>
            <a:ext cx="693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solidFill>
                  <a:prstClr val="black"/>
                </a:solidFill>
                <a:latin typeface="Calibri" panose="020F0502020204030204"/>
              </a:rPr>
              <a:t>Differential Relations :mnemonic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4034" y="1877205"/>
                <a:ext cx="43303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1877205"/>
                <a:ext cx="4330337" cy="30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8743" y="1877205"/>
                <a:ext cx="43303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743" y="1877205"/>
                <a:ext cx="4330337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4034" y="2318370"/>
                <a:ext cx="43303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2318370"/>
                <a:ext cx="4330337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48742" y="2318370"/>
                <a:ext cx="433033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IN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742" y="2318370"/>
                <a:ext cx="4330337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63" y="3018453"/>
            <a:ext cx="2870330" cy="28703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60609" y="3432498"/>
            <a:ext cx="3468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IN" sz="3000" dirty="0">
                <a:solidFill>
                  <a:prstClr val="black"/>
                </a:solidFill>
                <a:latin typeface="Calibri" panose="020F0502020204030204"/>
              </a:rPr>
              <a:t>Good Physicists have Studied Under Very Fine Teachers</a:t>
            </a:r>
          </a:p>
        </p:txBody>
      </p:sp>
      <p:sp>
        <p:nvSpPr>
          <p:cNvPr id="9" name="Right Arrow 8"/>
          <p:cNvSpPr/>
          <p:nvPr/>
        </p:nvSpPr>
        <p:spPr>
          <a:xfrm rot="19886020">
            <a:off x="1213538" y="5045900"/>
            <a:ext cx="38119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IN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473" y="5449443"/>
            <a:ext cx="13577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IN" sz="1350" dirty="0">
                <a:solidFill>
                  <a:prstClr val="black"/>
                </a:solidFill>
                <a:latin typeface="Calibri" panose="020F0502020204030204"/>
              </a:rPr>
              <a:t>Thermodynamic Square</a:t>
            </a:r>
          </a:p>
        </p:txBody>
      </p:sp>
    </p:spTree>
    <p:extLst>
      <p:ext uri="{BB962C8B-B14F-4D97-AF65-F5344CB8AC3E}">
        <p14:creationId xmlns:p14="http://schemas.microsoft.com/office/powerpoint/2010/main" val="322272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7D33E-7544-48C2-863E-6182122F75E8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228600"/>
            <a:ext cx="7077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463" y="2562225"/>
            <a:ext cx="70770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3463" y="1447800"/>
            <a:ext cx="7077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97A3C-0DD8-4DB6-8CDF-CEC013C73BB2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14339" name="Group 4"/>
          <p:cNvGrpSpPr>
            <a:grpSpLocks/>
          </p:cNvGrpSpPr>
          <p:nvPr/>
        </p:nvGrpSpPr>
        <p:grpSpPr bwMode="auto">
          <a:xfrm>
            <a:off x="228600" y="381000"/>
            <a:ext cx="5867400" cy="6096000"/>
            <a:chOff x="384" y="288"/>
            <a:chExt cx="3696" cy="3840"/>
          </a:xfrm>
        </p:grpSpPr>
        <p:pic>
          <p:nvPicPr>
            <p:cNvPr id="1434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" y="288"/>
              <a:ext cx="3696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1065"/>
              <a:ext cx="3696" cy="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248400" y="381000"/>
            <a:ext cx="2743200" cy="15700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THE CLAPEYRON EQUATION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6F14BA-C094-4804-ABC8-BAD6A9C1E09A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5113" y="762000"/>
            <a:ext cx="189388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651375"/>
            <a:ext cx="19685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5181600" y="1905000"/>
            <a:ext cx="3505200" cy="2582863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Clapeyron</a:t>
            </a:r>
            <a:r>
              <a:rPr lang="en-US" dirty="0"/>
              <a:t> equation enables us to determine the enthalpy of vaporization </a:t>
            </a:r>
            <a:r>
              <a:rPr lang="en-US" i="1" dirty="0"/>
              <a:t>h</a:t>
            </a:r>
            <a:r>
              <a:rPr lang="en-US" i="1" baseline="-25000" dirty="0"/>
              <a:t>fg</a:t>
            </a:r>
            <a:r>
              <a:rPr lang="en-US" i="1" dirty="0"/>
              <a:t> </a:t>
            </a:r>
            <a:r>
              <a:rPr lang="en-US" dirty="0"/>
              <a:t>at a given temperature by simply measuring the slope of the saturation curve on a </a:t>
            </a:r>
            <a:r>
              <a:rPr lang="en-US" i="1" dirty="0"/>
              <a:t>P</a:t>
            </a:r>
            <a:r>
              <a:rPr lang="en-US" dirty="0"/>
              <a:t>-</a:t>
            </a:r>
            <a:r>
              <a:rPr lang="en-US" i="1" dirty="0"/>
              <a:t>T </a:t>
            </a:r>
            <a:r>
              <a:rPr lang="en-US" dirty="0"/>
              <a:t>diagram and the specific volume of saturated liquid and saturated vapor at the given temperature.</a:t>
            </a:r>
          </a:p>
        </p:txBody>
      </p:sp>
      <p:sp>
        <p:nvSpPr>
          <p:cNvPr id="15366" name="Text Box 11"/>
          <p:cNvSpPr txBox="1">
            <a:spLocks noChangeArrowheads="1"/>
          </p:cNvSpPr>
          <p:nvPr/>
        </p:nvSpPr>
        <p:spPr bwMode="auto">
          <a:xfrm>
            <a:off x="5257800" y="5410200"/>
            <a:ext cx="3429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3333FF"/>
                </a:solidFill>
              </a:rPr>
              <a:t>General form of the Clapeyron equation when the subscripts 1 and 2 indicate the two phases. </a:t>
            </a:r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7239000" y="838200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Clapeyron equation</a:t>
            </a:r>
          </a:p>
        </p:txBody>
      </p:sp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762000"/>
            <a:ext cx="38385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F76E97-9801-44B3-B48A-588E8309141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182563"/>
            <a:ext cx="223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762000"/>
            <a:ext cx="7543800" cy="578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Develop fundamental relations between commonly encountered thermodynamic properties and express the properties that cannot be measured directly in terms of easily measurable properties.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Develop the Maxwell relations, which form the basis for many thermodynamic relations.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Develop the Clapeyron equation and determine the enthalpy of vaporization from </a:t>
            </a:r>
            <a:r>
              <a:rPr lang="en-US" sz="2200" i="1"/>
              <a:t>P</a:t>
            </a:r>
            <a:r>
              <a:rPr lang="en-US" sz="2200"/>
              <a:t>, </a:t>
            </a:r>
            <a:r>
              <a:rPr lang="en-US" sz="2200" i="1"/>
              <a:t>v</a:t>
            </a:r>
            <a:r>
              <a:rPr lang="en-US" sz="2200"/>
              <a:t>, and </a:t>
            </a:r>
            <a:r>
              <a:rPr lang="en-US" sz="2200" i="1"/>
              <a:t>T </a:t>
            </a:r>
            <a:r>
              <a:rPr lang="en-US" sz="2200"/>
              <a:t>measurements alone.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Develop general relations for </a:t>
            </a:r>
            <a:r>
              <a:rPr lang="en-US" sz="2200" i="1">
                <a:solidFill>
                  <a:srgbClr val="CC00CC"/>
                </a:solidFill>
              </a:rPr>
              <a:t>c</a:t>
            </a:r>
            <a:r>
              <a:rPr lang="en-US" sz="2200" i="1" baseline="-25000">
                <a:solidFill>
                  <a:srgbClr val="CC00CC"/>
                </a:solidFill>
              </a:rPr>
              <a:t>v</a:t>
            </a:r>
            <a:r>
              <a:rPr lang="en-US" sz="2200">
                <a:solidFill>
                  <a:srgbClr val="CC00CC"/>
                </a:solidFill>
              </a:rPr>
              <a:t>, </a:t>
            </a:r>
            <a:r>
              <a:rPr lang="en-US" sz="2200" i="1">
                <a:solidFill>
                  <a:srgbClr val="CC00CC"/>
                </a:solidFill>
              </a:rPr>
              <a:t>c</a:t>
            </a:r>
            <a:r>
              <a:rPr lang="en-US" sz="2200" i="1" baseline="-25000">
                <a:solidFill>
                  <a:srgbClr val="CC00CC"/>
                </a:solidFill>
              </a:rPr>
              <a:t>p</a:t>
            </a:r>
            <a:r>
              <a:rPr lang="en-US" sz="2200">
                <a:solidFill>
                  <a:srgbClr val="CC00CC"/>
                </a:solidFill>
              </a:rPr>
              <a:t>, </a:t>
            </a:r>
            <a:r>
              <a:rPr lang="en-US" sz="2200" i="1">
                <a:solidFill>
                  <a:srgbClr val="CC00CC"/>
                </a:solidFill>
              </a:rPr>
              <a:t>du</a:t>
            </a:r>
            <a:r>
              <a:rPr lang="en-US" sz="2200">
                <a:solidFill>
                  <a:srgbClr val="CC00CC"/>
                </a:solidFill>
              </a:rPr>
              <a:t>, </a:t>
            </a:r>
            <a:r>
              <a:rPr lang="en-US" sz="2200" i="1">
                <a:solidFill>
                  <a:srgbClr val="CC00CC"/>
                </a:solidFill>
              </a:rPr>
              <a:t>dh</a:t>
            </a:r>
            <a:r>
              <a:rPr lang="en-US" sz="2200">
                <a:solidFill>
                  <a:srgbClr val="CC00CC"/>
                </a:solidFill>
              </a:rPr>
              <a:t>, and </a:t>
            </a:r>
            <a:r>
              <a:rPr lang="en-US" sz="2200" i="1">
                <a:solidFill>
                  <a:srgbClr val="CC00CC"/>
                </a:solidFill>
              </a:rPr>
              <a:t>ds </a:t>
            </a:r>
            <a:r>
              <a:rPr lang="en-US" sz="2200">
                <a:solidFill>
                  <a:srgbClr val="CC00CC"/>
                </a:solidFill>
              </a:rPr>
              <a:t>that are valid for all pure substances.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/>
              <a:t>Discuss the Joule-Thomson coefficient.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200">
                <a:solidFill>
                  <a:srgbClr val="CC00CC"/>
                </a:solidFill>
              </a:rPr>
              <a:t>Develop a method of evaluating the </a:t>
            </a:r>
            <a:r>
              <a:rPr lang="en-US" sz="2200">
                <a:solidFill>
                  <a:srgbClr val="CC00CC"/>
                </a:solidFill>
                <a:cs typeface="Arial" charset="0"/>
              </a:rPr>
              <a:t>∆</a:t>
            </a:r>
            <a:r>
              <a:rPr lang="en-US" sz="2200" i="1">
                <a:solidFill>
                  <a:srgbClr val="CC00CC"/>
                </a:solidFill>
              </a:rPr>
              <a:t>h</a:t>
            </a:r>
            <a:r>
              <a:rPr lang="en-US" sz="2200">
                <a:solidFill>
                  <a:srgbClr val="CC00CC"/>
                </a:solidFill>
              </a:rPr>
              <a:t>, ∆</a:t>
            </a:r>
            <a:r>
              <a:rPr lang="en-US" sz="2200" i="1">
                <a:solidFill>
                  <a:srgbClr val="CC00CC"/>
                </a:solidFill>
              </a:rPr>
              <a:t>u</a:t>
            </a:r>
            <a:r>
              <a:rPr lang="en-US" sz="2200">
                <a:solidFill>
                  <a:srgbClr val="CC00CC"/>
                </a:solidFill>
              </a:rPr>
              <a:t>, and ∆</a:t>
            </a:r>
            <a:r>
              <a:rPr lang="en-US" sz="2200" i="1">
                <a:solidFill>
                  <a:srgbClr val="CC00CC"/>
                </a:solidFill>
              </a:rPr>
              <a:t>s </a:t>
            </a:r>
            <a:r>
              <a:rPr lang="en-US" sz="2200">
                <a:solidFill>
                  <a:srgbClr val="CC00CC"/>
                </a:solidFill>
              </a:rPr>
              <a:t>of real gases through the use of generalized enthalpy and entropy departure charts.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8D03C-3B83-479A-8422-D5975114C218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151188"/>
            <a:ext cx="23876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808663"/>
            <a:ext cx="349885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9" name="Group 10"/>
          <p:cNvGrpSpPr>
            <a:grpSpLocks/>
          </p:cNvGrpSpPr>
          <p:nvPr/>
        </p:nvGrpSpPr>
        <p:grpSpPr bwMode="auto">
          <a:xfrm>
            <a:off x="609600" y="1219200"/>
            <a:ext cx="4464050" cy="1098550"/>
            <a:chOff x="528" y="480"/>
            <a:chExt cx="2812" cy="692"/>
          </a:xfrm>
        </p:grpSpPr>
        <p:pic>
          <p:nvPicPr>
            <p:cNvPr id="16395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76" y="528"/>
              <a:ext cx="61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84" y="528"/>
              <a:ext cx="5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7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85" y="864"/>
              <a:ext cx="7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8" name="Text Box 7"/>
            <p:cNvSpPr txBox="1">
              <a:spLocks noChangeArrowheads="1"/>
            </p:cNvSpPr>
            <p:nvPr/>
          </p:nvSpPr>
          <p:spPr bwMode="auto">
            <a:xfrm>
              <a:off x="528" y="480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At low pressures</a:t>
              </a:r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>
              <a:off x="2496" y="624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528" y="768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Treating vapor as an ideal gas</a:t>
              </a:r>
            </a:p>
          </p:txBody>
        </p:sp>
      </p:grp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09600" y="42545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Clapeyron equation can be simplified for liquid–vapor and solid–vapor phase changes by utilizing some approximations.</a:t>
            </a:r>
          </a:p>
        </p:txBody>
      </p:sp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609600" y="2406650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Substituting these equations into the Clapeyron equation</a:t>
            </a:r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609600" y="495300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Integrating between two saturation </a:t>
            </a:r>
            <a:r>
              <a:rPr lang="en-US" dirty="0" smtClean="0"/>
              <a:t>states. Further assuming for small temperature intervals, </a:t>
            </a:r>
            <a:r>
              <a:rPr lang="en-US" i="1" dirty="0" smtClean="0"/>
              <a:t>h</a:t>
            </a:r>
            <a:r>
              <a:rPr lang="en-US" i="1" baseline="-25000" dirty="0" smtClean="0"/>
              <a:t>fg</a:t>
            </a:r>
            <a:r>
              <a:rPr lang="en-US" dirty="0" smtClean="0"/>
              <a:t> is constant at some average value</a:t>
            </a:r>
            <a:endParaRPr lang="en-US" dirty="0"/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5181600" y="1936750"/>
            <a:ext cx="2895600" cy="29400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The </a:t>
            </a:r>
            <a:r>
              <a:rPr lang="en-US" dirty="0" err="1"/>
              <a:t>Clapeyron</a:t>
            </a:r>
            <a:r>
              <a:rPr lang="en-US" dirty="0"/>
              <a:t>–</a:t>
            </a:r>
            <a:r>
              <a:rPr lang="en-US" dirty="0" err="1"/>
              <a:t>Clausius</a:t>
            </a:r>
            <a:r>
              <a:rPr lang="en-US" dirty="0"/>
              <a:t> equation can be used to determine the variation of saturation pressure with temperature.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It can also be used in the solid–vapor region by replacing </a:t>
            </a:r>
            <a:r>
              <a:rPr lang="en-US" i="1" dirty="0"/>
              <a:t>h</a:t>
            </a:r>
            <a:r>
              <a:rPr lang="en-US" i="1" baseline="-25000" dirty="0"/>
              <a:t>fg</a:t>
            </a:r>
            <a:r>
              <a:rPr lang="en-US" i="1" dirty="0"/>
              <a:t> </a:t>
            </a:r>
            <a:r>
              <a:rPr lang="en-US" dirty="0"/>
              <a:t>by </a:t>
            </a:r>
            <a:r>
              <a:rPr lang="en-US" i="1" dirty="0" err="1"/>
              <a:t>h</a:t>
            </a:r>
            <a:r>
              <a:rPr lang="en-US" i="1" baseline="-25000" dirty="0" err="1"/>
              <a:t>ig</a:t>
            </a:r>
            <a:r>
              <a:rPr lang="en-US" i="1" dirty="0"/>
              <a:t> </a:t>
            </a:r>
            <a:r>
              <a:rPr lang="en-US" dirty="0"/>
              <a:t>(the enthalpy of sublimation) of the substance.</a:t>
            </a:r>
          </a:p>
        </p:txBody>
      </p:sp>
      <p:sp>
        <p:nvSpPr>
          <p:cNvPr id="16394" name="Rectangle 15"/>
          <p:cNvSpPr>
            <a:spLocks noChangeArrowheads="1"/>
          </p:cNvSpPr>
          <p:nvPr/>
        </p:nvSpPr>
        <p:spPr bwMode="auto">
          <a:xfrm>
            <a:off x="4724400" y="5867400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FF"/>
                </a:solidFill>
              </a:rPr>
              <a:t>Clapeyron–Clausius equation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ADF6C-ACDD-4062-88B0-EB353C053439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25" y="76200"/>
            <a:ext cx="6381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175" y="1295400"/>
            <a:ext cx="63722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E8ADA-89D0-4E08-8548-3A121BB81E0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209550"/>
            <a:ext cx="6372225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A79DBD-954A-431A-9F82-B65F716C516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04800" y="228600"/>
            <a:ext cx="8534400" cy="508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700" b="1">
                <a:solidFill>
                  <a:srgbClr val="C00000"/>
                </a:solidFill>
              </a:rPr>
              <a:t>GENERAL RELATIONS FOR </a:t>
            </a:r>
            <a:r>
              <a:rPr lang="en-US" sz="2700" b="1" i="1">
                <a:solidFill>
                  <a:srgbClr val="C00000"/>
                </a:solidFill>
              </a:rPr>
              <a:t>du</a:t>
            </a:r>
            <a:r>
              <a:rPr lang="en-US" sz="2700" b="1">
                <a:solidFill>
                  <a:srgbClr val="C00000"/>
                </a:solidFill>
              </a:rPr>
              <a:t>, </a:t>
            </a:r>
            <a:r>
              <a:rPr lang="en-US" sz="2700" b="1" i="1">
                <a:solidFill>
                  <a:srgbClr val="C00000"/>
                </a:solidFill>
              </a:rPr>
              <a:t>dh</a:t>
            </a:r>
            <a:r>
              <a:rPr lang="en-US" sz="2700" b="1">
                <a:solidFill>
                  <a:srgbClr val="C00000"/>
                </a:solidFill>
              </a:rPr>
              <a:t>, </a:t>
            </a:r>
            <a:r>
              <a:rPr lang="en-US" sz="2700" b="1" i="1">
                <a:solidFill>
                  <a:srgbClr val="C00000"/>
                </a:solidFill>
              </a:rPr>
              <a:t>ds</a:t>
            </a:r>
            <a:r>
              <a:rPr lang="en-US" sz="2700" b="1">
                <a:solidFill>
                  <a:srgbClr val="C00000"/>
                </a:solidFill>
              </a:rPr>
              <a:t>, </a:t>
            </a:r>
            <a:r>
              <a:rPr lang="en-US" sz="2700" b="1" i="1">
                <a:solidFill>
                  <a:srgbClr val="C00000"/>
                </a:solidFill>
              </a:rPr>
              <a:t>c</a:t>
            </a:r>
            <a:r>
              <a:rPr lang="en-US" sz="2700" b="1" i="1" baseline="-25000">
                <a:solidFill>
                  <a:srgbClr val="C00000"/>
                </a:solidFill>
              </a:rPr>
              <a:t>v</a:t>
            </a:r>
            <a:r>
              <a:rPr lang="en-US" sz="2700" b="1">
                <a:solidFill>
                  <a:srgbClr val="C00000"/>
                </a:solidFill>
              </a:rPr>
              <a:t>, AND </a:t>
            </a:r>
            <a:r>
              <a:rPr lang="en-US" sz="2700" b="1" i="1">
                <a:solidFill>
                  <a:srgbClr val="C00000"/>
                </a:solidFill>
              </a:rPr>
              <a:t>c</a:t>
            </a:r>
            <a:r>
              <a:rPr lang="en-US" sz="2700" b="1" i="1" baseline="-2500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28600" y="838200"/>
            <a:ext cx="8077200" cy="55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900"/>
              <a:t>The state postulate established that the state of a simple compressible system is completely specified by two independent, intensive properties.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900">
                <a:solidFill>
                  <a:srgbClr val="CC00CC"/>
                </a:solidFill>
              </a:rPr>
              <a:t>Therefore, we should be able to calculate all the properties of a system such as internal energy, enthalpy, and entropy at any state once two independent, intensive properties are available.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900"/>
              <a:t>The calculation of these properties from measurable ones depends on the availability of simple and accurate relations between the two groups.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900">
                <a:solidFill>
                  <a:srgbClr val="CC00CC"/>
                </a:solidFill>
              </a:rPr>
              <a:t>In this section we develop general relations for changes in internal energy, enthalpy, and entropy in terms of pressure, specific volume, temperature, and specific heats alone.</a:t>
            </a:r>
            <a:r>
              <a:rPr lang="en-US" sz="1900"/>
              <a:t>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900"/>
              <a:t>We also develop some general relations involving specific heats.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900">
                <a:solidFill>
                  <a:srgbClr val="CC00CC"/>
                </a:solidFill>
              </a:rPr>
              <a:t>The relations developed will enable us to determine the </a:t>
            </a:r>
            <a:r>
              <a:rPr lang="en-US" sz="1900" i="1">
                <a:solidFill>
                  <a:srgbClr val="CC00CC"/>
                </a:solidFill>
              </a:rPr>
              <a:t>changes </a:t>
            </a:r>
            <a:r>
              <a:rPr lang="en-US" sz="1900">
                <a:solidFill>
                  <a:srgbClr val="CC00CC"/>
                </a:solidFill>
              </a:rPr>
              <a:t>in these properties.</a:t>
            </a:r>
            <a:r>
              <a:rPr lang="en-US" sz="1900"/>
              <a:t>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900"/>
              <a:t>The property values at specified states can be determined only after the selection of a reference state, the choice of which is quite arbitrary.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3B33C-E73C-4A7D-93FF-2175BA752A1D}" type="slidenum">
              <a:rPr lang="en-US" smtClean="0"/>
              <a:pPr/>
              <a:t>24</a:t>
            </a:fld>
            <a:endParaRPr lang="en-US" smtClean="0"/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522288" y="976313"/>
            <a:ext cx="8164512" cy="5195887"/>
            <a:chOff x="288" y="480"/>
            <a:chExt cx="5143" cy="3273"/>
          </a:xfrm>
        </p:grpSpPr>
        <p:pic>
          <p:nvPicPr>
            <p:cNvPr id="2048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480"/>
              <a:ext cx="5143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2112"/>
              <a:ext cx="5127" cy="1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533400" y="384175"/>
            <a:ext cx="377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Internal Energy Changes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362E1-CA12-4E8A-8F5B-91B532285739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381000"/>
            <a:ext cx="8248650" cy="599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EE9D8-3449-45DE-947F-7BBD1B8828D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04800" y="228600"/>
            <a:ext cx="7239000" cy="9540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A LITTLE MATH—PARTIAL DERIVATIVES AND ASSOCIATED RELATIONS</a:t>
            </a:r>
          </a:p>
        </p:txBody>
      </p:sp>
      <p:grpSp>
        <p:nvGrpSpPr>
          <p:cNvPr id="4100" name="Group 12"/>
          <p:cNvGrpSpPr>
            <a:grpSpLocks/>
          </p:cNvGrpSpPr>
          <p:nvPr/>
        </p:nvGrpSpPr>
        <p:grpSpPr bwMode="auto">
          <a:xfrm>
            <a:off x="4800600" y="1412875"/>
            <a:ext cx="4017963" cy="4911725"/>
            <a:chOff x="3024" y="363"/>
            <a:chExt cx="2531" cy="3094"/>
          </a:xfrm>
        </p:grpSpPr>
        <p:pic>
          <p:nvPicPr>
            <p:cNvPr id="4102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36" y="1680"/>
              <a:ext cx="69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4" y="2424"/>
              <a:ext cx="253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168" y="363"/>
              <a:ext cx="2304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CC00CC"/>
                  </a:solidFill>
                </a:rPr>
                <a:t>The state postulate:</a:t>
              </a:r>
              <a:r>
                <a:rPr lang="en-US"/>
                <a:t> The state of a simple, compressible substance is completely specified by any two independent, intensive properties. All other properties at that state can be expressed in terms of those two properties. 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120" y="2880"/>
              <a:ext cx="235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derivative of a function </a:t>
              </a:r>
              <a:r>
                <a:rPr lang="en-US" i="1"/>
                <a:t>f</a:t>
              </a:r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) with respect to </a:t>
              </a:r>
              <a:r>
                <a:rPr lang="en-US" i="1"/>
                <a:t>x</a:t>
              </a:r>
              <a:r>
                <a:rPr lang="en-US"/>
                <a:t> represents the</a:t>
              </a:r>
            </a:p>
            <a:p>
              <a:r>
                <a:rPr lang="en-US"/>
                <a:t>rate of change of </a:t>
              </a:r>
              <a:r>
                <a:rPr lang="en-US" i="1"/>
                <a:t>f</a:t>
              </a:r>
              <a:r>
                <a:rPr lang="en-US"/>
                <a:t> with </a:t>
              </a:r>
              <a:r>
                <a:rPr lang="en-US" i="1"/>
                <a:t>x</a:t>
              </a:r>
              <a:r>
                <a:rPr lang="en-US"/>
                <a:t>.</a:t>
              </a:r>
            </a:p>
          </p:txBody>
        </p:sp>
        <p:pic>
          <p:nvPicPr>
            <p:cNvPr id="4106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24" y="2160"/>
              <a:ext cx="5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101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457325"/>
            <a:ext cx="3810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9B0E06-01DB-4CD9-B778-B0D3B18A0AFD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76200"/>
            <a:ext cx="6083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859213"/>
            <a:ext cx="2971800" cy="292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7147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9CFD1D-7446-4324-A4DB-8042F8BE4E6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685800" y="333375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Partial Differentials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800600" y="762000"/>
            <a:ext cx="3733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variation of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with </a:t>
            </a:r>
            <a:r>
              <a:rPr lang="en-US" i="1"/>
              <a:t>x </a:t>
            </a:r>
            <a:r>
              <a:rPr lang="en-US"/>
              <a:t>when </a:t>
            </a:r>
            <a:r>
              <a:rPr lang="en-US" i="1"/>
              <a:t>y </a:t>
            </a:r>
            <a:r>
              <a:rPr lang="en-US"/>
              <a:t>is held constant is called the </a:t>
            </a:r>
            <a:r>
              <a:rPr lang="en-US" b="1"/>
              <a:t>partial derivative </a:t>
            </a:r>
            <a:r>
              <a:rPr lang="en-US"/>
              <a:t>of </a:t>
            </a:r>
            <a:r>
              <a:rPr lang="en-US" i="1"/>
              <a:t>z </a:t>
            </a:r>
            <a:r>
              <a:rPr lang="en-US"/>
              <a:t>with respect to </a:t>
            </a:r>
            <a:r>
              <a:rPr lang="en-US" i="1"/>
              <a:t>x</a:t>
            </a:r>
            <a:r>
              <a:rPr lang="en-US"/>
              <a:t>, and it is expressed as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057400"/>
            <a:ext cx="4956175" cy="604838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876800" y="2819400"/>
            <a:ext cx="38100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/>
              <a:t>The symbol </a:t>
            </a:r>
            <a:r>
              <a:rPr lang="en-US" b="1">
                <a:sym typeface="Symbol" pitchFamily="18" charset="2"/>
              </a:rPr>
              <a:t></a:t>
            </a:r>
            <a:r>
              <a:rPr lang="en-US"/>
              <a:t> represents differential changes, just like the symbol </a:t>
            </a:r>
            <a:r>
              <a:rPr lang="en-US" i="1"/>
              <a:t>d</a:t>
            </a:r>
            <a:r>
              <a:rPr lang="en-US"/>
              <a:t>. They differ in that the symbol </a:t>
            </a:r>
            <a:r>
              <a:rPr lang="en-US" i="1"/>
              <a:t>d </a:t>
            </a:r>
            <a:r>
              <a:rPr lang="en-US"/>
              <a:t>represents the </a:t>
            </a:r>
            <a:r>
              <a:rPr lang="en-US" i="1"/>
              <a:t>total </a:t>
            </a:r>
            <a:r>
              <a:rPr lang="en-US"/>
              <a:t>differential change of a function and reflects the influence of all variables, whereas </a:t>
            </a:r>
            <a:r>
              <a:rPr lang="en-US" b="1">
                <a:sym typeface="Symbol" pitchFamily="18" charset="2"/>
              </a:rPr>
              <a:t></a:t>
            </a:r>
            <a:r>
              <a:rPr lang="en-US"/>
              <a:t> represents the </a:t>
            </a:r>
            <a:r>
              <a:rPr lang="en-US" i="1"/>
              <a:t>partial </a:t>
            </a:r>
            <a:r>
              <a:rPr lang="en-US"/>
              <a:t>differential change due to the variation of a single variable. </a:t>
            </a:r>
          </a:p>
          <a:p>
            <a:pPr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>
                <a:solidFill>
                  <a:srgbClr val="CC00CC"/>
                </a:solidFill>
              </a:rPr>
              <a:t>The changes indicated by </a:t>
            </a:r>
            <a:r>
              <a:rPr lang="en-US" i="1">
                <a:solidFill>
                  <a:srgbClr val="CC00CC"/>
                </a:solidFill>
              </a:rPr>
              <a:t>d </a:t>
            </a:r>
            <a:r>
              <a:rPr lang="en-US">
                <a:solidFill>
                  <a:srgbClr val="CC00CC"/>
                </a:solidFill>
              </a:rPr>
              <a:t>and </a:t>
            </a:r>
            <a:r>
              <a:rPr lang="en-US" b="1">
                <a:solidFill>
                  <a:srgbClr val="CC00CC"/>
                </a:solidFill>
                <a:sym typeface="Symbol" pitchFamily="18" charset="2"/>
              </a:rPr>
              <a:t></a:t>
            </a:r>
            <a:r>
              <a:rPr lang="en-US">
                <a:solidFill>
                  <a:srgbClr val="CC00CC"/>
                </a:solidFill>
              </a:rPr>
              <a:t> are identical for independent variables, but not for dependent variables.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94F39-890B-401B-B2A4-412D99C65C50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3886200"/>
            <a:ext cx="3128962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57200" y="4676775"/>
            <a:ext cx="4419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is the fundamental relation for the </a:t>
            </a:r>
            <a:r>
              <a:rPr lang="en-US" b="1"/>
              <a:t>total differential </a:t>
            </a:r>
            <a:r>
              <a:rPr lang="en-US"/>
              <a:t>of a dependent variable in terms of its partial derivatives with respect to the independent variables. </a:t>
            </a:r>
          </a:p>
        </p:txBody>
      </p:sp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143250"/>
            <a:ext cx="33528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621506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A2820D-CD02-4685-87ED-50B6209F9E6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49238" y="304800"/>
            <a:ext cx="4932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Partial Differential Relations</a:t>
            </a:r>
          </a:p>
        </p:txBody>
      </p:sp>
      <p:grpSp>
        <p:nvGrpSpPr>
          <p:cNvPr id="8196" name="Group 17"/>
          <p:cNvGrpSpPr>
            <a:grpSpLocks/>
          </p:cNvGrpSpPr>
          <p:nvPr/>
        </p:nvGrpSpPr>
        <p:grpSpPr bwMode="auto">
          <a:xfrm>
            <a:off x="304800" y="1066800"/>
            <a:ext cx="4876800" cy="3505200"/>
            <a:chOff x="336" y="672"/>
            <a:chExt cx="3072" cy="2208"/>
          </a:xfrm>
        </p:grpSpPr>
        <p:pic>
          <p:nvPicPr>
            <p:cNvPr id="820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" y="672"/>
              <a:ext cx="116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" y="912"/>
              <a:ext cx="2111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1392"/>
              <a:ext cx="260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5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26" y="2433"/>
              <a:ext cx="1178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6" name="Rectangle 7"/>
            <p:cNvSpPr>
              <a:spLocks noChangeArrowheads="1"/>
            </p:cNvSpPr>
            <p:nvPr/>
          </p:nvSpPr>
          <p:spPr bwMode="auto">
            <a:xfrm>
              <a:off x="336" y="1823"/>
              <a:ext cx="307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order of differentiation is immaterial for properties since they are continuous point functions and have exact differentials. Thus,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A2820D-CD02-4685-87ED-50B6209F9E6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49238" y="304800"/>
            <a:ext cx="4932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Partial Differential Relations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235575"/>
            <a:ext cx="5695950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 Box 11"/>
          <p:cNvSpPr txBox="1">
            <a:spLocks noChangeArrowheads="1"/>
          </p:cNvSpPr>
          <p:nvPr/>
        </p:nvSpPr>
        <p:spPr bwMode="auto">
          <a:xfrm>
            <a:off x="6096000" y="5241925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Reciprocity relation</a:t>
            </a:r>
          </a:p>
        </p:txBody>
      </p:sp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6096000" y="6156325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Cyclic relation</a:t>
            </a:r>
          </a:p>
        </p:txBody>
      </p:sp>
      <p:sp>
        <p:nvSpPr>
          <p:cNvPr id="8200" name="Rectangle 14"/>
          <p:cNvSpPr>
            <a:spLocks noChangeArrowheads="1"/>
          </p:cNvSpPr>
          <p:nvPr/>
        </p:nvSpPr>
        <p:spPr bwMode="auto">
          <a:xfrm>
            <a:off x="1857375" y="108849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z dependent on x, y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20775"/>
            <a:ext cx="1314286" cy="30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52" y="1120040"/>
            <a:ext cx="1219048" cy="323810"/>
          </a:xfrm>
          <a:prstGeom prst="rect">
            <a:avLst/>
          </a:prstGeom>
        </p:spPr>
      </p:pic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67400" y="1120775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x</a:t>
            </a:r>
            <a:r>
              <a:rPr lang="en-US" dirty="0" smtClean="0">
                <a:solidFill>
                  <a:srgbClr val="3333FF"/>
                </a:solidFill>
              </a:rPr>
              <a:t> dependent on z, y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523" y="1551804"/>
            <a:ext cx="3128962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752" y="1682769"/>
            <a:ext cx="2885714" cy="7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2515762"/>
            <a:ext cx="1676190" cy="3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057619"/>
            <a:ext cx="5342857" cy="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6" y="4272900"/>
            <a:ext cx="5457143" cy="80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894" y="3865259"/>
            <a:ext cx="1457143" cy="352381"/>
          </a:xfrm>
          <a:prstGeom prst="rect">
            <a:avLst/>
          </a:prstGeom>
        </p:spPr>
      </p:pic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780999" y="3981271"/>
            <a:ext cx="35916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y</a:t>
            </a:r>
            <a:r>
              <a:rPr lang="en-US" dirty="0" smtClean="0">
                <a:solidFill>
                  <a:srgbClr val="3333FF"/>
                </a:solidFill>
              </a:rPr>
              <a:t> is independent of z.</a:t>
            </a:r>
          </a:p>
          <a:p>
            <a:r>
              <a:rPr lang="en-US" dirty="0" smtClean="0">
                <a:solidFill>
                  <a:srgbClr val="3333FF"/>
                </a:solidFill>
              </a:rPr>
              <a:t>Therefore the equation is satisfied for all y and z, when terms inside brackets </a:t>
            </a:r>
            <a:r>
              <a:rPr lang="en-US" dirty="0">
                <a:solidFill>
                  <a:srgbClr val="3333FF"/>
                </a:solidFill>
              </a:rPr>
              <a:t>v</a:t>
            </a:r>
            <a:r>
              <a:rPr lang="en-US" dirty="0" smtClean="0">
                <a:solidFill>
                  <a:srgbClr val="3333FF"/>
                </a:solidFill>
              </a:rPr>
              <a:t>anish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A2820D-CD02-4685-87ED-50B6209F9E6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49238" y="304800"/>
            <a:ext cx="69381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3300"/>
                </a:solidFill>
              </a:rPr>
              <a:t>Demonstration of Reciprocity </a:t>
            </a:r>
            <a:r>
              <a:rPr lang="en-US" sz="2800" b="1" dirty="0">
                <a:solidFill>
                  <a:srgbClr val="FF3300"/>
                </a:solidFill>
              </a:rPr>
              <a:t>Relations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 rotWithShape="1">
          <a:blip r:embed="rId2"/>
          <a:srcRect b="48962"/>
          <a:stretch/>
        </p:blipFill>
        <p:spPr bwMode="auto">
          <a:xfrm>
            <a:off x="267072" y="1200150"/>
            <a:ext cx="56959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Rectangle 14"/>
          <p:cNvSpPr>
            <a:spLocks noChangeArrowheads="1"/>
          </p:cNvSpPr>
          <p:nvPr/>
        </p:nvSpPr>
        <p:spPr bwMode="auto">
          <a:xfrm>
            <a:off x="249238" y="2121056"/>
            <a:ext cx="3200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Demonstration of the reciprocity relation for the function </a:t>
            </a:r>
            <a:r>
              <a:rPr lang="en-US" i="1" dirty="0">
                <a:solidFill>
                  <a:srgbClr val="3333FF"/>
                </a:solidFill>
              </a:rPr>
              <a:t>z +</a:t>
            </a:r>
            <a:r>
              <a:rPr lang="en-US" dirty="0">
                <a:solidFill>
                  <a:srgbClr val="3333FF"/>
                </a:solidFill>
              </a:rPr>
              <a:t> 2</a:t>
            </a:r>
            <a:r>
              <a:rPr lang="en-US" i="1" dirty="0">
                <a:solidFill>
                  <a:srgbClr val="3333FF"/>
                </a:solidFill>
              </a:rPr>
              <a:t>xy </a:t>
            </a:r>
            <a:r>
              <a:rPr lang="en-US" i="1" dirty="0">
                <a:solidFill>
                  <a:srgbClr val="3333FF"/>
                </a:solidFill>
                <a:sym typeface="Symbol" pitchFamily="18" charset="2"/>
              </a:rPr>
              <a:t></a:t>
            </a:r>
            <a:r>
              <a:rPr lang="en-US" dirty="0">
                <a:solidFill>
                  <a:srgbClr val="3333FF"/>
                </a:solidFill>
              </a:rPr>
              <a:t> 3</a:t>
            </a:r>
            <a:r>
              <a:rPr lang="en-US" i="1" dirty="0">
                <a:solidFill>
                  <a:srgbClr val="3333FF"/>
                </a:solidFill>
              </a:rPr>
              <a:t>y</a:t>
            </a:r>
            <a:r>
              <a:rPr lang="en-US" baseline="30000" dirty="0">
                <a:solidFill>
                  <a:srgbClr val="3333FF"/>
                </a:solidFill>
              </a:rPr>
              <a:t>2</a:t>
            </a:r>
            <a:r>
              <a:rPr lang="en-US" i="1" dirty="0">
                <a:solidFill>
                  <a:srgbClr val="3333FF"/>
                </a:solidFill>
              </a:rPr>
              <a:t>z =</a:t>
            </a:r>
            <a:r>
              <a:rPr lang="en-US" dirty="0">
                <a:solidFill>
                  <a:srgbClr val="3333FF"/>
                </a:solidFill>
              </a:rPr>
              <a:t> 0.</a:t>
            </a:r>
          </a:p>
        </p:txBody>
      </p:sp>
      <p:pic>
        <p:nvPicPr>
          <p:cNvPr id="820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311525"/>
            <a:ext cx="34194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05604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954</Words>
  <Application>Microsoft Office PowerPoint</Application>
  <PresentationFormat>On-screen Show (4:3)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Default Design</vt:lpstr>
      <vt:lpstr>Office Theme</vt:lpstr>
      <vt:lpstr>CHAPTER 12  THERMODYNAMIC PROPERTY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988</cp:revision>
  <dcterms:created xsi:type="dcterms:W3CDTF">2007-03-22T19:44:56Z</dcterms:created>
  <dcterms:modified xsi:type="dcterms:W3CDTF">2023-04-13T03:53:23Z</dcterms:modified>
</cp:coreProperties>
</file>