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451" r:id="rId2"/>
    <p:sldId id="458" r:id="rId3"/>
    <p:sldId id="459" r:id="rId4"/>
    <p:sldId id="456" r:id="rId5"/>
    <p:sldId id="498" r:id="rId6"/>
    <p:sldId id="457" r:id="rId7"/>
    <p:sldId id="460" r:id="rId8"/>
    <p:sldId id="461" r:id="rId9"/>
    <p:sldId id="462" r:id="rId10"/>
    <p:sldId id="484" r:id="rId11"/>
    <p:sldId id="466" r:id="rId12"/>
    <p:sldId id="468" r:id="rId13"/>
    <p:sldId id="467" r:id="rId14"/>
    <p:sldId id="463" r:id="rId15"/>
    <p:sldId id="471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B2B2B2"/>
    <a:srgbClr val="006600"/>
    <a:srgbClr val="33CC33"/>
    <a:srgbClr val="008000"/>
    <a:srgbClr val="FFFF99"/>
    <a:srgbClr val="CC00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68" autoAdjust="0"/>
    <p:restoredTop sz="94660"/>
  </p:normalViewPr>
  <p:slideViewPr>
    <p:cSldViewPr>
      <p:cViewPr varScale="1">
        <p:scale>
          <a:sx n="109" d="100"/>
          <a:sy n="109" d="100"/>
        </p:scale>
        <p:origin x="183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2998FAC-3D2F-4334-B193-893C9A4DF6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71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444AA-330D-4B04-A983-4501C06A47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38824-22A9-4826-9D9F-1F938F2A1E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414D6-18A0-431B-91B5-211AC2AF76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DC9B7-6613-4731-9C6C-D918B1DC6B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3A693-5407-4004-B49C-DCFB4F0A9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1E98E-FFCE-48B3-ABEA-DF0D78247D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83655-BC77-43F8-987B-D27569434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604B7-B84C-49C2-819A-BA3C6B89F2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A6E40-A858-46FD-AC4B-667506910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E8084-F915-4C0B-A2BF-DE0EBF550B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F80EC-643E-44C3-AD28-4C6E184DF2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D36C418-AA45-4B0A-BECF-256B03E62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rgbClr val="FF00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lr>
          <a:srgbClr val="FF0000"/>
        </a:buClr>
        <a:buFont typeface="Wingdings" pitchFamily="2" charset="2"/>
        <a:buChar char="ü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AFEA03-79A6-4FC3-A714-4DA44BA39507}" type="slidenum">
              <a:rPr lang="en-US" smtClean="0"/>
              <a:pPr/>
              <a:t>1</a:t>
            </a:fld>
            <a:endParaRPr lang="en-US" smtClean="0"/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811213"/>
            <a:ext cx="7967663" cy="543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569913" y="304800"/>
            <a:ext cx="284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3300"/>
                </a:solidFill>
              </a:rPr>
              <a:t>Enthalpy Changes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79EBBB-9591-42B6-BD19-5E064AD0A2E7}" type="slidenum">
              <a:rPr lang="en-US" smtClean="0"/>
              <a:pPr/>
              <a:t>10</a:t>
            </a:fld>
            <a:endParaRPr lang="en-US" smtClean="0"/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8300" y="152400"/>
            <a:ext cx="5867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8300" y="1285875"/>
            <a:ext cx="5867400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143F89-AE26-46FE-951F-84B99F8A39D6}" type="slidenum">
              <a:rPr lang="en-US" smtClean="0"/>
              <a:pPr/>
              <a:t>11</a:t>
            </a:fld>
            <a:endParaRPr lang="en-US" smtClean="0"/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04800"/>
            <a:ext cx="70866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525" y="1981200"/>
            <a:ext cx="707707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6C467F-1287-4FD7-841E-D9D150E3FD3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304800" y="152400"/>
            <a:ext cx="6705600" cy="52387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C00000"/>
                </a:solidFill>
              </a:rPr>
              <a:t>THE JOULE-THOMSON COEFFICIENT</a:t>
            </a:r>
          </a:p>
        </p:txBody>
      </p:sp>
      <p:pic>
        <p:nvPicPr>
          <p:cNvPr id="3277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416050"/>
            <a:ext cx="130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162175"/>
            <a:ext cx="42894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4" name="Rectangle 9"/>
          <p:cNvSpPr>
            <a:spLocks noChangeArrowheads="1"/>
          </p:cNvSpPr>
          <p:nvPr/>
        </p:nvSpPr>
        <p:spPr bwMode="auto">
          <a:xfrm>
            <a:off x="228600" y="730250"/>
            <a:ext cx="845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 temperature behavior of a fluid during a throttling (</a:t>
            </a:r>
            <a:r>
              <a:rPr lang="en-US" i="1"/>
              <a:t>h =</a:t>
            </a:r>
            <a:r>
              <a:rPr lang="en-US"/>
              <a:t> constant) process is described by the Joule-Thomson coefficient</a:t>
            </a:r>
          </a:p>
        </p:txBody>
      </p:sp>
      <p:sp>
        <p:nvSpPr>
          <p:cNvPr id="32775" name="Rectangle 10"/>
          <p:cNvSpPr>
            <a:spLocks noChangeArrowheads="1"/>
          </p:cNvSpPr>
          <p:nvPr/>
        </p:nvSpPr>
        <p:spPr bwMode="auto">
          <a:xfrm>
            <a:off x="381000" y="3124200"/>
            <a:ext cx="388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CC00CC"/>
                </a:solidFill>
              </a:rPr>
              <a:t>The Joule-Thomson coefficient represents the slope of </a:t>
            </a:r>
            <a:r>
              <a:rPr lang="en-US" i="1">
                <a:solidFill>
                  <a:srgbClr val="CC00CC"/>
                </a:solidFill>
              </a:rPr>
              <a:t>h =</a:t>
            </a:r>
            <a:r>
              <a:rPr lang="en-US">
                <a:solidFill>
                  <a:srgbClr val="CC00CC"/>
                </a:solidFill>
              </a:rPr>
              <a:t> constant lines on a </a:t>
            </a:r>
            <a:r>
              <a:rPr lang="en-US" i="1">
                <a:solidFill>
                  <a:srgbClr val="CC00CC"/>
                </a:solidFill>
              </a:rPr>
              <a:t>T</a:t>
            </a:r>
            <a:r>
              <a:rPr lang="en-US">
                <a:solidFill>
                  <a:srgbClr val="CC00CC"/>
                </a:solidFill>
              </a:rPr>
              <a:t>-</a:t>
            </a:r>
            <a:r>
              <a:rPr lang="en-US" i="1">
                <a:solidFill>
                  <a:srgbClr val="CC00CC"/>
                </a:solidFill>
              </a:rPr>
              <a:t>P </a:t>
            </a:r>
            <a:r>
              <a:rPr lang="en-US">
                <a:solidFill>
                  <a:srgbClr val="CC00CC"/>
                </a:solidFill>
              </a:rPr>
              <a:t>diagram.</a:t>
            </a:r>
          </a:p>
        </p:txBody>
      </p:sp>
      <p:pic>
        <p:nvPicPr>
          <p:cNvPr id="32776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1304925"/>
            <a:ext cx="3848100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7" name="Picture 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4067175"/>
            <a:ext cx="39243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9EFEC5-D684-4EA2-BAD2-D4BF8F4A678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4953000" y="381000"/>
            <a:ext cx="3810000" cy="618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/>
              <a:t>A throttling process proceeds along a constant-enthalpy line in the direction of decreasing pressure, that is, from right to left. 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>
                <a:solidFill>
                  <a:srgbClr val="CC00CC"/>
                </a:solidFill>
              </a:rPr>
              <a:t>Therefore, the temperature of a fluid increases during a throttling process that takes place on the right-hand side of the inversion line.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/>
              <a:t>However, the fluid temperature decreases during a throttling process that takes place on the left-hand side of the inversion line. 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>
                <a:solidFill>
                  <a:srgbClr val="CC00CC"/>
                </a:solidFill>
              </a:rPr>
              <a:t>It is clear from this diagram that a cooling effect cannot be achieved by throttling unless the fluid is below its maximum inversion temperature.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/>
              <a:t>This presents a problem for substances whose maximum inversion temperature is well below room temperature.</a:t>
            </a:r>
          </a:p>
        </p:txBody>
      </p:sp>
      <p:pic>
        <p:nvPicPr>
          <p:cNvPr id="3379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23875"/>
            <a:ext cx="4124325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A36DB0-9C62-4D00-B329-4578B54DEAD4}" type="slidenum">
              <a:rPr lang="en-US" smtClean="0"/>
              <a:pPr/>
              <a:t>14</a:t>
            </a:fld>
            <a:endParaRPr lang="en-US" smtClean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8475" y="609600"/>
            <a:ext cx="8188325" cy="535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BEDF9A-ACAF-4D51-BF39-44F4105B41CD}" type="slidenum">
              <a:rPr lang="en-US" smtClean="0"/>
              <a:pPr/>
              <a:t>15</a:t>
            </a:fld>
            <a:endParaRPr lang="en-US" smtClean="0"/>
          </a:p>
        </p:txBody>
      </p:sp>
      <p:pic>
        <p:nvPicPr>
          <p:cNvPr id="3584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0" y="152400"/>
            <a:ext cx="6648450" cy="205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209800"/>
            <a:ext cx="6629400" cy="203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4295775"/>
            <a:ext cx="306705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6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0" y="5181600"/>
            <a:ext cx="32289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541FD1-6040-4CAD-BD1E-6334880E4A7D}" type="slidenum">
              <a:rPr lang="en-US" smtClean="0"/>
              <a:pPr/>
              <a:t>2</a:t>
            </a:fld>
            <a:endParaRPr lang="en-US" smtClean="0"/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4413" y="152400"/>
            <a:ext cx="7062787" cy="649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F3E8D7-D01F-42AE-AB71-7318D735DF96}" type="slidenum">
              <a:rPr lang="en-US" smtClean="0"/>
              <a:pPr/>
              <a:t>3</a:t>
            </a:fld>
            <a:endParaRPr lang="en-US" smtClean="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710" y="588963"/>
            <a:ext cx="7548563" cy="563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727710" y="131763"/>
            <a:ext cx="2706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3300"/>
                </a:solidFill>
              </a:rPr>
              <a:t>Entropy Changes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458" y="6254432"/>
            <a:ext cx="4581525" cy="581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590" y="50483"/>
            <a:ext cx="4705350" cy="485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65" y="1447798"/>
            <a:ext cx="1314450" cy="638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5924" y="1514474"/>
            <a:ext cx="1362075" cy="504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065" y="6268086"/>
            <a:ext cx="1283018" cy="5702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5924" y="6254432"/>
            <a:ext cx="14859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A07B9F-FF26-46B1-93E1-EDE65D55603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609600" y="231775"/>
            <a:ext cx="363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3300"/>
                </a:solidFill>
              </a:rPr>
              <a:t>Specific Heats </a:t>
            </a:r>
            <a:r>
              <a:rPr lang="en-US" sz="2400" b="1" i="1" dirty="0">
                <a:solidFill>
                  <a:srgbClr val="FF3300"/>
                </a:solidFill>
              </a:rPr>
              <a:t>c</a:t>
            </a:r>
            <a:r>
              <a:rPr lang="en-US" sz="2400" b="1" i="1" baseline="-25000" dirty="0">
                <a:solidFill>
                  <a:srgbClr val="FF3300"/>
                </a:solidFill>
              </a:rPr>
              <a:t>v</a:t>
            </a:r>
            <a:r>
              <a:rPr lang="en-US" sz="2400" b="1" i="1" dirty="0">
                <a:solidFill>
                  <a:srgbClr val="FF3300"/>
                </a:solidFill>
              </a:rPr>
              <a:t> </a:t>
            </a:r>
            <a:r>
              <a:rPr lang="en-US" sz="2400" b="1" dirty="0">
                <a:solidFill>
                  <a:srgbClr val="FF3300"/>
                </a:solidFill>
              </a:rPr>
              <a:t>and </a:t>
            </a:r>
            <a:r>
              <a:rPr lang="en-US" sz="2400" b="1" i="1" dirty="0" err="1">
                <a:solidFill>
                  <a:srgbClr val="FF3300"/>
                </a:solidFill>
              </a:rPr>
              <a:t>c</a:t>
            </a:r>
            <a:r>
              <a:rPr lang="en-US" sz="2400" b="1" i="1" baseline="-25000" dirty="0" err="1">
                <a:solidFill>
                  <a:srgbClr val="FF3300"/>
                </a:solidFill>
              </a:rPr>
              <a:t>p</a:t>
            </a:r>
            <a:endParaRPr lang="en-US" sz="2400" b="1" i="1" baseline="-25000" dirty="0">
              <a:solidFill>
                <a:srgbClr val="FF3300"/>
              </a:solidFill>
            </a:endParaRPr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785813"/>
            <a:ext cx="7572375" cy="561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477" y="3124200"/>
            <a:ext cx="1933575" cy="561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14675"/>
            <a:ext cx="1485900" cy="571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800" y="4038600"/>
            <a:ext cx="196215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A07B9F-FF26-46B1-93E1-EDE65D55603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609600" y="231775"/>
            <a:ext cx="363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3300"/>
                </a:solidFill>
              </a:rPr>
              <a:t>Specific Heats </a:t>
            </a:r>
            <a:r>
              <a:rPr lang="en-US" sz="2400" b="1" i="1">
                <a:solidFill>
                  <a:srgbClr val="FF3300"/>
                </a:solidFill>
              </a:rPr>
              <a:t>c</a:t>
            </a:r>
            <a:r>
              <a:rPr lang="en-US" sz="2400" b="1" i="1" baseline="-25000">
                <a:solidFill>
                  <a:srgbClr val="FF3300"/>
                </a:solidFill>
              </a:rPr>
              <a:t>v</a:t>
            </a:r>
            <a:r>
              <a:rPr lang="en-US" sz="2400" b="1" i="1">
                <a:solidFill>
                  <a:srgbClr val="FF3300"/>
                </a:solidFill>
              </a:rPr>
              <a:t> </a:t>
            </a:r>
            <a:r>
              <a:rPr lang="en-US" sz="2400" b="1">
                <a:solidFill>
                  <a:srgbClr val="FF3300"/>
                </a:solidFill>
              </a:rPr>
              <a:t>and </a:t>
            </a:r>
            <a:r>
              <a:rPr lang="en-US" sz="2400" b="1" i="1">
                <a:solidFill>
                  <a:srgbClr val="FF3300"/>
                </a:solidFill>
              </a:rPr>
              <a:t>c</a:t>
            </a:r>
            <a:r>
              <a:rPr lang="en-US" sz="2400" b="1" i="1" baseline="-25000">
                <a:solidFill>
                  <a:srgbClr val="FF3300"/>
                </a:solidFill>
              </a:rPr>
              <a:t>p</a:t>
            </a:r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 rotWithShape="1">
          <a:blip r:embed="rId2"/>
          <a:srcRect t="85072"/>
          <a:stretch/>
        </p:blipFill>
        <p:spPr bwMode="auto">
          <a:xfrm>
            <a:off x="461962" y="990600"/>
            <a:ext cx="7572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72" y="2130425"/>
            <a:ext cx="7638455" cy="113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2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D6DDB4-2557-4C0B-9BB5-0A37663CD973}" type="slidenum">
              <a:rPr lang="en-US" smtClean="0"/>
              <a:pPr/>
              <a:t>6</a:t>
            </a:fld>
            <a:endParaRPr lang="en-US" smtClean="0"/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288" y="685800"/>
            <a:ext cx="8164512" cy="527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134100"/>
            <a:ext cx="4010025" cy="533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6157912"/>
            <a:ext cx="3943350" cy="485775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9600" y="231775"/>
            <a:ext cx="64876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3300"/>
                </a:solidFill>
              </a:rPr>
              <a:t>Difference between Specific </a:t>
            </a:r>
            <a:r>
              <a:rPr lang="en-US" sz="2400" b="1" dirty="0">
                <a:solidFill>
                  <a:srgbClr val="FF3300"/>
                </a:solidFill>
              </a:rPr>
              <a:t>Heats </a:t>
            </a:r>
            <a:r>
              <a:rPr lang="en-US" sz="2400" b="1" dirty="0" smtClean="0">
                <a:solidFill>
                  <a:srgbClr val="FF3300"/>
                </a:solidFill>
              </a:rPr>
              <a:t>(</a:t>
            </a:r>
            <a:r>
              <a:rPr lang="en-US" sz="2400" b="1" i="1" dirty="0" err="1" smtClean="0">
                <a:solidFill>
                  <a:srgbClr val="FF3300"/>
                </a:solidFill>
              </a:rPr>
              <a:t>c</a:t>
            </a:r>
            <a:r>
              <a:rPr lang="en-US" sz="2400" b="1" i="1" baseline="-25000" dirty="0" err="1" smtClean="0">
                <a:solidFill>
                  <a:srgbClr val="FF3300"/>
                </a:solidFill>
              </a:rPr>
              <a:t>P</a:t>
            </a:r>
            <a:r>
              <a:rPr lang="en-US" sz="2400" b="1" i="1" dirty="0" smtClean="0">
                <a:solidFill>
                  <a:srgbClr val="FF3300"/>
                </a:solidFill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</a:rPr>
              <a:t>– </a:t>
            </a:r>
            <a:r>
              <a:rPr lang="en-US" sz="2400" b="1" i="1" dirty="0" err="1" smtClean="0">
                <a:solidFill>
                  <a:srgbClr val="FF3300"/>
                </a:solidFill>
              </a:rPr>
              <a:t>c</a:t>
            </a:r>
            <a:r>
              <a:rPr lang="en-US" sz="2400" b="1" i="1" baseline="-25000" dirty="0" err="1">
                <a:solidFill>
                  <a:srgbClr val="FF3300"/>
                </a:solidFill>
              </a:rPr>
              <a:t>V</a:t>
            </a:r>
            <a:r>
              <a:rPr lang="en-US" sz="2400" b="1" dirty="0" smtClean="0">
                <a:solidFill>
                  <a:srgbClr val="FF3300"/>
                </a:solidFill>
              </a:rPr>
              <a:t>)</a:t>
            </a:r>
            <a:endParaRPr lang="en-US" sz="2400" b="1" baseline="-250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74945D-98B3-45F1-944F-81461C17B045}" type="slidenum">
              <a:rPr lang="en-US" smtClean="0"/>
              <a:pPr/>
              <a:t>7</a:t>
            </a:fld>
            <a:endParaRPr lang="en-US" smtClean="0"/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1000"/>
            <a:ext cx="7523163" cy="604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5257800" y="5715000"/>
            <a:ext cx="10668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3333FF"/>
                </a:solidFill>
              </a:rPr>
              <a:t>Mayer relation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9321D0-67C9-44D3-B5AC-D091E430E7D1}" type="slidenum">
              <a:rPr lang="en-US" smtClean="0"/>
              <a:pPr/>
              <a:t>8</a:t>
            </a:fld>
            <a:endParaRPr lang="en-US" smtClean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12763"/>
            <a:ext cx="1624013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133600" y="517525"/>
            <a:ext cx="12192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3333FF"/>
                </a:solidFill>
              </a:rPr>
              <a:t>Mayer relation</a:t>
            </a: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304800" y="1260475"/>
            <a:ext cx="46482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sz="2000">
                <a:solidFill>
                  <a:srgbClr val="CC00CC"/>
                </a:solidFill>
              </a:rPr>
              <a:t>Conclusions from Mayer relation: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b="1">
                <a:solidFill>
                  <a:srgbClr val="CC00CC"/>
                </a:solidFill>
              </a:rPr>
              <a:t>1.</a:t>
            </a:r>
            <a:r>
              <a:rPr lang="en-US"/>
              <a:t> The right hand side of the equation is always greater than or equal to zero. Therefore, we conclude that</a:t>
            </a:r>
            <a:endParaRPr lang="en-US" b="1"/>
          </a:p>
          <a:p>
            <a:pPr>
              <a:spcBef>
                <a:spcPct val="15000"/>
              </a:spcBef>
              <a:spcAft>
                <a:spcPct val="15000"/>
              </a:spcAft>
            </a:pPr>
            <a:endParaRPr lang="en-US"/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b="1">
                <a:solidFill>
                  <a:srgbClr val="CC00CC"/>
                </a:solidFill>
              </a:rPr>
              <a:t>2.</a:t>
            </a:r>
            <a:r>
              <a:rPr lang="en-US"/>
              <a:t> The difference between </a:t>
            </a:r>
            <a:r>
              <a:rPr lang="en-US" i="1"/>
              <a:t>c</a:t>
            </a:r>
            <a:r>
              <a:rPr lang="en-US" i="1" baseline="-25000"/>
              <a:t>p</a:t>
            </a:r>
            <a:r>
              <a:rPr lang="en-US" i="1"/>
              <a:t> </a:t>
            </a:r>
            <a:r>
              <a:rPr lang="en-US"/>
              <a:t>and </a:t>
            </a:r>
            <a:r>
              <a:rPr lang="en-US" i="1"/>
              <a:t>c</a:t>
            </a:r>
            <a:r>
              <a:rPr lang="en-US" i="1" baseline="-25000"/>
              <a:t>v</a:t>
            </a:r>
            <a:r>
              <a:rPr lang="en-US" i="1"/>
              <a:t> </a:t>
            </a:r>
            <a:r>
              <a:rPr lang="en-US"/>
              <a:t>approaches zero as the absolute temperature approaches zero.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b="1">
                <a:solidFill>
                  <a:srgbClr val="CC00CC"/>
                </a:solidFill>
              </a:rPr>
              <a:t>3.</a:t>
            </a:r>
            <a:r>
              <a:rPr lang="en-US"/>
              <a:t> The two specific heats are identical for truly incompressible substances since </a:t>
            </a:r>
            <a:r>
              <a:rPr lang="en-US" i="1"/>
              <a:t>v </a:t>
            </a:r>
            <a:r>
              <a:rPr lang="en-US"/>
              <a:t> constant. The difference between the two specific heats is very small and is usually disregarded for substances that are </a:t>
            </a:r>
            <a:r>
              <a:rPr lang="en-US" i="1"/>
              <a:t>nearly </a:t>
            </a:r>
            <a:r>
              <a:rPr lang="en-US"/>
              <a:t>incompressible, such as liquids and solids.</a:t>
            </a:r>
          </a:p>
        </p:txBody>
      </p:sp>
      <p:pic>
        <p:nvPicPr>
          <p:cNvPr id="28678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2605088"/>
            <a:ext cx="808038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9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152400"/>
            <a:ext cx="3822700" cy="659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3D3C35-F21C-4DC8-BD5E-E1F6B745F852}" type="slidenum">
              <a:rPr lang="en-US" smtClean="0"/>
              <a:pPr/>
              <a:t>9</a:t>
            </a:fld>
            <a:endParaRPr lang="en-US" smtClean="0"/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63" y="895350"/>
            <a:ext cx="4714875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2953</TotalTime>
  <Words>280</Words>
  <Application>Microsoft Office PowerPoint</Application>
  <PresentationFormat>On-screen Show (4:3)</PresentationFormat>
  <Paragraphs>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DC-UOIT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 INTRODUCTION AND BASIC CONCEPTS</dc:title>
  <dc:creator>WinXP Tablet</dc:creator>
  <cp:lastModifiedBy>Jishnu</cp:lastModifiedBy>
  <cp:revision>991</cp:revision>
  <dcterms:created xsi:type="dcterms:W3CDTF">2007-03-22T19:44:56Z</dcterms:created>
  <dcterms:modified xsi:type="dcterms:W3CDTF">2023-04-18T04:51:40Z</dcterms:modified>
</cp:coreProperties>
</file>