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72" r:id="rId2"/>
    <p:sldId id="470" r:id="rId3"/>
    <p:sldId id="473" r:id="rId4"/>
    <p:sldId id="474" r:id="rId5"/>
    <p:sldId id="493" r:id="rId6"/>
    <p:sldId id="469" r:id="rId7"/>
    <p:sldId id="447" r:id="rId8"/>
    <p:sldId id="492" r:id="rId9"/>
    <p:sldId id="486" r:id="rId10"/>
    <p:sldId id="485" r:id="rId11"/>
    <p:sldId id="487" r:id="rId12"/>
    <p:sldId id="374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0"/>
  </p:normalViewPr>
  <p:slideViewPr>
    <p:cSldViewPr>
      <p:cViewPr varScale="1">
        <p:scale>
          <a:sx n="109" d="100"/>
          <a:sy n="109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998FAC-3D2F-4334-B193-893C9A4DF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7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44AA-330D-4B04-A983-4501C06A4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8824-22A9-4826-9D9F-1F938F2A1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14D6-18A0-431B-91B5-211AC2AF7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DC9B7-6613-4731-9C6C-D918B1DC6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A693-5407-4004-B49C-DCFB4F0A9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1E98E-FFCE-48B3-ABEA-DF0D78247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83655-BC77-43F8-987B-D27569434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604B7-B84C-49C2-819A-BA3C6B89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A6E40-A858-46FD-AC4B-667506910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E8084-F915-4C0B-A2BF-DE0EBF550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80EC-643E-44C3-AD28-4C6E184DF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D36C418-AA45-4B0A-BECF-256B03E62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C094F4-42E0-417C-AD1B-BCF95EF9D0C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990600" y="228600"/>
            <a:ext cx="6629400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THE </a:t>
            </a:r>
            <a:r>
              <a:rPr lang="en-US" sz="2800" b="1">
                <a:solidFill>
                  <a:srgbClr val="C00000"/>
                </a:solidFill>
                <a:cs typeface="Arial" charset="0"/>
              </a:rPr>
              <a:t>∆</a:t>
            </a:r>
            <a:r>
              <a:rPr lang="en-US" sz="2800" b="1" i="1">
                <a:solidFill>
                  <a:srgbClr val="C00000"/>
                </a:solidFill>
              </a:rPr>
              <a:t>h</a:t>
            </a:r>
            <a:r>
              <a:rPr lang="en-US" sz="2800" b="1">
                <a:solidFill>
                  <a:srgbClr val="C00000"/>
                </a:solidFill>
              </a:rPr>
              <a:t>, ∆</a:t>
            </a:r>
            <a:r>
              <a:rPr lang="en-US" sz="2800" b="1" i="1">
                <a:solidFill>
                  <a:srgbClr val="C00000"/>
                </a:solidFill>
              </a:rPr>
              <a:t>u</a:t>
            </a:r>
            <a:r>
              <a:rPr lang="en-US" sz="2800" b="1">
                <a:solidFill>
                  <a:srgbClr val="C00000"/>
                </a:solidFill>
              </a:rPr>
              <a:t>, AND ∆</a:t>
            </a:r>
            <a:r>
              <a:rPr lang="en-US" sz="2800" b="1" i="1">
                <a:solidFill>
                  <a:srgbClr val="C00000"/>
                </a:solidFill>
              </a:rPr>
              <a:t>s </a:t>
            </a:r>
            <a:r>
              <a:rPr lang="en-US" sz="2800" b="1">
                <a:solidFill>
                  <a:srgbClr val="C00000"/>
                </a:solidFill>
              </a:rPr>
              <a:t>OF REAL GASES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09600" y="990600"/>
            <a:ext cx="70104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2000"/>
              <a:t>Gases at low pressures behave as ideal gases and obey the relation </a:t>
            </a:r>
            <a:r>
              <a:rPr lang="en-US" sz="2000" i="1"/>
              <a:t>Pv =</a:t>
            </a:r>
            <a:r>
              <a:rPr lang="en-US" sz="2000"/>
              <a:t> </a:t>
            </a:r>
            <a:r>
              <a:rPr lang="en-US" sz="2000" i="1"/>
              <a:t>RT</a:t>
            </a:r>
            <a:r>
              <a:rPr lang="en-US" sz="2000"/>
              <a:t>. The properties of ideal gases are relatively easy to evaluate since the properties </a:t>
            </a:r>
            <a:r>
              <a:rPr lang="en-US" sz="2000" i="1"/>
              <a:t>u</a:t>
            </a:r>
            <a:r>
              <a:rPr lang="en-US" sz="2000"/>
              <a:t>, </a:t>
            </a:r>
            <a:r>
              <a:rPr lang="en-US" sz="2000" i="1"/>
              <a:t>h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 i="1" baseline="-25000"/>
              <a:t>v</a:t>
            </a:r>
            <a:r>
              <a:rPr lang="en-US" sz="2000"/>
              <a:t>, and </a:t>
            </a:r>
            <a:r>
              <a:rPr lang="en-US" sz="2000" i="1"/>
              <a:t>c</a:t>
            </a:r>
            <a:r>
              <a:rPr lang="en-US" sz="2000" i="1" baseline="-25000"/>
              <a:t>p</a:t>
            </a:r>
            <a:r>
              <a:rPr lang="en-US" sz="2000" i="1"/>
              <a:t> </a:t>
            </a:r>
            <a:r>
              <a:rPr lang="en-US" sz="2000"/>
              <a:t>depend on temperature only.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At high pressures, however, gases deviate considerably from ideal-gas behavior, and it becomes necessary to account for this deviation.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2000"/>
              <a:t>In Chap. 3 we accounted for the deviation in properties </a:t>
            </a:r>
            <a:r>
              <a:rPr lang="en-US" sz="2000" i="1"/>
              <a:t>P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/>
              <a:t>, and </a:t>
            </a:r>
            <a:r>
              <a:rPr lang="en-US" sz="2000" i="1"/>
              <a:t>T </a:t>
            </a:r>
            <a:r>
              <a:rPr lang="en-US" sz="2000"/>
              <a:t>by either using more complex equations of state or evaluating the compressibility factor </a:t>
            </a:r>
            <a:r>
              <a:rPr lang="en-US" sz="2000" i="1"/>
              <a:t>Z </a:t>
            </a:r>
            <a:r>
              <a:rPr lang="en-US" sz="2000"/>
              <a:t>from the compressibility charts.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Now we extend the analysis to evaluate the changes in the enthalpy, internal energy, and entropy of nonideal (real) gases, using the general relations for </a:t>
            </a:r>
            <a:r>
              <a:rPr lang="en-US" sz="2000" i="1">
                <a:solidFill>
                  <a:srgbClr val="CC00CC"/>
                </a:solidFill>
              </a:rPr>
              <a:t>du</a:t>
            </a:r>
            <a:r>
              <a:rPr lang="en-US" sz="2000">
                <a:solidFill>
                  <a:srgbClr val="CC00CC"/>
                </a:solidFill>
              </a:rPr>
              <a:t>, </a:t>
            </a:r>
            <a:r>
              <a:rPr lang="en-US" sz="2000" i="1">
                <a:solidFill>
                  <a:srgbClr val="CC00CC"/>
                </a:solidFill>
              </a:rPr>
              <a:t>dh</a:t>
            </a:r>
            <a:r>
              <a:rPr lang="en-US" sz="2000">
                <a:solidFill>
                  <a:srgbClr val="CC00CC"/>
                </a:solidFill>
              </a:rPr>
              <a:t>, and </a:t>
            </a:r>
            <a:r>
              <a:rPr lang="en-US" sz="2000" i="1">
                <a:solidFill>
                  <a:srgbClr val="CC00CC"/>
                </a:solidFill>
              </a:rPr>
              <a:t>ds </a:t>
            </a:r>
            <a:r>
              <a:rPr lang="en-US" sz="2000">
                <a:solidFill>
                  <a:srgbClr val="CC00CC"/>
                </a:solidFill>
              </a:rPr>
              <a:t>developed earlier.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56B4A-BC24-4A6E-B084-2E47F58E18DF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88" y="176213"/>
            <a:ext cx="660082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E770D-F556-4E6E-8CD2-AD8EF47CE679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457200"/>
            <a:ext cx="66103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935AA-85AA-4673-89EC-D543C23C058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2895600" cy="639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391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 little math—Partial derivatives and associated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Partial differentials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Partial differential relations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Maxwell relations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Clapeyron equation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General relations for </a:t>
            </a:r>
            <a:r>
              <a:rPr lang="en-US" i="1" smtClean="0"/>
              <a:t>du</a:t>
            </a:r>
            <a:r>
              <a:rPr lang="en-US" smtClean="0"/>
              <a:t>, </a:t>
            </a:r>
            <a:r>
              <a:rPr lang="en-US" i="1" smtClean="0"/>
              <a:t>dh</a:t>
            </a:r>
            <a:r>
              <a:rPr lang="en-US" smtClean="0"/>
              <a:t>, </a:t>
            </a:r>
            <a:r>
              <a:rPr lang="en-US" i="1" smtClean="0"/>
              <a:t>ds</a:t>
            </a:r>
            <a:r>
              <a:rPr lang="en-US" smtClean="0"/>
              <a:t>, </a:t>
            </a:r>
            <a:r>
              <a:rPr lang="en-US" i="1" smtClean="0"/>
              <a:t>c</a:t>
            </a:r>
            <a:r>
              <a:rPr lang="en-US" i="1" baseline="-25000" smtClean="0"/>
              <a:t>v</a:t>
            </a:r>
            <a:r>
              <a:rPr lang="en-US" smtClean="0"/>
              <a:t>,and </a:t>
            </a:r>
            <a:r>
              <a:rPr lang="en-US" i="1" smtClean="0"/>
              <a:t>c</a:t>
            </a:r>
            <a:r>
              <a:rPr lang="en-US" i="1" baseline="-25000" smtClean="0"/>
              <a:t>p</a:t>
            </a:r>
            <a:endParaRPr lang="en-US" baseline="-250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Internal energy changes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Enthalpy changes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Entropy changes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Specific heats </a:t>
            </a:r>
            <a:r>
              <a:rPr lang="en-US" sz="1800" i="1" smtClean="0">
                <a:solidFill>
                  <a:srgbClr val="CC00CC"/>
                </a:solidFill>
              </a:rPr>
              <a:t>c</a:t>
            </a:r>
            <a:r>
              <a:rPr lang="en-US" sz="1800" i="1" baseline="-25000" smtClean="0">
                <a:solidFill>
                  <a:srgbClr val="CC00CC"/>
                </a:solidFill>
              </a:rPr>
              <a:t>v</a:t>
            </a:r>
            <a:r>
              <a:rPr lang="en-US" sz="1800" i="1" smtClean="0">
                <a:solidFill>
                  <a:srgbClr val="CC00CC"/>
                </a:solidFill>
              </a:rPr>
              <a:t> </a:t>
            </a:r>
            <a:r>
              <a:rPr lang="en-US" sz="1800" smtClean="0">
                <a:solidFill>
                  <a:srgbClr val="CC00CC"/>
                </a:solidFill>
              </a:rPr>
              <a:t>and </a:t>
            </a:r>
            <a:r>
              <a:rPr lang="en-US" sz="1800" i="1" smtClean="0">
                <a:solidFill>
                  <a:srgbClr val="CC00CC"/>
                </a:solidFill>
              </a:rPr>
              <a:t>c</a:t>
            </a:r>
            <a:r>
              <a:rPr lang="en-US" sz="1800" i="1" baseline="-25000" smtClean="0">
                <a:solidFill>
                  <a:srgbClr val="CC00CC"/>
                </a:solidFill>
              </a:rPr>
              <a:t>p</a:t>
            </a:r>
            <a:r>
              <a:rPr lang="en-US" sz="1800" i="1" smtClean="0">
                <a:solidFill>
                  <a:srgbClr val="CC00CC"/>
                </a:solidFill>
              </a:rPr>
              <a:t> </a:t>
            </a:r>
            <a:endParaRPr lang="en-US" sz="1800" smtClean="0">
              <a:solidFill>
                <a:srgbClr val="CC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Joule-Thomson coefficient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</a:t>
            </a:r>
            <a:r>
              <a:rPr lang="en-US" smtClean="0">
                <a:cs typeface="Arial" charset="0"/>
              </a:rPr>
              <a:t>∆</a:t>
            </a:r>
            <a:r>
              <a:rPr lang="en-US" i="1" smtClean="0"/>
              <a:t>h</a:t>
            </a:r>
            <a:r>
              <a:rPr lang="en-US" smtClean="0"/>
              <a:t>, </a:t>
            </a:r>
            <a:r>
              <a:rPr lang="en-US" smtClean="0">
                <a:cs typeface="Arial" charset="0"/>
              </a:rPr>
              <a:t>∆</a:t>
            </a:r>
            <a:r>
              <a:rPr lang="en-US" smtClean="0"/>
              <a:t> </a:t>
            </a:r>
            <a:r>
              <a:rPr lang="en-US" i="1" smtClean="0"/>
              <a:t>u</a:t>
            </a:r>
            <a:r>
              <a:rPr lang="en-US" smtClean="0"/>
              <a:t>, and </a:t>
            </a:r>
            <a:r>
              <a:rPr lang="en-US" smtClean="0">
                <a:cs typeface="Arial" charset="0"/>
              </a:rPr>
              <a:t>∆</a:t>
            </a:r>
            <a:r>
              <a:rPr lang="en-US" smtClean="0"/>
              <a:t> </a:t>
            </a:r>
            <a:r>
              <a:rPr lang="en-US" i="1" smtClean="0"/>
              <a:t>s </a:t>
            </a:r>
            <a:r>
              <a:rPr lang="en-US" smtClean="0"/>
              <a:t>of real gases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Enthalpy changes of real gases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Internal energy changes of real gases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CC00CC"/>
                </a:solidFill>
              </a:rPr>
              <a:t>Entropy changes of real gases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smtClean="0">
                <a:solidFill>
                  <a:srgbClr val="C00000"/>
                </a:solidFill>
              </a:rPr>
              <a:t>C</a:t>
            </a:r>
            <a:r>
              <a:rPr lang="tr-TR" sz="2800" smtClean="0">
                <a:solidFill>
                  <a:srgbClr val="C00000"/>
                </a:solidFill>
              </a:rPr>
              <a:t>HAPTER</a:t>
            </a:r>
            <a:r>
              <a:rPr lang="en-US" sz="2800" smtClean="0">
                <a:solidFill>
                  <a:srgbClr val="C00000"/>
                </a:solidFill>
              </a:rPr>
              <a:t> 1</a:t>
            </a:r>
            <a:r>
              <a:rPr lang="tr-TR" sz="2800" smtClean="0">
                <a:solidFill>
                  <a:srgbClr val="C00000"/>
                </a:solidFill>
              </a:rPr>
              <a:t>5</a:t>
            </a:r>
            <a:r>
              <a:rPr lang="en-US" b="0" smtClean="0"/>
              <a:t/>
            </a:r>
            <a:br>
              <a:rPr lang="en-US" b="0" smtClean="0"/>
            </a:br>
            <a:r>
              <a:rPr lang="en-US" smtClean="0">
                <a:solidFill>
                  <a:srgbClr val="3333FF"/>
                </a:solidFill>
              </a:rPr>
              <a:t> CHEMICAL REACTIONS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r>
              <a:rPr lang="en-US" sz="2400" b="1">
                <a:solidFill>
                  <a:schemeClr val="bg2"/>
                </a:solidFill>
              </a:rPr>
              <a:t/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8402" y="6212413"/>
            <a:ext cx="684719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rgbClr val="996633"/>
                </a:solidFill>
              </a:rPr>
              <a:t>Adapted from the lecture </a:t>
            </a:r>
            <a:r>
              <a:rPr lang="en-US" sz="1200" dirty="0">
                <a:solidFill>
                  <a:srgbClr val="996633"/>
                </a:solidFill>
              </a:rPr>
              <a:t>slides </a:t>
            </a:r>
            <a:r>
              <a:rPr lang="en-US" sz="1200" dirty="0" smtClean="0">
                <a:solidFill>
                  <a:srgbClr val="996633"/>
                </a:solidFill>
              </a:rPr>
              <a:t>by </a:t>
            </a:r>
            <a:r>
              <a:rPr lang="en-US" sz="1400" b="1" dirty="0" smtClean="0">
                <a:solidFill>
                  <a:srgbClr val="996633"/>
                </a:solidFill>
              </a:rPr>
              <a:t>Mehmet </a:t>
            </a:r>
            <a:r>
              <a:rPr lang="en-US" sz="1400" b="1" dirty="0" err="1" smtClean="0">
                <a:solidFill>
                  <a:srgbClr val="996633"/>
                </a:solidFill>
              </a:rPr>
              <a:t>Kanoglu</a:t>
            </a:r>
            <a:r>
              <a:rPr lang="en-US" sz="1400" b="1" dirty="0" smtClean="0">
                <a:solidFill>
                  <a:srgbClr val="996633"/>
                </a:solidFill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Copyright </a:t>
            </a:r>
            <a:r>
              <a:rPr lang="en-US" sz="1200" dirty="0">
                <a:cs typeface="Times New Roman" pitchFamily="18" charset="0"/>
              </a:rPr>
              <a:t>© The McGraw-Hill Education. </a:t>
            </a:r>
            <a:endParaRPr lang="en-US" sz="1200" dirty="0" smtClean="0">
              <a:cs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Permission </a:t>
            </a:r>
            <a:r>
              <a:rPr lang="en-US" sz="1200" dirty="0">
                <a:cs typeface="Times New Roman" pitchFamily="18" charset="0"/>
              </a:rPr>
              <a:t>required for reproduction or display.</a:t>
            </a:r>
          </a:p>
        </p:txBody>
      </p:sp>
    </p:spTree>
    <p:extLst>
      <p:ext uri="{BB962C8B-B14F-4D97-AF65-F5344CB8AC3E}">
        <p14:creationId xmlns:p14="http://schemas.microsoft.com/office/powerpoint/2010/main" val="8212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AE56A-6E0C-4360-B7B6-D50F4538FFB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965200" y="322263"/>
            <a:ext cx="223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85800" y="990600"/>
            <a:ext cx="73152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Give an overview of fuels and combustion.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Apply the conservation of mass to reacting systems to determine balanced reaction equations.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Define the parameters used in combustion analysis, such as air–fuel ratio, percent theoretical air, and dew-point temperature.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Apply energy balances to reacting systems for both steady-flow control volumes and fixed mass systems.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Calculate the enthalpy of reaction, enthalpy of combustion, and the heating values of fuels.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Determine the adiabatic flame temperature for reacting mixtures.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Evaluate the entropy change of reacting systems.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Analyze reacting systems from the second-law perspective.</a:t>
            </a:r>
          </a:p>
        </p:txBody>
      </p:sp>
    </p:spTree>
    <p:extLst>
      <p:ext uri="{BB962C8B-B14F-4D97-AF65-F5344CB8AC3E}">
        <p14:creationId xmlns:p14="http://schemas.microsoft.com/office/powerpoint/2010/main" val="314428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4A508-5127-48EB-BDD7-DCC8CDA5E64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381000" y="1012825"/>
            <a:ext cx="41148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</a:rPr>
              <a:t>Fuel:</a:t>
            </a:r>
            <a:r>
              <a:rPr lang="en-US" sz="2000"/>
              <a:t> Any material that can be burned to release thermal energy.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Most familiar fuels consist primarily of hydrogen and carbon.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They are called </a:t>
            </a:r>
            <a:r>
              <a:rPr lang="en-US" sz="2000" b="1">
                <a:solidFill>
                  <a:srgbClr val="CC00CC"/>
                </a:solidFill>
              </a:rPr>
              <a:t>hydrocarbon fuels</a:t>
            </a:r>
            <a:r>
              <a:rPr lang="en-US" sz="2000" b="1"/>
              <a:t> </a:t>
            </a:r>
            <a:r>
              <a:rPr lang="en-US" sz="2000"/>
              <a:t>and are denoted by the general formula </a:t>
            </a:r>
            <a:r>
              <a:rPr lang="en-US" sz="2000" b="1">
                <a:solidFill>
                  <a:srgbClr val="CC00CC"/>
                </a:solidFill>
              </a:rPr>
              <a:t>C</a:t>
            </a:r>
            <a:r>
              <a:rPr lang="en-US" sz="2000" b="1" i="1" baseline="-25000">
                <a:solidFill>
                  <a:srgbClr val="CC00CC"/>
                </a:solidFill>
              </a:rPr>
              <a:t>n</a:t>
            </a:r>
            <a:r>
              <a:rPr lang="en-US" sz="2000" b="1">
                <a:solidFill>
                  <a:srgbClr val="CC00CC"/>
                </a:solidFill>
              </a:rPr>
              <a:t>H</a:t>
            </a:r>
            <a:r>
              <a:rPr lang="en-US" sz="2000" b="1" i="1" baseline="-25000">
                <a:solidFill>
                  <a:srgbClr val="CC00CC"/>
                </a:solidFill>
              </a:rPr>
              <a:t>m</a:t>
            </a:r>
            <a:r>
              <a:rPr lang="en-US" sz="200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Hydrocarbon fuels exist in all phases, some examples being </a:t>
            </a:r>
            <a:r>
              <a:rPr lang="en-US" sz="2000">
                <a:solidFill>
                  <a:srgbClr val="3333FF"/>
                </a:solidFill>
              </a:rPr>
              <a:t>coal</a:t>
            </a:r>
            <a:r>
              <a:rPr lang="en-US" sz="2000"/>
              <a:t>, </a:t>
            </a:r>
            <a:r>
              <a:rPr lang="en-US" sz="2000">
                <a:solidFill>
                  <a:srgbClr val="3333FF"/>
                </a:solidFill>
              </a:rPr>
              <a:t>gasoline</a:t>
            </a:r>
            <a:r>
              <a:rPr lang="en-US" sz="2000"/>
              <a:t> (usually treated as octane C</a:t>
            </a:r>
            <a:r>
              <a:rPr lang="en-US" sz="2000" baseline="-25000"/>
              <a:t>8</a:t>
            </a:r>
            <a:r>
              <a:rPr lang="en-US" sz="2000"/>
              <a:t>H</a:t>
            </a:r>
            <a:r>
              <a:rPr lang="en-US" sz="2000" baseline="-25000"/>
              <a:t>18</a:t>
            </a:r>
            <a:r>
              <a:rPr lang="en-US" sz="2000"/>
              <a:t>), and </a:t>
            </a:r>
            <a:r>
              <a:rPr lang="en-US" sz="2000">
                <a:solidFill>
                  <a:srgbClr val="3333FF"/>
                </a:solidFill>
              </a:rPr>
              <a:t>natural gas</a:t>
            </a:r>
            <a:r>
              <a:rPr lang="en-US" sz="2000"/>
              <a:t>.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457200" y="314325"/>
            <a:ext cx="4800600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FUELS AND COMBUSTION</a:t>
            </a:r>
          </a:p>
        </p:txBody>
      </p:sp>
      <p:pic>
        <p:nvPicPr>
          <p:cNvPr id="410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1525" y="1066800"/>
            <a:ext cx="42576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63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9DAE9-A37D-4A8C-81DE-1F309B20CE53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676275"/>
            <a:ext cx="85153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62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673906-99D7-4675-8630-D38C21929C7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3324225"/>
            <a:ext cx="4038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3333FF"/>
                </a:solidFill>
              </a:rPr>
              <a:t>Combustion</a:t>
            </a:r>
            <a:r>
              <a:rPr lang="tr-TR" sz="2000" b="1">
                <a:solidFill>
                  <a:srgbClr val="3333FF"/>
                </a:solidFill>
              </a:rPr>
              <a:t>: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tr-TR" sz="2000"/>
              <a:t>A</a:t>
            </a:r>
            <a:r>
              <a:rPr lang="en-US" sz="2000"/>
              <a:t> chemical reaction during which a fuel is oxidized and a large quantity of energy is released.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457200" y="198438"/>
            <a:ext cx="807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2000">
                <a:solidFill>
                  <a:srgbClr val="CC00CC"/>
                </a:solidFill>
              </a:rPr>
              <a:t>The oxidizer most often used in combustion processes is air. Why?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2000"/>
              <a:t>On a mole or a volume basis, dry air is composed of 20.9% O</a:t>
            </a:r>
            <a:r>
              <a:rPr lang="en-US" sz="2000" baseline="-25000"/>
              <a:t>2</a:t>
            </a:r>
            <a:r>
              <a:rPr lang="en-US" sz="2000"/>
              <a:t>, 78.1% N</a:t>
            </a:r>
            <a:r>
              <a:rPr lang="en-US" sz="2000" baseline="-25000"/>
              <a:t>2</a:t>
            </a:r>
            <a:r>
              <a:rPr lang="en-US" sz="2000"/>
              <a:t>, 0.9% Ar, and small amounts of CO</a:t>
            </a:r>
            <a:r>
              <a:rPr lang="en-US" sz="2000" baseline="-25000"/>
              <a:t>2</a:t>
            </a:r>
            <a:r>
              <a:rPr lang="en-US" sz="2000"/>
              <a:t>, He, Ne, H</a:t>
            </a:r>
            <a:r>
              <a:rPr lang="en-US" sz="2000" baseline="-25000"/>
              <a:t>2</a:t>
            </a:r>
            <a:r>
              <a:rPr lang="en-US" sz="2000"/>
              <a:t>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2000">
                <a:solidFill>
                  <a:srgbClr val="CC00CC"/>
                </a:solidFill>
              </a:rPr>
              <a:t>In the analysis of combustion processes, dry air is approximated as 21% O</a:t>
            </a:r>
            <a:r>
              <a:rPr lang="en-US" sz="2000" baseline="-25000">
                <a:solidFill>
                  <a:srgbClr val="CC00CC"/>
                </a:solidFill>
              </a:rPr>
              <a:t>2</a:t>
            </a:r>
            <a:r>
              <a:rPr lang="en-US" sz="2000">
                <a:solidFill>
                  <a:srgbClr val="CC00CC"/>
                </a:solidFill>
              </a:rPr>
              <a:t> and 79% N</a:t>
            </a:r>
            <a:r>
              <a:rPr lang="en-US" sz="2000" baseline="-25000">
                <a:solidFill>
                  <a:srgbClr val="CC00CC"/>
                </a:solidFill>
              </a:rPr>
              <a:t>2</a:t>
            </a:r>
            <a:r>
              <a:rPr lang="en-US" sz="2000">
                <a:solidFill>
                  <a:srgbClr val="CC00CC"/>
                </a:solidFill>
              </a:rPr>
              <a:t> by mole numbers. </a:t>
            </a:r>
          </a:p>
        </p:txBody>
      </p:sp>
      <p:pic>
        <p:nvPicPr>
          <p:cNvPr id="61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4448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90800"/>
            <a:ext cx="40957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702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A8700F-69EB-44C1-BAD3-8D3D267801EB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0588" y="5699125"/>
            <a:ext cx="1598612" cy="320675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52400" y="76200"/>
            <a:ext cx="48006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1700">
                <a:solidFill>
                  <a:srgbClr val="3333FF"/>
                </a:solidFill>
              </a:rPr>
              <a:t>The fuel must be brought above its </a:t>
            </a:r>
            <a:r>
              <a:rPr lang="en-US" sz="1700" b="1">
                <a:solidFill>
                  <a:srgbClr val="CC00CC"/>
                </a:solidFill>
              </a:rPr>
              <a:t>ignition temperature</a:t>
            </a:r>
            <a:r>
              <a:rPr lang="en-US" sz="1700" b="1">
                <a:solidFill>
                  <a:srgbClr val="3333FF"/>
                </a:solidFill>
              </a:rPr>
              <a:t> </a:t>
            </a:r>
            <a:r>
              <a:rPr lang="en-US" sz="1700">
                <a:solidFill>
                  <a:srgbClr val="3333FF"/>
                </a:solidFill>
              </a:rPr>
              <a:t>to start the combustion. The minimum ignition temperatures in atmospheric air are approximately 260°C for gasoline, 400°C for carbon, 580°C for hydrogen, 610°C for carbon monoxide, and 630°C for methane.</a:t>
            </a:r>
            <a:r>
              <a:rPr lang="en-US" sz="1700">
                <a:solidFill>
                  <a:srgbClr val="CC00CC"/>
                </a:solidFill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1700"/>
              <a:t>Proportions of the fuel and air must be in the proper range for combustion to begin. For example, natural gas does not burn in air in concentrations less than 5% or greater than about 15%.</a:t>
            </a:r>
          </a:p>
        </p:txBody>
      </p:sp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4953000" y="5267325"/>
            <a:ext cx="2178050" cy="1209675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The total number of moles is not conserved during a chemical reaction.</a:t>
            </a:r>
          </a:p>
        </p:txBody>
      </p:sp>
      <p:pic>
        <p:nvPicPr>
          <p:cNvPr id="717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1925"/>
            <a:ext cx="40195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124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355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ABDA0-58FD-4083-8B19-55F36A318C1F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892175"/>
            <a:ext cx="15986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609600" y="533400"/>
            <a:ext cx="3429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b="1">
                <a:solidFill>
                  <a:srgbClr val="CC00CC"/>
                </a:solidFill>
              </a:rPr>
              <a:t>Air-fuel ratio (AF)</a:t>
            </a:r>
            <a:r>
              <a:rPr lang="en-US"/>
              <a:t> is usually expressed on a mass basis and is defined as </a:t>
            </a:r>
            <a:r>
              <a:rPr lang="en-US" i="1"/>
              <a:t>the ratio of the mass of air to the mass of fuel </a:t>
            </a:r>
            <a:r>
              <a:rPr lang="en-US"/>
              <a:t>for a combustion process</a:t>
            </a:r>
          </a:p>
        </p:txBody>
      </p:sp>
      <p:grpSp>
        <p:nvGrpSpPr>
          <p:cNvPr id="8197" name="Group 13"/>
          <p:cNvGrpSpPr>
            <a:grpSpLocks/>
          </p:cNvGrpSpPr>
          <p:nvPr/>
        </p:nvGrpSpPr>
        <p:grpSpPr bwMode="auto">
          <a:xfrm>
            <a:off x="6172200" y="609600"/>
            <a:ext cx="2286000" cy="1614488"/>
            <a:chOff x="3888" y="384"/>
            <a:chExt cx="1440" cy="1017"/>
          </a:xfrm>
        </p:grpSpPr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888" y="384"/>
              <a:ext cx="1392" cy="100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8201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4" y="480"/>
              <a:ext cx="82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3936" y="720"/>
              <a:ext cx="1392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  <a:spcAft>
                  <a:spcPct val="15000"/>
                </a:spcAft>
              </a:pPr>
              <a:r>
                <a:rPr lang="en-US" b="1" i="1">
                  <a:solidFill>
                    <a:srgbClr val="CC00CC"/>
                  </a:solidFill>
                </a:rPr>
                <a:t>m</a:t>
              </a:r>
              <a:r>
                <a:rPr lang="en-US"/>
                <a:t> mass</a:t>
              </a:r>
            </a:p>
            <a:p>
              <a:pPr>
                <a:spcBef>
                  <a:spcPct val="15000"/>
                </a:spcBef>
                <a:spcAft>
                  <a:spcPct val="15000"/>
                </a:spcAft>
              </a:pPr>
              <a:r>
                <a:rPr lang="en-US" b="1" i="1">
                  <a:solidFill>
                    <a:srgbClr val="CC00CC"/>
                  </a:solidFill>
                </a:rPr>
                <a:t>N</a:t>
              </a:r>
              <a:r>
                <a:rPr lang="en-US"/>
                <a:t> number of moles</a:t>
              </a:r>
            </a:p>
            <a:p>
              <a:pPr>
                <a:spcBef>
                  <a:spcPct val="15000"/>
                </a:spcBef>
                <a:spcAft>
                  <a:spcPct val="15000"/>
                </a:spcAft>
              </a:pPr>
              <a:r>
                <a:rPr lang="en-US" b="1" i="1">
                  <a:solidFill>
                    <a:srgbClr val="CC00CC"/>
                  </a:solidFill>
                </a:rPr>
                <a:t>M</a:t>
              </a:r>
              <a:r>
                <a:rPr lang="en-US" i="1"/>
                <a:t> </a:t>
              </a:r>
              <a:r>
                <a:rPr lang="en-US"/>
                <a:t>molar mass</a:t>
              </a:r>
            </a:p>
          </p:txBody>
        </p:sp>
      </p:grp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617538" y="2422525"/>
            <a:ext cx="5935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CC"/>
                </a:solidFill>
              </a:rPr>
              <a:t>Fuel–air ratio (FA):</a:t>
            </a:r>
            <a:r>
              <a:rPr lang="en-US" sz="2000" b="1"/>
              <a:t> </a:t>
            </a:r>
            <a:r>
              <a:rPr lang="en-US" sz="2000"/>
              <a:t>The reciprocal of air–fuel ratio.</a:t>
            </a:r>
          </a:p>
        </p:txBody>
      </p:sp>
      <p:pic>
        <p:nvPicPr>
          <p:cNvPr id="8199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" y="3048000"/>
            <a:ext cx="39719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081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5799B0-F930-4DEA-B83A-9814D8F8B2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57200" y="228600"/>
            <a:ext cx="494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Enthalpy Changes of Real Gases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57200" y="762000"/>
            <a:ext cx="3810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enthalpy of a real gas, in general, depends on the pressure as well as on the temperature. Thus the enthalpy change of a real gas during a process can be evaluated from the general relation for </a:t>
            </a:r>
            <a:r>
              <a:rPr lang="en-US" i="1"/>
              <a:t>dh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03550"/>
            <a:ext cx="38449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57200" y="3838575"/>
            <a:ext cx="3810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an isothermal process </a:t>
            </a:r>
            <a:r>
              <a:rPr lang="en-US" i="1"/>
              <a:t>dT =</a:t>
            </a:r>
            <a:r>
              <a:rPr lang="en-US"/>
              <a:t> 0, and the first term vanishes. For a constant-pressure process, </a:t>
            </a:r>
            <a:r>
              <a:rPr lang="en-US" i="1"/>
              <a:t>dP =</a:t>
            </a:r>
            <a:r>
              <a:rPr lang="en-US"/>
              <a:t> 0, and the second term vanishes.</a:t>
            </a:r>
          </a:p>
        </p:txBody>
      </p:sp>
      <p:pic>
        <p:nvPicPr>
          <p:cNvPr id="3789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19150"/>
            <a:ext cx="41052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D45F7-10DA-4D99-B103-2677ED7B1F4C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92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095750"/>
            <a:ext cx="655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7338" y="1981200"/>
            <a:ext cx="602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4525" y="4733925"/>
            <a:ext cx="53149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0738" y="2600325"/>
            <a:ext cx="4962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6738" y="142875"/>
            <a:ext cx="80105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171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7086BA-C8F1-47C6-B58D-754C77D709C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33400" y="112713"/>
            <a:ext cx="5257800" cy="9540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THEORETICAL AND ACTUAL COMBUSTION PROCESSES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457200" y="1154113"/>
            <a:ext cx="8153400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Complete combustion: </a:t>
            </a:r>
            <a:r>
              <a:rPr lang="en-US"/>
              <a:t>If all the carbon in the fuel burns to CO</a:t>
            </a:r>
            <a:r>
              <a:rPr lang="en-US" baseline="-25000"/>
              <a:t>2</a:t>
            </a:r>
            <a:r>
              <a:rPr lang="en-US"/>
              <a:t>, all the hydrogen burns to H</a:t>
            </a:r>
            <a:r>
              <a:rPr lang="en-US" baseline="-25000"/>
              <a:t>2</a:t>
            </a:r>
            <a:r>
              <a:rPr lang="en-US"/>
              <a:t>O, and all the sulfur (if any) burns to SO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Incomplete combustion:</a:t>
            </a:r>
            <a:r>
              <a:rPr lang="en-US"/>
              <a:t> If the combustion products contain any unburned fuel or components such as C, H</a:t>
            </a:r>
            <a:r>
              <a:rPr lang="en-US" baseline="-25000"/>
              <a:t>2</a:t>
            </a:r>
            <a:r>
              <a:rPr lang="en-US"/>
              <a:t>, CO, or OH.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Reasons for incomplete combustion:</a:t>
            </a:r>
            <a:r>
              <a:rPr lang="en-US"/>
              <a:t> </a:t>
            </a:r>
            <a:r>
              <a:rPr lang="en-US" b="1">
                <a:solidFill>
                  <a:srgbClr val="CC00CC"/>
                </a:solidFill>
              </a:rPr>
              <a:t>1</a:t>
            </a:r>
            <a:r>
              <a:rPr lang="en-US"/>
              <a:t> </a:t>
            </a:r>
            <a:r>
              <a:rPr lang="en-US" b="1" i="1"/>
              <a:t>Insufficient oxygen</a:t>
            </a:r>
            <a:r>
              <a:rPr lang="en-US" i="1"/>
              <a:t>, </a:t>
            </a:r>
            <a:r>
              <a:rPr lang="en-US" b="1">
                <a:solidFill>
                  <a:srgbClr val="CC00CC"/>
                </a:solidFill>
              </a:rPr>
              <a:t>2</a:t>
            </a:r>
            <a:r>
              <a:rPr lang="en-US" i="1"/>
              <a:t> </a:t>
            </a:r>
            <a:r>
              <a:rPr lang="en-US" b="1" i="1"/>
              <a:t>insufficient mixing</a:t>
            </a:r>
            <a:r>
              <a:rPr lang="en-US"/>
              <a:t> in the combustion chamber during the limited time that the fuel and the oxygen are in contact, and </a:t>
            </a:r>
            <a:r>
              <a:rPr lang="en-US" b="1">
                <a:solidFill>
                  <a:srgbClr val="CC00CC"/>
                </a:solidFill>
              </a:rPr>
              <a:t>3</a:t>
            </a:r>
            <a:r>
              <a:rPr lang="en-US"/>
              <a:t> </a:t>
            </a:r>
            <a:r>
              <a:rPr lang="en-US" b="1" i="1"/>
              <a:t>dissociation</a:t>
            </a:r>
            <a:r>
              <a:rPr lang="en-US" i="1"/>
              <a:t> </a:t>
            </a:r>
            <a:r>
              <a:rPr lang="en-US"/>
              <a:t>(at high temperatures).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6096000" y="3581400"/>
            <a:ext cx="2667000" cy="22891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Oxygen has a much greater tendency to combine with hydrogen than it does with carbon. Therefore, the hydrogen in the fuel normally burns to completion, forming H</a:t>
            </a:r>
            <a:r>
              <a:rPr lang="en-US" baseline="-25000"/>
              <a:t>2</a:t>
            </a:r>
            <a:r>
              <a:rPr lang="en-US"/>
              <a:t>O.</a:t>
            </a:r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42672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pic>
        <p:nvPicPr>
          <p:cNvPr id="1024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09950"/>
            <a:ext cx="42291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40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C3613-8A4C-4D47-BA80-8D41935C2E7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457200" y="381000"/>
            <a:ext cx="8153400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Stoichiometric </a:t>
            </a:r>
            <a:r>
              <a:rPr lang="en-US">
                <a:solidFill>
                  <a:srgbClr val="CC00CC"/>
                </a:solidFill>
              </a:rPr>
              <a:t>or </a:t>
            </a:r>
            <a:r>
              <a:rPr lang="en-US" b="1">
                <a:solidFill>
                  <a:srgbClr val="CC00CC"/>
                </a:solidFill>
              </a:rPr>
              <a:t>theoretical air:</a:t>
            </a:r>
            <a:r>
              <a:rPr lang="en-US"/>
              <a:t> The minimum amount of air needed for the complete combustion of a fuel. Also referred to as the </a:t>
            </a:r>
            <a:r>
              <a:rPr lang="en-US" i="1">
                <a:solidFill>
                  <a:srgbClr val="3333FF"/>
                </a:solidFill>
              </a:rPr>
              <a:t>chemically correct amount of air</a:t>
            </a:r>
            <a:r>
              <a:rPr lang="en-US" i="1"/>
              <a:t>, </a:t>
            </a:r>
            <a:r>
              <a:rPr lang="en-US"/>
              <a:t>or </a:t>
            </a:r>
            <a:r>
              <a:rPr lang="en-US" i="1">
                <a:solidFill>
                  <a:srgbClr val="3333FF"/>
                </a:solidFill>
              </a:rPr>
              <a:t>100% theoretical air</a:t>
            </a:r>
            <a:r>
              <a:rPr lang="en-US" i="1"/>
              <a:t>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Stoichiometric </a:t>
            </a:r>
            <a:r>
              <a:rPr lang="en-US">
                <a:solidFill>
                  <a:srgbClr val="CC00CC"/>
                </a:solidFill>
              </a:rPr>
              <a:t>or </a:t>
            </a:r>
            <a:r>
              <a:rPr lang="en-US" b="1">
                <a:solidFill>
                  <a:srgbClr val="CC00CC"/>
                </a:solidFill>
              </a:rPr>
              <a:t>theoretical combustion:</a:t>
            </a:r>
            <a:r>
              <a:rPr lang="en-US"/>
              <a:t> The ideal combustion process during which a fuel is burned completely with theoretical air.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Excess air:</a:t>
            </a:r>
            <a:r>
              <a:rPr lang="en-US"/>
              <a:t> The amount of air in excess of the stoichiometric amount. Usually expressed in terms of the stoichiometric air as </a:t>
            </a:r>
            <a:r>
              <a:rPr lang="en-US" i="1">
                <a:solidFill>
                  <a:srgbClr val="3333FF"/>
                </a:solidFill>
              </a:rPr>
              <a:t>percent excess air</a:t>
            </a:r>
            <a:r>
              <a:rPr lang="en-US" b="1"/>
              <a:t> </a:t>
            </a:r>
            <a:r>
              <a:rPr lang="en-US"/>
              <a:t>or </a:t>
            </a:r>
            <a:r>
              <a:rPr lang="en-US" i="1">
                <a:solidFill>
                  <a:srgbClr val="3333FF"/>
                </a:solidFill>
              </a:rPr>
              <a:t>percent theoretical air</a:t>
            </a:r>
            <a:r>
              <a:rPr lang="en-US" i="1"/>
              <a:t>.</a:t>
            </a:r>
            <a:r>
              <a:rPr lang="en-US"/>
              <a:t>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Deficiency of air:</a:t>
            </a:r>
            <a:r>
              <a:rPr lang="en-US"/>
              <a:t> Amounts of air less than the stoichiometric amount. Often expressed as </a:t>
            </a:r>
            <a:r>
              <a:rPr lang="en-US" i="1">
                <a:solidFill>
                  <a:srgbClr val="3333FF"/>
                </a:solidFill>
              </a:rPr>
              <a:t>percent deficiency of air</a:t>
            </a:r>
            <a:r>
              <a:rPr lang="en-US" i="1"/>
              <a:t>.</a:t>
            </a:r>
            <a:r>
              <a:rPr lang="en-US"/>
              <a:t>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Equivalence ratio:</a:t>
            </a:r>
            <a:r>
              <a:rPr lang="en-US"/>
              <a:t> The ratio of the actual fuel–air ratio to the stoichiometric fuel–air ratio.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533400" y="4322763"/>
            <a:ext cx="4495800" cy="1042987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/>
              <a:t>50% excess air = 150% theoretical air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/>
              <a:t>200% excess air = 300% theoretical air.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/>
              <a:t>90% theoretical air = 10% deficiency of air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5525" y="3886200"/>
            <a:ext cx="2809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5925" y="5610225"/>
            <a:ext cx="3419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08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0242F-D9AA-4348-9752-57E081A9603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81000" y="485775"/>
            <a:ext cx="3886200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Predicting the composition of the products is relatively easy when the combustion process is assumed to be complete.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>
                <a:solidFill>
                  <a:srgbClr val="CC00CC"/>
                </a:solidFill>
              </a:rPr>
              <a:t>With actual combustion processes, it is impossible to predict the composition of the products on the basis of the mass balance alone.</a:t>
            </a:r>
            <a:r>
              <a:rPr lang="en-US"/>
              <a:t>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Then the only alternative we have is to measure the amount of each component in the products directly.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>
                <a:solidFill>
                  <a:srgbClr val="CC00CC"/>
                </a:solidFill>
              </a:rPr>
              <a:t>A commonly used device to analyze the composition of combustion gases is the </a:t>
            </a:r>
            <a:r>
              <a:rPr lang="en-US" b="1">
                <a:solidFill>
                  <a:srgbClr val="3333FF"/>
                </a:solidFill>
              </a:rPr>
              <a:t>Orsat gas analyzer</a:t>
            </a:r>
            <a:r>
              <a:rPr lang="en-US">
                <a:solidFill>
                  <a:srgbClr val="CC00CC"/>
                </a:solidFill>
              </a:rPr>
              <a:t>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The results are reported on a dry basis.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09600"/>
            <a:ext cx="40195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55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5867400" cy="9540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ENTHALPY OF FORMATION AND ENTHALPY OF COMBUSTION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846263"/>
            <a:ext cx="293211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81000" y="1217613"/>
            <a:ext cx="8305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Disregarding any changes in kinetic and potential energies, the energy change of a system during a chemical reaction is due to a change in state and a change in chemical composition:</a:t>
            </a:r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05050"/>
            <a:ext cx="33909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362200"/>
            <a:ext cx="34671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61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E12B7-10AA-48FC-AEC8-DEB4507304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533400" y="3048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Using a superscript asterisk (*) to denote an ideal-gas state, we can express</a:t>
            </a:r>
          </a:p>
          <a:p>
            <a:r>
              <a:rPr lang="en-US"/>
              <a:t>the enthalpy change of a real gas during process 1-2 as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39195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85888"/>
            <a:ext cx="6091238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533400" y="3505200"/>
            <a:ext cx="5334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difference between </a:t>
            </a:r>
            <a:r>
              <a:rPr lang="en-US" i="1"/>
              <a:t>h </a:t>
            </a:r>
            <a:r>
              <a:rPr lang="en-US"/>
              <a:t>and </a:t>
            </a:r>
            <a:r>
              <a:rPr lang="en-US" i="1"/>
              <a:t>h</a:t>
            </a:r>
            <a:r>
              <a:rPr lang="en-US"/>
              <a:t>* is called the </a:t>
            </a:r>
            <a:r>
              <a:rPr lang="en-US" b="1">
                <a:solidFill>
                  <a:srgbClr val="3333FF"/>
                </a:solidFill>
              </a:rPr>
              <a:t>enthalpy departure</a:t>
            </a:r>
            <a:r>
              <a:rPr lang="en-US"/>
              <a:t>, and it represents the variation of the enthalpy of a gas with pressure at a fixed temperature. The calculation of enthalpy departure requires a knowledge of the </a:t>
            </a:r>
            <a:r>
              <a:rPr lang="en-US" i="1"/>
              <a:t>P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/>
              <a:t>-</a:t>
            </a:r>
            <a:r>
              <a:rPr lang="en-US" i="1"/>
              <a:t>T </a:t>
            </a:r>
            <a:r>
              <a:rPr lang="en-US"/>
              <a:t>behavior of the gas. In the absence of such data, we can use the relation </a:t>
            </a:r>
            <a:r>
              <a:rPr lang="en-US" i="1"/>
              <a:t>Pv =</a:t>
            </a:r>
            <a:r>
              <a:rPr lang="en-US"/>
              <a:t> </a:t>
            </a:r>
            <a:r>
              <a:rPr lang="en-US" i="1"/>
              <a:t>ZRT</a:t>
            </a:r>
            <a:r>
              <a:rPr lang="en-US"/>
              <a:t>, where </a:t>
            </a:r>
            <a:r>
              <a:rPr lang="en-US" i="1"/>
              <a:t>Z </a:t>
            </a:r>
            <a:r>
              <a:rPr lang="en-US"/>
              <a:t>is the compressibility factor. Substituting,</a:t>
            </a:r>
          </a:p>
        </p:txBody>
      </p:sp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100" y="5853113"/>
            <a:ext cx="2832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3657600"/>
            <a:ext cx="29051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3D6E4C-5094-4698-8025-F0282D05FB7A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15975"/>
            <a:ext cx="44370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200400"/>
            <a:ext cx="42640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733800"/>
            <a:ext cx="4141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34000" y="760413"/>
            <a:ext cx="1295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Enthalpy departure factor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5800" y="1600200"/>
            <a:ext cx="72390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The values of </a:t>
            </a:r>
            <a:r>
              <a:rPr lang="en-US" i="1"/>
              <a:t>Z</a:t>
            </a:r>
            <a:r>
              <a:rPr lang="en-US" i="1" baseline="-25000"/>
              <a:t>h</a:t>
            </a:r>
            <a:r>
              <a:rPr lang="en-US" i="1"/>
              <a:t> </a:t>
            </a:r>
            <a:r>
              <a:rPr lang="en-US"/>
              <a:t>are presented in graphical form as a function of </a:t>
            </a:r>
            <a:r>
              <a:rPr lang="en-US" i="1"/>
              <a:t>P</a:t>
            </a:r>
            <a:r>
              <a:rPr lang="en-US" i="1" baseline="-25000"/>
              <a:t>R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>
                <a:solidFill>
                  <a:srgbClr val="CC00CC"/>
                </a:solidFill>
              </a:rPr>
              <a:t>reduced pressure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T</a:t>
            </a:r>
            <a:r>
              <a:rPr lang="en-US" i="1" baseline="-25000"/>
              <a:t>R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>
                <a:solidFill>
                  <a:srgbClr val="CC00CC"/>
                </a:solidFill>
              </a:rPr>
              <a:t>reduced temperature</a:t>
            </a:r>
            <a:r>
              <a:rPr lang="en-US"/>
              <a:t>) in the </a:t>
            </a:r>
            <a:r>
              <a:rPr lang="en-US" b="1"/>
              <a:t>generalized enthalpy departure chart</a:t>
            </a:r>
            <a:r>
              <a:rPr lang="en-US"/>
              <a:t>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i="1"/>
              <a:t>Z</a:t>
            </a:r>
            <a:r>
              <a:rPr lang="en-US" i="1" baseline="-25000"/>
              <a:t>h</a:t>
            </a:r>
            <a:r>
              <a:rPr lang="en-US"/>
              <a:t> is used to determine the deviation of the enthalpy of a gas at a given </a:t>
            </a:r>
            <a:r>
              <a:rPr lang="en-US" i="1"/>
              <a:t>P </a:t>
            </a:r>
            <a:r>
              <a:rPr lang="en-US"/>
              <a:t>and </a:t>
            </a:r>
            <a:r>
              <a:rPr lang="en-US" i="1"/>
              <a:t>T </a:t>
            </a:r>
            <a:r>
              <a:rPr lang="en-US"/>
              <a:t>from the enthalpy of an ideal gas at the same </a:t>
            </a:r>
            <a:r>
              <a:rPr lang="en-US" i="1"/>
              <a:t>T.</a:t>
            </a:r>
            <a:endParaRPr lang="en-US"/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191000"/>
            <a:ext cx="14255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895600" y="41910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from ideal gas tables</a:t>
            </a:r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762000" y="4800600"/>
            <a:ext cx="587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Internal Energy Changes of Real Gases</a:t>
            </a:r>
          </a:p>
        </p:txBody>
      </p:sp>
      <p:sp>
        <p:nvSpPr>
          <p:cNvPr id="39947" name="Rectangle 13"/>
          <p:cNvSpPr>
            <a:spLocks noChangeArrowheads="1"/>
          </p:cNvSpPr>
          <p:nvPr/>
        </p:nvSpPr>
        <p:spPr bwMode="auto">
          <a:xfrm>
            <a:off x="5715000" y="3200400"/>
            <a:ext cx="1600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For a real gas during a process 1-2</a:t>
            </a:r>
          </a:p>
        </p:txBody>
      </p:sp>
      <p:pic>
        <p:nvPicPr>
          <p:cNvPr id="39948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33700" y="5375275"/>
            <a:ext cx="2857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9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0213" y="5902325"/>
            <a:ext cx="409098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762000" y="534828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Using the definition</a:t>
            </a:r>
          </a:p>
        </p:txBody>
      </p:sp>
      <p:pic>
        <p:nvPicPr>
          <p:cNvPr id="39951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457200"/>
            <a:ext cx="25606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A6E40-A858-46FD-AC4B-667506910C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28600"/>
            <a:ext cx="3826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Enthalpy </a:t>
            </a:r>
            <a:r>
              <a:rPr lang="en-US" sz="2400" b="1" dirty="0" smtClean="0">
                <a:solidFill>
                  <a:srgbClr val="FF3300"/>
                </a:solidFill>
              </a:rPr>
              <a:t>departure chart</a:t>
            </a:r>
            <a:endParaRPr lang="en-US" sz="2400" b="1" dirty="0">
              <a:solidFill>
                <a:srgbClr val="FF33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0265"/>
            <a:ext cx="4865069" cy="612094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2269" y="3200400"/>
            <a:ext cx="3821731" cy="67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3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87B54-9E63-4409-88CC-F19AE0DC765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0850" y="304800"/>
            <a:ext cx="480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Entropy Changes of Real Gases</a:t>
            </a:r>
          </a:p>
        </p:txBody>
      </p:sp>
      <p:grpSp>
        <p:nvGrpSpPr>
          <p:cNvPr id="40964" name="Group 18"/>
          <p:cNvGrpSpPr>
            <a:grpSpLocks/>
          </p:cNvGrpSpPr>
          <p:nvPr/>
        </p:nvGrpSpPr>
        <p:grpSpPr bwMode="auto">
          <a:xfrm>
            <a:off x="377825" y="914400"/>
            <a:ext cx="4117975" cy="4592638"/>
            <a:chOff x="240" y="480"/>
            <a:chExt cx="2594" cy="2893"/>
          </a:xfrm>
        </p:grpSpPr>
        <p:pic>
          <p:nvPicPr>
            <p:cNvPr id="4096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" y="704"/>
              <a:ext cx="200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967" name="Group 8"/>
            <p:cNvGrpSpPr>
              <a:grpSpLocks/>
            </p:cNvGrpSpPr>
            <p:nvPr/>
          </p:nvGrpSpPr>
          <p:grpSpPr bwMode="auto">
            <a:xfrm>
              <a:off x="314" y="1382"/>
              <a:ext cx="2422" cy="394"/>
              <a:chOff x="432" y="1152"/>
              <a:chExt cx="2422" cy="394"/>
            </a:xfrm>
          </p:grpSpPr>
          <p:pic>
            <p:nvPicPr>
              <p:cNvPr id="40975" name="Picture 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2" y="1152"/>
                <a:ext cx="2422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976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55" y="1344"/>
                <a:ext cx="134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0968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7" y="2082"/>
              <a:ext cx="2515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9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8" y="2736"/>
              <a:ext cx="680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0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96" y="2736"/>
              <a:ext cx="1116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1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" y="2976"/>
              <a:ext cx="2546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2" name="Text Box 14"/>
            <p:cNvSpPr txBox="1">
              <a:spLocks noChangeArrowheads="1"/>
            </p:cNvSpPr>
            <p:nvPr/>
          </p:nvSpPr>
          <p:spPr bwMode="auto">
            <a:xfrm>
              <a:off x="288" y="480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CC"/>
                  </a:solidFill>
                </a:rPr>
                <a:t>General relation for </a:t>
              </a:r>
              <a:r>
                <a:rPr lang="en-US" i="1">
                  <a:solidFill>
                    <a:srgbClr val="CC00CC"/>
                  </a:solidFill>
                </a:rPr>
                <a:t>ds</a:t>
              </a:r>
            </a:p>
          </p:txBody>
        </p:sp>
        <p:sp>
          <p:nvSpPr>
            <p:cNvPr id="40973" name="Text Box 15"/>
            <p:cNvSpPr txBox="1">
              <a:spLocks noChangeArrowheads="1"/>
            </p:cNvSpPr>
            <p:nvPr/>
          </p:nvSpPr>
          <p:spPr bwMode="auto">
            <a:xfrm>
              <a:off x="240" y="1152"/>
              <a:ext cx="2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CC"/>
                  </a:solidFill>
                </a:rPr>
                <a:t>Using the approach in the figure</a:t>
              </a:r>
            </a:p>
          </p:txBody>
        </p:sp>
        <p:sp>
          <p:nvSpPr>
            <p:cNvPr id="40974" name="Text Box 17"/>
            <p:cNvSpPr txBox="1">
              <a:spLocks noChangeArrowheads="1"/>
            </p:cNvSpPr>
            <p:nvPr/>
          </p:nvSpPr>
          <p:spPr bwMode="auto">
            <a:xfrm>
              <a:off x="240" y="1833"/>
              <a:ext cx="18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CC"/>
                  </a:solidFill>
                </a:rPr>
                <a:t>During isothermal process</a:t>
              </a:r>
            </a:p>
          </p:txBody>
        </p:sp>
      </p:grpSp>
      <p:pic>
        <p:nvPicPr>
          <p:cNvPr id="40965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62500" y="990600"/>
            <a:ext cx="40767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D03BEA-D25F-4C31-8C07-8886F46399E1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74713"/>
            <a:ext cx="5770563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12779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038600"/>
            <a:ext cx="40417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4495800"/>
            <a:ext cx="3770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0763" y="533400"/>
            <a:ext cx="25606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2286000" y="17526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Entropy departure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6781800" y="838200"/>
            <a:ext cx="1295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Entropy departure factor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914400" y="2262188"/>
            <a:ext cx="7239000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The values of </a:t>
            </a:r>
            <a:r>
              <a:rPr lang="en-US" i="1"/>
              <a:t>Z</a:t>
            </a:r>
            <a:r>
              <a:rPr lang="en-US" i="1" baseline="-25000"/>
              <a:t>s</a:t>
            </a:r>
            <a:r>
              <a:rPr lang="en-US" i="1"/>
              <a:t> </a:t>
            </a:r>
            <a:r>
              <a:rPr lang="en-US"/>
              <a:t>are presented in graphical form as a function of </a:t>
            </a:r>
            <a:r>
              <a:rPr lang="en-US" i="1"/>
              <a:t>P</a:t>
            </a:r>
            <a:r>
              <a:rPr lang="en-US" i="1" baseline="-25000"/>
              <a:t>R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>
                <a:solidFill>
                  <a:srgbClr val="CC00CC"/>
                </a:solidFill>
              </a:rPr>
              <a:t>reduced pressure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T</a:t>
            </a:r>
            <a:r>
              <a:rPr lang="en-US" i="1" baseline="-25000"/>
              <a:t>R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>
                <a:solidFill>
                  <a:srgbClr val="CC00CC"/>
                </a:solidFill>
              </a:rPr>
              <a:t>reduced temperature</a:t>
            </a:r>
            <a:r>
              <a:rPr lang="en-US"/>
              <a:t>) in the </a:t>
            </a:r>
            <a:r>
              <a:rPr lang="en-US" b="1"/>
              <a:t>generalized entropy departure chart</a:t>
            </a:r>
            <a:r>
              <a:rPr lang="en-US"/>
              <a:t>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i="1"/>
              <a:t>Z</a:t>
            </a:r>
            <a:r>
              <a:rPr lang="en-US" i="1" baseline="-25000"/>
              <a:t>s</a:t>
            </a:r>
            <a:r>
              <a:rPr lang="en-US"/>
              <a:t> is used to determine the deviation of the entropy of a gas at a given </a:t>
            </a:r>
            <a:r>
              <a:rPr lang="en-US" i="1"/>
              <a:t>P </a:t>
            </a:r>
            <a:r>
              <a:rPr lang="en-US"/>
              <a:t>and </a:t>
            </a:r>
            <a:r>
              <a:rPr lang="en-US" i="1"/>
              <a:t>T </a:t>
            </a:r>
            <a:r>
              <a:rPr lang="en-US"/>
              <a:t>from the entropy of an ideal gas at the same </a:t>
            </a:r>
            <a:r>
              <a:rPr lang="en-US" i="1"/>
              <a:t>P</a:t>
            </a:r>
            <a:r>
              <a:rPr lang="en-US"/>
              <a:t> and </a:t>
            </a:r>
            <a:r>
              <a:rPr lang="en-US" i="1"/>
              <a:t>T.</a:t>
            </a:r>
            <a:endParaRPr lang="en-US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5410200" y="4038600"/>
            <a:ext cx="1600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For a real gas during a process 1-2</a:t>
            </a:r>
          </a:p>
        </p:txBody>
      </p:sp>
      <p:pic>
        <p:nvPicPr>
          <p:cNvPr id="4199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5181600"/>
            <a:ext cx="1350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2667000" y="51816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from the ideal gas relations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A6E40-A858-46FD-AC4B-667506910C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28600"/>
            <a:ext cx="3690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Entropy departure chart</a:t>
            </a:r>
            <a:endParaRPr lang="en-US" sz="2400" b="1" dirty="0">
              <a:solidFill>
                <a:srgbClr val="FF33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7" y="690265"/>
            <a:ext cx="4157143" cy="613333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725" y="3048000"/>
            <a:ext cx="4495800" cy="6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418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6DB82-6FB6-4BEB-82DF-785166E7C44A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9550"/>
            <a:ext cx="58578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0" y="2314575"/>
            <a:ext cx="17716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372100"/>
            <a:ext cx="5867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1466</Words>
  <Application>Microsoft Office PowerPoint</Application>
  <PresentationFormat>On-screen Show (4:3)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CHAPTER 15  CHEMICAL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992</cp:revision>
  <dcterms:created xsi:type="dcterms:W3CDTF">2007-03-22T19:44:56Z</dcterms:created>
  <dcterms:modified xsi:type="dcterms:W3CDTF">2023-04-18T04:53:16Z</dcterms:modified>
</cp:coreProperties>
</file>