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515" r:id="rId2"/>
    <p:sldId id="508" r:id="rId3"/>
    <p:sldId id="529" r:id="rId4"/>
    <p:sldId id="530" r:id="rId5"/>
    <p:sldId id="538" r:id="rId6"/>
    <p:sldId id="507" r:id="rId7"/>
    <p:sldId id="536" r:id="rId8"/>
    <p:sldId id="539" r:id="rId9"/>
    <p:sldId id="516" r:id="rId10"/>
    <p:sldId id="542" r:id="rId11"/>
    <p:sldId id="543" r:id="rId12"/>
    <p:sldId id="534" r:id="rId13"/>
    <p:sldId id="517" r:id="rId14"/>
    <p:sldId id="520" r:id="rId15"/>
    <p:sldId id="521" r:id="rId16"/>
    <p:sldId id="524" r:id="rId17"/>
    <p:sldId id="54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B2B2B2"/>
    <a:srgbClr val="006600"/>
    <a:srgbClr val="33CC33"/>
    <a:srgbClr val="0080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8" autoAdjust="0"/>
    <p:restoredTop sz="94660"/>
  </p:normalViewPr>
  <p:slideViewPr>
    <p:cSldViewPr>
      <p:cViewPr varScale="1">
        <p:scale>
          <a:sx n="84" d="100"/>
          <a:sy n="84" d="100"/>
        </p:scale>
        <p:origin x="4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B1B3A8-C257-448F-B4A2-F1CCDBF86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4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86933-EB80-4E03-BE53-6D774EB5E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9E9C8-9A03-413F-87C2-222FD505F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85E6D-0BAF-4E3E-99B8-0DA7AF311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6BB5B-23FC-4D6D-8323-904F25D74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7D734-5C8D-4D3C-8F58-5D8F4B710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F32D2-3B25-49DC-A6C1-7E7D63955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863B6-B1B6-4896-B1DF-733EE3CC7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68425-AEE5-4E6D-9F28-C1ECB8019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9829C-5412-4559-AED0-41C1750B3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0ADFD-41D6-4439-B056-5FC51D66FB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04C24-9BE3-44C0-98C7-CCFDA8B0A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A90AE2D-E211-4D1D-AF0F-CCD88594B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wmf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EBD16-56ED-476F-BC36-7E503D3A765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52400"/>
            <a:ext cx="5867400" cy="9540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ENTHALPY OF FORMATION AND ENTHALPY OF COMBUSTION</a:t>
            </a:r>
          </a:p>
        </p:txBody>
      </p:sp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846263"/>
            <a:ext cx="2932113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81000" y="1217613"/>
            <a:ext cx="8305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Disregarding any changes in kinetic and potential energies, the energy change of a system during a chemical reaction is due to a change in state and a change in chemical composition:</a:t>
            </a:r>
          </a:p>
        </p:txBody>
      </p:sp>
      <p:pic>
        <p:nvPicPr>
          <p:cNvPr id="1331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05050"/>
            <a:ext cx="33909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362200"/>
            <a:ext cx="34671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EBD16-56ED-476F-BC36-7E503D3A765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52400"/>
            <a:ext cx="6248400" cy="52322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Nitrogen: Table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5619"/>
            <a:ext cx="8229600" cy="882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6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EBD16-56ED-476F-BC36-7E503D3A765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52400"/>
            <a:ext cx="6248400" cy="52322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Oxygen: Table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5620"/>
            <a:ext cx="8686800" cy="934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D4D555-E92D-48B5-81D1-CF14A793BB71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4113" y="371475"/>
            <a:ext cx="42957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CA7B75-687C-4253-B7B5-10BC4E13C03D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6831013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113213"/>
            <a:ext cx="6338888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410200"/>
            <a:ext cx="5129213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9600" y="304800"/>
            <a:ext cx="670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Taking </a:t>
            </a:r>
            <a:r>
              <a:rPr lang="en-US">
                <a:solidFill>
                  <a:srgbClr val="3333FF"/>
                </a:solidFill>
              </a:rPr>
              <a:t>heat transfer </a:t>
            </a:r>
            <a:r>
              <a:rPr lang="en-US" i="1">
                <a:solidFill>
                  <a:srgbClr val="3333FF"/>
                </a:solidFill>
              </a:rPr>
              <a:t>to </a:t>
            </a:r>
            <a:r>
              <a:rPr lang="en-US">
                <a:solidFill>
                  <a:srgbClr val="3333FF"/>
                </a:solidFill>
              </a:rPr>
              <a:t>the system</a:t>
            </a:r>
            <a:r>
              <a:rPr lang="en-US"/>
              <a:t> and </a:t>
            </a:r>
            <a:r>
              <a:rPr lang="en-US">
                <a:solidFill>
                  <a:srgbClr val="3333FF"/>
                </a:solidFill>
              </a:rPr>
              <a:t>work done </a:t>
            </a:r>
            <a:r>
              <a:rPr lang="en-US" i="1">
                <a:solidFill>
                  <a:srgbClr val="3333FF"/>
                </a:solidFill>
              </a:rPr>
              <a:t>by</a:t>
            </a:r>
            <a:r>
              <a:rPr lang="tr-TR" i="1">
                <a:solidFill>
                  <a:srgbClr val="3333FF"/>
                </a:solidFill>
              </a:rPr>
              <a:t> </a:t>
            </a:r>
            <a:r>
              <a:rPr lang="en-US">
                <a:solidFill>
                  <a:srgbClr val="3333FF"/>
                </a:solidFill>
              </a:rPr>
              <a:t>the system</a:t>
            </a:r>
            <a:r>
              <a:rPr lang="en-US"/>
              <a:t> to be </a:t>
            </a:r>
            <a:r>
              <a:rPr lang="en-US" i="1">
                <a:solidFill>
                  <a:srgbClr val="3333FF"/>
                </a:solidFill>
              </a:rPr>
              <a:t>positive</a:t>
            </a:r>
            <a:r>
              <a:rPr lang="en-US" i="1"/>
              <a:t> </a:t>
            </a:r>
            <a:r>
              <a:rPr lang="en-US"/>
              <a:t>quantities, the energy balance relation is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609600" y="3733800"/>
            <a:ext cx="739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If the enthalpy of combustion for a particular reaction is available: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09600" y="4724400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Most steady-flow combustion processes do not involve any work interactions. Also, combustion chamber normally involves heat output but no heat input: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A908F5-6D01-404A-9073-FFAC1609C5E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08000" y="228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Closed Systems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22891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10000"/>
            <a:ext cx="13509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810000"/>
            <a:ext cx="38195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797175"/>
            <a:ext cx="6362700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4343400"/>
            <a:ext cx="678180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33400" y="685800"/>
            <a:ext cx="54102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Taking </a:t>
            </a:r>
            <a:r>
              <a:rPr lang="en-US">
                <a:solidFill>
                  <a:srgbClr val="CC00CC"/>
                </a:solidFill>
              </a:rPr>
              <a:t>heat transfer </a:t>
            </a:r>
            <a:r>
              <a:rPr lang="en-US" i="1">
                <a:solidFill>
                  <a:srgbClr val="CC00CC"/>
                </a:solidFill>
              </a:rPr>
              <a:t>to </a:t>
            </a:r>
            <a:r>
              <a:rPr lang="en-US">
                <a:solidFill>
                  <a:srgbClr val="CC00CC"/>
                </a:solidFill>
              </a:rPr>
              <a:t>the system</a:t>
            </a:r>
            <a:r>
              <a:rPr lang="en-US"/>
              <a:t> and </a:t>
            </a:r>
            <a:r>
              <a:rPr lang="en-US">
                <a:solidFill>
                  <a:srgbClr val="CC00CC"/>
                </a:solidFill>
              </a:rPr>
              <a:t>work done </a:t>
            </a:r>
            <a:r>
              <a:rPr lang="en-US" i="1">
                <a:solidFill>
                  <a:srgbClr val="CC00CC"/>
                </a:solidFill>
              </a:rPr>
              <a:t>by </a:t>
            </a:r>
            <a:r>
              <a:rPr lang="en-US">
                <a:solidFill>
                  <a:srgbClr val="CC00CC"/>
                </a:solidFill>
              </a:rPr>
              <a:t>the system</a:t>
            </a:r>
            <a:r>
              <a:rPr lang="en-US"/>
              <a:t> to be </a:t>
            </a:r>
            <a:r>
              <a:rPr lang="en-US" i="1"/>
              <a:t>positive </a:t>
            </a:r>
            <a:r>
              <a:rPr lang="en-US"/>
              <a:t>quantities, the general closed-system energy balance relation can be expressed for a stationary </a:t>
            </a:r>
            <a:r>
              <a:rPr lang="en-US" i="1"/>
              <a:t>chemically reacting closed system </a:t>
            </a:r>
            <a:r>
              <a:rPr lang="en-US"/>
              <a:t>as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590550" y="3352800"/>
            <a:ext cx="3676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Utilizing the definition of enthalpy: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609600" y="4921250"/>
            <a:ext cx="647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</a:t>
            </a:r>
            <a:r>
              <a:rPr lang="en-US" i="1"/>
              <a:t>Pv </a:t>
            </a:r>
            <a:r>
              <a:rPr lang="en-US"/>
              <a:t>terms are negligible for solids and liquids, and can be replaced by </a:t>
            </a:r>
            <a:r>
              <a:rPr lang="en-US" i="1"/>
              <a:t>R</a:t>
            </a:r>
            <a:r>
              <a:rPr lang="en-US" i="1" baseline="-25000"/>
              <a:t>u</a:t>
            </a:r>
            <a:r>
              <a:rPr lang="en-US" i="1"/>
              <a:t>T </a:t>
            </a:r>
            <a:r>
              <a:rPr lang="en-US"/>
              <a:t>for gases that behave as an ideal gas.</a:t>
            </a:r>
          </a:p>
        </p:txBody>
      </p:sp>
      <p:pic>
        <p:nvPicPr>
          <p:cNvPr id="22540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76975" y="152400"/>
            <a:ext cx="24860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10200" y="1524000"/>
            <a:ext cx="33528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F02068-CE96-41DB-8344-957D584D19D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3400" y="228600"/>
            <a:ext cx="6248400" cy="52387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ADIABATIC FLAME TEMPERATURE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57200" y="838200"/>
            <a:ext cx="8305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 the limiting case of no heat loss to the surroundings (</a:t>
            </a:r>
            <a:r>
              <a:rPr lang="en-US" i="1"/>
              <a:t>Q =</a:t>
            </a:r>
            <a:r>
              <a:rPr lang="en-US"/>
              <a:t> 0), the temperature of the products reaches a maximum, which is called the </a:t>
            </a:r>
            <a:r>
              <a:rPr lang="en-US" b="1">
                <a:solidFill>
                  <a:srgbClr val="CC00CC"/>
                </a:solidFill>
              </a:rPr>
              <a:t>adiabatic flame</a:t>
            </a:r>
            <a:r>
              <a:rPr lang="en-US" b="1"/>
              <a:t> </a:t>
            </a:r>
            <a:r>
              <a:rPr lang="en-US"/>
              <a:t>or </a:t>
            </a:r>
            <a:r>
              <a:rPr lang="en-US" b="1">
                <a:solidFill>
                  <a:srgbClr val="CC00CC"/>
                </a:solidFill>
              </a:rPr>
              <a:t>adiabatic combustion temperature.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5300" y="1905000"/>
            <a:ext cx="1993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889125"/>
            <a:ext cx="13271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457200" y="2863850"/>
            <a:ext cx="3886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determination of the adiabatic flame temperature by hand requires the use of an iterative technique.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2057400" y="1828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since</a:t>
            </a:r>
          </a:p>
        </p:txBody>
      </p:sp>
      <p:pic>
        <p:nvPicPr>
          <p:cNvPr id="23561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3425" y="2743200"/>
            <a:ext cx="40671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366963"/>
            <a:ext cx="4437063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AFCA38-6716-4C87-891C-68BD4CD28FD6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2457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057400"/>
            <a:ext cx="41148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10"/>
          <p:cNvSpPr>
            <a:spLocks noChangeArrowheads="1"/>
          </p:cNvSpPr>
          <p:nvPr/>
        </p:nvSpPr>
        <p:spPr bwMode="auto">
          <a:xfrm>
            <a:off x="533400" y="457200"/>
            <a:ext cx="66294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000"/>
              <a:t>The adiabatic flame temperature of a fuel depends on </a:t>
            </a:r>
          </a:p>
          <a:p>
            <a:pPr marL="0" lvl="1">
              <a:spcBef>
                <a:spcPct val="10000"/>
              </a:spcBef>
              <a:spcAft>
                <a:spcPct val="10000"/>
              </a:spcAft>
              <a:buFontTx/>
              <a:buAutoNum type="arabicParenBoth"/>
            </a:pPr>
            <a:r>
              <a:rPr lang="tr-TR" sz="2000">
                <a:solidFill>
                  <a:srgbClr val="CC00CC"/>
                </a:solidFill>
              </a:rPr>
              <a:t> </a:t>
            </a:r>
            <a:r>
              <a:rPr lang="en-US" sz="2000">
                <a:solidFill>
                  <a:srgbClr val="CC00CC"/>
                </a:solidFill>
              </a:rPr>
              <a:t>the state of the reactants </a:t>
            </a:r>
          </a:p>
          <a:p>
            <a:pPr marL="0" lvl="1">
              <a:spcBef>
                <a:spcPct val="10000"/>
              </a:spcBef>
              <a:spcAft>
                <a:spcPct val="10000"/>
              </a:spcAft>
              <a:buFontTx/>
              <a:buAutoNum type="arabicParenBoth"/>
            </a:pPr>
            <a:r>
              <a:rPr lang="tr-TR" sz="2000">
                <a:solidFill>
                  <a:srgbClr val="CC00CC"/>
                </a:solidFill>
              </a:rPr>
              <a:t> </a:t>
            </a:r>
            <a:r>
              <a:rPr lang="en-US" sz="2000">
                <a:solidFill>
                  <a:srgbClr val="CC00CC"/>
                </a:solidFill>
              </a:rPr>
              <a:t>the degree of completion of the reaction </a:t>
            </a:r>
          </a:p>
          <a:p>
            <a:pPr marL="0" lvl="1">
              <a:spcBef>
                <a:spcPct val="10000"/>
              </a:spcBef>
              <a:spcAft>
                <a:spcPct val="10000"/>
              </a:spcAft>
              <a:buFontTx/>
              <a:buAutoNum type="arabicParenBoth"/>
            </a:pPr>
            <a:r>
              <a:rPr lang="tr-TR" sz="2000">
                <a:solidFill>
                  <a:srgbClr val="CC00CC"/>
                </a:solidFill>
              </a:rPr>
              <a:t> </a:t>
            </a:r>
            <a:r>
              <a:rPr lang="en-US" sz="2000">
                <a:solidFill>
                  <a:srgbClr val="CC00CC"/>
                </a:solidFill>
              </a:rPr>
              <a:t>the amount of air used</a:t>
            </a:r>
            <a:endParaRPr lang="en-US" sz="2000"/>
          </a:p>
        </p:txBody>
      </p:sp>
      <p:sp>
        <p:nvSpPr>
          <p:cNvPr id="24581" name="6 Dikdörtgen"/>
          <p:cNvSpPr>
            <a:spLocks noChangeArrowheads="1"/>
          </p:cNvSpPr>
          <p:nvPr/>
        </p:nvSpPr>
        <p:spPr bwMode="auto">
          <a:xfrm>
            <a:off x="533400" y="2438400"/>
            <a:ext cx="37338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000"/>
              <a:t>For a specified fuel at a specified state burned with air at a specified state</a:t>
            </a:r>
            <a:r>
              <a:rPr lang="tr-TR" sz="2000"/>
              <a:t>,</a:t>
            </a:r>
            <a:r>
              <a:rPr lang="en-US" sz="2000"/>
              <a:t> </a:t>
            </a:r>
            <a:endParaRPr lang="tr-TR" sz="2000"/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000" i="1">
                <a:solidFill>
                  <a:srgbClr val="3333FF"/>
                </a:solidFill>
              </a:rPr>
              <a:t>the adiabatic flame temperature attains its maximum value when complete combustion occurs with the theoretical amount of air.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EBD16-56ED-476F-BC36-7E503D3A765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52400"/>
            <a:ext cx="7086600" cy="52322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Adiabatic flame temperature: example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85800"/>
            <a:ext cx="3429000" cy="6308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408" y="675620"/>
            <a:ext cx="4405892" cy="61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4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63F4E0-373E-4B2B-9867-967B09B965C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1000" y="228600"/>
            <a:ext cx="79248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Enthalpy of reaction </a:t>
            </a:r>
            <a:r>
              <a:rPr lang="en-US" b="1" i="1">
                <a:solidFill>
                  <a:srgbClr val="CC00CC"/>
                </a:solidFill>
              </a:rPr>
              <a:t>h</a:t>
            </a:r>
            <a:r>
              <a:rPr lang="en-US" b="1" i="1" baseline="-25000">
                <a:solidFill>
                  <a:srgbClr val="CC00CC"/>
                </a:solidFill>
              </a:rPr>
              <a:t>R</a:t>
            </a:r>
            <a:r>
              <a:rPr lang="en-US" i="1" baseline="-25000">
                <a:solidFill>
                  <a:srgbClr val="CC00CC"/>
                </a:solidFill>
              </a:rPr>
              <a:t> 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difference between the enthalpy of the products at a specified state and the enthalpy of the reactants at the same state for a complete reaction.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Enthalpy of combustion </a:t>
            </a:r>
            <a:r>
              <a:rPr lang="en-US" b="1" i="1">
                <a:solidFill>
                  <a:srgbClr val="CC00CC"/>
                </a:solidFill>
              </a:rPr>
              <a:t>h</a:t>
            </a:r>
            <a:r>
              <a:rPr lang="en-US" b="1" i="1" baseline="-25000">
                <a:solidFill>
                  <a:srgbClr val="CC00CC"/>
                </a:solidFill>
              </a:rPr>
              <a:t>C</a:t>
            </a:r>
            <a:r>
              <a:rPr lang="en-US" i="1">
                <a:solidFill>
                  <a:srgbClr val="CC00CC"/>
                </a:solidFill>
              </a:rPr>
              <a:t> 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It is the enthalpy of reaction for combustion processes. It represents the amount of heat released during a steady-flow combustion process when 1 kmol (or 1 kg) of fuel is burned completely at a specified temperature and pressure.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tr-TR" b="1">
                <a:solidFill>
                  <a:srgbClr val="CC00CC"/>
                </a:solidFill>
              </a:rPr>
              <a:t>E</a:t>
            </a:r>
            <a:r>
              <a:rPr lang="en-US" b="1">
                <a:solidFill>
                  <a:srgbClr val="CC00CC"/>
                </a:solidFill>
              </a:rPr>
              <a:t>nthalpy of formation </a:t>
            </a:r>
            <a:r>
              <a:rPr lang="en-US" b="1" i="1">
                <a:solidFill>
                  <a:srgbClr val="CC00CC"/>
                </a:solidFill>
              </a:rPr>
              <a:t>h</a:t>
            </a:r>
            <a:r>
              <a:rPr lang="en-US" b="1" i="1" baseline="-25000">
                <a:solidFill>
                  <a:srgbClr val="CC00CC"/>
                </a:solidFill>
              </a:rPr>
              <a:t>f</a:t>
            </a:r>
            <a:r>
              <a:rPr lang="en-US">
                <a:solidFill>
                  <a:srgbClr val="CC00CC"/>
                </a:solidFill>
              </a:rPr>
              <a:t> : </a:t>
            </a:r>
            <a:r>
              <a:rPr lang="en-US"/>
              <a:t>The amount of energy absorbed or released as the component is formed from its stable elements during a steady-flow process at a specified state.</a:t>
            </a:r>
          </a:p>
        </p:txBody>
      </p:sp>
      <p:pic>
        <p:nvPicPr>
          <p:cNvPr id="1434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0213" y="3657600"/>
            <a:ext cx="325278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4341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3200400"/>
            <a:ext cx="463550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4342" name="Rectangle 15"/>
          <p:cNvSpPr>
            <a:spLocks noChangeArrowheads="1"/>
          </p:cNvSpPr>
          <p:nvPr/>
        </p:nvSpPr>
        <p:spPr bwMode="auto">
          <a:xfrm>
            <a:off x="457200" y="3471863"/>
            <a:ext cx="3048000" cy="201453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To establish a starting point, we assign the enthalpy of formation of all stable elements (such as O</a:t>
            </a:r>
            <a:r>
              <a:rPr lang="en-US" baseline="-25000"/>
              <a:t>2</a:t>
            </a:r>
            <a:r>
              <a:rPr lang="en-US"/>
              <a:t>, N</a:t>
            </a:r>
            <a:r>
              <a:rPr lang="en-US" baseline="-25000"/>
              <a:t>2</a:t>
            </a:r>
            <a:r>
              <a:rPr lang="en-US"/>
              <a:t>, H</a:t>
            </a:r>
            <a:r>
              <a:rPr lang="en-US" baseline="-25000"/>
              <a:t>2</a:t>
            </a:r>
            <a:r>
              <a:rPr lang="en-US"/>
              <a:t>, and C) a value of zero at the standard reference state of 25°C and 1 atm.</a:t>
            </a:r>
          </a:p>
        </p:txBody>
      </p:sp>
      <p:pic>
        <p:nvPicPr>
          <p:cNvPr id="1434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0" y="5902325"/>
            <a:ext cx="30099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4267200"/>
            <a:ext cx="38290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DCDB2-0CF0-4B8C-9726-FF54356DDDC8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39052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46863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9759EA-1251-4BAD-B255-23D4D9FC34E2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5486400" y="609600"/>
            <a:ext cx="2971800" cy="16160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 b="1">
                <a:solidFill>
                  <a:srgbClr val="3333FF"/>
                </a:solidFill>
              </a:rPr>
              <a:t>E</a:t>
            </a:r>
            <a:r>
              <a:rPr lang="en-US" sz="2000" b="1">
                <a:solidFill>
                  <a:srgbClr val="3333FF"/>
                </a:solidFill>
              </a:rPr>
              <a:t>nthalpy of formation</a:t>
            </a:r>
            <a:r>
              <a:rPr lang="tr-TR" sz="2000" b="1">
                <a:solidFill>
                  <a:srgbClr val="3333FF"/>
                </a:solidFill>
              </a:rPr>
              <a:t>:</a:t>
            </a:r>
            <a:r>
              <a:rPr lang="tr-TR" sz="2000" b="1"/>
              <a:t> </a:t>
            </a:r>
            <a:r>
              <a:rPr lang="tr-TR" sz="2000" i="1"/>
              <a:t>T</a:t>
            </a:r>
            <a:r>
              <a:rPr lang="en-US" sz="2000" i="1"/>
              <a:t>he enthalpy of a</a:t>
            </a:r>
          </a:p>
          <a:p>
            <a:r>
              <a:rPr lang="en-US" sz="2000" i="1"/>
              <a:t>substance at a specified state due to its chemical composition</a:t>
            </a:r>
            <a:r>
              <a:rPr lang="en-US" sz="2000"/>
              <a:t>.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609600"/>
            <a:ext cx="465772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EBD16-56ED-476F-BC36-7E503D3A765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52400"/>
            <a:ext cx="6248400" cy="52322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ENTHALPY OF </a:t>
            </a:r>
            <a:r>
              <a:rPr lang="en-US" sz="2800" b="1" dirty="0" smtClean="0">
                <a:solidFill>
                  <a:srgbClr val="C00000"/>
                </a:solidFill>
              </a:rPr>
              <a:t>FORMATION: Table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5620"/>
            <a:ext cx="8084457" cy="99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97B954-3E7D-46CD-BEC4-87D5AC9C33D2}" type="slidenum">
              <a:rPr lang="en-US" smtClean="0"/>
              <a:pPr/>
              <a:t>6</a:t>
            </a:fld>
            <a:endParaRPr lang="en-US" smtClean="0"/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733800"/>
            <a:ext cx="4462463" cy="4508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304800" y="228600"/>
            <a:ext cx="44958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Heating value:</a:t>
            </a:r>
            <a:r>
              <a:rPr lang="en-US" b="1"/>
              <a:t> </a:t>
            </a:r>
            <a:r>
              <a:rPr lang="en-US"/>
              <a:t>The amount of heat released when a fuel is burned completely in a steady-flow process and the products are returned to the state of the reactants. The heating value of a fuel is equal to the absolute value of the enthalpy of combustion of the fuel.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Higher heating value (HHV):</a:t>
            </a:r>
            <a:r>
              <a:rPr lang="en-US"/>
              <a:t> When the H</a:t>
            </a:r>
            <a:r>
              <a:rPr lang="en-US" baseline="-25000"/>
              <a:t>2</a:t>
            </a:r>
            <a:r>
              <a:rPr lang="en-US"/>
              <a:t>O in the products is in the liquid form.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>
                <a:solidFill>
                  <a:srgbClr val="CC00CC"/>
                </a:solidFill>
              </a:rPr>
              <a:t>Lower heating value (LHV):</a:t>
            </a:r>
            <a:r>
              <a:rPr lang="en-US"/>
              <a:t> When the H</a:t>
            </a:r>
            <a:r>
              <a:rPr lang="en-US" baseline="-25000"/>
              <a:t>2</a:t>
            </a:r>
            <a:r>
              <a:rPr lang="en-US"/>
              <a:t>O in the products is in the vapor form.</a:t>
            </a:r>
          </a:p>
        </p:txBody>
      </p:sp>
      <p:sp>
        <p:nvSpPr>
          <p:cNvPr id="17413" name="Rectangle 8"/>
          <p:cNvSpPr>
            <a:spLocks noChangeArrowheads="1"/>
          </p:cNvSpPr>
          <p:nvPr/>
        </p:nvSpPr>
        <p:spPr bwMode="auto">
          <a:xfrm>
            <a:off x="381000" y="4953000"/>
            <a:ext cx="3886200" cy="1477963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the fuels with variable composition (i.e., coal, natural gas, fuel oil), the heating value may be determined by burning them directly in a </a:t>
            </a:r>
            <a:r>
              <a:rPr lang="en-US" b="1">
                <a:solidFill>
                  <a:srgbClr val="CC00CC"/>
                </a:solidFill>
              </a:rPr>
              <a:t>bomb calorimeter</a:t>
            </a:r>
            <a:r>
              <a:rPr lang="en-US"/>
              <a:t>.</a:t>
            </a:r>
          </a:p>
        </p:txBody>
      </p:sp>
      <p:pic>
        <p:nvPicPr>
          <p:cNvPr id="1741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1100" y="304800"/>
            <a:ext cx="39243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4343400"/>
            <a:ext cx="5054600" cy="3952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2E79BA-07BB-42D8-82E7-F3269DA7C95B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1575" y="152400"/>
            <a:ext cx="68008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7225" y="1447800"/>
            <a:ext cx="35337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3810000"/>
            <a:ext cx="52292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4391025"/>
            <a:ext cx="54673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71638" y="5410200"/>
            <a:ext cx="58007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EBD16-56ED-476F-BC36-7E503D3A765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152400"/>
            <a:ext cx="6248400" cy="52322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HEATING VALUE OF FUELS: Table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8561"/>
            <a:ext cx="8915400" cy="617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8EF0F3-BFD8-4A38-A352-4CE9A1C76B7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81000" y="152400"/>
            <a:ext cx="4572000" cy="9540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FIRST-LAW ANALYSIS OF REACTING SYSTEMS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339725" y="2074862"/>
            <a:ext cx="331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Steady-Flow Systems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04800" y="1158875"/>
            <a:ext cx="75438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/>
              <a:t>The energy balance (the first-law) relations developed in Chaps. 4 and 5 are applicable to both reacting and nonreacting systems. We rewrite the energy balance relations including the changes in chemical energies.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608262"/>
            <a:ext cx="41656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304800" y="3124200"/>
            <a:ext cx="7924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 dirty="0"/>
              <a:t>When the changes in kinetic and potential energies are negligible, the steady-flow energy balance for a </a:t>
            </a:r>
            <a:r>
              <a:rPr lang="en-US" sz="1700" i="1" dirty="0">
                <a:solidFill>
                  <a:srgbClr val="CC00CC"/>
                </a:solidFill>
              </a:rPr>
              <a:t>chemically reacting steady-flow system</a:t>
            </a:r>
            <a:r>
              <a:rPr lang="en-US" sz="1700" i="1" dirty="0"/>
              <a:t>:</a:t>
            </a:r>
          </a:p>
        </p:txBody>
      </p:sp>
      <p:pic>
        <p:nvPicPr>
          <p:cNvPr id="19464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343400"/>
            <a:ext cx="73342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495925"/>
            <a:ext cx="7391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14700" y="3848100"/>
            <a:ext cx="13335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2"/>
          <a:srcRect l="27668" t="5675" r="63186" b="10480"/>
          <a:stretch/>
        </p:blipFill>
        <p:spPr bwMode="auto">
          <a:xfrm>
            <a:off x="4924425" y="2132011"/>
            <a:ext cx="3810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2"/>
          <a:srcRect l="42303" t="436" r="37575" b="-5240"/>
          <a:stretch/>
        </p:blipFill>
        <p:spPr bwMode="auto">
          <a:xfrm>
            <a:off x="4914900" y="2614610"/>
            <a:ext cx="838200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454208" y="2079661"/>
            <a:ext cx="1206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C00CC"/>
                </a:solidFill>
              </a:rPr>
              <a:t>Table A26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53100" y="2596116"/>
            <a:ext cx="1693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CC00CC"/>
                </a:solidFill>
              </a:rPr>
              <a:t>Table A17-A25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3500</TotalTime>
  <Words>688</Words>
  <Application>Microsoft Office PowerPoint</Application>
  <PresentationFormat>On-screen Show (4:3)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INTRODUCTION AND BASIC CONCEPTS</dc:title>
  <dc:creator>WinXP Tablet</dc:creator>
  <cp:lastModifiedBy>Jishnu</cp:lastModifiedBy>
  <cp:revision>1295</cp:revision>
  <dcterms:created xsi:type="dcterms:W3CDTF">2007-03-22T19:44:56Z</dcterms:created>
  <dcterms:modified xsi:type="dcterms:W3CDTF">2023-04-19T09:10:21Z</dcterms:modified>
</cp:coreProperties>
</file>