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522" r:id="rId2"/>
    <p:sldId id="527" r:id="rId3"/>
    <p:sldId id="523" r:id="rId4"/>
    <p:sldId id="528" r:id="rId5"/>
    <p:sldId id="541" r:id="rId6"/>
    <p:sldId id="535" r:id="rId7"/>
    <p:sldId id="374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6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CC"/>
    <a:srgbClr val="B2B2B2"/>
    <a:srgbClr val="006600"/>
    <a:srgbClr val="33CC33"/>
    <a:srgbClr val="008000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8" autoAdjust="0"/>
    <p:restoredTop sz="94660"/>
  </p:normalViewPr>
  <p:slideViewPr>
    <p:cSldViewPr>
      <p:cViewPr varScale="1">
        <p:scale>
          <a:sx n="84" d="100"/>
          <a:sy n="84" d="100"/>
        </p:scale>
        <p:origin x="4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BB1B3A8-C257-448F-B4A2-F1CCDBF86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04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86933-EB80-4E03-BE53-6D774EB5E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9E9C8-9A03-413F-87C2-222FD505F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85E6D-0BAF-4E3E-99B8-0DA7AF311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6BB5B-23FC-4D6D-8323-904F25D74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7D734-5C8D-4D3C-8F58-5D8F4B710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F32D2-3B25-49DC-A6C1-7E7D63955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863B6-B1B6-4896-B1DF-733EE3CC7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68425-AEE5-4E6D-9F28-C1ECB8019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9829C-5412-4559-AED0-41C1750B3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0ADFD-41D6-4439-B056-5FC51D66FB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04C24-9BE3-44C0-98C7-CCFDA8B0A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A90AE2D-E211-4D1D-AF0F-CCD88594B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399941-7B02-471D-B67E-D61A85BF30E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533400" y="242888"/>
            <a:ext cx="7924800" cy="5238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ENTROPY CHANGE OF REACTING SYSTEMS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038" y="944563"/>
            <a:ext cx="4856162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" y="2209800"/>
            <a:ext cx="40671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" y="3124200"/>
            <a:ext cx="29813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4648200" y="2254250"/>
            <a:ext cx="297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for a </a:t>
            </a:r>
            <a:r>
              <a:rPr lang="en-US" i="1"/>
              <a:t>closed </a:t>
            </a:r>
            <a:r>
              <a:rPr lang="en-US"/>
              <a:t>or </a:t>
            </a:r>
            <a:r>
              <a:rPr lang="en-US" i="1"/>
              <a:t>steady-flow </a:t>
            </a:r>
            <a:r>
              <a:rPr lang="en-US"/>
              <a:t>reacting system</a:t>
            </a:r>
          </a:p>
        </p:txBody>
      </p:sp>
      <p:sp>
        <p:nvSpPr>
          <p:cNvPr id="25608" name="Rectangle 10"/>
          <p:cNvSpPr>
            <a:spLocks noChangeArrowheads="1"/>
          </p:cNvSpPr>
          <p:nvPr/>
        </p:nvSpPr>
        <p:spPr bwMode="auto">
          <a:xfrm>
            <a:off x="3657600" y="3124200"/>
            <a:ext cx="350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for an </a:t>
            </a:r>
            <a:r>
              <a:rPr lang="en-US" i="1"/>
              <a:t>adiabatic process </a:t>
            </a:r>
            <a:r>
              <a:rPr lang="en-US"/>
              <a:t>(</a:t>
            </a:r>
            <a:r>
              <a:rPr lang="en-US" i="1"/>
              <a:t>Q =</a:t>
            </a:r>
            <a:r>
              <a:rPr lang="en-US"/>
              <a:t> 0)</a:t>
            </a:r>
          </a:p>
        </p:txBody>
      </p:sp>
      <p:sp>
        <p:nvSpPr>
          <p:cNvPr id="25609" name="Rectangle 15"/>
          <p:cNvSpPr>
            <a:spLocks noChangeArrowheads="1"/>
          </p:cNvSpPr>
          <p:nvPr/>
        </p:nvSpPr>
        <p:spPr bwMode="auto">
          <a:xfrm>
            <a:off x="5410200" y="838200"/>
            <a:ext cx="3276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entropy balance</a:t>
            </a:r>
            <a:r>
              <a:rPr lang="en-US" b="1"/>
              <a:t> </a:t>
            </a:r>
            <a:r>
              <a:rPr lang="en-US"/>
              <a:t>for </a:t>
            </a:r>
            <a:r>
              <a:rPr lang="en-US" i="1"/>
              <a:t>any system </a:t>
            </a:r>
            <a:r>
              <a:rPr lang="en-US"/>
              <a:t>(including reacting systems) undergoing </a:t>
            </a:r>
            <a:r>
              <a:rPr lang="en-US" i="1"/>
              <a:t>any process</a:t>
            </a:r>
          </a:p>
        </p:txBody>
      </p:sp>
      <p:pic>
        <p:nvPicPr>
          <p:cNvPr id="25610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3733800"/>
            <a:ext cx="41338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68B8F-D87C-4F28-A9BC-72B8E684A58B}" type="slidenum">
              <a:rPr lang="en-US" smtClean="0"/>
              <a:pPr/>
              <a:t>10</a:t>
            </a:fld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1000"/>
            <a:ext cx="4542589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7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68B8F-D87C-4F28-A9BC-72B8E684A58B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4800"/>
            <a:ext cx="8875043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6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1961C-697F-4E3C-A545-829B315318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609600"/>
            <a:ext cx="60198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4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1961C-697F-4E3C-A545-829B315318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590550"/>
            <a:ext cx="86487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9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1961C-697F-4E3C-A545-829B315318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04800"/>
            <a:ext cx="4084320" cy="26960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3" y="3505200"/>
            <a:ext cx="8946474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9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1961C-697F-4E3C-A545-829B315318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81000"/>
            <a:ext cx="6286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1961C-697F-4E3C-A545-829B315318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7341187" cy="68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7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68B8F-D87C-4F28-A9BC-72B8E684A58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82262" y="2133600"/>
            <a:ext cx="5943600" cy="2057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0" kern="0" dirty="0" smtClean="0"/>
              <a:t/>
            </a:r>
            <a:br>
              <a:rPr lang="en-US" b="0" kern="0" dirty="0" smtClean="0"/>
            </a:br>
            <a:r>
              <a:rPr lang="en-US" kern="0" dirty="0" smtClean="0">
                <a:solidFill>
                  <a:srgbClr val="3333FF"/>
                </a:solidFill>
              </a:rPr>
              <a:t> Chapter 12</a:t>
            </a:r>
          </a:p>
          <a:p>
            <a:pPr algn="ctr" eaLnBrk="1" hangingPunct="1"/>
            <a:endParaRPr lang="en-US" kern="0" dirty="0">
              <a:solidFill>
                <a:srgbClr val="3333FF"/>
              </a:solidFill>
            </a:endParaRPr>
          </a:p>
          <a:p>
            <a:pPr algn="ctr" eaLnBrk="1" hangingPunct="1"/>
            <a:r>
              <a:rPr lang="en-US" kern="0" dirty="0" smtClean="0">
                <a:solidFill>
                  <a:srgbClr val="3333FF"/>
                </a:solidFill>
              </a:rPr>
              <a:t>Thermodynamic Property Relations</a:t>
            </a:r>
          </a:p>
        </p:txBody>
      </p:sp>
    </p:spTree>
    <p:extLst>
      <p:ext uri="{BB962C8B-B14F-4D97-AF65-F5344CB8AC3E}">
        <p14:creationId xmlns:p14="http://schemas.microsoft.com/office/powerpoint/2010/main" val="3361952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68B8F-D87C-4F28-A9BC-72B8E684A58B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4400"/>
            <a:ext cx="7002176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78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1961C-697F-4E3C-A545-829B315318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59"/>
            <a:ext cx="6934200" cy="684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3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F6BA11-04AC-4AB3-AADB-531E3D60DEC4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2662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3005138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001713"/>
            <a:ext cx="5202238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Rectangle 14"/>
          <p:cNvSpPr>
            <a:spLocks noChangeArrowheads="1"/>
          </p:cNvSpPr>
          <p:nvPr/>
        </p:nvSpPr>
        <p:spPr bwMode="auto">
          <a:xfrm>
            <a:off x="228600" y="1600200"/>
            <a:ext cx="45720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>
                <a:solidFill>
                  <a:srgbClr val="3333FF"/>
                </a:solidFill>
              </a:rPr>
              <a:t>When evaluating the entropy of a component of an ideal-gas mixture, we should use the temperature and the partial pressure of the component.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/>
              <a:t>The absolute entropy values are listed in Tables A–18 through A–25 for various ideal gases</a:t>
            </a:r>
            <a:r>
              <a:rPr lang="en-US" i="1"/>
              <a:t> </a:t>
            </a:r>
            <a:r>
              <a:rPr lang="en-US"/>
              <a:t>at the specified temperature and </a:t>
            </a:r>
            <a:r>
              <a:rPr lang="en-US" i="1"/>
              <a:t>at a pressure of 1 atm</a:t>
            </a:r>
            <a:r>
              <a:rPr lang="en-US"/>
              <a:t>. The absolute entropy values for various fuels are listed in Table A–26 at the standard reference state of 25°C and 1 atm.</a:t>
            </a:r>
          </a:p>
        </p:txBody>
      </p:sp>
      <p:sp>
        <p:nvSpPr>
          <p:cNvPr id="26630" name="Rectangle 15"/>
          <p:cNvSpPr>
            <a:spLocks noChangeArrowheads="1"/>
          </p:cNvSpPr>
          <p:nvPr/>
        </p:nvSpPr>
        <p:spPr bwMode="auto">
          <a:xfrm>
            <a:off x="5638800" y="323850"/>
            <a:ext cx="3124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b="1" i="1"/>
              <a:t>P</a:t>
            </a:r>
            <a:r>
              <a:rPr lang="en-US" b="1" baseline="-25000"/>
              <a:t>0</a:t>
            </a:r>
            <a:r>
              <a:rPr lang="en-US"/>
              <a:t> = 1 atm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b="1" i="1"/>
              <a:t>P</a:t>
            </a:r>
            <a:r>
              <a:rPr lang="en-US" b="1" i="1" baseline="-25000"/>
              <a:t>i</a:t>
            </a:r>
            <a:r>
              <a:rPr lang="en-US" i="1"/>
              <a:t> </a:t>
            </a:r>
            <a:r>
              <a:rPr lang="en-US"/>
              <a:t> partial pressure 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b="1" i="1"/>
              <a:t>y</a:t>
            </a:r>
            <a:r>
              <a:rPr lang="en-US" b="1" i="1" baseline="-25000"/>
              <a:t>i</a:t>
            </a:r>
            <a:r>
              <a:rPr lang="en-US" b="1" i="1"/>
              <a:t> </a:t>
            </a:r>
            <a:r>
              <a:rPr lang="en-US" i="1"/>
              <a:t> </a:t>
            </a:r>
            <a:r>
              <a:rPr lang="en-US"/>
              <a:t>mole fraction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b="1" i="1"/>
              <a:t>P</a:t>
            </a:r>
            <a:r>
              <a:rPr lang="en-US" b="1" i="1" baseline="-25000"/>
              <a:t>m</a:t>
            </a:r>
            <a:r>
              <a:rPr lang="en-US" i="1"/>
              <a:t> </a:t>
            </a:r>
            <a:r>
              <a:rPr lang="en-US"/>
              <a:t>total pressure of mixture.</a:t>
            </a:r>
          </a:p>
        </p:txBody>
      </p:sp>
      <p:sp>
        <p:nvSpPr>
          <p:cNvPr id="26631" name="Text Box 16"/>
          <p:cNvSpPr txBox="1">
            <a:spLocks noChangeArrowheads="1"/>
          </p:cNvSpPr>
          <p:nvPr/>
        </p:nvSpPr>
        <p:spPr bwMode="auto">
          <a:xfrm>
            <a:off x="3810000" y="381000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Entropy of a component</a:t>
            </a:r>
          </a:p>
        </p:txBody>
      </p:sp>
      <p:pic>
        <p:nvPicPr>
          <p:cNvPr id="26632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2390775"/>
            <a:ext cx="41529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81150" y="4895850"/>
            <a:ext cx="31432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1961C-697F-4E3C-A545-829B3153184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95400"/>
            <a:ext cx="56197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2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1961C-697F-4E3C-A545-829B3153184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050"/>
            <a:ext cx="8262937" cy="67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87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68B8F-D87C-4F28-A9BC-72B8E684A58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2262" y="2133600"/>
            <a:ext cx="5943600" cy="2057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0" kern="0" dirty="0" smtClean="0"/>
              <a:t/>
            </a:r>
            <a:br>
              <a:rPr lang="en-US" b="0" kern="0" dirty="0" smtClean="0"/>
            </a:br>
            <a:r>
              <a:rPr lang="en-US" kern="0" dirty="0" smtClean="0">
                <a:solidFill>
                  <a:srgbClr val="3333FF"/>
                </a:solidFill>
              </a:rPr>
              <a:t> Chapter 15</a:t>
            </a:r>
          </a:p>
          <a:p>
            <a:pPr algn="ctr" eaLnBrk="1" hangingPunct="1"/>
            <a:endParaRPr lang="en-US" kern="0" dirty="0">
              <a:solidFill>
                <a:srgbClr val="3333FF"/>
              </a:solidFill>
            </a:endParaRPr>
          </a:p>
          <a:p>
            <a:pPr algn="ctr" eaLnBrk="1" hangingPunct="1"/>
            <a:r>
              <a:rPr lang="en-US" kern="0" dirty="0" smtClean="0">
                <a:solidFill>
                  <a:srgbClr val="3333FF"/>
                </a:solidFill>
              </a:rPr>
              <a:t>Chemical Reactions</a:t>
            </a:r>
          </a:p>
        </p:txBody>
      </p:sp>
    </p:spTree>
    <p:extLst>
      <p:ext uri="{BB962C8B-B14F-4D97-AF65-F5344CB8AC3E}">
        <p14:creationId xmlns:p14="http://schemas.microsoft.com/office/powerpoint/2010/main" val="2721450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68B8F-D87C-4F28-A9BC-72B8E684A58B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85800"/>
            <a:ext cx="55530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32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68B8F-D87C-4F28-A9BC-72B8E684A58B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3370"/>
            <a:ext cx="870996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78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68B8F-D87C-4F28-A9BC-72B8E684A58B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95562"/>
            <a:ext cx="56388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81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68B8F-D87C-4F28-A9BC-72B8E684A58B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" y="685800"/>
            <a:ext cx="879783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33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68B8F-D87C-4F28-A9BC-72B8E684A58B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8606162" cy="59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3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909347-4D60-4C01-9674-E8578B26650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228600" y="152400"/>
            <a:ext cx="8534400" cy="50323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700" b="1">
                <a:solidFill>
                  <a:srgbClr val="C00000"/>
                </a:solidFill>
              </a:rPr>
              <a:t>SECOND-LAW ANALYSIS OF REACTING SYSTEMS</a:t>
            </a: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938" y="822325"/>
            <a:ext cx="26844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73263"/>
            <a:ext cx="6510338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" y="3733800"/>
            <a:ext cx="28575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381000" y="1219200"/>
            <a:ext cx="754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reversible work for a steady-flow combustion process that involves heat transfer with only the surroundings at </a:t>
            </a:r>
            <a:r>
              <a:rPr lang="en-US" i="1"/>
              <a:t>T</a:t>
            </a:r>
            <a:r>
              <a:rPr lang="en-US" baseline="-25000"/>
              <a:t>0</a:t>
            </a:r>
          </a:p>
        </p:txBody>
      </p:sp>
      <p:sp>
        <p:nvSpPr>
          <p:cNvPr id="27656" name="Text Box 11"/>
          <p:cNvSpPr txBox="1">
            <a:spLocks noChangeArrowheads="1"/>
          </p:cNvSpPr>
          <p:nvPr/>
        </p:nvSpPr>
        <p:spPr bwMode="auto">
          <a:xfrm>
            <a:off x="3200400" y="776288"/>
            <a:ext cx="2514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CC"/>
                </a:solidFill>
              </a:rPr>
              <a:t>Exergy destruction</a:t>
            </a:r>
          </a:p>
        </p:txBody>
      </p:sp>
      <p:sp>
        <p:nvSpPr>
          <p:cNvPr id="27657" name="Rectangle 12"/>
          <p:cNvSpPr>
            <a:spLocks noChangeArrowheads="1"/>
          </p:cNvSpPr>
          <p:nvPr/>
        </p:nvSpPr>
        <p:spPr bwMode="auto">
          <a:xfrm>
            <a:off x="228600" y="25908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When both the reactants and the products are at </a:t>
            </a:r>
            <a:r>
              <a:rPr lang="en-US" i="1"/>
              <a:t>T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27658" name="Text Box 18"/>
          <p:cNvSpPr txBox="1">
            <a:spLocks noChangeArrowheads="1"/>
          </p:cNvSpPr>
          <p:nvPr/>
        </p:nvSpPr>
        <p:spPr bwMode="auto">
          <a:xfrm>
            <a:off x="3352800" y="316865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CC"/>
                </a:solidFill>
              </a:rPr>
              <a:t>Gibbs function</a:t>
            </a:r>
          </a:p>
        </p:txBody>
      </p:sp>
      <p:grpSp>
        <p:nvGrpSpPr>
          <p:cNvPr id="27659" name="Group 21"/>
          <p:cNvGrpSpPr>
            <a:grpSpLocks/>
          </p:cNvGrpSpPr>
          <p:nvPr/>
        </p:nvGrpSpPr>
        <p:grpSpPr bwMode="auto">
          <a:xfrm>
            <a:off x="304800" y="3276600"/>
            <a:ext cx="3024188" cy="366713"/>
            <a:chOff x="288" y="2064"/>
            <a:chExt cx="1905" cy="231"/>
          </a:xfrm>
        </p:grpSpPr>
        <p:pic>
          <p:nvPicPr>
            <p:cNvPr id="27663" name="Picture 1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8" y="2064"/>
              <a:ext cx="156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64" name="Picture 1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824" y="2112"/>
              <a:ext cx="369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7660" name="Picture 1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14925" y="2543175"/>
            <a:ext cx="38766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1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9875" y="4191000"/>
            <a:ext cx="5597525" cy="4064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27662" name="Picture 1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62125" y="5105400"/>
            <a:ext cx="32670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0AFC7-0CE5-4F3F-BD08-DD3768017F7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8675" name="Rectangle 13"/>
          <p:cNvSpPr>
            <a:spLocks noChangeArrowheads="1"/>
          </p:cNvSpPr>
          <p:nvPr/>
        </p:nvSpPr>
        <p:spPr bwMode="auto">
          <a:xfrm>
            <a:off x="381000" y="431800"/>
            <a:ext cx="3355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333FF"/>
                </a:solidFill>
              </a:rPr>
              <a:t>For the very special case of </a:t>
            </a:r>
          </a:p>
          <a:p>
            <a:r>
              <a:rPr lang="en-US" sz="2000" i="1">
                <a:solidFill>
                  <a:srgbClr val="3333FF"/>
                </a:solidFill>
              </a:rPr>
              <a:t>T</a:t>
            </a:r>
            <a:r>
              <a:rPr lang="en-US" sz="2000" baseline="-25000">
                <a:solidFill>
                  <a:srgbClr val="3333FF"/>
                </a:solidFill>
              </a:rPr>
              <a:t>react</a:t>
            </a:r>
            <a:r>
              <a:rPr lang="en-US" sz="2000">
                <a:solidFill>
                  <a:srgbClr val="3333FF"/>
                </a:solidFill>
              </a:rPr>
              <a:t> = </a:t>
            </a:r>
            <a:r>
              <a:rPr lang="en-US" sz="2000" i="1">
                <a:solidFill>
                  <a:srgbClr val="3333FF"/>
                </a:solidFill>
              </a:rPr>
              <a:t>T</a:t>
            </a:r>
            <a:r>
              <a:rPr lang="en-US" sz="2000" baseline="-25000">
                <a:solidFill>
                  <a:srgbClr val="3333FF"/>
                </a:solidFill>
              </a:rPr>
              <a:t>prod</a:t>
            </a:r>
            <a:r>
              <a:rPr lang="en-US" sz="2000">
                <a:solidFill>
                  <a:srgbClr val="3333FF"/>
                </a:solidFill>
              </a:rPr>
              <a:t> = </a:t>
            </a:r>
            <a:r>
              <a:rPr lang="en-US" sz="2000" i="1">
                <a:solidFill>
                  <a:srgbClr val="3333FF"/>
                </a:solidFill>
              </a:rPr>
              <a:t>T</a:t>
            </a:r>
            <a:r>
              <a:rPr lang="en-US" sz="2000" baseline="-25000">
                <a:solidFill>
                  <a:srgbClr val="3333FF"/>
                </a:solidFill>
              </a:rPr>
              <a:t>0</a:t>
            </a:r>
            <a:r>
              <a:rPr lang="en-US" sz="2000">
                <a:solidFill>
                  <a:srgbClr val="3333FF"/>
                </a:solidFill>
              </a:rPr>
              <a:t> = 25°C</a:t>
            </a:r>
          </a:p>
        </p:txBody>
      </p:sp>
      <p:pic>
        <p:nvPicPr>
          <p:cNvPr id="28676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43132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22"/>
          <p:cNvSpPr>
            <a:spLocks noChangeArrowheads="1"/>
          </p:cNvSpPr>
          <p:nvPr/>
        </p:nvSpPr>
        <p:spPr bwMode="auto">
          <a:xfrm>
            <a:off x="381000" y="2057400"/>
            <a:ext cx="4419600" cy="27336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We can conclude from the above</a:t>
            </a:r>
            <a:r>
              <a:rPr lang="tr-TR"/>
              <a:t> </a:t>
            </a:r>
            <a:r>
              <a:rPr lang="en-US"/>
              <a:t>equation that the</a:t>
            </a:r>
            <a:r>
              <a:rPr lang="tr-TR"/>
              <a:t>        </a:t>
            </a:r>
            <a:r>
              <a:rPr lang="en-US"/>
              <a:t>value (the negative of</a:t>
            </a:r>
            <a:r>
              <a:rPr lang="tr-TR"/>
              <a:t> </a:t>
            </a:r>
            <a:r>
              <a:rPr lang="en-US"/>
              <a:t>the Gibbs function of formation at 25°C and 1 atm) of a compound represents</a:t>
            </a:r>
            <a:r>
              <a:rPr lang="tr-TR"/>
              <a:t> </a:t>
            </a:r>
            <a:r>
              <a:rPr lang="en-US"/>
              <a:t>the </a:t>
            </a:r>
            <a:r>
              <a:rPr lang="en-US" i="1">
                <a:solidFill>
                  <a:srgbClr val="CC00CC"/>
                </a:solidFill>
              </a:rPr>
              <a:t>reversible work</a:t>
            </a:r>
            <a:r>
              <a:rPr lang="en-US" i="1"/>
              <a:t> </a:t>
            </a:r>
            <a:r>
              <a:rPr lang="en-US"/>
              <a:t>associated with the formation of that compound</a:t>
            </a:r>
            <a:r>
              <a:rPr lang="tr-TR"/>
              <a:t> </a:t>
            </a:r>
            <a:r>
              <a:rPr lang="en-US"/>
              <a:t>from its stable elements at 25°C and 1 atm in an environment at 25°C and</a:t>
            </a:r>
            <a:r>
              <a:rPr lang="tr-TR"/>
              <a:t> 1</a:t>
            </a:r>
            <a:r>
              <a:rPr lang="en-US"/>
              <a:t> atm. </a:t>
            </a:r>
          </a:p>
        </p:txBody>
      </p:sp>
      <p:pic>
        <p:nvPicPr>
          <p:cNvPr id="28678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438400"/>
            <a:ext cx="4191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8725" y="142875"/>
            <a:ext cx="3876675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7EBD16-56ED-476F-BC36-7E503D3A765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152400"/>
            <a:ext cx="6248400" cy="52322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GIBBS FUNCTION: Table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43" y="675620"/>
            <a:ext cx="5036457" cy="619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9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CE54AB-FA29-4451-BD58-D61BAF216A99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152400"/>
            <a:ext cx="80200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" y="2590800"/>
            <a:ext cx="1657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886325"/>
            <a:ext cx="54102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2286000"/>
            <a:ext cx="37909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53F679-1849-46CB-9291-7E50C4DAD69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2895600" cy="63976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6781800" cy="5029200"/>
          </a:xfrm>
        </p:spPr>
        <p:txBody>
          <a:bodyPr/>
          <a:lstStyle/>
          <a:p>
            <a:pPr eaLnBrk="1" hangingPunct="1"/>
            <a:r>
              <a:rPr lang="en-US" sz="2400" smtClean="0"/>
              <a:t>Fuels and combustion</a:t>
            </a:r>
          </a:p>
          <a:p>
            <a:pPr eaLnBrk="1" hangingPunct="1"/>
            <a:r>
              <a:rPr lang="en-US" sz="2400" smtClean="0"/>
              <a:t>Theoretical and actual combustion processes</a:t>
            </a:r>
          </a:p>
          <a:p>
            <a:pPr eaLnBrk="1" hangingPunct="1"/>
            <a:r>
              <a:rPr lang="en-US" sz="2400" smtClean="0"/>
              <a:t>Enthalpy of formation and enthalpy of combustion</a:t>
            </a:r>
          </a:p>
          <a:p>
            <a:pPr eaLnBrk="1" hangingPunct="1"/>
            <a:r>
              <a:rPr lang="en-US" sz="2400" smtClean="0"/>
              <a:t>First-law analysis of reacting systems</a:t>
            </a:r>
          </a:p>
          <a:p>
            <a:pPr lvl="1" eaLnBrk="1" hangingPunct="1"/>
            <a:r>
              <a:rPr lang="en-US" sz="2200" smtClean="0">
                <a:solidFill>
                  <a:srgbClr val="CC00CC"/>
                </a:solidFill>
              </a:rPr>
              <a:t>Steady-flow systems</a:t>
            </a:r>
          </a:p>
          <a:p>
            <a:pPr lvl="1" eaLnBrk="1" hangingPunct="1"/>
            <a:r>
              <a:rPr lang="en-US" sz="2200" smtClean="0">
                <a:solidFill>
                  <a:srgbClr val="CC00CC"/>
                </a:solidFill>
              </a:rPr>
              <a:t>Closed systems</a:t>
            </a:r>
          </a:p>
          <a:p>
            <a:pPr eaLnBrk="1" hangingPunct="1"/>
            <a:r>
              <a:rPr lang="en-US" sz="2400" smtClean="0"/>
              <a:t>Adiabatic flame temperature</a:t>
            </a:r>
          </a:p>
          <a:p>
            <a:pPr eaLnBrk="1" hangingPunct="1"/>
            <a:r>
              <a:rPr lang="en-US" sz="2400" smtClean="0"/>
              <a:t>Entropy change of reacting systems</a:t>
            </a:r>
          </a:p>
          <a:p>
            <a:pPr eaLnBrk="1" hangingPunct="1"/>
            <a:r>
              <a:rPr lang="en-US" sz="2400" smtClean="0"/>
              <a:t>Second-law analysis of reacting 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</p:spPr>
        <p:txBody>
          <a:bodyPr/>
          <a:lstStyle/>
          <a:p>
            <a:pPr algn="ctr" eaLnBrk="1" hangingPunct="1"/>
            <a:r>
              <a:rPr lang="en-US" sz="2800" dirty="0" smtClean="0">
                <a:solidFill>
                  <a:srgbClr val="C00000"/>
                </a:solidFill>
              </a:rPr>
              <a:t>C</a:t>
            </a:r>
            <a:r>
              <a:rPr lang="tr-TR" sz="2800" dirty="0" smtClean="0">
                <a:solidFill>
                  <a:srgbClr val="C00000"/>
                </a:solidFill>
              </a:rPr>
              <a:t>HAPTER</a:t>
            </a:r>
            <a:r>
              <a:rPr lang="en-IN" sz="2800" dirty="0" smtClean="0">
                <a:solidFill>
                  <a:srgbClr val="C00000"/>
                </a:solidFill>
              </a:rPr>
              <a:t>S 11-15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>
                <a:solidFill>
                  <a:srgbClr val="3333FF"/>
                </a:solidFill>
              </a:rPr>
              <a:t> Few Examples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tr-TR" sz="800" b="1">
              <a:solidFill>
                <a:schemeClr val="bg2"/>
              </a:solidFill>
            </a:endParaRPr>
          </a:p>
          <a:p>
            <a:pPr algn="ctr"/>
            <a:r>
              <a:rPr lang="en-US" sz="2200" b="1">
                <a:solidFill>
                  <a:schemeClr val="bg2"/>
                </a:solidFill>
              </a:rPr>
              <a:t>Thermodynamics: An Engineering Approach </a:t>
            </a:r>
            <a:endParaRPr lang="tr-TR" sz="2200" b="1">
              <a:solidFill>
                <a:schemeClr val="bg2"/>
              </a:solidFill>
            </a:endParaRPr>
          </a:p>
          <a:p>
            <a:pPr algn="ctr"/>
            <a:r>
              <a:rPr lang="tr-TR" sz="2000" b="1">
                <a:solidFill>
                  <a:schemeClr val="bg2"/>
                </a:solidFill>
              </a:rPr>
              <a:t>8th </a:t>
            </a:r>
            <a:r>
              <a:rPr lang="en-US" sz="2000" b="1">
                <a:solidFill>
                  <a:schemeClr val="bg2"/>
                </a:solidFill>
              </a:rPr>
              <a:t>Edition</a:t>
            </a:r>
            <a:r>
              <a:rPr lang="en-US" sz="2400" b="1">
                <a:solidFill>
                  <a:schemeClr val="bg2"/>
                </a:solidFill>
              </a:rPr>
              <a:t/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sz="1800" b="1">
                <a:solidFill>
                  <a:schemeClr val="bg2"/>
                </a:solidFill>
              </a:rPr>
              <a:t>Yunus A. </a:t>
            </a:r>
            <a:r>
              <a:rPr lang="tr-TR" sz="1800" b="1">
                <a:solidFill>
                  <a:schemeClr val="bg2"/>
                </a:solidFill>
              </a:rPr>
              <a:t>Ç</a:t>
            </a:r>
            <a:r>
              <a:rPr lang="en-US" sz="1800" b="1">
                <a:solidFill>
                  <a:schemeClr val="bg2"/>
                </a:solidFill>
              </a:rPr>
              <a:t>engel, Michael A. Boles</a:t>
            </a:r>
          </a:p>
          <a:p>
            <a:pPr algn="ctr"/>
            <a:r>
              <a:rPr lang="en-US" sz="1800" b="1">
                <a:solidFill>
                  <a:schemeClr val="bg2"/>
                </a:solidFill>
              </a:rPr>
              <a:t>McGraw-Hill, 20</a:t>
            </a:r>
            <a:r>
              <a:rPr lang="tr-TR" sz="1800" b="1">
                <a:solidFill>
                  <a:schemeClr val="bg2"/>
                </a:solidFill>
              </a:rPr>
              <a:t>15</a:t>
            </a:r>
            <a:endParaRPr lang="en-US" sz="1800" b="1">
              <a:solidFill>
                <a:schemeClr val="bg2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8402" y="6212413"/>
            <a:ext cx="6847195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solidFill>
                  <a:srgbClr val="996633"/>
                </a:solidFill>
              </a:rPr>
              <a:t>Adapted from the lecture </a:t>
            </a:r>
            <a:r>
              <a:rPr lang="en-US" sz="1200" dirty="0">
                <a:solidFill>
                  <a:srgbClr val="996633"/>
                </a:solidFill>
              </a:rPr>
              <a:t>slides </a:t>
            </a:r>
            <a:r>
              <a:rPr lang="en-US" sz="1200" dirty="0" smtClean="0">
                <a:solidFill>
                  <a:srgbClr val="996633"/>
                </a:solidFill>
              </a:rPr>
              <a:t>by </a:t>
            </a:r>
            <a:r>
              <a:rPr lang="en-US" sz="1400" b="1" dirty="0" smtClean="0">
                <a:solidFill>
                  <a:srgbClr val="996633"/>
                </a:solidFill>
              </a:rPr>
              <a:t>Mehmet </a:t>
            </a:r>
            <a:r>
              <a:rPr lang="en-US" sz="1400" b="1" dirty="0" err="1" smtClean="0">
                <a:solidFill>
                  <a:srgbClr val="996633"/>
                </a:solidFill>
              </a:rPr>
              <a:t>Kanoglu</a:t>
            </a:r>
            <a:r>
              <a:rPr lang="en-US" sz="1400" b="1" dirty="0" smtClean="0">
                <a:solidFill>
                  <a:srgbClr val="996633"/>
                </a:solidFill>
              </a:rPr>
              <a:t> </a:t>
            </a:r>
            <a:r>
              <a:rPr lang="en-US" sz="1200" dirty="0" smtClean="0">
                <a:cs typeface="Times New Roman" pitchFamily="18" charset="0"/>
              </a:rPr>
              <a:t>Copyright </a:t>
            </a:r>
            <a:r>
              <a:rPr lang="en-US" sz="1200" dirty="0">
                <a:cs typeface="Times New Roman" pitchFamily="18" charset="0"/>
              </a:rPr>
              <a:t>© The McGraw-Hill Education. </a:t>
            </a:r>
            <a:endParaRPr lang="en-US" sz="1200" dirty="0" smtClean="0">
              <a:cs typeface="Times New Roman" pitchFamily="18" charset="0"/>
            </a:endParaRPr>
          </a:p>
          <a:p>
            <a:pPr algn="ctr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cs typeface="Times New Roman" pitchFamily="18" charset="0"/>
              </a:rPr>
              <a:t>Permission </a:t>
            </a:r>
            <a:r>
              <a:rPr lang="en-US" sz="1200" dirty="0">
                <a:cs typeface="Times New Roman" pitchFamily="18" charset="0"/>
              </a:rPr>
              <a:t>required for reproduction or display.</a:t>
            </a:r>
          </a:p>
        </p:txBody>
      </p:sp>
    </p:spTree>
    <p:extLst>
      <p:ext uri="{BB962C8B-B14F-4D97-AF65-F5344CB8AC3E}">
        <p14:creationId xmlns:p14="http://schemas.microsoft.com/office/powerpoint/2010/main" val="18512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68B8F-D87C-4F28-A9BC-72B8E684A58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82262" y="2133600"/>
            <a:ext cx="5943600" cy="2057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0" kern="0" dirty="0" smtClean="0"/>
              <a:t/>
            </a:r>
            <a:br>
              <a:rPr lang="en-US" b="0" kern="0" dirty="0" smtClean="0"/>
            </a:br>
            <a:r>
              <a:rPr lang="en-US" kern="0" dirty="0" smtClean="0">
                <a:solidFill>
                  <a:srgbClr val="3333FF"/>
                </a:solidFill>
              </a:rPr>
              <a:t> Chapter 11</a:t>
            </a:r>
          </a:p>
          <a:p>
            <a:pPr algn="ctr" eaLnBrk="1" hangingPunct="1"/>
            <a:endParaRPr lang="en-US" kern="0" dirty="0">
              <a:solidFill>
                <a:srgbClr val="3333FF"/>
              </a:solidFill>
            </a:endParaRPr>
          </a:p>
          <a:p>
            <a:pPr algn="ctr" eaLnBrk="1" hangingPunct="1"/>
            <a:r>
              <a:rPr lang="en-US" kern="0" dirty="0" smtClean="0">
                <a:solidFill>
                  <a:srgbClr val="3333FF"/>
                </a:solidFill>
              </a:rPr>
              <a:t>Refrigeration Cycles</a:t>
            </a:r>
          </a:p>
        </p:txBody>
      </p:sp>
    </p:spTree>
    <p:extLst>
      <p:ext uri="{BB962C8B-B14F-4D97-AF65-F5344CB8AC3E}">
        <p14:creationId xmlns:p14="http://schemas.microsoft.com/office/powerpoint/2010/main" val="21800821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</TotalTime>
  <Words>336</Words>
  <Application>Microsoft Office PowerPoint</Application>
  <PresentationFormat>On-screen Show (4:3)</PresentationFormat>
  <Paragraphs>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CHAPTERS 11-15  Few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INTRODUCTION AND BASIC CONCEPTS</dc:title>
  <dc:creator>WinXP Tablet</dc:creator>
  <cp:lastModifiedBy>Jishnu</cp:lastModifiedBy>
  <cp:revision>1295</cp:revision>
  <dcterms:created xsi:type="dcterms:W3CDTF">2007-03-22T19:44:56Z</dcterms:created>
  <dcterms:modified xsi:type="dcterms:W3CDTF">2023-04-20T07:43:24Z</dcterms:modified>
</cp:coreProperties>
</file>